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73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4" r:id="rId9"/>
    <p:sldId id="263" r:id="rId10"/>
    <p:sldId id="265" r:id="rId11"/>
    <p:sldId id="266" r:id="rId12"/>
  </p:sldIdLst>
  <p:sldSz cx="12192000" cy="6858000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8153"/>
    <p:restoredTop sz="95728"/>
  </p:normalViewPr>
  <p:slideViewPr>
    <p:cSldViewPr snapToGrid="0">
      <p:cViewPr varScale="1">
        <p:scale>
          <a:sx n="103" d="100"/>
          <a:sy n="103" d="100"/>
        </p:scale>
        <p:origin x="176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446534" y="3085764"/>
            <a:ext cx="11298932" cy="3338149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81191" y="1020431"/>
            <a:ext cx="10993549" cy="1475013"/>
          </a:xfrm>
          <a:effectLst/>
        </p:spPr>
        <p:txBody>
          <a:bodyPr anchor="b">
            <a:normAutofit/>
          </a:bodyPr>
          <a:lstStyle>
            <a:lvl1pPr>
              <a:defRPr sz="36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81194" y="2495445"/>
            <a:ext cx="10993546" cy="590321"/>
          </a:xfrm>
        </p:spPr>
        <p:txBody>
          <a:bodyPr anchor="t">
            <a:normAutofit/>
          </a:bodyPr>
          <a:lstStyle>
            <a:lvl1pPr marL="0" indent="0" algn="l">
              <a:buNone/>
              <a:defRPr sz="1600" cap="all">
                <a:solidFill>
                  <a:schemeClr val="accent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8" name="Date Placeholder 7">
            <a:extLst>
              <a:ext uri="{FF2B5EF4-FFF2-40B4-BE49-F238E27FC236}">
                <a16:creationId xmlns:a16="http://schemas.microsoft.com/office/drawing/2014/main" id="{7FA0ACE7-29A8-47D3-A7D9-257B711D80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291B17-9318-49DB-B28B-6E5994AE9581}" type="datetime1">
              <a:rPr lang="en-US" smtClean="0"/>
              <a:t>4/21/23</a:t>
            </a:fld>
            <a:endParaRPr lang="en-US" dirty="0"/>
          </a:p>
        </p:txBody>
      </p:sp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DEC604B9-52E9-4810-8359-47206518D0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5898A89F-CA25-400F-B05A-AECBF2517E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358183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2" y="702156"/>
            <a:ext cx="11029616" cy="118872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1192" y="2340864"/>
            <a:ext cx="11029615" cy="363448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8" name="Date Placeholder 7">
            <a:extLst>
              <a:ext uri="{FF2B5EF4-FFF2-40B4-BE49-F238E27FC236}">
                <a16:creationId xmlns:a16="http://schemas.microsoft.com/office/drawing/2014/main" id="{770E6237-3456-439F-802D-3BA93FC7E3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DD82B9-B8EE-4375-B6FF-88FA6ABB15D9}" type="datetime1">
              <a:rPr lang="en-US" smtClean="0"/>
              <a:t>4/21/23</a:t>
            </a:fld>
            <a:endParaRPr lang="en-US" dirty="0"/>
          </a:p>
        </p:txBody>
      </p:sp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1356D3B5-6063-4A89-B88F-9D3043916F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02B78BF7-69D3-4CE0-A631-50EFD41EEE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425310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ChangeAspect="1"/>
          </p:cNvSpPr>
          <p:nvPr/>
        </p:nvSpPr>
        <p:spPr>
          <a:xfrm>
            <a:off x="447817" y="5141974"/>
            <a:ext cx="11290860" cy="1258827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3" y="2393950"/>
            <a:ext cx="11029615" cy="2147467"/>
          </a:xfrm>
        </p:spPr>
        <p:txBody>
          <a:bodyPr anchor="b">
            <a:normAutofit/>
          </a:bodyPr>
          <a:lstStyle>
            <a:lvl1pPr algn="l">
              <a:defRPr sz="3600" b="0" cap="all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81192" y="4541417"/>
            <a:ext cx="11029615" cy="600556"/>
          </a:xfrm>
        </p:spPr>
        <p:txBody>
          <a:bodyPr anchor="t">
            <a:normAutofit/>
          </a:bodyPr>
          <a:lstStyle>
            <a:lvl1pPr marL="0" indent="0" algn="l">
              <a:buNone/>
              <a:defRPr sz="1800" cap="all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61582016-5696-4A93-887F-BBB3B9002F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497495-0637-405E-AE64-5CC7506D51F5}" type="datetime1">
              <a:rPr lang="en-US" smtClean="0"/>
              <a:t>4/21/23</a:t>
            </a:fld>
            <a:endParaRPr lang="en-US" dirty="0"/>
          </a:p>
        </p:txBody>
      </p:sp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857CFCD5-1192-4E18-8A8F-29E153B44D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E39A109E-5018-4794-92B3-FD5E5BCD95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675087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3" y="729658"/>
            <a:ext cx="11029616" cy="98833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81193" y="2228003"/>
            <a:ext cx="5194767" cy="363304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16039" y="2228003"/>
            <a:ext cx="5194769" cy="363304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FFD690-9426-415D-8B65-26881E07B2D4}" type="datetime1">
              <a:rPr lang="en-US" smtClean="0"/>
              <a:t>4/21/23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3309227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581193" y="729658"/>
            <a:ext cx="11029616" cy="98833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81191" y="2250891"/>
            <a:ext cx="5194769" cy="557784"/>
          </a:xfrm>
        </p:spPr>
        <p:txBody>
          <a:bodyPr anchor="ctr">
            <a:noAutofit/>
          </a:bodyPr>
          <a:lstStyle>
            <a:lvl1pPr marL="0" indent="0">
              <a:buNone/>
              <a:defRPr sz="2000" b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1194" y="2926052"/>
            <a:ext cx="5194766" cy="2934999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16039" y="2250892"/>
            <a:ext cx="5194770" cy="553373"/>
          </a:xfrm>
        </p:spPr>
        <p:txBody>
          <a:bodyPr anchor="ctr">
            <a:noAutofit/>
          </a:bodyPr>
          <a:lstStyle>
            <a:lvl1pPr marL="0" marR="0" indent="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92000"/>
              <a:buFont typeface="Wingdings 2" panose="05020102010507070707" pitchFamily="18" charset="2"/>
              <a:buNone/>
              <a:tabLst/>
              <a:defRPr sz="2000" b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92000"/>
              <a:buFont typeface="Wingdings 2" panose="05020102010507070707" pitchFamily="18" charset="2"/>
              <a:buNone/>
              <a:tabLst/>
              <a:defRPr/>
            </a:pPr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16037" y="2926052"/>
            <a:ext cx="5194771" cy="2934999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C4989A-474C-40DE-95B9-011C28B71673}" type="datetime1">
              <a:rPr lang="en-US" smtClean="0"/>
              <a:t>4/21/23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005807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575894" y="729658"/>
            <a:ext cx="11029616" cy="98833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B4ED54-5B5E-4A04-93D3-5772E3CE3818}" type="datetime1">
              <a:rPr lang="en-US" smtClean="0"/>
              <a:t>4/21/23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588547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DE50D6-574B-40AF-946F-D52A04ADE379}" type="datetime1">
              <a:rPr lang="en-US" smtClean="0"/>
              <a:t>4/21/23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9436045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>
            <a:spLocks noChangeAspect="1"/>
          </p:cNvSpPr>
          <p:nvPr/>
        </p:nvSpPr>
        <p:spPr>
          <a:xfrm>
            <a:off x="447817" y="601200"/>
            <a:ext cx="3682723" cy="5815475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7857" y="933450"/>
            <a:ext cx="3031852" cy="1722419"/>
          </a:xfrm>
        </p:spPr>
        <p:txBody>
          <a:bodyPr anchor="b">
            <a:normAutofit/>
          </a:bodyPr>
          <a:lstStyle>
            <a:lvl1pPr algn="l">
              <a:defRPr sz="24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00928" y="1179829"/>
            <a:ext cx="6650991" cy="4658216"/>
          </a:xfrm>
        </p:spPr>
        <p:txBody>
          <a:bodyPr anchor="ctr">
            <a:normAutofit/>
          </a:bodyPr>
          <a:lstStyle>
            <a:lvl1pPr>
              <a:defRPr sz="2000">
                <a:solidFill>
                  <a:schemeClr val="tx2"/>
                </a:solidFill>
              </a:defRPr>
            </a:lvl1pPr>
            <a:lvl2pPr>
              <a:defRPr sz="1800">
                <a:solidFill>
                  <a:schemeClr val="tx2"/>
                </a:solidFill>
              </a:defRPr>
            </a:lvl2pPr>
            <a:lvl3pPr>
              <a:defRPr sz="1600">
                <a:solidFill>
                  <a:schemeClr val="tx2"/>
                </a:solidFill>
              </a:defRPr>
            </a:lvl3pPr>
            <a:lvl4pPr>
              <a:defRPr sz="1400">
                <a:solidFill>
                  <a:schemeClr val="tx2"/>
                </a:solidFill>
              </a:defRPr>
            </a:lvl4pPr>
            <a:lvl5pPr>
              <a:defRPr sz="1400">
                <a:solidFill>
                  <a:schemeClr val="tx2"/>
                </a:solidFill>
              </a:defRPr>
            </a:lvl5pPr>
            <a:lvl6pPr>
              <a:defRPr sz="1400">
                <a:solidFill>
                  <a:schemeClr val="tx2"/>
                </a:solidFill>
              </a:defRPr>
            </a:lvl6pPr>
            <a:lvl7pPr>
              <a:defRPr sz="1400">
                <a:solidFill>
                  <a:schemeClr val="tx2"/>
                </a:solidFill>
              </a:defRPr>
            </a:lvl7pPr>
            <a:lvl8pPr>
              <a:defRPr sz="1400">
                <a:solidFill>
                  <a:schemeClr val="tx2"/>
                </a:solidFill>
              </a:defRPr>
            </a:lvl8pPr>
            <a:lvl9pPr>
              <a:defRPr sz="1400">
                <a:solidFill>
                  <a:schemeClr val="tx2"/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67857" y="2836654"/>
            <a:ext cx="3031852" cy="3001392"/>
          </a:xfrm>
        </p:spPr>
        <p:txBody>
          <a:bodyPr anchor="t">
            <a:normAutofit/>
          </a:bodyPr>
          <a:lstStyle>
            <a:lvl1pPr marL="0" indent="0" algn="l">
              <a:buNone/>
              <a:defRPr sz="1600">
                <a:solidFill>
                  <a:srgbClr val="FFFFFF"/>
                </a:solidFill>
              </a:defRPr>
            </a:lvl1pPr>
            <a:lvl2pPr marL="457200" indent="0">
              <a:buNone/>
              <a:defRPr sz="11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Date Placeholder 7">
            <a:extLst>
              <a:ext uri="{FF2B5EF4-FFF2-40B4-BE49-F238E27FC236}">
                <a16:creationId xmlns:a16="http://schemas.microsoft.com/office/drawing/2014/main" id="{0B919CC2-2A65-446F-B538-9E624903544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7605951" y="6456916"/>
            <a:ext cx="2844799" cy="365125"/>
          </a:xfrm>
        </p:spPr>
        <p:txBody>
          <a:bodyPr/>
          <a:lstStyle/>
          <a:p>
            <a:fld id="{D82884F1-FFEA-405F-9602-3DCA865EDA4E}" type="datetime1">
              <a:rPr lang="en-US" smtClean="0"/>
              <a:t>4/21/23</a:t>
            </a:fld>
            <a:endParaRPr lang="en-US" dirty="0"/>
          </a:p>
        </p:txBody>
      </p:sp>
      <p:sp>
        <p:nvSpPr>
          <p:cNvPr id="10" name="Footer Placeholder 9">
            <a:extLst>
              <a:ext uri="{FF2B5EF4-FFF2-40B4-BE49-F238E27FC236}">
                <a16:creationId xmlns:a16="http://schemas.microsoft.com/office/drawing/2014/main" id="{B72412AE-119E-4982-8B24-63365EFCA7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81192" y="6452590"/>
            <a:ext cx="6917210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11" name="Slide Number Placeholder 10">
            <a:extLst>
              <a:ext uri="{FF2B5EF4-FFF2-40B4-BE49-F238E27FC236}">
                <a16:creationId xmlns:a16="http://schemas.microsoft.com/office/drawing/2014/main" id="{7FC4BB19-6AD1-45CF-9F99-00B109890F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558300" y="6456916"/>
            <a:ext cx="1052510" cy="365125"/>
          </a:xfrm>
        </p:spPr>
        <p:txBody>
          <a:bodyPr/>
          <a:lstStyle/>
          <a:p>
            <a:fld id="{3A98EE3D-8CD1-4C3F-BD1C-C98C9596463C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22242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3" y="4693389"/>
            <a:ext cx="11029616" cy="566738"/>
          </a:xfrm>
        </p:spPr>
        <p:txBody>
          <a:bodyPr anchor="b">
            <a:normAutofit/>
          </a:bodyPr>
          <a:lstStyle>
            <a:lvl1pPr algn="l">
              <a:defRPr sz="2400" b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47817" y="641350"/>
            <a:ext cx="11290859" cy="3651249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81192" y="5260127"/>
            <a:ext cx="11029617" cy="998148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18DB4A-8810-4A10-AD5C-D5E2C667F5B3}" type="datetime1">
              <a:rPr lang="en-US" smtClean="0"/>
              <a:t>4/21/23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l"/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266797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581192" y="702156"/>
            <a:ext cx="11029616" cy="1013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ED4963-E985-44C4-B8C4-FDD613B7C2F8}" type="datetime1">
              <a:rPr lang="en-US" smtClean="0"/>
              <a:t>4/21/23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895673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8058151" y="599725"/>
            <a:ext cx="3687316" cy="5816950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204200" y="863600"/>
            <a:ext cx="3124200" cy="4807326"/>
          </a:xfrm>
        </p:spPr>
        <p:txBody>
          <a:bodyPr vert="eaVert" anchor="ctr"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74923" y="863600"/>
            <a:ext cx="7161625" cy="4807326"/>
          </a:xfrm>
        </p:spPr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F6423B97-A5D4-47B9-8861-73B3707A04CF}"/>
              </a:ext>
            </a:extLst>
          </p:cNvPr>
          <p:cNvSpPr/>
          <p:nvPr/>
        </p:nvSpPr>
        <p:spPr>
          <a:xfrm>
            <a:off x="446534" y="457200"/>
            <a:ext cx="3703320" cy="94997"/>
          </a:xfrm>
          <a:prstGeom prst="rect">
            <a:avLst/>
          </a:prstGeom>
          <a:solidFill>
            <a:srgbClr val="969FA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1AEC0421-37B4-4481-A10D-69FDF5EC7909}"/>
              </a:ext>
            </a:extLst>
          </p:cNvPr>
          <p:cNvSpPr/>
          <p:nvPr/>
        </p:nvSpPr>
        <p:spPr>
          <a:xfrm>
            <a:off x="8042147" y="453643"/>
            <a:ext cx="3703320" cy="98554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5F7265B5-9F97-4F1E-99E9-74F7B7E62337}"/>
              </a:ext>
            </a:extLst>
          </p:cNvPr>
          <p:cNvSpPr/>
          <p:nvPr/>
        </p:nvSpPr>
        <p:spPr>
          <a:xfrm>
            <a:off x="4241830" y="457200"/>
            <a:ext cx="3703320" cy="9144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1" name="Date Placeholder 10">
            <a:extLst>
              <a:ext uri="{FF2B5EF4-FFF2-40B4-BE49-F238E27FC236}">
                <a16:creationId xmlns:a16="http://schemas.microsoft.com/office/drawing/2014/main" id="{5C74A470-3BD3-4F33-80E5-67E6E87FCB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291B17-9318-49DB-B28B-6E5994AE9581}" type="datetime1">
              <a:rPr lang="en-US" smtClean="0"/>
              <a:t>4/21/23</a:t>
            </a:fld>
            <a:endParaRPr lang="en-US" dirty="0"/>
          </a:p>
        </p:txBody>
      </p:sp>
      <p:sp>
        <p:nvSpPr>
          <p:cNvPr id="12" name="Footer Placeholder 11">
            <a:extLst>
              <a:ext uri="{FF2B5EF4-FFF2-40B4-BE49-F238E27FC236}">
                <a16:creationId xmlns:a16="http://schemas.microsoft.com/office/drawing/2014/main" id="{9A3A30BA-DB50-4D7D-BCDE-17D20FB354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3" name="Slide Number Placeholder 12">
            <a:extLst>
              <a:ext uri="{FF2B5EF4-FFF2-40B4-BE49-F238E27FC236}">
                <a16:creationId xmlns:a16="http://schemas.microsoft.com/office/drawing/2014/main" id="{76FF9E58-C0B2-436B-A21C-DB45A00D65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4802748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81192" y="705124"/>
            <a:ext cx="11029616" cy="1189554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81192" y="2336002"/>
            <a:ext cx="11029616" cy="365204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05951" y="6423914"/>
            <a:ext cx="28447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ED291B17-9318-49DB-B28B-6E5994AE9581}" type="datetime1">
              <a:rPr lang="en-US" smtClean="0"/>
              <a:t>4/21/23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81192" y="6423914"/>
            <a:ext cx="69172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00" cap="all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58300" y="6423914"/>
            <a:ext cx="10525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3A98EE3D-8CD1-4C3F-BD1C-C98C9596463C}" type="slidenum">
              <a:rPr lang="en-US" smtClean="0"/>
              <a:t>‹Nº›</a:t>
            </a:fld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446534" y="457200"/>
            <a:ext cx="3703320" cy="94997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8042147" y="453643"/>
            <a:ext cx="3703320" cy="98554"/>
          </a:xfrm>
          <a:prstGeom prst="rect">
            <a:avLst/>
          </a:prstGeom>
          <a:solidFill>
            <a:srgbClr val="969FA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4241830" y="457200"/>
            <a:ext cx="3703320" cy="9144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11933790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72" r:id="rId6"/>
    <p:sldLayoutId id="2147483667" r:id="rId7"/>
    <p:sldLayoutId id="2147483668" r:id="rId8"/>
    <p:sldLayoutId id="2147483669" r:id="rId9"/>
    <p:sldLayoutId id="2147483671" r:id="rId10"/>
    <p:sldLayoutId id="2147483670" r:id="rId11"/>
  </p:sldLayoutIdLst>
  <p:hf sldNum="0" hdr="0" ftr="0" dt="0"/>
  <p:txStyles>
    <p:titleStyle>
      <a:lvl1pPr algn="l" defTabSz="457200" rtl="0" eaLnBrk="1" latinLnBrk="0" hangingPunct="1">
        <a:lnSpc>
          <a:spcPct val="90000"/>
        </a:lnSpc>
        <a:spcBef>
          <a:spcPct val="0"/>
        </a:spcBef>
        <a:buNone/>
        <a:defRPr sz="4400" b="0" kern="1200" cap="all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06000" indent="-306000" algn="l" defTabSz="457200" rtl="0" eaLnBrk="1" latinLnBrk="0" hangingPunct="1">
        <a:lnSpc>
          <a:spcPct val="120000"/>
        </a:lnSpc>
        <a:spcBef>
          <a:spcPct val="20000"/>
        </a:spcBef>
        <a:spcAft>
          <a:spcPts val="600"/>
        </a:spcAft>
        <a:buClr>
          <a:schemeClr val="accent1"/>
        </a:buClr>
        <a:buSzPct val="92000"/>
        <a:buFont typeface="Wingdings 2" panose="05020102010507070707" pitchFamily="18" charset="2"/>
        <a:buChar char=""/>
        <a:defRPr sz="15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630000" indent="-306000" algn="l" defTabSz="457200" rtl="0" eaLnBrk="1" latinLnBrk="0" hangingPunct="1">
        <a:lnSpc>
          <a:spcPct val="120000"/>
        </a:lnSpc>
        <a:spcBef>
          <a:spcPct val="20000"/>
        </a:spcBef>
        <a:spcAft>
          <a:spcPts val="600"/>
        </a:spcAft>
        <a:buClr>
          <a:schemeClr val="accent1"/>
        </a:buClr>
        <a:buSzPct val="92000"/>
        <a:buFont typeface="Wingdings 2" panose="05020102010507070707" pitchFamily="18" charset="2"/>
        <a:buChar char=""/>
        <a:defRPr sz="13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900000" indent="-270000" algn="l" defTabSz="457200" rtl="0" eaLnBrk="1" latinLnBrk="0" hangingPunct="1">
        <a:lnSpc>
          <a:spcPct val="120000"/>
        </a:lnSpc>
        <a:spcBef>
          <a:spcPct val="20000"/>
        </a:spcBef>
        <a:spcAft>
          <a:spcPts val="600"/>
        </a:spcAft>
        <a:buClr>
          <a:schemeClr val="accent1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242000" indent="-234000" algn="l" defTabSz="457200" rtl="0" eaLnBrk="1" latinLnBrk="0" hangingPunct="1">
        <a:lnSpc>
          <a:spcPct val="120000"/>
        </a:lnSpc>
        <a:spcBef>
          <a:spcPct val="20000"/>
        </a:spcBef>
        <a:spcAft>
          <a:spcPts val="600"/>
        </a:spcAft>
        <a:buClr>
          <a:schemeClr val="accent1"/>
        </a:buClr>
        <a:buSzPct val="92000"/>
        <a:buFont typeface="Wingdings 2" panose="05020102010507070707" pitchFamily="18" charset="2"/>
        <a:buChar char=""/>
        <a:defRPr sz="11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602000" indent="-234000" algn="l" defTabSz="457200" rtl="0" eaLnBrk="1" latinLnBrk="0" hangingPunct="1">
        <a:lnSpc>
          <a:spcPct val="120000"/>
        </a:lnSpc>
        <a:spcBef>
          <a:spcPct val="20000"/>
        </a:spcBef>
        <a:spcAft>
          <a:spcPts val="600"/>
        </a:spcAft>
        <a:buClr>
          <a:schemeClr val="accent1"/>
        </a:buClr>
        <a:buSzPct val="92000"/>
        <a:buFont typeface="Wingdings 2" panose="05020102010507070707" pitchFamily="18" charset="2"/>
        <a:buChar char=""/>
        <a:defRPr sz="11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9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6pPr>
      <a:lvl7pPr marL="22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7pPr>
      <a:lvl8pPr marL="25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8pPr>
      <a:lvl9pPr marL="28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2" name="Rectangle 17">
            <a:extLst>
              <a:ext uri="{FF2B5EF4-FFF2-40B4-BE49-F238E27FC236}">
                <a16:creationId xmlns:a16="http://schemas.microsoft.com/office/drawing/2014/main" id="{6B695AA2-4B70-477F-AF90-536B720A134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 descr="Enchufe eléctrico amarillo y naranja">
            <a:extLst>
              <a:ext uri="{FF2B5EF4-FFF2-40B4-BE49-F238E27FC236}">
                <a16:creationId xmlns:a16="http://schemas.microsoft.com/office/drawing/2014/main" id="{D3FA2A72-7AE4-77F4-DB8F-AC11B5F98875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 amt="40000"/>
          </a:blip>
          <a:srcRect t="9393" b="6337"/>
          <a:stretch/>
        </p:blipFill>
        <p:spPr>
          <a:xfrm>
            <a:off x="20" y="10"/>
            <a:ext cx="12191980" cy="6857988"/>
          </a:xfrm>
          <a:prstGeom prst="rect">
            <a:avLst/>
          </a:prstGeom>
        </p:spPr>
      </p:pic>
      <p:sp>
        <p:nvSpPr>
          <p:cNvPr id="2" name="Título 1">
            <a:extLst>
              <a:ext uri="{FF2B5EF4-FFF2-40B4-BE49-F238E27FC236}">
                <a16:creationId xmlns:a16="http://schemas.microsoft.com/office/drawing/2014/main" id="{79E5E097-7FA6-9152-D568-30DD1675993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965201" y="1020431"/>
            <a:ext cx="10225530" cy="1475013"/>
          </a:xfrm>
        </p:spPr>
        <p:txBody>
          <a:bodyPr>
            <a:normAutofit/>
          </a:bodyPr>
          <a:lstStyle/>
          <a:p>
            <a:r>
              <a:rPr lang="es-CL" sz="4000">
                <a:solidFill>
                  <a:schemeClr val="tx1"/>
                </a:solidFill>
              </a:rPr>
              <a:t>MARCADORES DISCURSIVOS- CONECTORES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AF189A37-10B6-16B9-D0A3-5636AD11760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965200" y="2495445"/>
            <a:ext cx="10225530" cy="590321"/>
          </a:xfrm>
        </p:spPr>
        <p:txBody>
          <a:bodyPr>
            <a:normAutofit/>
          </a:bodyPr>
          <a:lstStyle/>
          <a:p>
            <a:r>
              <a:rPr lang="es-CL">
                <a:solidFill>
                  <a:schemeClr val="tx1"/>
                </a:solidFill>
              </a:rPr>
              <a:t>PROFESOR MIGUEL NÚÑEZ VALENCIA</a:t>
            </a:r>
          </a:p>
        </p:txBody>
      </p:sp>
    </p:spTree>
    <p:extLst>
      <p:ext uri="{BB962C8B-B14F-4D97-AF65-F5344CB8AC3E}">
        <p14:creationId xmlns:p14="http://schemas.microsoft.com/office/powerpoint/2010/main" val="82135018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937D87A-9559-FD86-6ACC-FBFB3E67F5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/>
              <a:t>Marcadores discursivos y conectores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BB8344B0-BE4B-6F30-EEC8-09DEF92C723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algn="just"/>
            <a:r>
              <a:rPr lang="es-CL" sz="2400" dirty="0"/>
              <a:t>Los conectores y marcadores discursivos son palabras o expresiones que se utilizan para relacionar diferentes ideas o partes de un texto. Los conectores ayudan a dar coherencia y cohesión al texto, ya que establecen las relaciones lógicas entre las diferentes oraciones o párrafos. Los marcadores discursivos, por su parte, tienen la función de orientar al lector en el discurso, indicando, por ejemplo, el cambio de tema o la actitud del hablante hacia lo que está diciendo. Ambos elementos son esenciales para construir textos bien estructurados y fáciles de entender</a:t>
            </a:r>
          </a:p>
        </p:txBody>
      </p:sp>
    </p:spTree>
    <p:extLst>
      <p:ext uri="{BB962C8B-B14F-4D97-AF65-F5344CB8AC3E}">
        <p14:creationId xmlns:p14="http://schemas.microsoft.com/office/powerpoint/2010/main" val="82657145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56B5A80-709A-8182-F529-1AE10D53BC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/>
              <a:t>Identifica el conector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CF3E3FD5-0B7A-4884-EDB5-812ED98C879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1192" y="2340863"/>
            <a:ext cx="11029615" cy="4245287"/>
          </a:xfrm>
        </p:spPr>
        <p:txBody>
          <a:bodyPr>
            <a:normAutofit fontScale="92500" lnSpcReduction="20000"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es-CL" sz="1900" dirty="0">
                <a:effectLst/>
                <a:latin typeface="Wingdings" pitchFamily="2" charset="2"/>
              </a:rPr>
              <a:t>  </a:t>
            </a:r>
            <a:r>
              <a:rPr lang="es-CL" sz="1900" dirty="0">
                <a:effectLst/>
                <a:latin typeface="Times New Roman" panose="02020603050405020304" pitchFamily="18" charset="0"/>
              </a:rPr>
              <a:t>El animal tiene una inteligencia cautiva porque una rutina </a:t>
            </a:r>
            <a:r>
              <a:rPr lang="es-CL" sz="1900" dirty="0" err="1">
                <a:effectLst/>
                <a:latin typeface="Times New Roman" panose="02020603050405020304" pitchFamily="18" charset="0"/>
              </a:rPr>
              <a:t>biológica</a:t>
            </a:r>
            <a:r>
              <a:rPr lang="es-CL" sz="1900" dirty="0">
                <a:effectLst/>
                <a:latin typeface="Times New Roman" panose="02020603050405020304" pitchFamily="18" charset="0"/>
              </a:rPr>
              <a:t> determina sus comportamientos. Por el contrario, la especie humana se aleja de la </a:t>
            </a:r>
            <a:r>
              <a:rPr lang="es-CL" sz="1900" dirty="0" err="1">
                <a:effectLst/>
                <a:latin typeface="Times New Roman" panose="02020603050405020304" pitchFamily="18" charset="0"/>
              </a:rPr>
              <a:t>monotonía</a:t>
            </a:r>
            <a:r>
              <a:rPr lang="es-CL" sz="1900" dirty="0">
                <a:effectLst/>
                <a:latin typeface="Times New Roman" panose="02020603050405020304" pitchFamily="18" charset="0"/>
              </a:rPr>
              <a:t> animal. </a:t>
            </a:r>
            <a:endParaRPr lang="es-CL" sz="1700" dirty="0">
              <a:effectLst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es-CL" sz="1900" dirty="0">
                <a:effectLst/>
                <a:latin typeface="Wingdings" pitchFamily="2" charset="2"/>
              </a:rPr>
              <a:t>  </a:t>
            </a:r>
            <a:r>
              <a:rPr lang="es-CL" sz="1900" dirty="0">
                <a:effectLst/>
                <a:latin typeface="Times New Roman" panose="02020603050405020304" pitchFamily="18" charset="0"/>
              </a:rPr>
              <a:t>La madre, durante las largas horas de </a:t>
            </a:r>
            <a:r>
              <a:rPr lang="es-CL" sz="1900" dirty="0" err="1">
                <a:effectLst/>
                <a:latin typeface="Times New Roman" panose="02020603050405020304" pitchFamily="18" charset="0"/>
              </a:rPr>
              <a:t>conversación</a:t>
            </a:r>
            <a:r>
              <a:rPr lang="es-CL" sz="1900" dirty="0">
                <a:effectLst/>
                <a:latin typeface="Times New Roman" panose="02020603050405020304" pitchFamily="18" charset="0"/>
              </a:rPr>
              <a:t> que mantiene con su hijo le </a:t>
            </a:r>
            <a:r>
              <a:rPr lang="es-CL" sz="1900" dirty="0" err="1">
                <a:effectLst/>
                <a:latin typeface="Times New Roman" panose="02020603050405020304" pitchFamily="18" charset="0"/>
              </a:rPr>
              <a:t>enseña</a:t>
            </a:r>
            <a:r>
              <a:rPr lang="es-CL" sz="1900" dirty="0">
                <a:effectLst/>
                <a:latin typeface="Times New Roman" panose="02020603050405020304" pitchFamily="18" charset="0"/>
              </a:rPr>
              <a:t> a mirar el mundo. El </a:t>
            </a:r>
            <a:r>
              <a:rPr lang="es-CL" sz="1900" dirty="0" err="1">
                <a:effectLst/>
                <a:latin typeface="Times New Roman" panose="02020603050405020304" pitchFamily="18" charset="0"/>
              </a:rPr>
              <a:t>léxico</a:t>
            </a:r>
            <a:r>
              <a:rPr lang="es-CL" sz="1900" dirty="0">
                <a:effectLst/>
                <a:latin typeface="Times New Roman" panose="02020603050405020304" pitchFamily="18" charset="0"/>
              </a:rPr>
              <a:t> es, pues, el mapa del mundo que el </a:t>
            </a:r>
            <a:r>
              <a:rPr lang="es-CL" sz="1900" dirty="0" err="1">
                <a:effectLst/>
                <a:latin typeface="Times New Roman" panose="02020603050405020304" pitchFamily="18" charset="0"/>
              </a:rPr>
              <a:t>niño</a:t>
            </a:r>
            <a:r>
              <a:rPr lang="es-CL" sz="1900" dirty="0">
                <a:effectLst/>
                <a:latin typeface="Times New Roman" panose="02020603050405020304" pitchFamily="18" charset="0"/>
              </a:rPr>
              <a:t> va a heredar. </a:t>
            </a:r>
            <a:endParaRPr lang="es-CL" sz="1700" dirty="0">
              <a:effectLst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es-CL" sz="1900" dirty="0">
                <a:effectLst/>
                <a:latin typeface="Wingdings" pitchFamily="2" charset="2"/>
              </a:rPr>
              <a:t>  </a:t>
            </a:r>
            <a:r>
              <a:rPr lang="es-CL" sz="1900" dirty="0">
                <a:effectLst/>
                <a:latin typeface="Times New Roman" panose="02020603050405020304" pitchFamily="18" charset="0"/>
              </a:rPr>
              <a:t>La inteligencia nos permite conocer la realidad. </a:t>
            </a:r>
            <a:r>
              <a:rPr lang="es-CL" sz="1900" dirty="0" err="1">
                <a:effectLst/>
                <a:latin typeface="Times New Roman" panose="02020603050405020304" pitchFamily="18" charset="0"/>
              </a:rPr>
              <a:t>Además</a:t>
            </a:r>
            <a:r>
              <a:rPr lang="es-CL" sz="1900" dirty="0">
                <a:effectLst/>
                <a:latin typeface="Times New Roman" panose="02020603050405020304" pitchFamily="18" charset="0"/>
              </a:rPr>
              <a:t>, nos permite vivir y pervivir. </a:t>
            </a:r>
            <a:endParaRPr lang="es-CL" sz="1700" dirty="0">
              <a:effectLst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es-CL" sz="1900" dirty="0">
                <a:effectLst/>
                <a:latin typeface="Wingdings" pitchFamily="2" charset="2"/>
              </a:rPr>
              <a:t>  </a:t>
            </a:r>
            <a:r>
              <a:rPr lang="es-CL" sz="1900" dirty="0">
                <a:effectLst/>
                <a:latin typeface="Times New Roman" panose="02020603050405020304" pitchFamily="18" charset="0"/>
              </a:rPr>
              <a:t>Analicemos una </a:t>
            </a:r>
            <a:r>
              <a:rPr lang="es-CL" sz="1900" dirty="0" err="1">
                <a:effectLst/>
                <a:latin typeface="Times New Roman" panose="02020603050405020304" pitchFamily="18" charset="0"/>
              </a:rPr>
              <a:t>operación</a:t>
            </a:r>
            <a:r>
              <a:rPr lang="es-CL" sz="1900" dirty="0">
                <a:effectLst/>
                <a:latin typeface="Times New Roman" panose="02020603050405020304" pitchFamily="18" charset="0"/>
              </a:rPr>
              <a:t> </a:t>
            </a:r>
            <a:r>
              <a:rPr lang="es-CL" sz="1900" dirty="0" err="1">
                <a:effectLst/>
                <a:latin typeface="Times New Roman" panose="02020603050405020304" pitchFamily="18" charset="0"/>
              </a:rPr>
              <a:t>artística</a:t>
            </a:r>
            <a:r>
              <a:rPr lang="es-CL" sz="1900" dirty="0">
                <a:effectLst/>
                <a:latin typeface="Times New Roman" panose="02020603050405020304" pitchFamily="18" charset="0"/>
              </a:rPr>
              <a:t>: el dibujo. Por ejemplo, ¿</a:t>
            </a:r>
            <a:r>
              <a:rPr lang="es-CL" sz="1900" dirty="0" err="1">
                <a:effectLst/>
                <a:latin typeface="Times New Roman" panose="02020603050405020304" pitchFamily="18" charset="0"/>
              </a:rPr>
              <a:t>cómo</a:t>
            </a:r>
            <a:r>
              <a:rPr lang="es-CL" sz="1900" dirty="0">
                <a:effectLst/>
                <a:latin typeface="Times New Roman" panose="02020603050405020304" pitchFamily="18" charset="0"/>
              </a:rPr>
              <a:t> se inventa una caricatura? </a:t>
            </a:r>
            <a:endParaRPr lang="es-CL" sz="1700" dirty="0">
              <a:effectLst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es-CL" sz="1900" dirty="0">
                <a:effectLst/>
                <a:latin typeface="Wingdings" pitchFamily="2" charset="2"/>
              </a:rPr>
              <a:t>  </a:t>
            </a:r>
            <a:r>
              <a:rPr lang="es-CL" sz="1900" dirty="0">
                <a:effectLst/>
                <a:latin typeface="Times New Roman" panose="02020603050405020304" pitchFamily="18" charset="0"/>
              </a:rPr>
              <a:t>Los animales poseen una memoria de reconocimiento, es decir, utilizan la </a:t>
            </a:r>
            <a:r>
              <a:rPr lang="es-CL" sz="1900" dirty="0" err="1">
                <a:effectLst/>
                <a:latin typeface="Times New Roman" panose="02020603050405020304" pitchFamily="18" charset="0"/>
              </a:rPr>
              <a:t>información</a:t>
            </a:r>
            <a:r>
              <a:rPr lang="es-CL" sz="1900" dirty="0">
                <a:effectLst/>
                <a:latin typeface="Times New Roman" panose="02020603050405020304" pitchFamily="18" charset="0"/>
              </a:rPr>
              <a:t> ante el </a:t>
            </a:r>
            <a:r>
              <a:rPr lang="es-CL" sz="1900" dirty="0" err="1">
                <a:effectLst/>
                <a:latin typeface="Times New Roman" panose="02020603050405020304" pitchFamily="18" charset="0"/>
              </a:rPr>
              <a:t>estímulo</a:t>
            </a:r>
            <a:r>
              <a:rPr lang="es-CL" sz="1900" dirty="0">
                <a:effectLst/>
                <a:latin typeface="Times New Roman" panose="02020603050405020304" pitchFamily="18" charset="0"/>
              </a:rPr>
              <a:t> adecuado. </a:t>
            </a:r>
            <a:endParaRPr lang="es-CL" sz="1700" dirty="0">
              <a:effectLst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es-CL" sz="1900" dirty="0">
                <a:effectLst/>
                <a:latin typeface="Wingdings" pitchFamily="2" charset="2"/>
              </a:rPr>
              <a:t>  </a:t>
            </a:r>
            <a:r>
              <a:rPr lang="es-CL" sz="1900" dirty="0">
                <a:effectLst/>
                <a:latin typeface="Times New Roman" panose="02020603050405020304" pitchFamily="18" charset="0"/>
              </a:rPr>
              <a:t>Quiero, por lo tanto, hacer ciencia, pero ¿</a:t>
            </a:r>
            <a:r>
              <a:rPr lang="es-CL" sz="1900" dirty="0" err="1">
                <a:effectLst/>
                <a:latin typeface="Times New Roman" panose="02020603050405020304" pitchFamily="18" charset="0"/>
              </a:rPr>
              <a:t>cómo</a:t>
            </a:r>
            <a:r>
              <a:rPr lang="es-CL" sz="1900" dirty="0">
                <a:effectLst/>
                <a:latin typeface="Times New Roman" panose="02020603050405020304" pitchFamily="18" charset="0"/>
              </a:rPr>
              <a:t> librarme del pasmo, la </a:t>
            </a:r>
            <a:r>
              <a:rPr lang="es-CL" sz="1900" dirty="0" err="1">
                <a:effectLst/>
                <a:latin typeface="Times New Roman" panose="02020603050405020304" pitchFamily="18" charset="0"/>
              </a:rPr>
              <a:t>diversión</a:t>
            </a:r>
            <a:r>
              <a:rPr lang="es-CL" sz="1900" dirty="0">
                <a:effectLst/>
                <a:latin typeface="Times New Roman" panose="02020603050405020304" pitchFamily="18" charset="0"/>
              </a:rPr>
              <a:t>, el apasionamiento que me produce el tema de este libro? </a:t>
            </a:r>
            <a:endParaRPr lang="es-CL" sz="1700" dirty="0">
              <a:effectLst/>
            </a:endParaRPr>
          </a:p>
          <a:p>
            <a:pPr marL="0" indent="0" algn="r">
              <a:buNone/>
            </a:pPr>
            <a:r>
              <a:rPr lang="es-CL" sz="1800" dirty="0">
                <a:effectLst/>
                <a:latin typeface="Times New Roman" panose="02020603050405020304" pitchFamily="18" charset="0"/>
              </a:rPr>
              <a:t>(Antonio Marina, </a:t>
            </a:r>
            <a:r>
              <a:rPr lang="es-CL" sz="1800" dirty="0" err="1">
                <a:effectLst/>
                <a:latin typeface="Times New Roman,Italic" pitchFamily="2" charset="0"/>
              </a:rPr>
              <a:t>Teoría</a:t>
            </a:r>
            <a:r>
              <a:rPr lang="es-CL" sz="1800" dirty="0">
                <a:effectLst/>
                <a:latin typeface="Times New Roman,Italic" pitchFamily="2" charset="0"/>
              </a:rPr>
              <a:t> de la inteligencia creadora</a:t>
            </a:r>
            <a:r>
              <a:rPr lang="es-CL" sz="1800" dirty="0">
                <a:effectLst/>
                <a:latin typeface="Times New Roman" panose="02020603050405020304" pitchFamily="18" charset="0"/>
              </a:rPr>
              <a:t>) </a:t>
            </a:r>
            <a:endParaRPr lang="es-CL" dirty="0">
              <a:effectLst/>
            </a:endParaRPr>
          </a:p>
          <a:p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143429759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E9751CB9-7B25-4EB8-9A6F-82F822549F1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E1317383-CF3B-4B02-9512-BECBEF6362A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6534" y="457200"/>
            <a:ext cx="3703320" cy="94997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B1D4C7A0-6DF2-4F2D-A45D-F111582974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241830" y="457200"/>
            <a:ext cx="3703320" cy="9144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DBF3943D-BCB6-4B31-809D-A005686483B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042147" y="453643"/>
            <a:ext cx="3703320" cy="98554"/>
          </a:xfrm>
          <a:prstGeom prst="rect">
            <a:avLst/>
          </a:prstGeom>
          <a:solidFill>
            <a:srgbClr val="969FA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39373A6F-2E1F-4613-8E1D-D68057D29F3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2377" y="601200"/>
            <a:ext cx="3707477" cy="5624979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0A1050D4-1362-BD18-418B-14DE1F27FB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2377" y="448941"/>
            <a:ext cx="6085295" cy="583720"/>
          </a:xfrm>
        </p:spPr>
        <p:txBody>
          <a:bodyPr>
            <a:normAutofit/>
          </a:bodyPr>
          <a:lstStyle/>
          <a:p>
            <a:r>
              <a:rPr lang="es-CL" sz="2800" dirty="0">
                <a:solidFill>
                  <a:srgbClr val="FFFFFF"/>
                </a:solidFill>
              </a:rPr>
              <a:t>1. estructuradores</a:t>
            </a:r>
          </a:p>
        </p:txBody>
      </p:sp>
      <p:pic>
        <p:nvPicPr>
          <p:cNvPr id="5" name="Marcador de contenido 4" descr="Tabla&#10;&#10;Descripción generada automáticamente">
            <a:extLst>
              <a:ext uri="{FF2B5EF4-FFF2-40B4-BE49-F238E27FC236}">
                <a16:creationId xmlns:a16="http://schemas.microsoft.com/office/drawing/2014/main" id="{194869FD-2D17-047D-9A6C-6A7421D7A10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60663" y="931864"/>
            <a:ext cx="8794834" cy="58925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559431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E9751CB9-7B25-4EB8-9A6F-82F822549F1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E1317383-CF3B-4B02-9512-BECBEF6362A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6534" y="457200"/>
            <a:ext cx="3703320" cy="94997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B1D4C7A0-6DF2-4F2D-A45D-F111582974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241830" y="457200"/>
            <a:ext cx="3703320" cy="9144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DBF3943D-BCB6-4B31-809D-A005686483B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042147" y="453643"/>
            <a:ext cx="3703320" cy="98554"/>
          </a:xfrm>
          <a:prstGeom prst="rect">
            <a:avLst/>
          </a:prstGeom>
          <a:solidFill>
            <a:srgbClr val="969FA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39373A6F-2E1F-4613-8E1D-D68057D29F3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2377" y="601200"/>
            <a:ext cx="3707477" cy="5624979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FB09C97A-77A7-7B6D-AFB4-A782D28EE5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2377" y="332354"/>
            <a:ext cx="4356508" cy="769458"/>
          </a:xfrm>
        </p:spPr>
        <p:txBody>
          <a:bodyPr>
            <a:normAutofit/>
          </a:bodyPr>
          <a:lstStyle/>
          <a:p>
            <a:r>
              <a:rPr lang="es-CL" sz="3200" dirty="0">
                <a:solidFill>
                  <a:srgbClr val="FFFFFF"/>
                </a:solidFill>
              </a:rPr>
              <a:t>2. Conectores </a:t>
            </a:r>
          </a:p>
        </p:txBody>
      </p:sp>
      <p:pic>
        <p:nvPicPr>
          <p:cNvPr id="5" name="Marcador de contenido 4" descr="Texto&#10;&#10;Descripción generada automáticamente">
            <a:extLst>
              <a:ext uri="{FF2B5EF4-FFF2-40B4-BE49-F238E27FC236}">
                <a16:creationId xmlns:a16="http://schemas.microsoft.com/office/drawing/2014/main" id="{06394135-5D5D-883C-D196-8936171DA89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36765" y="858303"/>
            <a:ext cx="8782441" cy="57744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654698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2758042-5C85-B717-AB0C-AEB923388F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95840" y="0"/>
            <a:ext cx="11029616" cy="1188720"/>
          </a:xfrm>
        </p:spPr>
        <p:txBody>
          <a:bodyPr/>
          <a:lstStyle/>
          <a:p>
            <a:r>
              <a:rPr lang="es-CL" dirty="0"/>
              <a:t>ejemplos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B82A3C76-543A-1602-824A-79B558893D9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1192" y="988541"/>
            <a:ext cx="11029615" cy="5609967"/>
          </a:xfrm>
        </p:spPr>
        <p:txBody>
          <a:bodyPr>
            <a:normAutofit fontScale="85000" lnSpcReduction="10000"/>
          </a:bodyPr>
          <a:lstStyle/>
          <a:p>
            <a:pPr marL="342900" indent="-342900" algn="just">
              <a:buFont typeface="+mj-lt"/>
              <a:buAutoNum type="arabicPeriod"/>
            </a:pPr>
            <a:r>
              <a:rPr lang="es-CL" b="1" dirty="0"/>
              <a:t>  Sumativo</a:t>
            </a:r>
            <a:r>
              <a:rPr lang="es-CL" dirty="0"/>
              <a:t>: Se utiliza para agregar información a lo que ya se ha dicho.</a:t>
            </a:r>
          </a:p>
          <a:p>
            <a:pPr marL="0" indent="0" algn="just">
              <a:buNone/>
            </a:pPr>
            <a:r>
              <a:rPr lang="es-CL" dirty="0"/>
              <a:t>			Ejemplo: Me gusta el café y también el té.</a:t>
            </a:r>
          </a:p>
          <a:p>
            <a:pPr marL="0" indent="0" algn="just">
              <a:buNone/>
            </a:pPr>
            <a:r>
              <a:rPr lang="es-CL" dirty="0"/>
              <a:t>En este caso, el conector "y" se utiliza para sumar la información de que a la persona le gusta tanto el café como el té.</a:t>
            </a:r>
          </a:p>
          <a:p>
            <a:pPr marL="0" indent="0" algn="just">
              <a:buNone/>
            </a:pPr>
            <a:r>
              <a:rPr lang="es-CL" dirty="0"/>
              <a:t>2.	</a:t>
            </a:r>
            <a:r>
              <a:rPr lang="es-CL" b="1" dirty="0"/>
              <a:t>Causal</a:t>
            </a:r>
            <a:r>
              <a:rPr lang="es-CL" dirty="0"/>
              <a:t>: Se utiliza para indicar una causa y su efecto.</a:t>
            </a:r>
          </a:p>
          <a:p>
            <a:pPr marL="0" indent="0" algn="just">
              <a:buNone/>
            </a:pPr>
            <a:r>
              <a:rPr lang="es-CL" dirty="0"/>
              <a:t>			Ejemplo: No pude llegar a tiempo a la reunión porque mi coche se averió.</a:t>
            </a:r>
          </a:p>
          <a:p>
            <a:pPr marL="0" indent="0" algn="just">
              <a:buNone/>
            </a:pPr>
            <a:r>
              <a:rPr lang="es-CL" dirty="0"/>
              <a:t>En este caso, el conector "porque" se utiliza para indicar que el coche se averió, lo que causó que la persona no pudiera llegar a tiempo a la reunión.</a:t>
            </a:r>
          </a:p>
          <a:p>
            <a:pPr marL="0" indent="0" algn="just">
              <a:buNone/>
            </a:pPr>
            <a:r>
              <a:rPr lang="es-CL" dirty="0"/>
              <a:t>3.	</a:t>
            </a:r>
            <a:r>
              <a:rPr lang="es-CL" b="1" dirty="0"/>
              <a:t>Contraste</a:t>
            </a:r>
            <a:r>
              <a:rPr lang="es-CL" dirty="0"/>
              <a:t>: Se utiliza para comparar o contrastar dos elementos.</a:t>
            </a:r>
          </a:p>
          <a:p>
            <a:pPr marL="0" indent="0" algn="just">
              <a:buNone/>
            </a:pPr>
            <a:r>
              <a:rPr lang="es-CL" dirty="0"/>
              <a:t>		Ejemplo: Me gusta el chocolate, pero no me gusta el coco.</a:t>
            </a:r>
          </a:p>
          <a:p>
            <a:pPr marL="0" indent="0" algn="just">
              <a:buNone/>
            </a:pPr>
            <a:r>
              <a:rPr lang="es-CL" dirty="0"/>
              <a:t>En este caso, el conector "pero" se utiliza para contrastar la información de que la persona le gusta el chocolate, pero no le gusta el coco.</a:t>
            </a:r>
          </a:p>
          <a:p>
            <a:pPr marL="0" indent="0" algn="just">
              <a:buNone/>
            </a:pPr>
            <a:r>
              <a:rPr lang="es-CL" dirty="0"/>
              <a:t>4.	</a:t>
            </a:r>
            <a:r>
              <a:rPr lang="es-CL" b="1" dirty="0"/>
              <a:t>Consecuencia</a:t>
            </a:r>
            <a:r>
              <a:rPr lang="es-CL" dirty="0"/>
              <a:t>: Se utiliza para indicar una acción que resulta de otra.</a:t>
            </a:r>
          </a:p>
          <a:p>
            <a:pPr marL="0" indent="0" algn="just">
              <a:buNone/>
            </a:pPr>
            <a:r>
              <a:rPr lang="es-CL" dirty="0"/>
              <a:t>		Ejemplo: Hizo mucho frío anoche, así que encendí la calefacción.</a:t>
            </a:r>
          </a:p>
          <a:p>
            <a:pPr marL="0" indent="0" algn="just">
              <a:buNone/>
            </a:pPr>
            <a:r>
              <a:rPr lang="es-CL" dirty="0"/>
              <a:t>En este caso, el conector "así que" se utiliza para indicar que debido al frío que hacía anoche, la persona encendió la calefacción.</a:t>
            </a:r>
          </a:p>
          <a:p>
            <a:pPr marL="0" indent="0" algn="just">
              <a:buNone/>
            </a:pPr>
            <a:r>
              <a:rPr lang="es-CL" dirty="0"/>
              <a:t>5-	</a:t>
            </a:r>
            <a:r>
              <a:rPr lang="es-CL" b="1" dirty="0"/>
              <a:t>Condicional</a:t>
            </a:r>
            <a:r>
              <a:rPr lang="es-CL" dirty="0"/>
              <a:t>: Se utiliza para indicar una condición necesaria para que ocurra otra cosa.</a:t>
            </a:r>
          </a:p>
          <a:p>
            <a:pPr marL="0" indent="0" algn="just">
              <a:buNone/>
            </a:pPr>
            <a:r>
              <a:rPr lang="es-CL" dirty="0"/>
              <a:t>		Ejemplo: Si estudias mucho, sacarás buenas notas.</a:t>
            </a:r>
          </a:p>
          <a:p>
            <a:pPr marL="0" indent="0" algn="just">
              <a:buNone/>
            </a:pPr>
            <a:r>
              <a:rPr lang="es-CL" dirty="0"/>
              <a:t>En este caso, el conector "si" se utiliza para indicar que la condición necesaria para que la persona saque buenas notas es estudiar mucho.</a:t>
            </a:r>
          </a:p>
          <a:p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261529871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7E1C35A-C032-80A4-D8DF-984C1C0C34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/>
              <a:t>ejercicios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02C7F74B-B963-C4C6-D2B3-6B493A94B3A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algn="l">
              <a:buFont typeface="+mj-lt"/>
              <a:buAutoNum type="arabicPeriod"/>
            </a:pPr>
            <a:r>
              <a:rPr lang="es-CL" b="0" i="0" dirty="0">
                <a:solidFill>
                  <a:srgbClr val="374151"/>
                </a:solidFill>
                <a:effectLst/>
                <a:latin typeface="Söhne"/>
              </a:rPr>
              <a:t>Me gusta bailar salsa ________ me gusta más bailar bachata.</a:t>
            </a:r>
          </a:p>
          <a:p>
            <a:pPr algn="l">
              <a:buFont typeface="+mj-lt"/>
              <a:buAutoNum type="arabicPeriod"/>
            </a:pPr>
            <a:r>
              <a:rPr lang="es-CL" b="0" i="0" dirty="0">
                <a:solidFill>
                  <a:srgbClr val="374151"/>
                </a:solidFill>
                <a:effectLst/>
                <a:latin typeface="Söhne"/>
              </a:rPr>
              <a:t>No pude ir al cine __________ mi auto está en el taller.</a:t>
            </a:r>
          </a:p>
          <a:p>
            <a:pPr algn="l">
              <a:buFont typeface="+mj-lt"/>
              <a:buAutoNum type="arabicPeriod"/>
            </a:pPr>
            <a:r>
              <a:rPr lang="es-CL" b="0" i="0" dirty="0">
                <a:solidFill>
                  <a:srgbClr val="374151"/>
                </a:solidFill>
                <a:effectLst/>
                <a:latin typeface="Söhne"/>
              </a:rPr>
              <a:t>Estudio todos los días, ___________ tengo buenas calificaciones.</a:t>
            </a:r>
          </a:p>
          <a:p>
            <a:pPr algn="l">
              <a:buFont typeface="+mj-lt"/>
              <a:buAutoNum type="arabicPeriod"/>
            </a:pPr>
            <a:r>
              <a:rPr lang="es-CL" b="0" i="0" dirty="0">
                <a:solidFill>
                  <a:srgbClr val="374151"/>
                </a:solidFill>
                <a:effectLst/>
                <a:latin typeface="Söhne"/>
              </a:rPr>
              <a:t>A ella le gusta el rock, ___________ yo prefiero la música clásica.</a:t>
            </a:r>
          </a:p>
          <a:p>
            <a:pPr algn="l">
              <a:buFont typeface="+mj-lt"/>
              <a:buAutoNum type="arabicPeriod"/>
            </a:pPr>
            <a:r>
              <a:rPr lang="es-CL" b="0" i="0" dirty="0">
                <a:solidFill>
                  <a:srgbClr val="374151"/>
                </a:solidFill>
                <a:effectLst/>
                <a:latin typeface="Söhne"/>
              </a:rPr>
              <a:t>Voy a hacer la tarea de matemáticas __________ la de ciencias.</a:t>
            </a:r>
          </a:p>
          <a:p>
            <a:pPr algn="l">
              <a:buFont typeface="+mj-lt"/>
              <a:buAutoNum type="arabicPeriod"/>
            </a:pPr>
            <a:r>
              <a:rPr lang="es-CL" b="0" i="0" dirty="0">
                <a:solidFill>
                  <a:srgbClr val="374151"/>
                </a:solidFill>
                <a:effectLst/>
                <a:latin typeface="Söhne"/>
              </a:rPr>
              <a:t>No pudimos hacer el viaje ___________ llovió todo el fin de semana.</a:t>
            </a:r>
          </a:p>
          <a:p>
            <a:pPr algn="l">
              <a:buFont typeface="+mj-lt"/>
              <a:buAutoNum type="arabicPeriod"/>
            </a:pPr>
            <a:r>
              <a:rPr lang="es-CL" b="0" i="0" dirty="0">
                <a:solidFill>
                  <a:srgbClr val="374151"/>
                </a:solidFill>
                <a:effectLst/>
                <a:latin typeface="Söhne"/>
              </a:rPr>
              <a:t>Comí mucha pizza, ___________ ahora tengo dolor de estómago.</a:t>
            </a:r>
          </a:p>
          <a:p>
            <a:pPr algn="l">
              <a:buFont typeface="+mj-lt"/>
              <a:buAutoNum type="arabicPeriod"/>
            </a:pPr>
            <a:r>
              <a:rPr lang="es-CL" b="0" i="0" dirty="0">
                <a:solidFill>
                  <a:srgbClr val="374151"/>
                </a:solidFill>
                <a:effectLst/>
                <a:latin typeface="Söhne"/>
              </a:rPr>
              <a:t>A Juan le gusta el fútbol, ___________ a su hermana le gusta el tenis.</a:t>
            </a:r>
          </a:p>
          <a:p>
            <a:pPr algn="l">
              <a:buFont typeface="+mj-lt"/>
              <a:buAutoNum type="arabicPeriod"/>
            </a:pPr>
            <a:r>
              <a:rPr lang="es-CL" b="0" i="0" dirty="0">
                <a:solidFill>
                  <a:srgbClr val="374151"/>
                </a:solidFill>
                <a:effectLst/>
                <a:latin typeface="Söhne"/>
              </a:rPr>
              <a:t>Estoy aprendiendo francés ___________ alemán.</a:t>
            </a:r>
          </a:p>
          <a:p>
            <a:pPr algn="l">
              <a:buFont typeface="+mj-lt"/>
              <a:buAutoNum type="arabicPeriod"/>
            </a:pPr>
            <a:r>
              <a:rPr lang="es-CL" b="0" i="0" dirty="0">
                <a:solidFill>
                  <a:srgbClr val="374151"/>
                </a:solidFill>
                <a:effectLst/>
                <a:latin typeface="Söhne"/>
              </a:rPr>
              <a:t>No salí de casa ___________ estaba estudiando para el examen.</a:t>
            </a:r>
          </a:p>
          <a:p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271604499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7E1C35A-C032-80A4-D8DF-984C1C0C34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/>
              <a:t>Ejercicios - revisión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02C7F74B-B963-C4C6-D2B3-6B493A94B3A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algn="l">
              <a:buFont typeface="+mj-lt"/>
              <a:buAutoNum type="arabicPeriod"/>
            </a:pPr>
            <a:r>
              <a:rPr lang="es-CL" b="0" i="0" dirty="0">
                <a:solidFill>
                  <a:srgbClr val="374151"/>
                </a:solidFill>
                <a:effectLst/>
                <a:latin typeface="Söhne"/>
              </a:rPr>
              <a:t>(Oposición) Me gusta bailar salsa ________ me gusta más bailar bachata.</a:t>
            </a:r>
          </a:p>
          <a:p>
            <a:pPr algn="l">
              <a:buFont typeface="+mj-lt"/>
              <a:buAutoNum type="arabicPeriod"/>
            </a:pPr>
            <a:r>
              <a:rPr lang="es-CL" b="0" i="0" dirty="0">
                <a:solidFill>
                  <a:srgbClr val="374151"/>
                </a:solidFill>
                <a:effectLst/>
                <a:latin typeface="Söhne"/>
              </a:rPr>
              <a:t>(Causa) No pude ir al cine __________ mi auto está en el taller.</a:t>
            </a:r>
          </a:p>
          <a:p>
            <a:pPr algn="l">
              <a:buFont typeface="+mj-lt"/>
              <a:buAutoNum type="arabicPeriod"/>
            </a:pPr>
            <a:r>
              <a:rPr lang="es-CL" b="0" i="0" dirty="0">
                <a:solidFill>
                  <a:srgbClr val="374151"/>
                </a:solidFill>
                <a:effectLst/>
                <a:latin typeface="Söhne"/>
              </a:rPr>
              <a:t>(Consecuencia) Estudio todos los días, ___________ tengo buenas calificaciones.</a:t>
            </a:r>
          </a:p>
          <a:p>
            <a:pPr algn="l">
              <a:buFont typeface="+mj-lt"/>
              <a:buAutoNum type="arabicPeriod"/>
            </a:pPr>
            <a:r>
              <a:rPr lang="es-CL" b="0" i="0" dirty="0">
                <a:solidFill>
                  <a:srgbClr val="374151"/>
                </a:solidFill>
                <a:effectLst/>
                <a:latin typeface="Söhne"/>
              </a:rPr>
              <a:t>(De contraste) A ella le gusta el rock, ___________ yo prefiero la música clásica.</a:t>
            </a:r>
          </a:p>
          <a:p>
            <a:pPr algn="l">
              <a:buFont typeface="+mj-lt"/>
              <a:buAutoNum type="arabicPeriod"/>
            </a:pPr>
            <a:r>
              <a:rPr lang="es-CL" b="0" i="0" dirty="0">
                <a:solidFill>
                  <a:srgbClr val="374151"/>
                </a:solidFill>
                <a:effectLst/>
                <a:latin typeface="Söhne"/>
              </a:rPr>
              <a:t>(Aditivo) Voy a hacer la tarea de matemáticas __________ la de ciencias.</a:t>
            </a:r>
          </a:p>
          <a:p>
            <a:pPr algn="l">
              <a:buFont typeface="+mj-lt"/>
              <a:buAutoNum type="arabicPeriod"/>
            </a:pPr>
            <a:r>
              <a:rPr lang="es-CL" b="0" i="0" dirty="0">
                <a:solidFill>
                  <a:srgbClr val="374151"/>
                </a:solidFill>
                <a:effectLst/>
                <a:latin typeface="Söhne"/>
              </a:rPr>
              <a:t>(Causa) No pudimos hacer el viaje ___________ llovió todo el fin de semana.</a:t>
            </a:r>
          </a:p>
          <a:p>
            <a:pPr algn="l">
              <a:buFont typeface="+mj-lt"/>
              <a:buAutoNum type="arabicPeriod"/>
            </a:pPr>
            <a:r>
              <a:rPr lang="es-CL" b="0" i="0" dirty="0">
                <a:solidFill>
                  <a:srgbClr val="374151"/>
                </a:solidFill>
                <a:effectLst/>
                <a:latin typeface="Söhne"/>
              </a:rPr>
              <a:t>(Consecuencia) Comí mucha pizza, ___________ ahora tengo dolor de estómago.</a:t>
            </a:r>
          </a:p>
          <a:p>
            <a:pPr algn="l">
              <a:buFont typeface="+mj-lt"/>
              <a:buAutoNum type="arabicPeriod"/>
            </a:pPr>
            <a:r>
              <a:rPr lang="es-CL" b="0" i="0" dirty="0">
                <a:solidFill>
                  <a:srgbClr val="374151"/>
                </a:solidFill>
                <a:effectLst/>
                <a:latin typeface="Söhne"/>
              </a:rPr>
              <a:t>(De contraste) A Juan le gusta el fútbol, ___________ a su hermana le gusta el tenis.</a:t>
            </a:r>
          </a:p>
          <a:p>
            <a:pPr algn="l">
              <a:buFont typeface="+mj-lt"/>
              <a:buAutoNum type="arabicPeriod"/>
            </a:pPr>
            <a:r>
              <a:rPr lang="es-CL" b="0" i="0" dirty="0">
                <a:solidFill>
                  <a:srgbClr val="374151"/>
                </a:solidFill>
                <a:effectLst/>
                <a:latin typeface="Söhne"/>
              </a:rPr>
              <a:t>(Aditivo) Estoy aprendiendo francés ___________ alemán.</a:t>
            </a:r>
          </a:p>
          <a:p>
            <a:pPr algn="l">
              <a:buFont typeface="+mj-lt"/>
              <a:buAutoNum type="arabicPeriod"/>
            </a:pPr>
            <a:r>
              <a:rPr lang="es-CL" b="0" i="0" dirty="0">
                <a:solidFill>
                  <a:srgbClr val="374151"/>
                </a:solidFill>
                <a:effectLst/>
                <a:latin typeface="Söhne"/>
              </a:rPr>
              <a:t>(Causa) No salí de casa ___________ estaba estudiando para el examen.</a:t>
            </a:r>
          </a:p>
          <a:p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72630782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74B66B7-EB91-3250-F6B6-FFAFA5DC10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1191" y="319096"/>
            <a:ext cx="11029616" cy="1188720"/>
          </a:xfrm>
        </p:spPr>
        <p:txBody>
          <a:bodyPr/>
          <a:lstStyle/>
          <a:p>
            <a:r>
              <a:rPr lang="es-CL" dirty="0"/>
              <a:t>ejercicios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C248E623-BC55-6F26-43E7-17BE47645A0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1192" y="1692876"/>
            <a:ext cx="11029615" cy="5029200"/>
          </a:xfrm>
        </p:spPr>
        <p:txBody>
          <a:bodyPr numCol="2">
            <a:normAutofit lnSpcReduction="10000"/>
          </a:bodyPr>
          <a:lstStyle/>
          <a:p>
            <a:pPr algn="l">
              <a:buFont typeface="+mj-lt"/>
              <a:buAutoNum type="arabicPeriod"/>
            </a:pPr>
            <a:r>
              <a:rPr lang="es-CL" b="0" i="0" dirty="0">
                <a:solidFill>
                  <a:srgbClr val="374151"/>
                </a:solidFill>
                <a:effectLst/>
                <a:latin typeface="Söhne"/>
              </a:rPr>
              <a:t>Hice ejercicio en la mañana, ___________ ahora me siento con energía.</a:t>
            </a:r>
          </a:p>
          <a:p>
            <a:pPr algn="l">
              <a:buFont typeface="+mj-lt"/>
              <a:buAutoNum type="arabicPeriod"/>
            </a:pPr>
            <a:r>
              <a:rPr lang="es-CL" b="0" i="0" dirty="0">
                <a:solidFill>
                  <a:srgbClr val="374151"/>
                </a:solidFill>
                <a:effectLst/>
                <a:latin typeface="Söhne"/>
              </a:rPr>
              <a:t>Él es muy alto, ___________ ella es muy baja.</a:t>
            </a:r>
          </a:p>
          <a:p>
            <a:pPr algn="l">
              <a:buFont typeface="+mj-lt"/>
              <a:buAutoNum type="arabicPeriod"/>
            </a:pPr>
            <a:r>
              <a:rPr lang="es-CL" b="0" i="0" dirty="0">
                <a:solidFill>
                  <a:srgbClr val="374151"/>
                </a:solidFill>
                <a:effectLst/>
                <a:latin typeface="Söhne"/>
              </a:rPr>
              <a:t>Me gusta leer novelas ___________ poesía.</a:t>
            </a:r>
          </a:p>
          <a:p>
            <a:pPr algn="l">
              <a:buFont typeface="+mj-lt"/>
              <a:buAutoNum type="arabicPeriod"/>
            </a:pPr>
            <a:r>
              <a:rPr lang="es-CL" b="0" i="0" dirty="0">
                <a:solidFill>
                  <a:srgbClr val="374151"/>
                </a:solidFill>
                <a:effectLst/>
                <a:latin typeface="Söhne"/>
              </a:rPr>
              <a:t>No pude llegar a tiempo ___________ hubo mucho tráfico.</a:t>
            </a:r>
          </a:p>
          <a:p>
            <a:pPr algn="l">
              <a:buFont typeface="+mj-lt"/>
              <a:buAutoNum type="arabicPeriod"/>
            </a:pPr>
            <a:r>
              <a:rPr lang="es-CL" b="0" i="0" dirty="0">
                <a:solidFill>
                  <a:srgbClr val="374151"/>
                </a:solidFill>
                <a:effectLst/>
                <a:latin typeface="Söhne"/>
              </a:rPr>
              <a:t>No estudié para el examen, ___________ saqué una mala calificación.</a:t>
            </a:r>
          </a:p>
          <a:p>
            <a:pPr algn="l">
              <a:buFont typeface="+mj-lt"/>
              <a:buAutoNum type="arabicPeriod"/>
            </a:pPr>
            <a:r>
              <a:rPr lang="es-CL" b="0" i="0" dirty="0">
                <a:solidFill>
                  <a:srgbClr val="374151"/>
                </a:solidFill>
                <a:effectLst/>
                <a:latin typeface="Söhne"/>
              </a:rPr>
              <a:t>El gato es muy independiente, ___________ el perro es muy dependiente.</a:t>
            </a:r>
          </a:p>
          <a:p>
            <a:pPr algn="l">
              <a:buFont typeface="+mj-lt"/>
              <a:buAutoNum type="arabicPeriod"/>
            </a:pPr>
            <a:r>
              <a:rPr lang="es-CL" b="0" i="0" dirty="0">
                <a:solidFill>
                  <a:srgbClr val="374151"/>
                </a:solidFill>
                <a:effectLst/>
                <a:latin typeface="Söhne"/>
              </a:rPr>
              <a:t>Voy a ir al cine ___________ al teatro.</a:t>
            </a:r>
          </a:p>
          <a:p>
            <a:pPr algn="l">
              <a:buFont typeface="+mj-lt"/>
              <a:buAutoNum type="arabicPeriod"/>
            </a:pPr>
            <a:r>
              <a:rPr lang="es-CL" b="0" i="0" dirty="0">
                <a:solidFill>
                  <a:srgbClr val="374151"/>
                </a:solidFill>
                <a:effectLst/>
                <a:latin typeface="Söhne"/>
              </a:rPr>
              <a:t>No pude ir a la fiesta ___________ estaba enfermo.</a:t>
            </a:r>
          </a:p>
          <a:p>
            <a:pPr algn="l">
              <a:buFont typeface="+mj-lt"/>
              <a:buAutoNum type="arabicPeriod"/>
            </a:pPr>
            <a:r>
              <a:rPr lang="es-CL" b="0" i="0" dirty="0">
                <a:solidFill>
                  <a:srgbClr val="374151"/>
                </a:solidFill>
                <a:effectLst/>
                <a:latin typeface="Söhne"/>
              </a:rPr>
              <a:t>No dormí bien anoche, ___________ estoy muy cansado.</a:t>
            </a:r>
          </a:p>
          <a:p>
            <a:pPr algn="l">
              <a:buFont typeface="+mj-lt"/>
              <a:buAutoNum type="arabicPeriod"/>
            </a:pPr>
            <a:r>
              <a:rPr lang="es-CL" b="0" i="0" dirty="0">
                <a:solidFill>
                  <a:srgbClr val="374151"/>
                </a:solidFill>
                <a:effectLst/>
                <a:latin typeface="Söhne"/>
              </a:rPr>
              <a:t>Él es muy sociable, ___________ ella es muy tímida.</a:t>
            </a:r>
          </a:p>
          <a:p>
            <a:pPr algn="l">
              <a:buFont typeface="+mj-lt"/>
              <a:buAutoNum type="arabicPeriod"/>
            </a:pPr>
            <a:r>
              <a:rPr lang="es-CL" b="0" i="0" dirty="0">
                <a:solidFill>
                  <a:srgbClr val="374151"/>
                </a:solidFill>
                <a:effectLst/>
                <a:latin typeface="Söhne"/>
              </a:rPr>
              <a:t>Me gusta la pizza de pepperoni ___________ la de hongos.</a:t>
            </a:r>
          </a:p>
          <a:p>
            <a:pPr algn="l">
              <a:buFont typeface="+mj-lt"/>
              <a:buAutoNum type="arabicPeriod"/>
            </a:pPr>
            <a:r>
              <a:rPr lang="es-CL" b="0" i="0" dirty="0">
                <a:solidFill>
                  <a:srgbClr val="374151"/>
                </a:solidFill>
                <a:effectLst/>
                <a:latin typeface="Söhne"/>
              </a:rPr>
              <a:t>No puedo ir al concierto ___________ no tengo suficiente dinero.</a:t>
            </a:r>
          </a:p>
          <a:p>
            <a:pPr algn="l">
              <a:buFont typeface="+mj-lt"/>
              <a:buAutoNum type="arabicPeriod"/>
            </a:pPr>
            <a:r>
              <a:rPr lang="es-CL" b="0" i="0" dirty="0">
                <a:solidFill>
                  <a:srgbClr val="374151"/>
                </a:solidFill>
                <a:effectLst/>
                <a:latin typeface="Söhne"/>
              </a:rPr>
              <a:t>Me fui a dormir muy tarde, ___________ me desperté tarde.</a:t>
            </a:r>
          </a:p>
          <a:p>
            <a:pPr algn="l">
              <a:buFont typeface="+mj-lt"/>
              <a:buAutoNum type="arabicPeriod"/>
            </a:pPr>
            <a:r>
              <a:rPr lang="es-CL" b="0" i="0" dirty="0">
                <a:solidFill>
                  <a:srgbClr val="374151"/>
                </a:solidFill>
                <a:effectLst/>
                <a:latin typeface="Söhne"/>
              </a:rPr>
              <a:t>A él le gusta la ciudad, ___________ a ella le gusta el campo.</a:t>
            </a:r>
          </a:p>
          <a:p>
            <a:pPr algn="l">
              <a:buFont typeface="+mj-lt"/>
              <a:buAutoNum type="arabicPeriod"/>
            </a:pPr>
            <a:r>
              <a:rPr lang="es-CL" b="0" i="0" dirty="0">
                <a:solidFill>
                  <a:srgbClr val="374151"/>
                </a:solidFill>
                <a:effectLst/>
                <a:latin typeface="Söhne"/>
              </a:rPr>
              <a:t>Quiero aprender a tocar el piano ___________ la guitarra.</a:t>
            </a:r>
          </a:p>
          <a:p>
            <a:pPr algn="l">
              <a:buFont typeface="+mj-lt"/>
              <a:buAutoNum type="arabicPeriod"/>
            </a:pPr>
            <a:r>
              <a:rPr lang="es-CL" b="0" i="0" dirty="0">
                <a:solidFill>
                  <a:srgbClr val="374151"/>
                </a:solidFill>
                <a:effectLst/>
                <a:latin typeface="Söhne"/>
              </a:rPr>
              <a:t> No puedo ir al gimnasio ___________ tengo mucho trabajo que hacer.</a:t>
            </a:r>
          </a:p>
          <a:p>
            <a:pPr algn="l">
              <a:buFont typeface="+mj-lt"/>
              <a:buAutoNum type="arabicPeriod"/>
            </a:pPr>
            <a:r>
              <a:rPr lang="es-CL" b="0" i="0" dirty="0">
                <a:solidFill>
                  <a:srgbClr val="374151"/>
                </a:solidFill>
                <a:effectLst/>
                <a:latin typeface="Söhne"/>
              </a:rPr>
              <a:t>Me quemé la mano, ___________ ahora tengo que ponerme hielo.</a:t>
            </a:r>
          </a:p>
          <a:p>
            <a:pPr algn="l">
              <a:buFont typeface="+mj-lt"/>
              <a:buAutoNum type="arabicPeriod"/>
            </a:pPr>
            <a:r>
              <a:rPr lang="es-CL" b="0" i="0" dirty="0">
                <a:solidFill>
                  <a:srgbClr val="374151"/>
                </a:solidFill>
                <a:effectLst/>
                <a:latin typeface="Söhne"/>
              </a:rPr>
              <a:t>Él es muy ordenado, ___________ ella es muy desordenada.</a:t>
            </a:r>
          </a:p>
          <a:p>
            <a:pPr algn="l">
              <a:buFont typeface="+mj-lt"/>
              <a:buAutoNum type="arabicPeriod"/>
            </a:pPr>
            <a:r>
              <a:rPr lang="es-CL" b="0" i="0" dirty="0">
                <a:solidFill>
                  <a:srgbClr val="374151"/>
                </a:solidFill>
                <a:effectLst/>
                <a:latin typeface="Söhne"/>
              </a:rPr>
              <a:t>Me gusta el chocolate ___________ la vainilla.</a:t>
            </a:r>
          </a:p>
          <a:p>
            <a:pPr algn="l">
              <a:buFont typeface="+mj-lt"/>
              <a:buAutoNum type="arabicPeriod"/>
            </a:pPr>
            <a:r>
              <a:rPr lang="es-CL" b="0" i="0" dirty="0">
                <a:solidFill>
                  <a:srgbClr val="374151"/>
                </a:solidFill>
                <a:effectLst/>
                <a:latin typeface="Söhne"/>
              </a:rPr>
              <a:t>No puedo ir al cine ___________ tengo que cuidar a mi hermana menor.</a:t>
            </a:r>
          </a:p>
          <a:p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112534189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74B66B7-EB91-3250-F6B6-FFAFA5DC10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95840" y="121389"/>
            <a:ext cx="11029616" cy="1188720"/>
          </a:xfrm>
        </p:spPr>
        <p:txBody>
          <a:bodyPr/>
          <a:lstStyle/>
          <a:p>
            <a:r>
              <a:rPr lang="es-CL" dirty="0"/>
              <a:t>Ejercicios - revisión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C248E623-BC55-6F26-43E7-17BE47645A0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1192" y="1458097"/>
            <a:ext cx="11029615" cy="5066271"/>
          </a:xfrm>
        </p:spPr>
        <p:txBody>
          <a:bodyPr numCol="2">
            <a:normAutofit fontScale="85000" lnSpcReduction="10000"/>
          </a:bodyPr>
          <a:lstStyle/>
          <a:p>
            <a:pPr algn="l">
              <a:buFont typeface="+mj-lt"/>
              <a:buAutoNum type="arabicPeriod"/>
            </a:pPr>
            <a:r>
              <a:rPr lang="es-CL" b="0" i="0" dirty="0">
                <a:solidFill>
                  <a:srgbClr val="374151"/>
                </a:solidFill>
                <a:effectLst/>
                <a:latin typeface="Söhne"/>
              </a:rPr>
              <a:t>(Consecuencia) Hice ejercicio en la mañana, ___________ ahora me siento con energía.</a:t>
            </a:r>
          </a:p>
          <a:p>
            <a:pPr algn="l">
              <a:buFont typeface="+mj-lt"/>
              <a:buAutoNum type="arabicPeriod"/>
            </a:pPr>
            <a:r>
              <a:rPr lang="es-CL" b="0" i="0" dirty="0">
                <a:solidFill>
                  <a:srgbClr val="374151"/>
                </a:solidFill>
                <a:effectLst/>
                <a:latin typeface="Söhne"/>
              </a:rPr>
              <a:t>(De contraste) Él es muy alto, ___________ ella es muy baja.</a:t>
            </a:r>
          </a:p>
          <a:p>
            <a:pPr algn="l">
              <a:buFont typeface="+mj-lt"/>
              <a:buAutoNum type="arabicPeriod"/>
            </a:pPr>
            <a:r>
              <a:rPr lang="es-CL" b="0" i="0" dirty="0">
                <a:solidFill>
                  <a:srgbClr val="374151"/>
                </a:solidFill>
                <a:effectLst/>
                <a:latin typeface="Söhne"/>
              </a:rPr>
              <a:t>(Aditivo) Me gusta leer novelas ___________ poesía.</a:t>
            </a:r>
          </a:p>
          <a:p>
            <a:pPr algn="l">
              <a:buFont typeface="+mj-lt"/>
              <a:buAutoNum type="arabicPeriod"/>
            </a:pPr>
            <a:r>
              <a:rPr lang="es-CL" b="0" i="0" dirty="0">
                <a:solidFill>
                  <a:srgbClr val="374151"/>
                </a:solidFill>
                <a:effectLst/>
                <a:latin typeface="Söhne"/>
              </a:rPr>
              <a:t>(Causa) No pude llegar a tiempo ___________ hubo mucho tráfico.</a:t>
            </a:r>
          </a:p>
          <a:p>
            <a:pPr algn="l">
              <a:buFont typeface="+mj-lt"/>
              <a:buAutoNum type="arabicPeriod"/>
            </a:pPr>
            <a:r>
              <a:rPr lang="es-CL" b="0" i="0" dirty="0">
                <a:solidFill>
                  <a:srgbClr val="374151"/>
                </a:solidFill>
                <a:effectLst/>
                <a:latin typeface="Söhne"/>
              </a:rPr>
              <a:t>(Consecuencia) No estudié para el examen, ___________ saqué una mala calificación.</a:t>
            </a:r>
          </a:p>
          <a:p>
            <a:pPr algn="l">
              <a:buFont typeface="+mj-lt"/>
              <a:buAutoNum type="arabicPeriod"/>
            </a:pPr>
            <a:r>
              <a:rPr lang="es-CL" b="0" i="0" dirty="0">
                <a:solidFill>
                  <a:srgbClr val="374151"/>
                </a:solidFill>
                <a:effectLst/>
                <a:latin typeface="Söhne"/>
              </a:rPr>
              <a:t>(De contraste) El gato es muy independiente, ___________ el perro es muy dependiente.</a:t>
            </a:r>
          </a:p>
          <a:p>
            <a:pPr algn="l">
              <a:buFont typeface="+mj-lt"/>
              <a:buAutoNum type="arabicPeriod"/>
            </a:pPr>
            <a:r>
              <a:rPr lang="es-CL" b="0" i="0" dirty="0">
                <a:solidFill>
                  <a:srgbClr val="374151"/>
                </a:solidFill>
                <a:effectLst/>
                <a:latin typeface="Söhne"/>
              </a:rPr>
              <a:t>(Aditivo) Voy a ir al cine ___________ al teatro.</a:t>
            </a:r>
          </a:p>
          <a:p>
            <a:pPr algn="l">
              <a:buFont typeface="+mj-lt"/>
              <a:buAutoNum type="arabicPeriod"/>
            </a:pPr>
            <a:r>
              <a:rPr lang="es-CL" b="0" i="0" dirty="0">
                <a:solidFill>
                  <a:srgbClr val="374151"/>
                </a:solidFill>
                <a:effectLst/>
                <a:latin typeface="Söhne"/>
              </a:rPr>
              <a:t>(Causa) No pude ir a la fiesta ___________ estaba enfermo.</a:t>
            </a:r>
          </a:p>
          <a:p>
            <a:pPr algn="l">
              <a:buFont typeface="+mj-lt"/>
              <a:buAutoNum type="arabicPeriod"/>
            </a:pPr>
            <a:r>
              <a:rPr lang="es-CL" b="0" i="0" dirty="0">
                <a:solidFill>
                  <a:srgbClr val="374151"/>
                </a:solidFill>
                <a:effectLst/>
                <a:latin typeface="Söhne"/>
              </a:rPr>
              <a:t>(Consecuencia) No dormí bien anoche, ___________ estoy muy cansado.</a:t>
            </a:r>
          </a:p>
          <a:p>
            <a:pPr algn="l">
              <a:buFont typeface="+mj-lt"/>
              <a:buAutoNum type="arabicPeriod"/>
            </a:pPr>
            <a:r>
              <a:rPr lang="es-CL" b="0" i="0" dirty="0">
                <a:solidFill>
                  <a:srgbClr val="374151"/>
                </a:solidFill>
                <a:effectLst/>
                <a:latin typeface="Söhne"/>
              </a:rPr>
              <a:t>(De contraste) Él es muy sociable, ___________ ella es muy tímida.</a:t>
            </a:r>
          </a:p>
          <a:p>
            <a:pPr algn="l">
              <a:buFont typeface="+mj-lt"/>
              <a:buAutoNum type="arabicPeriod"/>
            </a:pPr>
            <a:r>
              <a:rPr lang="es-CL" b="0" i="0" dirty="0">
                <a:solidFill>
                  <a:srgbClr val="374151"/>
                </a:solidFill>
                <a:effectLst/>
                <a:latin typeface="Söhne"/>
              </a:rPr>
              <a:t>(Aditivo) Me gusta la pizza de pepperoni ___________ la de hongos.</a:t>
            </a:r>
          </a:p>
          <a:p>
            <a:pPr algn="l">
              <a:buFont typeface="+mj-lt"/>
              <a:buAutoNum type="arabicPeriod"/>
            </a:pPr>
            <a:r>
              <a:rPr lang="es-CL" b="0" i="0" dirty="0">
                <a:solidFill>
                  <a:srgbClr val="374151"/>
                </a:solidFill>
                <a:effectLst/>
                <a:latin typeface="Söhne"/>
              </a:rPr>
              <a:t>(Causa) No puedo ir al concierto ___________ no tengo suficiente dinero.</a:t>
            </a:r>
          </a:p>
          <a:p>
            <a:pPr algn="l">
              <a:buFont typeface="+mj-lt"/>
              <a:buAutoNum type="arabicPeriod"/>
            </a:pPr>
            <a:r>
              <a:rPr lang="es-CL" b="0" i="0" dirty="0">
                <a:solidFill>
                  <a:srgbClr val="374151"/>
                </a:solidFill>
                <a:effectLst/>
                <a:latin typeface="Söhne"/>
              </a:rPr>
              <a:t>(Consecuencia) Me fui a dormir muy tarde, ___________ me desperté tarde.</a:t>
            </a:r>
          </a:p>
          <a:p>
            <a:pPr algn="l">
              <a:buFont typeface="+mj-lt"/>
              <a:buAutoNum type="arabicPeriod"/>
            </a:pPr>
            <a:r>
              <a:rPr lang="es-CL" b="0" i="0" dirty="0">
                <a:solidFill>
                  <a:srgbClr val="374151"/>
                </a:solidFill>
                <a:effectLst/>
                <a:latin typeface="Söhne"/>
              </a:rPr>
              <a:t>(De contraste) A él le gusta la ciudad, ___________ a ella le gusta el campo.</a:t>
            </a:r>
          </a:p>
          <a:p>
            <a:pPr algn="l">
              <a:buFont typeface="+mj-lt"/>
              <a:buAutoNum type="arabicPeriod"/>
            </a:pPr>
            <a:r>
              <a:rPr lang="es-CL" b="0" i="0" dirty="0">
                <a:solidFill>
                  <a:srgbClr val="374151"/>
                </a:solidFill>
                <a:effectLst/>
                <a:latin typeface="Söhne"/>
              </a:rPr>
              <a:t>(Aditivo) Quiero aprender a tocar el piano ___________ la guitarra.</a:t>
            </a:r>
          </a:p>
          <a:p>
            <a:pPr algn="l">
              <a:buFont typeface="+mj-lt"/>
              <a:buAutoNum type="arabicPeriod"/>
            </a:pPr>
            <a:r>
              <a:rPr lang="es-CL" b="0" i="0" dirty="0">
                <a:solidFill>
                  <a:srgbClr val="374151"/>
                </a:solidFill>
                <a:effectLst/>
                <a:latin typeface="Söhne"/>
              </a:rPr>
              <a:t>(Causa) No puedo ir al gimnasio ___________ tengo mucho trabajo que hacer.</a:t>
            </a:r>
          </a:p>
          <a:p>
            <a:pPr algn="l">
              <a:buFont typeface="+mj-lt"/>
              <a:buAutoNum type="arabicPeriod"/>
            </a:pPr>
            <a:r>
              <a:rPr lang="es-CL" b="0" i="0" dirty="0">
                <a:solidFill>
                  <a:srgbClr val="374151"/>
                </a:solidFill>
                <a:effectLst/>
                <a:latin typeface="Söhne"/>
              </a:rPr>
              <a:t>(Consecuencia) Me quemé la mano, ___________ ahora tengo que ponerme hielo.</a:t>
            </a:r>
          </a:p>
          <a:p>
            <a:pPr algn="l">
              <a:buFont typeface="+mj-lt"/>
              <a:buAutoNum type="arabicPeriod"/>
            </a:pPr>
            <a:r>
              <a:rPr lang="es-CL" b="0" i="0" dirty="0">
                <a:solidFill>
                  <a:srgbClr val="374151"/>
                </a:solidFill>
                <a:effectLst/>
                <a:latin typeface="Söhne"/>
              </a:rPr>
              <a:t>(De contraste) Él es muy ordenado, ___________ ella es muy desordenada.</a:t>
            </a:r>
          </a:p>
          <a:p>
            <a:pPr algn="l">
              <a:buFont typeface="+mj-lt"/>
              <a:buAutoNum type="arabicPeriod"/>
            </a:pPr>
            <a:r>
              <a:rPr lang="es-CL" b="0" i="0" dirty="0">
                <a:solidFill>
                  <a:srgbClr val="374151"/>
                </a:solidFill>
                <a:effectLst/>
                <a:latin typeface="Söhne"/>
              </a:rPr>
              <a:t>(Aditivo) Me gusta el chocolate ___________ la vainilla.</a:t>
            </a:r>
          </a:p>
          <a:p>
            <a:pPr algn="l">
              <a:buFont typeface="+mj-lt"/>
              <a:buAutoNum type="arabicPeriod"/>
            </a:pPr>
            <a:r>
              <a:rPr lang="es-CL" b="0" i="0" dirty="0">
                <a:solidFill>
                  <a:srgbClr val="374151"/>
                </a:solidFill>
                <a:effectLst/>
                <a:latin typeface="Söhne"/>
              </a:rPr>
              <a:t>(Causa) No puedo ir al cine ___________ tengo que cuidar a mi hermana menor.</a:t>
            </a:r>
          </a:p>
          <a:p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428417542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8B6370C-332A-049F-1141-CF8FF5EAF4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2911" y="170815"/>
            <a:ext cx="11029616" cy="1188720"/>
          </a:xfrm>
        </p:spPr>
        <p:txBody>
          <a:bodyPr/>
          <a:lstStyle/>
          <a:p>
            <a:r>
              <a:rPr lang="es-CL" dirty="0"/>
              <a:t>Ejercicio de escritura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C0034540-D653-6328-C18A-C5592A38F7D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1192" y="1359535"/>
            <a:ext cx="11029615" cy="5498465"/>
          </a:xfrm>
        </p:spPr>
        <p:txBody>
          <a:bodyPr>
            <a:normAutofit/>
          </a:bodyPr>
          <a:lstStyle/>
          <a:p>
            <a:pPr algn="ctr"/>
            <a:r>
              <a:rPr lang="es-CL" sz="2000" b="1" i="0" dirty="0">
                <a:solidFill>
                  <a:srgbClr val="374151"/>
                </a:solidFill>
                <a:effectLst/>
                <a:latin typeface="Söhne"/>
              </a:rPr>
              <a:t>Tema: "¿Cómo el uso excesivo de la tecnología afecta nuestra vida social?"</a:t>
            </a:r>
          </a:p>
          <a:p>
            <a:pPr algn="l"/>
            <a:r>
              <a:rPr lang="es-CL" b="0" i="0" dirty="0">
                <a:solidFill>
                  <a:srgbClr val="374151"/>
                </a:solidFill>
                <a:effectLst/>
                <a:latin typeface="Söhne"/>
              </a:rPr>
              <a:t>Instrucciones:</a:t>
            </a:r>
          </a:p>
          <a:p>
            <a:pPr algn="l">
              <a:buFont typeface="+mj-lt"/>
              <a:buAutoNum type="arabicPeriod"/>
            </a:pPr>
            <a:r>
              <a:rPr lang="es-CL" sz="1800" b="0" i="0" dirty="0">
                <a:solidFill>
                  <a:srgbClr val="374151"/>
                </a:solidFill>
                <a:effectLst/>
                <a:latin typeface="Söhne"/>
              </a:rPr>
              <a:t>Investiga y lee diferentes puntos de vista sobre el tema.</a:t>
            </a:r>
          </a:p>
          <a:p>
            <a:pPr algn="l">
              <a:buFont typeface="+mj-lt"/>
              <a:buAutoNum type="arabicPeriod"/>
            </a:pPr>
            <a:r>
              <a:rPr lang="es-CL" sz="1800" b="0" i="0" dirty="0">
                <a:solidFill>
                  <a:srgbClr val="374151"/>
                </a:solidFill>
                <a:effectLst/>
                <a:latin typeface="Söhne"/>
              </a:rPr>
              <a:t>Escribe un ensayo de al menos una página en el que presentes tu opinión sobre el tema.</a:t>
            </a:r>
          </a:p>
          <a:p>
            <a:pPr algn="l">
              <a:buFont typeface="+mj-lt"/>
              <a:buAutoNum type="arabicPeriod"/>
            </a:pPr>
            <a:r>
              <a:rPr lang="es-CL" sz="1800" b="0" i="0" dirty="0">
                <a:solidFill>
                  <a:srgbClr val="374151"/>
                </a:solidFill>
                <a:effectLst/>
                <a:latin typeface="Söhne"/>
              </a:rPr>
              <a:t>El ensayo debe tener una estructura clara que incluya una introducción, un desarrollo y una conclusión.</a:t>
            </a:r>
          </a:p>
          <a:p>
            <a:pPr algn="l">
              <a:buFont typeface="+mj-lt"/>
              <a:buAutoNum type="arabicPeriod"/>
            </a:pPr>
            <a:r>
              <a:rPr lang="es-CL" sz="1800" b="0" i="0" dirty="0">
                <a:solidFill>
                  <a:srgbClr val="374151"/>
                </a:solidFill>
                <a:effectLst/>
                <a:latin typeface="Söhne"/>
              </a:rPr>
              <a:t>En la introducción, presenta el tema y explica por qué es importante. Además, incluye tu postura sobre el tema.</a:t>
            </a:r>
          </a:p>
          <a:p>
            <a:pPr algn="l">
              <a:buFont typeface="+mj-lt"/>
              <a:buAutoNum type="arabicPeriod"/>
            </a:pPr>
            <a:r>
              <a:rPr lang="es-CL" sz="1800" b="0" i="0" dirty="0">
                <a:solidFill>
                  <a:srgbClr val="374151"/>
                </a:solidFill>
                <a:effectLst/>
                <a:latin typeface="Söhne"/>
              </a:rPr>
              <a:t>En el desarrollo, presenta tus argumentos y evidencias para respaldar tu postura. Puedes usar ejemplos concretos de tu propia experiencia o de noticias actuales.</a:t>
            </a:r>
          </a:p>
          <a:p>
            <a:pPr algn="l">
              <a:buFont typeface="+mj-lt"/>
              <a:buAutoNum type="arabicPeriod"/>
            </a:pPr>
            <a:r>
              <a:rPr lang="es-CL" sz="1800" b="0" i="0" dirty="0">
                <a:solidFill>
                  <a:srgbClr val="374151"/>
                </a:solidFill>
                <a:effectLst/>
                <a:latin typeface="Söhne"/>
              </a:rPr>
              <a:t>En la conclusión, sintetiza tus argumentos y haz una reflexión final sobre el tema.</a:t>
            </a:r>
          </a:p>
          <a:p>
            <a:pPr algn="l">
              <a:buFont typeface="+mj-lt"/>
              <a:buAutoNum type="arabicPeriod"/>
            </a:pPr>
            <a:r>
              <a:rPr lang="es-CL" sz="1800" b="0" i="0" dirty="0">
                <a:solidFill>
                  <a:srgbClr val="374151"/>
                </a:solidFill>
                <a:effectLst/>
                <a:latin typeface="Söhne"/>
              </a:rPr>
              <a:t>Asegúrate de que el ensayo tenga coherencia y cohesión, y que esté escrito en un lenguaje claro y preciso.</a:t>
            </a:r>
          </a:p>
          <a:p>
            <a:pPr algn="l">
              <a:buFont typeface="+mj-lt"/>
              <a:buAutoNum type="arabicPeriod"/>
            </a:pPr>
            <a:r>
              <a:rPr lang="es-CL" sz="1800" b="0" i="0" dirty="0">
                <a:solidFill>
                  <a:srgbClr val="374151"/>
                </a:solidFill>
                <a:effectLst/>
                <a:latin typeface="Söhne"/>
              </a:rPr>
              <a:t>Revisa y corrige tu ensayo antes de entregarlo.</a:t>
            </a:r>
          </a:p>
          <a:p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740085185"/>
      </p:ext>
    </p:extLst>
  </p:cSld>
  <p:clrMapOvr>
    <a:masterClrMapping/>
  </p:clrMapOvr>
</p:sld>
</file>

<file path=ppt/theme/theme1.xml><?xml version="1.0" encoding="utf-8"?>
<a:theme xmlns:a="http://schemas.openxmlformats.org/drawingml/2006/main" name="DividendVTI">
  <a:themeElements>
    <a:clrScheme name="AnalogousFromRegularSeed_2SEEDS">
      <a:dk1>
        <a:srgbClr val="000000"/>
      </a:dk1>
      <a:lt1>
        <a:srgbClr val="FFFFFF"/>
      </a:lt1>
      <a:dk2>
        <a:srgbClr val="412B24"/>
      </a:dk2>
      <a:lt2>
        <a:srgbClr val="E2E7E8"/>
      </a:lt2>
      <a:accent1>
        <a:srgbClr val="D54417"/>
      </a:accent1>
      <a:accent2>
        <a:srgbClr val="E7294B"/>
      </a:accent2>
      <a:accent3>
        <a:srgbClr val="D29725"/>
      </a:accent3>
      <a:accent4>
        <a:srgbClr val="14B690"/>
      </a:accent4>
      <a:accent5>
        <a:srgbClr val="25B2D1"/>
      </a:accent5>
      <a:accent6>
        <a:srgbClr val="1764D5"/>
      </a:accent6>
      <a:hlink>
        <a:srgbClr val="378DA7"/>
      </a:hlink>
      <a:folHlink>
        <a:srgbClr val="7F7F7F"/>
      </a:folHlink>
    </a:clrScheme>
    <a:fontScheme name="Dividend">
      <a:majorFont>
        <a:latin typeface="Univers Condensed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Univers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Dividend">
      <a:fillStyleLst>
        <a:solidFill>
          <a:schemeClr val="phClr"/>
        </a:solidFill>
        <a:gradFill rotWithShape="1">
          <a:gsLst>
            <a:gs pos="0">
              <a:schemeClr val="phClr">
                <a:tint val="68000"/>
                <a:alpha val="90000"/>
                <a:lumMod val="100000"/>
              </a:schemeClr>
            </a:gs>
            <a:gs pos="100000">
              <a:schemeClr val="phClr">
                <a:tint val="90000"/>
                <a:lumMod val="95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8000"/>
                <a:lumMod val="110000"/>
              </a:schemeClr>
            </a:gs>
            <a:gs pos="84000">
              <a:schemeClr val="phClr">
                <a:shade val="90000"/>
                <a:lumMod val="88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>
              <a:lumMod val="90000"/>
            </a:schemeClr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55000"/>
              </a:srgbClr>
            </a:outerShdw>
          </a:effectLst>
        </a:effectStyle>
        <a:effectStyle>
          <a:effectLst>
            <a:outerShdw blurRad="88900" dist="38100" dir="504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381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88000">
              <a:schemeClr val="phClr">
                <a:shade val="94000"/>
                <a:satMod val="110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8000"/>
                <a:satMod val="110000"/>
                <a:lumMod val="8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ividendVTI" id="{97558BDE-0B66-457C-BB6F-7B1B22DAA9B8}" vid="{F53508A3-AC60-448A-AF37-934D5F1A0D5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5972</TotalTime>
  <Words>1535</Words>
  <Application>Microsoft Macintosh PowerPoint</Application>
  <PresentationFormat>Panorámica</PresentationFormat>
  <Paragraphs>105</Paragraphs>
  <Slides>11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8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11</vt:i4>
      </vt:variant>
    </vt:vector>
  </HeadingPairs>
  <TitlesOfParts>
    <vt:vector size="20" baseType="lpstr">
      <vt:lpstr>Arial</vt:lpstr>
      <vt:lpstr>Söhne</vt:lpstr>
      <vt:lpstr>Times New Roman</vt:lpstr>
      <vt:lpstr>Times New Roman,Italic</vt:lpstr>
      <vt:lpstr>Univers</vt:lpstr>
      <vt:lpstr>Univers Condensed</vt:lpstr>
      <vt:lpstr>Wingdings</vt:lpstr>
      <vt:lpstr>Wingdings 2</vt:lpstr>
      <vt:lpstr>DividendVTI</vt:lpstr>
      <vt:lpstr>MARCADORES DISCURSIVOS- CONECTORES</vt:lpstr>
      <vt:lpstr>Marcadores discursivos y conectores</vt:lpstr>
      <vt:lpstr>Identifica el conector</vt:lpstr>
      <vt:lpstr>1. estructuradores</vt:lpstr>
      <vt:lpstr>2. Conectores </vt:lpstr>
      <vt:lpstr>ejemplos</vt:lpstr>
      <vt:lpstr>ejercicios</vt:lpstr>
      <vt:lpstr>Ejercicios - revisión</vt:lpstr>
      <vt:lpstr>ejercicios</vt:lpstr>
      <vt:lpstr>Ejercicios - revisión</vt:lpstr>
      <vt:lpstr>Ejercicio de escritura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MARCADORES DISCURSIVOS- CONECTORES</dc:title>
  <dc:creator>miguelalvaronv@gmail.com</dc:creator>
  <cp:lastModifiedBy>miguelalvaronv@gmail.com</cp:lastModifiedBy>
  <cp:revision>3</cp:revision>
  <dcterms:created xsi:type="dcterms:W3CDTF">2023-04-14T12:43:01Z</dcterms:created>
  <dcterms:modified xsi:type="dcterms:W3CDTF">2023-04-21T13:05:54Z</dcterms:modified>
</cp:coreProperties>
</file>