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6" r:id="rId3"/>
    <p:sldId id="282" r:id="rId4"/>
    <p:sldId id="267" r:id="rId5"/>
    <p:sldId id="268" r:id="rId6"/>
    <p:sldId id="269" r:id="rId7"/>
    <p:sldId id="270" r:id="rId8"/>
    <p:sldId id="271" r:id="rId9"/>
    <p:sldId id="272" r:id="rId10"/>
    <p:sldId id="273" r:id="rId11"/>
    <p:sldId id="274" r:id="rId12"/>
    <p:sldId id="275" r:id="rId13"/>
    <p:sldId id="276" r:id="rId14"/>
    <p:sldId id="277" r:id="rId15"/>
    <p:sldId id="279" r:id="rId16"/>
    <p:sldId id="278" r:id="rId17"/>
    <p:sldId id="280" r:id="rId1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20" autoAdjust="0"/>
    <p:restoredTop sz="94660"/>
  </p:normalViewPr>
  <p:slideViewPr>
    <p:cSldViewPr snapToGrid="0">
      <p:cViewPr varScale="1">
        <p:scale>
          <a:sx n="79" d="100"/>
          <a:sy n="79" d="100"/>
        </p:scale>
        <p:origin x="80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25-04-2023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27776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25-04-2023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3252902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BF5BD05-31C8-430A-BED6-9B9BE3EB8BC4}" type="datetimeFigureOut">
              <a:rPr lang="es-CL" smtClean="0"/>
              <a:t>25-04-2023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423641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BF5BD05-31C8-430A-BED6-9B9BE3EB8BC4}" type="datetimeFigureOut">
              <a:rPr lang="es-CL" smtClean="0"/>
              <a:t>25-04-2023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194839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BF5BD05-31C8-430A-BED6-9B9BE3EB8BC4}" type="datetimeFigureOut">
              <a:rPr lang="es-CL" smtClean="0"/>
              <a:t>25-04-2023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1162754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BF5BD05-31C8-430A-BED6-9B9BE3EB8BC4}" type="datetimeFigureOut">
              <a:rPr lang="es-CL" smtClean="0"/>
              <a:t>25-04-2023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1783096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F5BD05-31C8-430A-BED6-9B9BE3EB8BC4}" type="datetimeFigureOut">
              <a:rPr lang="es-CL" smtClean="0"/>
              <a:t>25-04-2023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917431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BF5BD05-31C8-430A-BED6-9B9BE3EB8BC4}" type="datetimeFigureOut">
              <a:rPr lang="es-CL" smtClean="0"/>
              <a:t>25-04-2023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4158004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BF5BD05-31C8-430A-BED6-9B9BE3EB8BC4}" type="datetimeFigureOut">
              <a:rPr lang="es-CL" smtClean="0"/>
              <a:t>25-04-2023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157446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25-04-2023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3041164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25-04-2023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2384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F5BD05-31C8-430A-BED6-9B9BE3EB8BC4}" type="datetimeFigureOut">
              <a:rPr lang="es-CL" smtClean="0"/>
              <a:t>25-04-2023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3B717F-BAB3-43B3-B48E-78AFDEEB2334}" type="slidenum">
              <a:rPr lang="es-CL" smtClean="0"/>
              <a:t>‹Nº›</a:t>
            </a:fld>
            <a:endParaRPr lang="es-CL"/>
          </a:p>
        </p:txBody>
      </p:sp>
    </p:spTree>
    <p:extLst>
      <p:ext uri="{BB962C8B-B14F-4D97-AF65-F5344CB8AC3E}">
        <p14:creationId xmlns:p14="http://schemas.microsoft.com/office/powerpoint/2010/main" val="18452580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3.png"/><Relationship Id="rId3" Type="http://schemas.openxmlformats.org/officeDocument/2006/relationships/image" Target="../media/image5.png"/><Relationship Id="rId7" Type="http://schemas.microsoft.com/office/2007/relationships/hdphoto" Target="../media/hdphoto2.wdp"/><Relationship Id="rId12"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2.png"/><Relationship Id="rId5" Type="http://schemas.openxmlformats.org/officeDocument/2006/relationships/image" Target="../media/image7.png"/><Relationship Id="rId1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0.png"/><Relationship Id="rId9"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14.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24.png"/><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24.png"/><Relationship Id="rId9" Type="http://schemas.openxmlformats.org/officeDocument/2006/relationships/image" Target="../media/image25.pn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27.png"/><Relationship Id="rId5" Type="http://schemas.openxmlformats.org/officeDocument/2006/relationships/image" Target="../media/image13.png"/><Relationship Id="rId10" Type="http://schemas.openxmlformats.org/officeDocument/2006/relationships/image" Target="../media/image26.png"/><Relationship Id="rId4" Type="http://schemas.openxmlformats.org/officeDocument/2006/relationships/image" Target="../media/image24.png"/><Relationship Id="rId9" Type="http://schemas.openxmlformats.org/officeDocument/2006/relationships/image" Target="../media/image25.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24.png"/><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3.png"/><Relationship Id="rId7"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14.png"/><Relationship Id="rId4" Type="http://schemas.openxmlformats.org/officeDocument/2006/relationships/image" Target="../media/image9.png"/><Relationship Id="rId9" Type="http://schemas.openxmlformats.org/officeDocument/2006/relationships/image" Target="../media/image31.png"/></Relationships>
</file>

<file path=ppt/slides/_rels/slide1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png"/><Relationship Id="rId7"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14.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1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artisticFilmGrain/>
                    </a14:imgEffect>
                    <a14:imgEffect>
                      <a14:colorTemperature colorTemp="4700"/>
                    </a14:imgEffect>
                  </a14:imgLayer>
                </a14:imgProps>
              </a:ext>
            </a:extLst>
          </a:blip>
          <a:stretch>
            <a:fillRect/>
          </a:stretch>
        </p:blipFill>
        <p:spPr>
          <a:xfrm>
            <a:off x="-8467" y="0"/>
            <a:ext cx="12200225" cy="6858000"/>
          </a:xfrm>
          <a:prstGeom prst="rect">
            <a:avLst/>
          </a:prstGeom>
        </p:spPr>
      </p:pic>
      <p:sp>
        <p:nvSpPr>
          <p:cNvPr id="8" name="Elipse 7"/>
          <p:cNvSpPr/>
          <p:nvPr/>
        </p:nvSpPr>
        <p:spPr>
          <a:xfrm>
            <a:off x="8540607" y="1762060"/>
            <a:ext cx="3452501" cy="3358497"/>
          </a:xfrm>
          <a:prstGeom prst="ellipse">
            <a:avLst/>
          </a:prstGeom>
          <a:solidFill>
            <a:srgbClr val="FFFF0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CuadroTexto 8"/>
          <p:cNvSpPr txBox="1"/>
          <p:nvPr/>
        </p:nvSpPr>
        <p:spPr>
          <a:xfrm>
            <a:off x="9308391" y="3182994"/>
            <a:ext cx="1933011" cy="430887"/>
          </a:xfrm>
          <a:prstGeom prst="rect">
            <a:avLst/>
          </a:prstGeom>
          <a:noFill/>
        </p:spPr>
        <p:txBody>
          <a:bodyPr wrap="square" rtlCol="0">
            <a:spAutoFit/>
          </a:bodyPr>
          <a:lstStyle/>
          <a:p>
            <a:pPr algn="ctr"/>
            <a:r>
              <a:rPr lang="en-US" sz="2200" b="1" dirty="0">
                <a:solidFill>
                  <a:schemeClr val="bg1"/>
                </a:solidFill>
                <a:latin typeface="Malgun Gothic" panose="020B0503020000020004" pitchFamily="34" charset="-127"/>
                <a:ea typeface="Malgun Gothic" panose="020B0503020000020004" pitchFamily="34" charset="-127"/>
              </a:rPr>
              <a:t>TORPEDOS</a:t>
            </a:r>
            <a:endParaRPr lang="es-CL" sz="2200" b="1" dirty="0">
              <a:solidFill>
                <a:schemeClr val="bg1"/>
              </a:solidFill>
              <a:latin typeface="Malgun Gothic" panose="020B0503020000020004" pitchFamily="34" charset="-127"/>
              <a:ea typeface="Malgun Gothic" panose="020B0503020000020004" pitchFamily="34" charset="-127"/>
            </a:endParaRPr>
          </a:p>
        </p:txBody>
      </p:sp>
      <p:cxnSp>
        <p:nvCxnSpPr>
          <p:cNvPr id="10" name="Conector recto 9"/>
          <p:cNvCxnSpPr/>
          <p:nvPr/>
        </p:nvCxnSpPr>
        <p:spPr>
          <a:xfrm>
            <a:off x="9741496" y="3715730"/>
            <a:ext cx="101126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Imagen 11"/>
          <p:cNvPicPr>
            <a:picLocks noChangeAspect="1"/>
          </p:cNvPicPr>
          <p:nvPr/>
        </p:nvPicPr>
        <p:blipFill>
          <a:blip r:embed="rId4"/>
          <a:stretch>
            <a:fillRect/>
          </a:stretch>
        </p:blipFill>
        <p:spPr>
          <a:xfrm>
            <a:off x="9810194" y="2077865"/>
            <a:ext cx="962179" cy="10140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4" name="Imagen 13"/>
          <p:cNvPicPr>
            <a:picLocks noChangeAspect="1"/>
          </p:cNvPicPr>
          <p:nvPr/>
        </p:nvPicPr>
        <p:blipFill rotWithShape="1">
          <a:blip r:embed="rId5">
            <a:grayscl/>
          </a:blip>
          <a:srcRect b="15443"/>
          <a:stretch/>
        </p:blipFill>
        <p:spPr>
          <a:xfrm>
            <a:off x="432703" y="298987"/>
            <a:ext cx="671766" cy="385342"/>
          </a:xfrm>
          <a:prstGeom prst="rect">
            <a:avLst/>
          </a:prstGeom>
          <a:ln w="88900" cap="sq" cmpd="thickThin">
            <a:solidFill>
              <a:srgbClr val="000000"/>
            </a:solidFill>
            <a:prstDash val="solid"/>
            <a:miter lim="800000"/>
          </a:ln>
          <a:effectLst>
            <a:innerShdw blurRad="76200">
              <a:srgbClr val="000000"/>
            </a:innerShdw>
          </a:effectLst>
        </p:spPr>
      </p:pic>
      <p:sp>
        <p:nvSpPr>
          <p:cNvPr id="16" name="CuadroTexto 15"/>
          <p:cNvSpPr txBox="1"/>
          <p:nvPr/>
        </p:nvSpPr>
        <p:spPr>
          <a:xfrm>
            <a:off x="9128075" y="234699"/>
            <a:ext cx="2238103" cy="646331"/>
          </a:xfrm>
          <a:prstGeom prst="rect">
            <a:avLst/>
          </a:prstGeom>
          <a:noFill/>
        </p:spPr>
        <p:txBody>
          <a:bodyPr wrap="square" rtlCol="0">
            <a:spAutoFit/>
          </a:bodyPr>
          <a:lstStyle/>
          <a:p>
            <a:pPr algn="ctr"/>
            <a:r>
              <a:rPr lang="en-US" b="1" dirty="0">
                <a:solidFill>
                  <a:schemeClr val="bg1"/>
                </a:solidFill>
                <a:latin typeface="High Tower Text" panose="02040502050506030303" pitchFamily="18" charset="0"/>
              </a:rPr>
              <a:t>Sistemas de Armas </a:t>
            </a:r>
          </a:p>
          <a:p>
            <a:pPr algn="ctr"/>
            <a:r>
              <a:rPr lang="en-US" b="1" dirty="0">
                <a:solidFill>
                  <a:schemeClr val="bg1"/>
                </a:solidFill>
                <a:latin typeface="High Tower Text" panose="02040502050506030303" pitchFamily="18" charset="0"/>
              </a:rPr>
              <a:t>UT N°2 </a:t>
            </a:r>
            <a:endParaRPr lang="es-CL" b="1" dirty="0">
              <a:solidFill>
                <a:schemeClr val="bg1"/>
              </a:solidFill>
              <a:latin typeface="High Tower Text" panose="02040502050506030303" pitchFamily="18" charset="0"/>
            </a:endParaRPr>
          </a:p>
        </p:txBody>
      </p:sp>
      <p:sp>
        <p:nvSpPr>
          <p:cNvPr id="13" name="CuadroTexto 12"/>
          <p:cNvSpPr txBox="1"/>
          <p:nvPr/>
        </p:nvSpPr>
        <p:spPr>
          <a:xfrm>
            <a:off x="8867295" y="3812268"/>
            <a:ext cx="2847975" cy="738664"/>
          </a:xfrm>
          <a:prstGeom prst="rect">
            <a:avLst/>
          </a:prstGeom>
          <a:noFill/>
        </p:spPr>
        <p:txBody>
          <a:bodyPr wrap="square" rtlCol="0">
            <a:spAutoFit/>
          </a:bodyPr>
          <a:lstStyle/>
          <a:p>
            <a:pPr algn="ctr"/>
            <a:r>
              <a:rPr lang="en-US" sz="1400" dirty="0">
                <a:solidFill>
                  <a:schemeClr val="bg1"/>
                </a:solidFill>
                <a:latin typeface="High Tower Text" panose="02040502050506030303" pitchFamily="18" charset="0"/>
              </a:rPr>
              <a:t>Guerra Antisubmarina (ASW) </a:t>
            </a:r>
          </a:p>
          <a:p>
            <a:pPr algn="ctr"/>
            <a:r>
              <a:rPr lang="en-US" sz="1400" dirty="0">
                <a:solidFill>
                  <a:schemeClr val="bg1"/>
                </a:solidFill>
                <a:latin typeface="High Tower Text" panose="02040502050506030303" pitchFamily="18" charset="0"/>
              </a:rPr>
              <a:t>Globalización de los ambientes para el empleo de armas y sensores</a:t>
            </a:r>
            <a:endParaRPr lang="es-CL" sz="1400" dirty="0">
              <a:solidFill>
                <a:schemeClr val="bg1"/>
              </a:solidFill>
              <a:latin typeface="High Tower Text" panose="02040502050506030303" pitchFamily="18" charset="0"/>
            </a:endParaRPr>
          </a:p>
        </p:txBody>
      </p:sp>
    </p:spTree>
    <p:extLst>
      <p:ext uri="{BB962C8B-B14F-4D97-AF65-F5344CB8AC3E}">
        <p14:creationId xmlns:p14="http://schemas.microsoft.com/office/powerpoint/2010/main" val="3295446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43" y="0"/>
            <a:ext cx="12193532" cy="6858000"/>
          </a:xfrm>
          <a:prstGeom prst="rect">
            <a:avLst/>
          </a:prstGeom>
          <a:ln>
            <a:noFill/>
          </a:ln>
        </p:spPr>
      </p:pic>
      <p:pic>
        <p:nvPicPr>
          <p:cNvPr id="2" name="Imagen 1"/>
          <p:cNvPicPr>
            <a:picLocks noChangeAspect="1"/>
          </p:cNvPicPr>
          <p:nvPr/>
        </p:nvPicPr>
        <p:blipFill>
          <a:blip r:embed="rId3"/>
          <a:stretch>
            <a:fillRect/>
          </a:stretch>
        </p:blipFill>
        <p:spPr>
          <a:xfrm>
            <a:off x="471181" y="4790705"/>
            <a:ext cx="2243252" cy="1489618"/>
          </a:xfrm>
          <a:prstGeom prst="rect">
            <a:avLst/>
          </a:prstGeom>
        </p:spPr>
      </p:pic>
      <p:sp>
        <p:nvSpPr>
          <p:cNvPr id="26" name="CuadroTexto 25"/>
          <p:cNvSpPr txBox="1"/>
          <p:nvPr/>
        </p:nvSpPr>
        <p:spPr>
          <a:xfrm>
            <a:off x="471181" y="5406730"/>
            <a:ext cx="2258505" cy="830997"/>
          </a:xfrm>
          <a:prstGeom prst="rect">
            <a:avLst/>
          </a:prstGeom>
          <a:noFill/>
        </p:spPr>
        <p:txBody>
          <a:bodyPr wrap="square" rtlCol="0">
            <a:spAutoFit/>
          </a:bodyPr>
          <a:lstStyle/>
          <a:p>
            <a:pPr algn="ctr"/>
            <a:r>
              <a:rPr lang="es-ES_tradnl" sz="1200" dirty="0">
                <a:solidFill>
                  <a:schemeClr val="bg1"/>
                </a:solidFill>
                <a:cs typeface="Segoe UI" panose="020B0502040204020203" pitchFamily="34" charset="0"/>
              </a:rPr>
              <a:t>Es un arma submarina autopropulsada diseñada para destruir buques por impacto bajo o en la obra viva.</a:t>
            </a:r>
            <a:endParaRPr lang="es-CL" sz="1200" dirty="0">
              <a:solidFill>
                <a:schemeClr val="bg1"/>
              </a:solidFill>
              <a:cs typeface="Segoe UI" panose="020B0502040204020203" pitchFamily="34" charset="0"/>
            </a:endParaRPr>
          </a:p>
        </p:txBody>
      </p:sp>
      <p:pic>
        <p:nvPicPr>
          <p:cNvPr id="3" name="Imagen 2"/>
          <p:cNvPicPr>
            <a:picLocks noChangeAspect="1"/>
          </p:cNvPicPr>
          <p:nvPr/>
        </p:nvPicPr>
        <p:blipFill>
          <a:blip r:embed="rId4"/>
          <a:stretch>
            <a:fillRect/>
          </a:stretch>
        </p:blipFill>
        <p:spPr>
          <a:xfrm>
            <a:off x="3089744" y="4790705"/>
            <a:ext cx="2228708" cy="1489618"/>
          </a:xfrm>
          <a:prstGeom prst="rect">
            <a:avLst/>
          </a:prstGeom>
        </p:spPr>
      </p:pic>
      <p:sp>
        <p:nvSpPr>
          <p:cNvPr id="19" name="CuadroTexto 18"/>
          <p:cNvSpPr txBox="1"/>
          <p:nvPr/>
        </p:nvSpPr>
        <p:spPr>
          <a:xfrm>
            <a:off x="3089743" y="5408955"/>
            <a:ext cx="2228709" cy="830997"/>
          </a:xfrm>
          <a:prstGeom prst="rect">
            <a:avLst/>
          </a:prstGeom>
          <a:noFill/>
        </p:spPr>
        <p:txBody>
          <a:bodyPr wrap="square" rtlCol="0">
            <a:spAutoFit/>
          </a:bodyPr>
          <a:lstStyle>
            <a:defPPr>
              <a:defRPr lang="es-CL"/>
            </a:defPPr>
            <a:lvl1pPr algn="ctr">
              <a:defRPr sz="1200">
                <a:solidFill>
                  <a:schemeClr val="bg1"/>
                </a:solidFill>
                <a:cs typeface="Segoe UI" panose="020B0502040204020203" pitchFamily="34" charset="0"/>
              </a:defRPr>
            </a:lvl1pPr>
          </a:lstStyle>
          <a:p>
            <a:r>
              <a:rPr lang="es-ES_tradnl" dirty="0"/>
              <a:t>Es un arma submarina, operada desde la superficie o el aire, autopropulsada, para destruir submarinos sumergidos.</a:t>
            </a:r>
          </a:p>
        </p:txBody>
      </p:sp>
      <p:pic>
        <p:nvPicPr>
          <p:cNvPr id="10" name="Imagen 9"/>
          <p:cNvPicPr>
            <a:picLocks noChangeAspect="1"/>
          </p:cNvPicPr>
          <p:nvPr/>
        </p:nvPicPr>
        <p:blipFill>
          <a:blip r:embed="rId5"/>
          <a:stretch>
            <a:fillRect/>
          </a:stretch>
        </p:blipFill>
        <p:spPr>
          <a:xfrm>
            <a:off x="1118313" y="3969099"/>
            <a:ext cx="917699" cy="12019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5" name="Grupo 4"/>
          <p:cNvGrpSpPr/>
          <p:nvPr/>
        </p:nvGrpSpPr>
        <p:grpSpPr>
          <a:xfrm>
            <a:off x="6341115" y="3521638"/>
            <a:ext cx="5500743" cy="2774387"/>
            <a:chOff x="6349525" y="3256061"/>
            <a:chExt cx="5500743" cy="3027736"/>
          </a:xfrm>
        </p:grpSpPr>
        <p:grpSp>
          <p:nvGrpSpPr>
            <p:cNvPr id="48" name="Grupo 47"/>
            <p:cNvGrpSpPr/>
            <p:nvPr/>
          </p:nvGrpSpPr>
          <p:grpSpPr>
            <a:xfrm>
              <a:off x="6349525" y="3256061"/>
              <a:ext cx="5500743" cy="3027736"/>
              <a:chOff x="201292" y="3507186"/>
              <a:chExt cx="5911097" cy="3132511"/>
            </a:xfrm>
          </p:grpSpPr>
          <p:pic>
            <p:nvPicPr>
              <p:cNvPr id="49" name="Imagen 48"/>
              <p:cNvPicPr>
                <a:picLocks noChangeAspect="1"/>
              </p:cNvPicPr>
              <p:nvPr/>
            </p:nvPicPr>
            <p:blipFill>
              <a:blip r:embed="rId6">
                <a:extLst>
                  <a:ext uri="{BEBA8EAE-BF5A-486C-A8C5-ECC9F3942E4B}">
                    <a14:imgProps xmlns:a14="http://schemas.microsoft.com/office/drawing/2010/main">
                      <a14:imgLayer r:embed="rId7">
                        <a14:imgEffect>
                          <a14:artisticGlowEdges/>
                        </a14:imgEffect>
                      </a14:imgLayer>
                    </a14:imgProps>
                  </a:ext>
                </a:extLst>
              </a:blip>
              <a:stretch>
                <a:fillRect/>
              </a:stretch>
            </p:blipFill>
            <p:spPr>
              <a:xfrm>
                <a:off x="217683" y="3520941"/>
                <a:ext cx="5894706" cy="31187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0" name="Rectangle 1"/>
              <p:cNvSpPr/>
              <p:nvPr/>
            </p:nvSpPr>
            <p:spPr>
              <a:xfrm>
                <a:off x="201292" y="3507186"/>
                <a:ext cx="5911097" cy="3132511"/>
              </a:xfrm>
              <a:prstGeom prst="rect">
                <a:avLst/>
              </a:prstGeom>
              <a:solidFill>
                <a:schemeClr val="accent6">
                  <a:lumMod val="60000"/>
                  <a:lumOff val="40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CuadroTexto 50"/>
              <p:cNvSpPr txBox="1"/>
              <p:nvPr/>
            </p:nvSpPr>
            <p:spPr>
              <a:xfrm>
                <a:off x="529616" y="3809139"/>
                <a:ext cx="5491324" cy="2413678"/>
              </a:xfrm>
              <a:prstGeom prst="rect">
                <a:avLst/>
              </a:prstGeom>
              <a:noFill/>
            </p:spPr>
            <p:txBody>
              <a:bodyPr wrap="square" rtlCol="0">
                <a:spAutoFit/>
              </a:bodyPr>
              <a:lstStyle/>
              <a:p>
                <a:pPr algn="just"/>
                <a:r>
                  <a:rPr lang="es-ES_tradnl" sz="1300" dirty="0">
                    <a:solidFill>
                      <a:schemeClr val="bg1"/>
                    </a:solidFill>
                    <a:cs typeface="Segoe UI" panose="020B0502040204020203" pitchFamily="34" charset="0"/>
                  </a:rPr>
                  <a:t>Arma de gran efectividad, porta una carga de combate de alto explosivo y en gran cantidad (100 a 300 kgs). Su diseño se adapta al tipo de blanco objetivo</a:t>
                </a:r>
                <a:endParaRPr lang="es-CL" sz="1300" dirty="0">
                  <a:solidFill>
                    <a:schemeClr val="bg1"/>
                  </a:solidFill>
                  <a:cs typeface="Segoe UI" panose="020B0502040204020203" pitchFamily="34" charset="0"/>
                </a:endParaRPr>
              </a:p>
              <a:p>
                <a:pPr>
                  <a:lnSpc>
                    <a:spcPct val="60000"/>
                  </a:lnSpc>
                  <a:spcBef>
                    <a:spcPct val="50000"/>
                  </a:spcBef>
                </a:pPr>
                <a:endParaRPr lang="es-ES_tradnl" sz="1300" dirty="0">
                  <a:solidFill>
                    <a:schemeClr val="bg1"/>
                  </a:solidFill>
                  <a:cs typeface="Segoe UI" panose="020B0502040204020203" pitchFamily="34" charset="0"/>
                </a:endParaRPr>
              </a:p>
              <a:p>
                <a:pPr algn="just"/>
                <a:r>
                  <a:rPr lang="es-ES_tradnl" sz="1300" dirty="0">
                    <a:solidFill>
                      <a:schemeClr val="bg1"/>
                    </a:solidFill>
                    <a:cs typeface="Segoe UI" panose="020B0502040204020203" pitchFamily="34" charset="0"/>
                  </a:rPr>
                  <a:t>Puede ser lanzada desde unidades de superficie, submarinas aéreas y de plataformas fijas o costeras.</a:t>
                </a:r>
              </a:p>
              <a:p>
                <a:pPr algn="just">
                  <a:lnSpc>
                    <a:spcPct val="60000"/>
                  </a:lnSpc>
                  <a:spcBef>
                    <a:spcPct val="50000"/>
                  </a:spcBef>
                </a:pPr>
                <a:endParaRPr lang="es-ES_tradnl" sz="1300" dirty="0">
                  <a:solidFill>
                    <a:schemeClr val="bg1"/>
                  </a:solidFill>
                  <a:cs typeface="Segoe UI" panose="020B0502040204020203" pitchFamily="34" charset="0"/>
                </a:endParaRPr>
              </a:p>
              <a:p>
                <a:pPr algn="just"/>
                <a:r>
                  <a:rPr lang="es-ES_tradnl" sz="1300" dirty="0">
                    <a:solidFill>
                      <a:schemeClr val="bg1"/>
                    </a:solidFill>
                    <a:cs typeface="Segoe UI" panose="020B0502040204020203" pitchFamily="34" charset="0"/>
                  </a:rPr>
                  <a:t>Porta sensores propios que le permiten detectar y atacar los blancos selectados, así como eludir las contramedidas antitorpedos empleadas por el blanco. Su alta velocidad le facilita maniobrar y atacar desde distintas direcciones.</a:t>
                </a:r>
                <a:endParaRPr lang="es-ES" sz="1300" dirty="0">
                  <a:solidFill>
                    <a:srgbClr val="002060"/>
                  </a:solidFill>
                </a:endParaRPr>
              </a:p>
            </p:txBody>
          </p:sp>
        </p:grpSp>
        <p:sp>
          <p:nvSpPr>
            <p:cNvPr id="35" name="Elipse 34"/>
            <p:cNvSpPr/>
            <p:nvPr/>
          </p:nvSpPr>
          <p:spPr>
            <a:xfrm>
              <a:off x="6459452" y="3885863"/>
              <a:ext cx="114381" cy="136278"/>
            </a:xfrm>
            <a:prstGeom prst="ellipse">
              <a:avLst/>
            </a:prstGeom>
            <a:solidFill>
              <a:schemeClr val="tx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600">
                <a:solidFill>
                  <a:schemeClr val="bg1"/>
                </a:solidFill>
              </a:endParaRPr>
            </a:p>
          </p:txBody>
        </p:sp>
        <p:sp>
          <p:nvSpPr>
            <p:cNvPr id="27" name="Elipse 26"/>
            <p:cNvSpPr/>
            <p:nvPr/>
          </p:nvSpPr>
          <p:spPr>
            <a:xfrm>
              <a:off x="6446002" y="4640490"/>
              <a:ext cx="114381" cy="136278"/>
            </a:xfrm>
            <a:prstGeom prst="ellipse">
              <a:avLst/>
            </a:prstGeom>
            <a:solidFill>
              <a:schemeClr val="tx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600">
                <a:solidFill>
                  <a:schemeClr val="bg1"/>
                </a:solidFill>
              </a:endParaRPr>
            </a:p>
          </p:txBody>
        </p:sp>
        <p:sp>
          <p:nvSpPr>
            <p:cNvPr id="30" name="Elipse 29"/>
            <p:cNvSpPr/>
            <p:nvPr/>
          </p:nvSpPr>
          <p:spPr>
            <a:xfrm>
              <a:off x="6459452" y="5480510"/>
              <a:ext cx="114381" cy="136278"/>
            </a:xfrm>
            <a:prstGeom prst="ellipse">
              <a:avLst/>
            </a:prstGeom>
            <a:solidFill>
              <a:schemeClr val="tx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600">
                <a:solidFill>
                  <a:schemeClr val="bg1"/>
                </a:solidFill>
              </a:endParaRPr>
            </a:p>
          </p:txBody>
        </p:sp>
      </p:grpSp>
      <p:pic>
        <p:nvPicPr>
          <p:cNvPr id="34" name="Imagen 33"/>
          <p:cNvPicPr>
            <a:picLocks noChangeAspect="1"/>
          </p:cNvPicPr>
          <p:nvPr/>
        </p:nvPicPr>
        <p:blipFill>
          <a:blip r:embed="rId8"/>
          <a:stretch>
            <a:fillRect/>
          </a:stretch>
        </p:blipFill>
        <p:spPr>
          <a:xfrm>
            <a:off x="4932683" y="6445608"/>
            <a:ext cx="2429161" cy="412392"/>
          </a:xfrm>
          <a:prstGeom prst="rect">
            <a:avLst/>
          </a:prstGeom>
        </p:spPr>
      </p:pic>
      <p:pic>
        <p:nvPicPr>
          <p:cNvPr id="38" name="Imagen 37"/>
          <p:cNvPicPr>
            <a:picLocks noChangeAspect="1"/>
          </p:cNvPicPr>
          <p:nvPr/>
        </p:nvPicPr>
        <p:blipFill>
          <a:blip r:embed="rId9"/>
          <a:stretch>
            <a:fillRect/>
          </a:stretch>
        </p:blipFill>
        <p:spPr>
          <a:xfrm>
            <a:off x="607151" y="1125571"/>
            <a:ext cx="3320015" cy="600159"/>
          </a:xfrm>
          <a:prstGeom prst="rect">
            <a:avLst/>
          </a:prstGeom>
        </p:spPr>
      </p:pic>
      <p:pic>
        <p:nvPicPr>
          <p:cNvPr id="8" name="Imagen 7"/>
          <p:cNvPicPr>
            <a:picLocks noChangeAspect="1"/>
          </p:cNvPicPr>
          <p:nvPr/>
        </p:nvPicPr>
        <p:blipFill>
          <a:blip r:embed="rId10"/>
          <a:stretch>
            <a:fillRect/>
          </a:stretch>
        </p:blipFill>
        <p:spPr>
          <a:xfrm>
            <a:off x="1541714" y="2253671"/>
            <a:ext cx="3096057" cy="695422"/>
          </a:xfrm>
          <a:prstGeom prst="rect">
            <a:avLst/>
          </a:prstGeom>
        </p:spPr>
      </p:pic>
      <p:sp>
        <p:nvSpPr>
          <p:cNvPr id="6" name="Rectángulo 5"/>
          <p:cNvSpPr/>
          <p:nvPr/>
        </p:nvSpPr>
        <p:spPr>
          <a:xfrm>
            <a:off x="1841705" y="2403592"/>
            <a:ext cx="2496073" cy="400110"/>
          </a:xfrm>
          <a:prstGeom prst="rect">
            <a:avLst/>
          </a:prstGeom>
        </p:spPr>
        <p:txBody>
          <a:bodyPr wrap="square">
            <a:spAutoFit/>
          </a:bodyPr>
          <a:lstStyle/>
          <a:p>
            <a:pPr algn="ctr"/>
            <a:r>
              <a:rPr lang="es-ES_tradnl" sz="2000" b="1" dirty="0">
                <a:solidFill>
                  <a:schemeClr val="bg1"/>
                </a:solidFill>
                <a:latin typeface="Britannic Bold" panose="020B0903060703020204" pitchFamily="34" charset="0"/>
                <a:ea typeface="Segoe UI Black" panose="020B0A02040204020203" pitchFamily="34" charset="0"/>
              </a:rPr>
              <a:t>DEFINICIONES</a:t>
            </a:r>
          </a:p>
        </p:txBody>
      </p:sp>
      <p:pic>
        <p:nvPicPr>
          <p:cNvPr id="15" name="Imagen 14"/>
          <p:cNvPicPr>
            <a:picLocks noChangeAspect="1"/>
          </p:cNvPicPr>
          <p:nvPr/>
        </p:nvPicPr>
        <p:blipFill>
          <a:blip r:embed="rId11"/>
          <a:stretch>
            <a:fillRect/>
          </a:stretch>
        </p:blipFill>
        <p:spPr>
          <a:xfrm>
            <a:off x="7285719" y="2250574"/>
            <a:ext cx="3126892" cy="681194"/>
          </a:xfrm>
          <a:prstGeom prst="rect">
            <a:avLst/>
          </a:prstGeom>
        </p:spPr>
      </p:pic>
      <p:sp>
        <p:nvSpPr>
          <p:cNvPr id="28" name="Rectángulo 27"/>
          <p:cNvSpPr/>
          <p:nvPr/>
        </p:nvSpPr>
        <p:spPr>
          <a:xfrm>
            <a:off x="7285720" y="2420854"/>
            <a:ext cx="3126892" cy="400110"/>
          </a:xfrm>
          <a:prstGeom prst="rect">
            <a:avLst/>
          </a:prstGeom>
        </p:spPr>
        <p:txBody>
          <a:bodyPr wrap="square">
            <a:spAutoFit/>
          </a:bodyPr>
          <a:lstStyle/>
          <a:p>
            <a:pPr algn="ctr"/>
            <a:r>
              <a:rPr lang="es-ES_tradnl" sz="2000" b="1" dirty="0">
                <a:solidFill>
                  <a:schemeClr val="bg1"/>
                </a:solidFill>
                <a:latin typeface="Britannic Bold" panose="020B0903060703020204" pitchFamily="34" charset="0"/>
                <a:ea typeface="Segoe UI Black" panose="020B0A02040204020203" pitchFamily="34" charset="0"/>
              </a:rPr>
              <a:t>CARACTERÍSTICAS</a:t>
            </a:r>
          </a:p>
        </p:txBody>
      </p:sp>
      <p:pic>
        <p:nvPicPr>
          <p:cNvPr id="43" name="Imagen 42"/>
          <p:cNvPicPr>
            <a:picLocks noChangeAspect="1"/>
          </p:cNvPicPr>
          <p:nvPr/>
        </p:nvPicPr>
        <p:blipFill>
          <a:blip r:embed="rId12"/>
          <a:stretch>
            <a:fillRect/>
          </a:stretch>
        </p:blipFill>
        <p:spPr>
          <a:xfrm>
            <a:off x="0" y="-28350"/>
            <a:ext cx="12187129" cy="2117613"/>
          </a:xfrm>
          <a:prstGeom prst="rect">
            <a:avLst/>
          </a:prstGeom>
        </p:spPr>
      </p:pic>
      <p:pic>
        <p:nvPicPr>
          <p:cNvPr id="46" name="Imagen 45"/>
          <p:cNvPicPr>
            <a:picLocks noChangeAspect="1"/>
          </p:cNvPicPr>
          <p:nvPr/>
        </p:nvPicPr>
        <p:blipFill rotWithShape="1">
          <a:blip r:embed="rId13"/>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7" name="Imagen 46"/>
          <p:cNvPicPr>
            <a:picLocks noChangeAspect="1"/>
          </p:cNvPicPr>
          <p:nvPr/>
        </p:nvPicPr>
        <p:blipFill rotWithShape="1">
          <a:blip r:embed="rId14"/>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2" name="Shape 344"/>
          <p:cNvSpPr>
            <a:spLocks noChangeArrowheads="1"/>
          </p:cNvSpPr>
          <p:nvPr/>
        </p:nvSpPr>
        <p:spPr bwMode="auto">
          <a:xfrm>
            <a:off x="4267200" y="284720"/>
            <a:ext cx="3317279" cy="840852"/>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53" name="TextBox 8"/>
          <p:cNvSpPr txBox="1"/>
          <p:nvPr/>
        </p:nvSpPr>
        <p:spPr>
          <a:xfrm>
            <a:off x="4430414" y="422946"/>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TORPEDOS</a:t>
            </a:r>
          </a:p>
        </p:txBody>
      </p:sp>
      <p:pic>
        <p:nvPicPr>
          <p:cNvPr id="9" name="Imagen 8"/>
          <p:cNvPicPr>
            <a:picLocks noChangeAspect="1"/>
          </p:cNvPicPr>
          <p:nvPr/>
        </p:nvPicPr>
        <p:blipFill>
          <a:blip r:embed="rId15"/>
          <a:stretch>
            <a:fillRect/>
          </a:stretch>
        </p:blipFill>
        <p:spPr>
          <a:xfrm>
            <a:off x="3444992" y="3641481"/>
            <a:ext cx="1571382" cy="15713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41672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barn(inVertical)">
                                      <p:cBhvr>
                                        <p:cTn id="10" dur="500"/>
                                        <p:tgtEl>
                                          <p:spTgt spid="26"/>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500"/>
                                        <p:tgtEl>
                                          <p:spTgt spid="19"/>
                                        </p:tgtEl>
                                      </p:cBhvr>
                                    </p:animEffect>
                                  </p:childTnLst>
                                </p:cTn>
                              </p:par>
                              <p:par>
                                <p:cTn id="17" presetID="16" presetClass="entr" presetSubtype="2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par>
                                <p:cTn id="20" presetID="16" presetClass="entr" presetSubtype="2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par>
                                <p:cTn id="26" presetID="16" presetClass="entr" presetSubtype="21"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par>
                                <p:cTn id="34" presetID="16" presetClass="entr" presetSubtype="21"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inVertical)">
                                      <p:cBhvr>
                                        <p:cTn id="36" dur="500"/>
                                        <p:tgtEl>
                                          <p:spTgt spid="15"/>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inVertical)">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9" grpId="0"/>
      <p:bldP spid="6"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43" y="0"/>
            <a:ext cx="12193532" cy="6858000"/>
          </a:xfrm>
          <a:prstGeom prst="rect">
            <a:avLst/>
          </a:prstGeom>
          <a:ln>
            <a:noFill/>
          </a:ln>
        </p:spPr>
      </p:pic>
      <p:pic>
        <p:nvPicPr>
          <p:cNvPr id="34" name="Imagen 33"/>
          <p:cNvPicPr>
            <a:picLocks noChangeAspect="1"/>
          </p:cNvPicPr>
          <p:nvPr/>
        </p:nvPicPr>
        <p:blipFill>
          <a:blip r:embed="rId3"/>
          <a:stretch>
            <a:fillRect/>
          </a:stretch>
        </p:blipFill>
        <p:spPr>
          <a:xfrm>
            <a:off x="4932683" y="6445608"/>
            <a:ext cx="2429161" cy="412392"/>
          </a:xfrm>
          <a:prstGeom prst="rect">
            <a:avLst/>
          </a:prstGeom>
        </p:spPr>
      </p:pic>
      <p:pic>
        <p:nvPicPr>
          <p:cNvPr id="38" name="Imagen 37"/>
          <p:cNvPicPr>
            <a:picLocks noChangeAspect="1"/>
          </p:cNvPicPr>
          <p:nvPr/>
        </p:nvPicPr>
        <p:blipFill>
          <a:blip r:embed="rId4"/>
          <a:stretch>
            <a:fillRect/>
          </a:stretch>
        </p:blipFill>
        <p:spPr>
          <a:xfrm>
            <a:off x="607151" y="1125571"/>
            <a:ext cx="3320015" cy="600159"/>
          </a:xfrm>
          <a:prstGeom prst="rect">
            <a:avLst/>
          </a:prstGeom>
        </p:spPr>
      </p:pic>
      <p:pic>
        <p:nvPicPr>
          <p:cNvPr id="43" name="Imagen 42"/>
          <p:cNvPicPr>
            <a:picLocks noChangeAspect="1"/>
          </p:cNvPicPr>
          <p:nvPr/>
        </p:nvPicPr>
        <p:blipFill>
          <a:blip r:embed="rId5"/>
          <a:stretch>
            <a:fillRect/>
          </a:stretch>
        </p:blipFill>
        <p:spPr>
          <a:xfrm>
            <a:off x="0" y="-28350"/>
            <a:ext cx="12187129" cy="2117613"/>
          </a:xfrm>
          <a:prstGeom prst="rect">
            <a:avLst/>
          </a:prstGeom>
        </p:spPr>
      </p:pic>
      <p:pic>
        <p:nvPicPr>
          <p:cNvPr id="46" name="Imagen 45"/>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7" name="Imagen 46"/>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2" name="Shape 344"/>
          <p:cNvSpPr>
            <a:spLocks noChangeArrowheads="1"/>
          </p:cNvSpPr>
          <p:nvPr/>
        </p:nvSpPr>
        <p:spPr bwMode="auto">
          <a:xfrm>
            <a:off x="4267200" y="284720"/>
            <a:ext cx="3317279" cy="840852"/>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53" name="TextBox 8"/>
          <p:cNvSpPr txBox="1"/>
          <p:nvPr/>
        </p:nvSpPr>
        <p:spPr>
          <a:xfrm>
            <a:off x="4430414" y="422946"/>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TORPEDOS</a:t>
            </a:r>
          </a:p>
        </p:txBody>
      </p:sp>
      <p:pic>
        <p:nvPicPr>
          <p:cNvPr id="3" name="Imagen 2">
            <a:extLst>
              <a:ext uri="{FF2B5EF4-FFF2-40B4-BE49-F238E27FC236}">
                <a16:creationId xmlns:a16="http://schemas.microsoft.com/office/drawing/2014/main" id="{3AED4B90-0564-ED54-C5E1-7C8EAB23E445}"/>
              </a:ext>
            </a:extLst>
          </p:cNvPr>
          <p:cNvPicPr>
            <a:picLocks noChangeAspect="1"/>
          </p:cNvPicPr>
          <p:nvPr/>
        </p:nvPicPr>
        <p:blipFill>
          <a:blip r:embed="rId8"/>
          <a:stretch>
            <a:fillRect/>
          </a:stretch>
        </p:blipFill>
        <p:spPr>
          <a:xfrm>
            <a:off x="329930" y="3214834"/>
            <a:ext cx="3003707" cy="2117613"/>
          </a:xfrm>
          <a:prstGeom prst="rect">
            <a:avLst/>
          </a:prstGeom>
        </p:spPr>
      </p:pic>
      <p:pic>
        <p:nvPicPr>
          <p:cNvPr id="5" name="Imagen 4">
            <a:extLst>
              <a:ext uri="{FF2B5EF4-FFF2-40B4-BE49-F238E27FC236}">
                <a16:creationId xmlns:a16="http://schemas.microsoft.com/office/drawing/2014/main" id="{CE0D0269-F365-596A-E569-D6C7B84D608C}"/>
              </a:ext>
            </a:extLst>
          </p:cNvPr>
          <p:cNvPicPr>
            <a:picLocks noChangeAspect="1"/>
          </p:cNvPicPr>
          <p:nvPr/>
        </p:nvPicPr>
        <p:blipFill>
          <a:blip r:embed="rId9"/>
          <a:stretch>
            <a:fillRect/>
          </a:stretch>
        </p:blipFill>
        <p:spPr>
          <a:xfrm>
            <a:off x="3996955" y="3184897"/>
            <a:ext cx="3766507" cy="2117614"/>
          </a:xfrm>
          <a:prstGeom prst="rect">
            <a:avLst/>
          </a:prstGeom>
        </p:spPr>
      </p:pic>
      <p:pic>
        <p:nvPicPr>
          <p:cNvPr id="6" name="Imagen 5">
            <a:extLst>
              <a:ext uri="{FF2B5EF4-FFF2-40B4-BE49-F238E27FC236}">
                <a16:creationId xmlns:a16="http://schemas.microsoft.com/office/drawing/2014/main" id="{54EE7C0D-FF66-B421-B2D9-847EDF9C57F0}"/>
              </a:ext>
            </a:extLst>
          </p:cNvPr>
          <p:cNvPicPr>
            <a:picLocks noChangeAspect="1"/>
          </p:cNvPicPr>
          <p:nvPr/>
        </p:nvPicPr>
        <p:blipFill>
          <a:blip r:embed="rId10"/>
          <a:stretch>
            <a:fillRect/>
          </a:stretch>
        </p:blipFill>
        <p:spPr>
          <a:xfrm>
            <a:off x="8300308" y="3349395"/>
            <a:ext cx="3765288" cy="1983052"/>
          </a:xfrm>
          <a:prstGeom prst="rect">
            <a:avLst/>
          </a:prstGeom>
        </p:spPr>
      </p:pic>
    </p:spTree>
    <p:extLst>
      <p:ext uri="{BB962C8B-B14F-4D97-AF65-F5344CB8AC3E}">
        <p14:creationId xmlns:p14="http://schemas.microsoft.com/office/powerpoint/2010/main" val="1354920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0633"/>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145136" y="1003057"/>
            <a:ext cx="6379410" cy="600159"/>
          </a:xfrm>
          <a:prstGeom prst="rect">
            <a:avLst/>
          </a:prstGeom>
        </p:spPr>
      </p:pic>
      <p:grpSp>
        <p:nvGrpSpPr>
          <p:cNvPr id="5" name="Grupo 4"/>
          <p:cNvGrpSpPr/>
          <p:nvPr/>
        </p:nvGrpSpPr>
        <p:grpSpPr>
          <a:xfrm>
            <a:off x="2782909" y="308806"/>
            <a:ext cx="6627713" cy="665898"/>
            <a:chOff x="1942128" y="836412"/>
            <a:chExt cx="6627713" cy="665898"/>
          </a:xfrm>
        </p:grpSpPr>
        <p:pic>
          <p:nvPicPr>
            <p:cNvPr id="16" name="Imagen 15"/>
            <p:cNvPicPr>
              <a:picLocks noChangeAspect="1"/>
            </p:cNvPicPr>
            <p:nvPr/>
          </p:nvPicPr>
          <p:blipFill>
            <a:blip r:embed="rId5"/>
            <a:stretch>
              <a:fillRect/>
            </a:stretch>
          </p:blipFill>
          <p:spPr>
            <a:xfrm>
              <a:off x="1942128" y="836412"/>
              <a:ext cx="6627713" cy="665898"/>
            </a:xfrm>
            <a:prstGeom prst="rect">
              <a:avLst/>
            </a:prstGeom>
          </p:spPr>
        </p:pic>
        <p:sp>
          <p:nvSpPr>
            <p:cNvPr id="15" name="TextBox 8"/>
            <p:cNvSpPr txBox="1"/>
            <p:nvPr/>
          </p:nvSpPr>
          <p:spPr>
            <a:xfrm>
              <a:off x="2243399" y="907751"/>
              <a:ext cx="6003904" cy="523220"/>
            </a:xfrm>
            <a:prstGeom prst="rect">
              <a:avLst/>
            </a:prstGeom>
            <a:noFill/>
          </p:spPr>
          <p:txBody>
            <a:bodyPr wrap="square" rtlCol="0">
              <a:spAutoFit/>
            </a:bodyPr>
            <a:lstStyle/>
            <a:p>
              <a:pPr algn="ctr"/>
              <a:r>
                <a:rPr lang="en-US" sz="2800" b="1" dirty="0">
                  <a:solidFill>
                    <a:schemeClr val="bg1"/>
                  </a:solidFill>
                  <a:latin typeface="Britannic Bold" panose="020B0903060703020204" pitchFamily="34" charset="0"/>
                  <a:ea typeface="Segoe UI Black" panose="020B0A02040204020203" pitchFamily="34" charset="0"/>
                </a:rPr>
                <a:t>CLASIFICACIÓN SEGÚN TRAYECTORIA</a:t>
              </a:r>
            </a:p>
          </p:txBody>
        </p:sp>
      </p:grpSp>
      <p:pic>
        <p:nvPicPr>
          <p:cNvPr id="22" name="Picture 8"/>
          <p:cNvPicPr>
            <a:picLocks noChangeAspect="1" noChangeArrowheads="1"/>
          </p:cNvPicPr>
          <p:nvPr/>
        </p:nvPicPr>
        <p:blipFill>
          <a:blip r:embed="rId6" cstate="print"/>
          <a:srcRect/>
          <a:stretch>
            <a:fillRect/>
          </a:stretch>
        </p:blipFill>
        <p:spPr bwMode="auto">
          <a:xfrm>
            <a:off x="925033" y="1302341"/>
            <a:ext cx="9973339" cy="50290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21" name="Tabla 20"/>
          <p:cNvGraphicFramePr>
            <a:graphicFrameLocks noGrp="1"/>
          </p:cNvGraphicFramePr>
          <p:nvPr>
            <p:extLst>
              <p:ext uri="{D42A27DB-BD31-4B8C-83A1-F6EECF244321}">
                <p14:modId xmlns:p14="http://schemas.microsoft.com/office/powerpoint/2010/main" val="3326085045"/>
              </p:ext>
            </p:extLst>
          </p:nvPr>
        </p:nvGraphicFramePr>
        <p:xfrm>
          <a:off x="1454002" y="1597243"/>
          <a:ext cx="8915399" cy="4444893"/>
        </p:xfrm>
        <a:graphic>
          <a:graphicData uri="http://schemas.openxmlformats.org/drawingml/2006/table">
            <a:tbl>
              <a:tblPr firstRow="1" bandRow="1">
                <a:tableStyleId>{7DF18680-E054-41AD-8BC1-D1AEF772440D}</a:tableStyleId>
              </a:tblPr>
              <a:tblGrid>
                <a:gridCol w="2146125">
                  <a:extLst>
                    <a:ext uri="{9D8B030D-6E8A-4147-A177-3AD203B41FA5}">
                      <a16:colId xmlns:a16="http://schemas.microsoft.com/office/drawing/2014/main" val="2007654874"/>
                    </a:ext>
                  </a:extLst>
                </a:gridCol>
                <a:gridCol w="2041451">
                  <a:extLst>
                    <a:ext uri="{9D8B030D-6E8A-4147-A177-3AD203B41FA5}">
                      <a16:colId xmlns:a16="http://schemas.microsoft.com/office/drawing/2014/main" val="2087580720"/>
                    </a:ext>
                  </a:extLst>
                </a:gridCol>
                <a:gridCol w="1839432">
                  <a:extLst>
                    <a:ext uri="{9D8B030D-6E8A-4147-A177-3AD203B41FA5}">
                      <a16:colId xmlns:a16="http://schemas.microsoft.com/office/drawing/2014/main" val="733184822"/>
                    </a:ext>
                  </a:extLst>
                </a:gridCol>
                <a:gridCol w="2888391">
                  <a:extLst>
                    <a:ext uri="{9D8B030D-6E8A-4147-A177-3AD203B41FA5}">
                      <a16:colId xmlns:a16="http://schemas.microsoft.com/office/drawing/2014/main" val="2657708685"/>
                    </a:ext>
                  </a:extLst>
                </a:gridCol>
              </a:tblGrid>
              <a:tr h="642228">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TRAYECTORIA</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LANZADOR</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BLANCO</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179388"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CARACTERÍSTICAS</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extLst>
                  <a:ext uri="{0D108BD9-81ED-4DB2-BD59-A6C34878D82A}">
                    <a16:rowId xmlns:a16="http://schemas.microsoft.com/office/drawing/2014/main" val="2836007695"/>
                  </a:ext>
                </a:extLst>
              </a:tr>
              <a:tr h="760533">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Rectilínea</a:t>
                      </a:r>
                      <a:r>
                        <a:rPr lang="es-MX" sz="1300" kern="1200" baseline="0" dirty="0">
                          <a:solidFill>
                            <a:schemeClr val="bg1"/>
                          </a:solidFill>
                          <a:latin typeface="Segoe UI" panose="020B0502040204020203" pitchFamily="34" charset="0"/>
                          <a:ea typeface="+mn-ea"/>
                          <a:cs typeface="Segoe UI" panose="020B0502040204020203" pitchFamily="34" charset="0"/>
                        </a:rPr>
                        <a:t>, sin programación inicial</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Submarinos y Unidades de Superficie ligeras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Unidades de Superficie</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Baja probabilidad de impacto,</a:t>
                      </a:r>
                      <a:r>
                        <a:rPr lang="es-MX" sz="1300" kern="1200" baseline="0" dirty="0">
                          <a:solidFill>
                            <a:schemeClr val="bg1"/>
                          </a:solidFill>
                          <a:latin typeface="Segoe UI" panose="020B0502040204020203" pitchFamily="34" charset="0"/>
                          <a:ea typeface="+mn-ea"/>
                          <a:cs typeface="Segoe UI" panose="020B0502040204020203" pitchFamily="34" charset="0"/>
                        </a:rPr>
                        <a:t> aumenta al disparar en salva</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542403344"/>
                  </a:ext>
                </a:extLst>
              </a:tr>
              <a:tr h="760533">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Programada pero sin guiado externo</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Submarinos</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Unidades de Superficie</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300" kern="1200" dirty="0">
                          <a:solidFill>
                            <a:schemeClr val="bg1"/>
                          </a:solidFill>
                          <a:latin typeface="Segoe UI" panose="020B0502040204020203" pitchFamily="34" charset="0"/>
                          <a:ea typeface="+mn-ea"/>
                          <a:cs typeface="Segoe UI" panose="020B0502040204020203" pitchFamily="34" charset="0"/>
                        </a:rPr>
                        <a:t>Usado contra convoyes de buques mercantes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775526822"/>
                  </a:ext>
                </a:extLst>
              </a:tr>
              <a:tr h="760533">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Controlado por autodirector pasivo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Submarinos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Unidades de Superficie</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Se debe conocer la posición del blanco para lograr que el torpedo ingrese a su distancia de detección</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501435549"/>
                  </a:ext>
                </a:extLst>
              </a:tr>
              <a:tr h="760533">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Con rebusca inicial</a:t>
                      </a:r>
                      <a:r>
                        <a:rPr lang="es-ES" sz="1300" kern="1200" baseline="0" dirty="0">
                          <a:solidFill>
                            <a:schemeClr val="bg1"/>
                          </a:solidFill>
                          <a:latin typeface="Segoe UI" panose="020B0502040204020203" pitchFamily="34" charset="0"/>
                          <a:ea typeface="+mn-ea"/>
                          <a:cs typeface="Segoe UI" panose="020B0502040204020203" pitchFamily="34" charset="0"/>
                        </a:rPr>
                        <a:t> y autodirector pasivo/activo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Submarinos y Unidades de Superficie Helos y aeronaves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Submarinos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Se requiere la posición inicial del submarino.</a:t>
                      </a:r>
                      <a:r>
                        <a:rPr lang="es-ES" sz="1300" kern="1200" baseline="0" dirty="0">
                          <a:solidFill>
                            <a:schemeClr val="bg1"/>
                          </a:solidFill>
                          <a:latin typeface="Segoe UI" panose="020B0502040204020203" pitchFamily="34" charset="0"/>
                          <a:ea typeface="+mn-ea"/>
                          <a:cs typeface="Segoe UI" panose="020B0502040204020203" pitchFamily="34" charset="0"/>
                        </a:rPr>
                        <a:t> Rebusca circular o helicoidal</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3324248387"/>
                  </a:ext>
                </a:extLst>
              </a:tr>
              <a:tr h="760533">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Filoguiado con fase de autoguiado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Submarino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Unidades de Superficie y Submarinos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Gran alcance,</a:t>
                      </a:r>
                      <a:r>
                        <a:rPr lang="es-ES" sz="1300" kern="1200" baseline="0" dirty="0">
                          <a:solidFill>
                            <a:schemeClr val="bg1"/>
                          </a:solidFill>
                          <a:latin typeface="Segoe UI" panose="020B0502040204020203" pitchFamily="34" charset="0"/>
                          <a:ea typeface="+mn-ea"/>
                          <a:cs typeface="Segoe UI" panose="020B0502040204020203" pitchFamily="34" charset="0"/>
                        </a:rPr>
                        <a:t> torpedo es guiado por el lanzador e intercambian datos. Buena capacidad de contramedidas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372876328"/>
                  </a:ext>
                </a:extLst>
              </a:tr>
            </a:tbl>
          </a:graphicData>
        </a:graphic>
      </p:graphicFrame>
      <p:pic>
        <p:nvPicPr>
          <p:cNvPr id="10" name="Imagen 9"/>
          <p:cNvPicPr>
            <a:picLocks noChangeAspect="1"/>
          </p:cNvPicPr>
          <p:nvPr/>
        </p:nvPicPr>
        <p:blipFill>
          <a:blip r:embed="rId7"/>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8"/>
          <a:srcRect t="13954" r="3234"/>
          <a:stretch/>
        </p:blipFill>
        <p:spPr>
          <a:xfrm>
            <a:off x="11019157" y="143062"/>
            <a:ext cx="822701" cy="630161"/>
          </a:xfrm>
          <a:prstGeom prst="rect">
            <a:avLst/>
          </a:prstGeom>
        </p:spPr>
      </p:pic>
    </p:spTree>
    <p:extLst>
      <p:ext uri="{BB962C8B-B14F-4D97-AF65-F5344CB8AC3E}">
        <p14:creationId xmlns:p14="http://schemas.microsoft.com/office/powerpoint/2010/main" val="3150164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0633"/>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upo 4"/>
          <p:cNvGrpSpPr/>
          <p:nvPr/>
        </p:nvGrpSpPr>
        <p:grpSpPr>
          <a:xfrm>
            <a:off x="2440009" y="219263"/>
            <a:ext cx="7630575" cy="665898"/>
            <a:chOff x="2243399" y="836412"/>
            <a:chExt cx="6261900" cy="665898"/>
          </a:xfrm>
        </p:grpSpPr>
        <p:pic>
          <p:nvPicPr>
            <p:cNvPr id="16" name="Imagen 15"/>
            <p:cNvPicPr>
              <a:picLocks noChangeAspect="1"/>
            </p:cNvPicPr>
            <p:nvPr/>
          </p:nvPicPr>
          <p:blipFill>
            <a:blip r:embed="rId4"/>
            <a:stretch>
              <a:fillRect/>
            </a:stretch>
          </p:blipFill>
          <p:spPr>
            <a:xfrm>
              <a:off x="2243399" y="836412"/>
              <a:ext cx="6261900" cy="665898"/>
            </a:xfrm>
            <a:prstGeom prst="rect">
              <a:avLst/>
            </a:prstGeom>
          </p:spPr>
        </p:pic>
        <p:sp>
          <p:nvSpPr>
            <p:cNvPr id="15" name="TextBox 8"/>
            <p:cNvSpPr txBox="1"/>
            <p:nvPr/>
          </p:nvSpPr>
          <p:spPr>
            <a:xfrm>
              <a:off x="2243399" y="907751"/>
              <a:ext cx="6003904" cy="461665"/>
            </a:xfrm>
            <a:prstGeom prst="rect">
              <a:avLst/>
            </a:prstGeom>
            <a:noFill/>
          </p:spPr>
          <p:txBody>
            <a:bodyPr wrap="square" rtlCol="0">
              <a:spAutoFit/>
            </a:bodyPr>
            <a:lstStyle/>
            <a:p>
              <a:pPr algn="ctr"/>
              <a:r>
                <a:rPr lang="en-US" sz="2400" b="1" u="sng" dirty="0">
                  <a:solidFill>
                    <a:srgbClr val="00B0F0"/>
                  </a:solidFill>
                  <a:latin typeface="Britannic Bold" panose="020B0903060703020204" pitchFamily="34" charset="0"/>
                  <a:ea typeface="Segoe UI Black" panose="020B0A02040204020203" pitchFamily="34" charset="0"/>
                </a:rPr>
                <a:t>EFECTOS</a:t>
              </a:r>
              <a:r>
                <a:rPr lang="en-US" sz="2000" b="1" dirty="0">
                  <a:solidFill>
                    <a:schemeClr val="bg1"/>
                  </a:solidFill>
                  <a:latin typeface="Britannic Bold" panose="020B0903060703020204" pitchFamily="34" charset="0"/>
                  <a:ea typeface="Segoe UI Black" panose="020B0A02040204020203" pitchFamily="34" charset="0"/>
                </a:rPr>
                <a:t> </a:t>
              </a:r>
              <a:r>
                <a:rPr lang="en-US" sz="2400" b="1" dirty="0">
                  <a:solidFill>
                    <a:schemeClr val="bg1"/>
                  </a:solidFill>
                  <a:latin typeface="Britannic Bold" panose="020B0903060703020204" pitchFamily="34" charset="0"/>
                  <a:ea typeface="Segoe UI Black" panose="020B0A02040204020203" pitchFamily="34" charset="0"/>
                </a:rPr>
                <a:t>de un TORPEDO en un buque de superficie</a:t>
              </a:r>
              <a:endParaRPr lang="en-US" sz="2000" b="1" dirty="0">
                <a:solidFill>
                  <a:schemeClr val="bg1"/>
                </a:solidFill>
                <a:latin typeface="Britannic Bold" panose="020B0903060703020204" pitchFamily="34" charset="0"/>
                <a:ea typeface="Segoe UI Black" panose="020B0A02040204020203" pitchFamily="34" charset="0"/>
              </a:endParaRPr>
            </a:p>
          </p:txBody>
        </p:sp>
      </p:grpSp>
      <p:pic>
        <p:nvPicPr>
          <p:cNvPr id="10" name="Imagen 9"/>
          <p:cNvPicPr>
            <a:picLocks noChangeAspect="1"/>
          </p:cNvPicPr>
          <p:nvPr/>
        </p:nvPicPr>
        <p:blipFill>
          <a:blip r:embed="rId5"/>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6"/>
          <a:srcRect t="13954" r="3234"/>
          <a:stretch/>
        </p:blipFill>
        <p:spPr>
          <a:xfrm>
            <a:off x="11019157" y="143062"/>
            <a:ext cx="822701" cy="630161"/>
          </a:xfrm>
          <a:prstGeom prst="rect">
            <a:avLst/>
          </a:prstGeom>
        </p:spPr>
      </p:pic>
      <p:pic>
        <p:nvPicPr>
          <p:cNvPr id="12" name="Imagen 11">
            <a:extLst>
              <a:ext uri="{FF2B5EF4-FFF2-40B4-BE49-F238E27FC236}">
                <a16:creationId xmlns:a16="http://schemas.microsoft.com/office/drawing/2014/main" id="{F38E0789-8037-4074-A4C9-FE0D988C53DD}"/>
              </a:ext>
            </a:extLst>
          </p:cNvPr>
          <p:cNvPicPr>
            <a:picLocks noChangeAspect="1"/>
          </p:cNvPicPr>
          <p:nvPr/>
        </p:nvPicPr>
        <p:blipFill>
          <a:blip r:embed="rId7"/>
          <a:stretch>
            <a:fillRect/>
          </a:stretch>
        </p:blipFill>
        <p:spPr>
          <a:xfrm>
            <a:off x="2371725" y="1115057"/>
            <a:ext cx="7698859" cy="4921721"/>
          </a:xfrm>
          <a:prstGeom prst="rect">
            <a:avLst/>
          </a:prstGeom>
        </p:spPr>
      </p:pic>
    </p:spTree>
    <p:extLst>
      <p:ext uri="{BB962C8B-B14F-4D97-AF65-F5344CB8AC3E}">
        <p14:creationId xmlns:p14="http://schemas.microsoft.com/office/powerpoint/2010/main" val="4146427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pic>
        <p:nvPicPr>
          <p:cNvPr id="14" name="Imagen 13"/>
          <p:cNvPicPr>
            <a:picLocks noChangeAspect="1"/>
          </p:cNvPicPr>
          <p:nvPr/>
        </p:nvPicPr>
        <p:blipFill>
          <a:blip r:embed="rId6"/>
          <a:stretch>
            <a:fillRect/>
          </a:stretch>
        </p:blipFill>
        <p:spPr>
          <a:xfrm>
            <a:off x="1305887" y="1183165"/>
            <a:ext cx="2532688" cy="542025"/>
          </a:xfrm>
          <a:prstGeom prst="rect">
            <a:avLst/>
          </a:prstGeom>
          <a:ln>
            <a:noFill/>
          </a:ln>
          <a:effectLst>
            <a:outerShdw blurRad="292100" dist="139700" dir="2700000" algn="tl" rotWithShape="0">
              <a:srgbClr val="333333">
                <a:alpha val="65000"/>
              </a:srgbClr>
            </a:outerShdw>
          </a:effectLst>
        </p:spPr>
      </p:pic>
      <p:sp>
        <p:nvSpPr>
          <p:cNvPr id="17" name="TextBox 8"/>
          <p:cNvSpPr txBox="1"/>
          <p:nvPr/>
        </p:nvSpPr>
        <p:spPr>
          <a:xfrm>
            <a:off x="1123950" y="666848"/>
            <a:ext cx="3800475"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FUERZAS QUE ACTÚAN </a:t>
            </a:r>
          </a:p>
        </p:txBody>
      </p:sp>
      <p:sp>
        <p:nvSpPr>
          <p:cNvPr id="18" name="TextBox 8"/>
          <p:cNvSpPr txBox="1"/>
          <p:nvPr/>
        </p:nvSpPr>
        <p:spPr>
          <a:xfrm>
            <a:off x="1315412" y="1237030"/>
            <a:ext cx="2532688"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SOBRE UN TORPEDO</a:t>
            </a:r>
            <a:endParaRPr lang="en-US" sz="2400" b="1" dirty="0">
              <a:solidFill>
                <a:schemeClr val="bg1"/>
              </a:solidFill>
              <a:latin typeface="Britannic Bold" panose="020B0903060703020204" pitchFamily="34" charset="0"/>
              <a:ea typeface="Segoe UI Black" panose="020B0A02040204020203" pitchFamily="34" charset="0"/>
            </a:endParaRPr>
          </a:p>
        </p:txBody>
      </p:sp>
      <p:grpSp>
        <p:nvGrpSpPr>
          <p:cNvPr id="19" name="Group 34"/>
          <p:cNvGrpSpPr>
            <a:grpSpLocks/>
          </p:cNvGrpSpPr>
          <p:nvPr/>
        </p:nvGrpSpPr>
        <p:grpSpPr bwMode="auto">
          <a:xfrm>
            <a:off x="1866900" y="1565729"/>
            <a:ext cx="8720138" cy="4926013"/>
            <a:chOff x="528" y="768"/>
            <a:chExt cx="5493" cy="3103"/>
          </a:xfrm>
        </p:grpSpPr>
        <p:sp>
          <p:nvSpPr>
            <p:cNvPr id="20" name="AutoShape 2"/>
            <p:cNvSpPr>
              <a:spLocks noChangeArrowheads="1"/>
            </p:cNvSpPr>
            <p:nvPr/>
          </p:nvSpPr>
          <p:spPr bwMode="auto">
            <a:xfrm rot="-835041">
              <a:off x="1248" y="1632"/>
              <a:ext cx="2928" cy="336"/>
            </a:xfrm>
            <a:prstGeom prst="flowChartAlternateProcess">
              <a:avLst/>
            </a:prstGeom>
            <a:solidFill>
              <a:schemeClr val="accent1"/>
            </a:solidFill>
            <a:ln w="9525">
              <a:solidFill>
                <a:schemeClr val="tx1"/>
              </a:solidFill>
              <a:miter lim="800000"/>
              <a:headEnd/>
              <a:tailEnd/>
            </a:ln>
          </p:spPr>
          <p:txBody>
            <a:bodyPr wrap="none" anchor="ctr"/>
            <a:lstStyle/>
            <a:p>
              <a:endParaRPr lang="es-CL"/>
            </a:p>
          </p:txBody>
        </p:sp>
        <p:sp>
          <p:nvSpPr>
            <p:cNvPr id="21" name="AutoShape 3"/>
            <p:cNvSpPr>
              <a:spLocks noChangeArrowheads="1"/>
            </p:cNvSpPr>
            <p:nvPr/>
          </p:nvSpPr>
          <p:spPr bwMode="auto">
            <a:xfrm rot="-886730">
              <a:off x="1008" y="2160"/>
              <a:ext cx="336" cy="48"/>
            </a:xfrm>
            <a:prstGeom prst="flowChartTerminator">
              <a:avLst/>
            </a:prstGeom>
            <a:solidFill>
              <a:schemeClr val="accent1"/>
            </a:solidFill>
            <a:ln w="9525">
              <a:solidFill>
                <a:schemeClr val="tx1"/>
              </a:solidFill>
              <a:miter lim="800000"/>
              <a:headEnd/>
              <a:tailEnd/>
            </a:ln>
          </p:spPr>
          <p:txBody>
            <a:bodyPr wrap="none" anchor="ctr"/>
            <a:lstStyle/>
            <a:p>
              <a:endParaRPr lang="es-CL"/>
            </a:p>
          </p:txBody>
        </p:sp>
        <p:sp>
          <p:nvSpPr>
            <p:cNvPr id="22" name="Line 4"/>
            <p:cNvSpPr>
              <a:spLocks noChangeShapeType="1"/>
            </p:cNvSpPr>
            <p:nvPr/>
          </p:nvSpPr>
          <p:spPr bwMode="auto">
            <a:xfrm flipV="1">
              <a:off x="528" y="1200"/>
              <a:ext cx="4608" cy="1152"/>
            </a:xfrm>
            <a:prstGeom prst="line">
              <a:avLst/>
            </a:prstGeom>
            <a:noFill/>
            <a:ln w="38100">
              <a:solidFill>
                <a:schemeClr val="tx1"/>
              </a:solidFill>
              <a:round/>
              <a:headEnd/>
              <a:tailEnd/>
            </a:ln>
          </p:spPr>
          <p:txBody>
            <a:bodyPr wrap="none" anchor="ctr"/>
            <a:lstStyle/>
            <a:p>
              <a:endParaRPr lang="es-CL"/>
            </a:p>
          </p:txBody>
        </p:sp>
        <p:sp>
          <p:nvSpPr>
            <p:cNvPr id="23" name="AutoShape 5"/>
            <p:cNvSpPr>
              <a:spLocks noChangeArrowheads="1"/>
            </p:cNvSpPr>
            <p:nvPr/>
          </p:nvSpPr>
          <p:spPr bwMode="auto">
            <a:xfrm>
              <a:off x="2064" y="1872"/>
              <a:ext cx="144" cy="144"/>
            </a:xfrm>
            <a:prstGeom prst="flowChartOr">
              <a:avLst/>
            </a:prstGeom>
            <a:solidFill>
              <a:srgbClr val="FF3300"/>
            </a:solidFill>
            <a:ln w="9525">
              <a:solidFill>
                <a:schemeClr val="tx1"/>
              </a:solidFill>
              <a:round/>
              <a:headEnd/>
              <a:tailEnd/>
            </a:ln>
          </p:spPr>
          <p:txBody>
            <a:bodyPr wrap="none" anchor="ctr"/>
            <a:lstStyle/>
            <a:p>
              <a:endParaRPr lang="es-CL"/>
            </a:p>
          </p:txBody>
        </p:sp>
        <p:sp>
          <p:nvSpPr>
            <p:cNvPr id="24" name="AutoShape 8"/>
            <p:cNvSpPr>
              <a:spLocks noChangeArrowheads="1"/>
            </p:cNvSpPr>
            <p:nvPr/>
          </p:nvSpPr>
          <p:spPr bwMode="auto">
            <a:xfrm>
              <a:off x="2736" y="1680"/>
              <a:ext cx="144" cy="144"/>
            </a:xfrm>
            <a:prstGeom prst="flowChartOr">
              <a:avLst/>
            </a:prstGeom>
            <a:solidFill>
              <a:srgbClr val="00FFFF"/>
            </a:solidFill>
            <a:ln w="9525">
              <a:solidFill>
                <a:schemeClr val="tx1"/>
              </a:solidFill>
              <a:round/>
              <a:headEnd/>
              <a:tailEnd/>
            </a:ln>
          </p:spPr>
          <p:txBody>
            <a:bodyPr wrap="none" anchor="ctr"/>
            <a:lstStyle/>
            <a:p>
              <a:endParaRPr lang="es-CL"/>
            </a:p>
          </p:txBody>
        </p:sp>
        <p:sp>
          <p:nvSpPr>
            <p:cNvPr id="25" name="AutoShape 9"/>
            <p:cNvSpPr>
              <a:spLocks noChangeArrowheads="1"/>
            </p:cNvSpPr>
            <p:nvPr/>
          </p:nvSpPr>
          <p:spPr bwMode="auto">
            <a:xfrm>
              <a:off x="3504" y="1488"/>
              <a:ext cx="144" cy="144"/>
            </a:xfrm>
            <a:prstGeom prst="flowChartOr">
              <a:avLst/>
            </a:prstGeom>
            <a:solidFill>
              <a:srgbClr val="FFFF00"/>
            </a:solidFill>
            <a:ln w="9525">
              <a:solidFill>
                <a:schemeClr val="tx1"/>
              </a:solidFill>
              <a:round/>
              <a:headEnd/>
              <a:tailEnd/>
            </a:ln>
          </p:spPr>
          <p:txBody>
            <a:bodyPr wrap="none" anchor="ctr"/>
            <a:lstStyle/>
            <a:p>
              <a:endParaRPr lang="es-CL"/>
            </a:p>
          </p:txBody>
        </p:sp>
        <p:sp>
          <p:nvSpPr>
            <p:cNvPr id="26" name="Line 10"/>
            <p:cNvSpPr>
              <a:spLocks noChangeShapeType="1"/>
            </p:cNvSpPr>
            <p:nvPr/>
          </p:nvSpPr>
          <p:spPr bwMode="auto">
            <a:xfrm flipV="1">
              <a:off x="2832" y="1008"/>
              <a:ext cx="0" cy="720"/>
            </a:xfrm>
            <a:prstGeom prst="line">
              <a:avLst/>
            </a:prstGeom>
            <a:noFill/>
            <a:ln w="38100">
              <a:solidFill>
                <a:schemeClr val="tx1"/>
              </a:solidFill>
              <a:round/>
              <a:headEnd/>
              <a:tailEnd type="triangle" w="med" len="med"/>
            </a:ln>
          </p:spPr>
          <p:txBody>
            <a:bodyPr wrap="none" anchor="ctr"/>
            <a:lstStyle/>
            <a:p>
              <a:endParaRPr lang="es-CL"/>
            </a:p>
          </p:txBody>
        </p:sp>
        <p:sp>
          <p:nvSpPr>
            <p:cNvPr id="27" name="Line 11"/>
            <p:cNvSpPr>
              <a:spLocks noChangeShapeType="1"/>
            </p:cNvSpPr>
            <p:nvPr/>
          </p:nvSpPr>
          <p:spPr bwMode="auto">
            <a:xfrm flipV="1">
              <a:off x="2112" y="1440"/>
              <a:ext cx="0" cy="528"/>
            </a:xfrm>
            <a:prstGeom prst="line">
              <a:avLst/>
            </a:prstGeom>
            <a:noFill/>
            <a:ln w="38100">
              <a:solidFill>
                <a:schemeClr val="tx1"/>
              </a:solidFill>
              <a:round/>
              <a:headEnd/>
              <a:tailEnd type="triangle" w="med" len="med"/>
            </a:ln>
          </p:spPr>
          <p:txBody>
            <a:bodyPr wrap="none" anchor="ctr"/>
            <a:lstStyle/>
            <a:p>
              <a:endParaRPr lang="es-CL"/>
            </a:p>
          </p:txBody>
        </p:sp>
        <p:sp>
          <p:nvSpPr>
            <p:cNvPr id="28" name="Line 12"/>
            <p:cNvSpPr>
              <a:spLocks noChangeShapeType="1"/>
            </p:cNvSpPr>
            <p:nvPr/>
          </p:nvSpPr>
          <p:spPr bwMode="auto">
            <a:xfrm flipH="1">
              <a:off x="1392" y="1968"/>
              <a:ext cx="720" cy="0"/>
            </a:xfrm>
            <a:prstGeom prst="line">
              <a:avLst/>
            </a:prstGeom>
            <a:noFill/>
            <a:ln w="38100">
              <a:solidFill>
                <a:schemeClr val="tx1"/>
              </a:solidFill>
              <a:round/>
              <a:headEnd/>
              <a:tailEnd type="triangle" w="med" len="med"/>
            </a:ln>
          </p:spPr>
          <p:txBody>
            <a:bodyPr wrap="none" anchor="ctr"/>
            <a:lstStyle/>
            <a:p>
              <a:endParaRPr lang="es-CL"/>
            </a:p>
          </p:txBody>
        </p:sp>
        <p:sp>
          <p:nvSpPr>
            <p:cNvPr id="29" name="Line 13"/>
            <p:cNvSpPr>
              <a:spLocks noChangeShapeType="1"/>
            </p:cNvSpPr>
            <p:nvPr/>
          </p:nvSpPr>
          <p:spPr bwMode="auto">
            <a:xfrm>
              <a:off x="3552" y="1584"/>
              <a:ext cx="0" cy="1104"/>
            </a:xfrm>
            <a:prstGeom prst="line">
              <a:avLst/>
            </a:prstGeom>
            <a:noFill/>
            <a:ln w="38100">
              <a:solidFill>
                <a:schemeClr val="tx1"/>
              </a:solidFill>
              <a:round/>
              <a:headEnd/>
              <a:tailEnd type="triangle" w="med" len="med"/>
            </a:ln>
          </p:spPr>
          <p:txBody>
            <a:bodyPr wrap="none" anchor="ctr"/>
            <a:lstStyle/>
            <a:p>
              <a:endParaRPr lang="es-CL"/>
            </a:p>
          </p:txBody>
        </p:sp>
        <p:sp>
          <p:nvSpPr>
            <p:cNvPr id="30" name="Line 14"/>
            <p:cNvSpPr>
              <a:spLocks noChangeShapeType="1"/>
            </p:cNvSpPr>
            <p:nvPr/>
          </p:nvSpPr>
          <p:spPr bwMode="auto">
            <a:xfrm rot="104879" flipV="1">
              <a:off x="3600" y="1536"/>
              <a:ext cx="1440" cy="48"/>
            </a:xfrm>
            <a:prstGeom prst="line">
              <a:avLst/>
            </a:prstGeom>
            <a:noFill/>
            <a:ln w="38100">
              <a:solidFill>
                <a:schemeClr val="tx1"/>
              </a:solidFill>
              <a:round/>
              <a:headEnd/>
              <a:tailEnd type="triangle" w="med" len="med"/>
            </a:ln>
          </p:spPr>
          <p:txBody>
            <a:bodyPr wrap="none" anchor="ctr"/>
            <a:lstStyle/>
            <a:p>
              <a:endParaRPr lang="es-CL"/>
            </a:p>
          </p:txBody>
        </p:sp>
        <p:sp>
          <p:nvSpPr>
            <p:cNvPr id="31" name="AutoShape 16"/>
            <p:cNvSpPr>
              <a:spLocks noChangeArrowheads="1"/>
            </p:cNvSpPr>
            <p:nvPr/>
          </p:nvSpPr>
          <p:spPr bwMode="auto">
            <a:xfrm>
              <a:off x="720" y="2516"/>
              <a:ext cx="144" cy="144"/>
            </a:xfrm>
            <a:prstGeom prst="flowChartOr">
              <a:avLst/>
            </a:prstGeom>
            <a:solidFill>
              <a:srgbClr val="FFFF99"/>
            </a:solidFill>
            <a:ln w="9525">
              <a:solidFill>
                <a:schemeClr val="tx1"/>
              </a:solidFill>
              <a:round/>
              <a:headEnd/>
              <a:tailEnd/>
            </a:ln>
          </p:spPr>
          <p:txBody>
            <a:bodyPr wrap="none" anchor="ctr"/>
            <a:lstStyle/>
            <a:p>
              <a:endParaRPr lang="es-CL"/>
            </a:p>
          </p:txBody>
        </p:sp>
        <p:sp>
          <p:nvSpPr>
            <p:cNvPr id="32" name="AutoShape 17"/>
            <p:cNvSpPr>
              <a:spLocks noChangeArrowheads="1"/>
            </p:cNvSpPr>
            <p:nvPr/>
          </p:nvSpPr>
          <p:spPr bwMode="auto">
            <a:xfrm>
              <a:off x="720" y="2756"/>
              <a:ext cx="144" cy="144"/>
            </a:xfrm>
            <a:prstGeom prst="flowChartOr">
              <a:avLst/>
            </a:prstGeom>
            <a:solidFill>
              <a:srgbClr val="00FFFF"/>
            </a:solidFill>
            <a:ln w="9525">
              <a:solidFill>
                <a:schemeClr val="tx1"/>
              </a:solidFill>
              <a:round/>
              <a:headEnd/>
              <a:tailEnd/>
            </a:ln>
          </p:spPr>
          <p:txBody>
            <a:bodyPr wrap="none" anchor="ctr"/>
            <a:lstStyle/>
            <a:p>
              <a:endParaRPr lang="es-CL"/>
            </a:p>
          </p:txBody>
        </p:sp>
        <p:sp>
          <p:nvSpPr>
            <p:cNvPr id="33" name="AutoShape 18"/>
            <p:cNvSpPr>
              <a:spLocks noChangeArrowheads="1"/>
            </p:cNvSpPr>
            <p:nvPr/>
          </p:nvSpPr>
          <p:spPr bwMode="auto">
            <a:xfrm>
              <a:off x="720" y="2996"/>
              <a:ext cx="144" cy="144"/>
            </a:xfrm>
            <a:prstGeom prst="flowChartOr">
              <a:avLst/>
            </a:prstGeom>
            <a:solidFill>
              <a:srgbClr val="FF3300"/>
            </a:solidFill>
            <a:ln w="9525">
              <a:solidFill>
                <a:schemeClr val="tx1"/>
              </a:solidFill>
              <a:round/>
              <a:headEnd/>
              <a:tailEnd/>
            </a:ln>
          </p:spPr>
          <p:txBody>
            <a:bodyPr wrap="none" anchor="ctr"/>
            <a:lstStyle/>
            <a:p>
              <a:endParaRPr lang="es-CL"/>
            </a:p>
          </p:txBody>
        </p:sp>
        <p:sp>
          <p:nvSpPr>
            <p:cNvPr id="34" name="Text Box 20"/>
            <p:cNvSpPr txBox="1">
              <a:spLocks noChangeArrowheads="1"/>
            </p:cNvSpPr>
            <p:nvPr/>
          </p:nvSpPr>
          <p:spPr bwMode="auto">
            <a:xfrm>
              <a:off x="1008" y="2496"/>
              <a:ext cx="1728" cy="212"/>
            </a:xfrm>
            <a:prstGeom prst="rect">
              <a:avLst/>
            </a:prstGeom>
            <a:noFill/>
            <a:ln w="9525">
              <a:noFill/>
              <a:miter lim="800000"/>
              <a:headEnd/>
              <a:tailEnd/>
            </a:ln>
          </p:spPr>
          <p:txBody>
            <a:bodyPr>
              <a:spAutoFit/>
            </a:bodyPr>
            <a:lstStyle/>
            <a:p>
              <a:pPr>
                <a:spcBef>
                  <a:spcPct val="50000"/>
                </a:spcBef>
              </a:pPr>
              <a:r>
                <a:rPr lang="es-ES_tradnl" sz="1600" b="1" dirty="0"/>
                <a:t>CENTRO DE GRAVEDAD</a:t>
              </a:r>
            </a:p>
          </p:txBody>
        </p:sp>
        <p:sp>
          <p:nvSpPr>
            <p:cNvPr id="35" name="Text Box 21"/>
            <p:cNvSpPr txBox="1">
              <a:spLocks noChangeArrowheads="1"/>
            </p:cNvSpPr>
            <p:nvPr/>
          </p:nvSpPr>
          <p:spPr bwMode="auto">
            <a:xfrm>
              <a:off x="1008" y="2736"/>
              <a:ext cx="1728" cy="212"/>
            </a:xfrm>
            <a:prstGeom prst="rect">
              <a:avLst/>
            </a:prstGeom>
            <a:noFill/>
            <a:ln w="9525">
              <a:noFill/>
              <a:miter lim="800000"/>
              <a:headEnd/>
              <a:tailEnd/>
            </a:ln>
          </p:spPr>
          <p:txBody>
            <a:bodyPr>
              <a:spAutoFit/>
            </a:bodyPr>
            <a:lstStyle/>
            <a:p>
              <a:pPr>
                <a:spcBef>
                  <a:spcPct val="50000"/>
                </a:spcBef>
              </a:pPr>
              <a:r>
                <a:rPr lang="es-ES_tradnl" sz="1600" b="1"/>
                <a:t>CENTRO DE BOYANTES</a:t>
              </a:r>
            </a:p>
          </p:txBody>
        </p:sp>
        <p:sp>
          <p:nvSpPr>
            <p:cNvPr id="36" name="Text Box 22"/>
            <p:cNvSpPr txBox="1">
              <a:spLocks noChangeArrowheads="1"/>
            </p:cNvSpPr>
            <p:nvPr/>
          </p:nvSpPr>
          <p:spPr bwMode="auto">
            <a:xfrm>
              <a:off x="1008" y="2976"/>
              <a:ext cx="1728" cy="212"/>
            </a:xfrm>
            <a:prstGeom prst="rect">
              <a:avLst/>
            </a:prstGeom>
            <a:noFill/>
            <a:ln w="9525">
              <a:noFill/>
              <a:miter lim="800000"/>
              <a:headEnd/>
              <a:tailEnd/>
            </a:ln>
          </p:spPr>
          <p:txBody>
            <a:bodyPr>
              <a:spAutoFit/>
            </a:bodyPr>
            <a:lstStyle/>
            <a:p>
              <a:pPr>
                <a:spcBef>
                  <a:spcPct val="50000"/>
                </a:spcBef>
              </a:pPr>
              <a:r>
                <a:rPr lang="es-ES_tradnl" sz="1600" b="1"/>
                <a:t>CENTRO DE PRESION</a:t>
              </a:r>
            </a:p>
          </p:txBody>
        </p:sp>
        <p:sp>
          <p:nvSpPr>
            <p:cNvPr id="37" name="Text Box 23"/>
            <p:cNvSpPr txBox="1">
              <a:spLocks noChangeArrowheads="1"/>
            </p:cNvSpPr>
            <p:nvPr/>
          </p:nvSpPr>
          <p:spPr bwMode="auto">
            <a:xfrm>
              <a:off x="3360" y="2640"/>
              <a:ext cx="240" cy="288"/>
            </a:xfrm>
            <a:prstGeom prst="rect">
              <a:avLst/>
            </a:prstGeom>
            <a:noFill/>
            <a:ln w="9525">
              <a:noFill/>
              <a:miter lim="800000"/>
              <a:headEnd/>
              <a:tailEnd/>
            </a:ln>
          </p:spPr>
          <p:txBody>
            <a:bodyPr>
              <a:spAutoFit/>
            </a:bodyPr>
            <a:lstStyle/>
            <a:p>
              <a:pPr>
                <a:spcBef>
                  <a:spcPct val="50000"/>
                </a:spcBef>
              </a:pPr>
              <a:r>
                <a:rPr lang="es-ES_tradnl" b="1"/>
                <a:t>W</a:t>
              </a:r>
            </a:p>
          </p:txBody>
        </p:sp>
        <p:sp>
          <p:nvSpPr>
            <p:cNvPr id="38" name="Text Box 25"/>
            <p:cNvSpPr txBox="1">
              <a:spLocks noChangeArrowheads="1"/>
            </p:cNvSpPr>
            <p:nvPr/>
          </p:nvSpPr>
          <p:spPr bwMode="auto">
            <a:xfrm>
              <a:off x="1632" y="1200"/>
              <a:ext cx="1248" cy="231"/>
            </a:xfrm>
            <a:prstGeom prst="rect">
              <a:avLst/>
            </a:prstGeom>
            <a:noFill/>
            <a:ln w="9525">
              <a:noFill/>
              <a:miter lim="800000"/>
              <a:headEnd/>
              <a:tailEnd/>
            </a:ln>
          </p:spPr>
          <p:txBody>
            <a:bodyPr>
              <a:spAutoFit/>
            </a:bodyPr>
            <a:lstStyle/>
            <a:p>
              <a:pPr>
                <a:spcBef>
                  <a:spcPct val="50000"/>
                </a:spcBef>
              </a:pPr>
              <a:r>
                <a:rPr lang="es-ES_tradnl" sz="1800" b="1"/>
                <a:t>Sustentación</a:t>
              </a:r>
            </a:p>
          </p:txBody>
        </p:sp>
        <p:sp>
          <p:nvSpPr>
            <p:cNvPr id="39" name="Text Box 26"/>
            <p:cNvSpPr txBox="1">
              <a:spLocks noChangeArrowheads="1"/>
            </p:cNvSpPr>
            <p:nvPr/>
          </p:nvSpPr>
          <p:spPr bwMode="auto">
            <a:xfrm>
              <a:off x="2688" y="768"/>
              <a:ext cx="1392" cy="288"/>
            </a:xfrm>
            <a:prstGeom prst="rect">
              <a:avLst/>
            </a:prstGeom>
            <a:noFill/>
            <a:ln w="9525">
              <a:noFill/>
              <a:miter lim="800000"/>
              <a:headEnd/>
              <a:tailEnd/>
            </a:ln>
          </p:spPr>
          <p:txBody>
            <a:bodyPr>
              <a:spAutoFit/>
            </a:bodyPr>
            <a:lstStyle/>
            <a:p>
              <a:pPr>
                <a:spcBef>
                  <a:spcPct val="50000"/>
                </a:spcBef>
              </a:pPr>
              <a:r>
                <a:rPr lang="es-ES_tradnl" b="1" dirty="0"/>
                <a:t>B (Boyantez)</a:t>
              </a:r>
            </a:p>
          </p:txBody>
        </p:sp>
        <p:sp>
          <p:nvSpPr>
            <p:cNvPr id="40" name="Text Box 27"/>
            <p:cNvSpPr txBox="1">
              <a:spLocks noChangeArrowheads="1"/>
            </p:cNvSpPr>
            <p:nvPr/>
          </p:nvSpPr>
          <p:spPr bwMode="auto">
            <a:xfrm>
              <a:off x="720" y="1833"/>
              <a:ext cx="672" cy="231"/>
            </a:xfrm>
            <a:prstGeom prst="rect">
              <a:avLst/>
            </a:prstGeom>
            <a:noFill/>
            <a:ln w="9525">
              <a:noFill/>
              <a:miter lim="800000"/>
              <a:headEnd/>
              <a:tailEnd/>
            </a:ln>
          </p:spPr>
          <p:txBody>
            <a:bodyPr>
              <a:spAutoFit/>
            </a:bodyPr>
            <a:lstStyle/>
            <a:p>
              <a:pPr>
                <a:spcBef>
                  <a:spcPct val="50000"/>
                </a:spcBef>
              </a:pPr>
              <a:r>
                <a:rPr lang="es-ES_tradnl" sz="1800" b="1"/>
                <a:t>Retardo</a:t>
              </a:r>
            </a:p>
          </p:txBody>
        </p:sp>
        <p:sp>
          <p:nvSpPr>
            <p:cNvPr id="41" name="Text Box 29"/>
            <p:cNvSpPr txBox="1">
              <a:spLocks noChangeArrowheads="1"/>
            </p:cNvSpPr>
            <p:nvPr/>
          </p:nvSpPr>
          <p:spPr bwMode="auto">
            <a:xfrm>
              <a:off x="3696" y="1593"/>
              <a:ext cx="1968" cy="318"/>
            </a:xfrm>
            <a:prstGeom prst="rect">
              <a:avLst/>
            </a:prstGeom>
            <a:noFill/>
            <a:ln w="9525">
              <a:noFill/>
              <a:miter lim="800000"/>
              <a:headEnd/>
              <a:tailEnd/>
            </a:ln>
          </p:spPr>
          <p:txBody>
            <a:bodyPr>
              <a:spAutoFit/>
            </a:bodyPr>
            <a:lstStyle/>
            <a:p>
              <a:pPr>
                <a:lnSpc>
                  <a:spcPct val="80000"/>
                </a:lnSpc>
                <a:spcBef>
                  <a:spcPct val="50000"/>
                </a:spcBef>
              </a:pPr>
              <a:r>
                <a:rPr lang="es-ES_tradnl" sz="1800" b="1"/>
                <a:t>               Velocidad</a:t>
              </a:r>
            </a:p>
            <a:p>
              <a:pPr>
                <a:lnSpc>
                  <a:spcPct val="20000"/>
                </a:lnSpc>
                <a:spcBef>
                  <a:spcPct val="50000"/>
                </a:spcBef>
              </a:pPr>
              <a:r>
                <a:rPr lang="es-ES_tradnl" sz="1800" b="1"/>
                <a:t>(Dirección de movimiento)</a:t>
              </a:r>
            </a:p>
          </p:txBody>
        </p:sp>
        <p:sp>
          <p:nvSpPr>
            <p:cNvPr id="42" name="AutoShape 31"/>
            <p:cNvSpPr>
              <a:spLocks noChangeArrowheads="1"/>
            </p:cNvSpPr>
            <p:nvPr/>
          </p:nvSpPr>
          <p:spPr bwMode="auto">
            <a:xfrm rot="-867610">
              <a:off x="1152" y="2016"/>
              <a:ext cx="48" cy="288"/>
            </a:xfrm>
            <a:prstGeom prst="flowChartCollate">
              <a:avLst/>
            </a:prstGeom>
            <a:solidFill>
              <a:schemeClr val="accent1"/>
            </a:solidFill>
            <a:ln w="9525">
              <a:solidFill>
                <a:schemeClr val="tx1"/>
              </a:solidFill>
              <a:miter lim="800000"/>
              <a:headEnd/>
              <a:tailEnd/>
            </a:ln>
          </p:spPr>
          <p:txBody>
            <a:bodyPr wrap="none" anchor="ctr"/>
            <a:lstStyle/>
            <a:p>
              <a:endParaRPr lang="es-CL"/>
            </a:p>
          </p:txBody>
        </p:sp>
        <p:sp>
          <p:nvSpPr>
            <p:cNvPr id="43" name="AutoShape 32"/>
            <p:cNvSpPr>
              <a:spLocks noChangeArrowheads="1"/>
            </p:cNvSpPr>
            <p:nvPr/>
          </p:nvSpPr>
          <p:spPr bwMode="auto">
            <a:xfrm rot="-867610">
              <a:off x="1008" y="2064"/>
              <a:ext cx="48" cy="288"/>
            </a:xfrm>
            <a:prstGeom prst="flowChartCollate">
              <a:avLst/>
            </a:prstGeom>
            <a:solidFill>
              <a:schemeClr val="accent1"/>
            </a:solidFill>
            <a:ln w="9525">
              <a:solidFill>
                <a:schemeClr val="tx1"/>
              </a:solidFill>
              <a:miter lim="800000"/>
              <a:headEnd/>
              <a:tailEnd/>
            </a:ln>
          </p:spPr>
          <p:txBody>
            <a:bodyPr wrap="none" anchor="ctr"/>
            <a:lstStyle/>
            <a:p>
              <a:endParaRPr lang="es-CL"/>
            </a:p>
          </p:txBody>
        </p:sp>
        <p:sp>
          <p:nvSpPr>
            <p:cNvPr id="44" name="Text Box 33"/>
            <p:cNvSpPr txBox="1">
              <a:spLocks noChangeArrowheads="1"/>
            </p:cNvSpPr>
            <p:nvPr/>
          </p:nvSpPr>
          <p:spPr bwMode="auto">
            <a:xfrm>
              <a:off x="768" y="3216"/>
              <a:ext cx="5253" cy="655"/>
            </a:xfrm>
            <a:prstGeom prst="rect">
              <a:avLst/>
            </a:prstGeom>
            <a:noFill/>
            <a:ln w="9525">
              <a:noFill/>
              <a:miter lim="800000"/>
              <a:headEnd/>
              <a:tailEnd/>
            </a:ln>
          </p:spPr>
          <p:txBody>
            <a:bodyPr wrap="square">
              <a:spAutoFit/>
            </a:bodyPr>
            <a:lstStyle/>
            <a:p>
              <a:r>
                <a:rPr lang="es-ES_tradnl" dirty="0"/>
                <a:t>Retardo es perpendicular a la sustentación y paralelo a la dirección de movimiento.</a:t>
              </a:r>
            </a:p>
            <a:p>
              <a:pPr>
                <a:lnSpc>
                  <a:spcPct val="30000"/>
                </a:lnSpc>
                <a:spcBef>
                  <a:spcPct val="50000"/>
                </a:spcBef>
              </a:pPr>
              <a:endParaRPr lang="es-ES_tradnl" sz="800" dirty="0"/>
            </a:p>
            <a:p>
              <a:pPr>
                <a:lnSpc>
                  <a:spcPct val="30000"/>
                </a:lnSpc>
                <a:spcBef>
                  <a:spcPct val="50000"/>
                </a:spcBef>
              </a:pPr>
              <a:r>
                <a:rPr lang="es-ES_tradnl" dirty="0"/>
                <a:t>Boyantes es paralela al peso.</a:t>
              </a:r>
            </a:p>
            <a:p>
              <a:pPr>
                <a:lnSpc>
                  <a:spcPct val="30000"/>
                </a:lnSpc>
                <a:spcBef>
                  <a:spcPct val="50000"/>
                </a:spcBef>
              </a:pPr>
              <a:endParaRPr lang="es-ES_tradnl" sz="1000" dirty="0"/>
            </a:p>
            <a:p>
              <a:pPr>
                <a:lnSpc>
                  <a:spcPct val="30000"/>
                </a:lnSpc>
                <a:spcBef>
                  <a:spcPct val="50000"/>
                </a:spcBef>
              </a:pPr>
              <a:r>
                <a:rPr lang="es-ES_tradnl" dirty="0"/>
                <a:t>Peso : Boyantez + Sustentación</a:t>
              </a:r>
            </a:p>
          </p:txBody>
        </p:sp>
      </p:grpSp>
    </p:spTree>
    <p:extLst>
      <p:ext uri="{BB962C8B-B14F-4D97-AF65-F5344CB8AC3E}">
        <p14:creationId xmlns:p14="http://schemas.microsoft.com/office/powerpoint/2010/main" val="2617414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sp>
        <p:nvSpPr>
          <p:cNvPr id="17" name="TextBox 8"/>
          <p:cNvSpPr txBox="1"/>
          <p:nvPr/>
        </p:nvSpPr>
        <p:spPr>
          <a:xfrm>
            <a:off x="1123951" y="666848"/>
            <a:ext cx="432435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DIAGRAMA BÁSICO DE UN </a:t>
            </a:r>
          </a:p>
        </p:txBody>
      </p:sp>
      <p:pic>
        <p:nvPicPr>
          <p:cNvPr id="45" name="Imagen 44"/>
          <p:cNvPicPr>
            <a:picLocks noChangeAspect="1"/>
          </p:cNvPicPr>
          <p:nvPr/>
        </p:nvPicPr>
        <p:blipFill>
          <a:blip r:embed="rId6"/>
          <a:stretch>
            <a:fillRect/>
          </a:stretch>
        </p:blipFill>
        <p:spPr>
          <a:xfrm>
            <a:off x="1296362" y="1190068"/>
            <a:ext cx="2721101" cy="562588"/>
          </a:xfrm>
          <a:prstGeom prst="rect">
            <a:avLst/>
          </a:prstGeom>
        </p:spPr>
      </p:pic>
      <p:sp>
        <p:nvSpPr>
          <p:cNvPr id="18" name="TextBox 8"/>
          <p:cNvSpPr txBox="1"/>
          <p:nvPr/>
        </p:nvSpPr>
        <p:spPr>
          <a:xfrm>
            <a:off x="1312363" y="1259815"/>
            <a:ext cx="2705101" cy="400110"/>
          </a:xfrm>
          <a:prstGeom prst="rect">
            <a:avLst/>
          </a:prstGeom>
          <a:noFill/>
        </p:spPr>
        <p:txBody>
          <a:bodyPr wrap="square" rtlCol="0">
            <a:spAutoFit/>
          </a:bodyPr>
          <a:lstStyle/>
          <a:p>
            <a:pPr algn="ctr"/>
            <a:r>
              <a:rPr lang="en-US" sz="2000" b="1" dirty="0">
                <a:solidFill>
                  <a:schemeClr val="bg1"/>
                </a:solidFill>
                <a:latin typeface="Britannic Bold" panose="020B0903060703020204" pitchFamily="34" charset="0"/>
                <a:ea typeface="Segoe UI Black" panose="020B0A02040204020203" pitchFamily="34" charset="0"/>
              </a:rPr>
              <a:t>TORPEDO ELÉCTRICO</a:t>
            </a:r>
            <a:endParaRPr lang="en-US" sz="2400" b="1" dirty="0">
              <a:solidFill>
                <a:schemeClr val="bg1"/>
              </a:solidFill>
              <a:latin typeface="Britannic Bold" panose="020B0903060703020204" pitchFamily="34" charset="0"/>
              <a:ea typeface="Segoe UI Black" panose="020B0A02040204020203" pitchFamily="34" charset="0"/>
            </a:endParaRPr>
          </a:p>
        </p:txBody>
      </p:sp>
      <p:grpSp>
        <p:nvGrpSpPr>
          <p:cNvPr id="46" name="Group 79"/>
          <p:cNvGrpSpPr>
            <a:grpSpLocks/>
          </p:cNvGrpSpPr>
          <p:nvPr/>
        </p:nvGrpSpPr>
        <p:grpSpPr bwMode="auto">
          <a:xfrm>
            <a:off x="646577" y="2774732"/>
            <a:ext cx="7692363" cy="2295073"/>
            <a:chOff x="188" y="912"/>
            <a:chExt cx="5140" cy="1704"/>
          </a:xfrm>
        </p:grpSpPr>
        <p:grpSp>
          <p:nvGrpSpPr>
            <p:cNvPr id="47" name="Group 78"/>
            <p:cNvGrpSpPr>
              <a:grpSpLocks/>
            </p:cNvGrpSpPr>
            <p:nvPr/>
          </p:nvGrpSpPr>
          <p:grpSpPr bwMode="auto">
            <a:xfrm>
              <a:off x="188" y="960"/>
              <a:ext cx="5140" cy="1656"/>
              <a:chOff x="188" y="960"/>
              <a:chExt cx="5140" cy="1656"/>
            </a:xfrm>
          </p:grpSpPr>
          <p:sp>
            <p:nvSpPr>
              <p:cNvPr id="50" name="AutoShape 4"/>
              <p:cNvSpPr>
                <a:spLocks noChangeArrowheads="1"/>
              </p:cNvSpPr>
              <p:nvPr/>
            </p:nvSpPr>
            <p:spPr bwMode="auto">
              <a:xfrm rot="-64020">
                <a:off x="768" y="1296"/>
                <a:ext cx="3949" cy="533"/>
              </a:xfrm>
              <a:prstGeom prst="flowChartAlternateProcess">
                <a:avLst/>
              </a:prstGeom>
              <a:solidFill>
                <a:schemeClr val="bg1"/>
              </a:solidFill>
              <a:ln w="9525">
                <a:solidFill>
                  <a:schemeClr val="tx1"/>
                </a:solidFill>
                <a:miter lim="800000"/>
                <a:headEnd/>
                <a:tailEnd/>
              </a:ln>
            </p:spPr>
            <p:txBody>
              <a:bodyPr wrap="none" anchor="ctr"/>
              <a:lstStyle/>
              <a:p>
                <a:endParaRPr lang="es-CL"/>
              </a:p>
            </p:txBody>
          </p:sp>
          <p:grpSp>
            <p:nvGrpSpPr>
              <p:cNvPr id="51" name="Group 30"/>
              <p:cNvGrpSpPr>
                <a:grpSpLocks/>
              </p:cNvGrpSpPr>
              <p:nvPr/>
            </p:nvGrpSpPr>
            <p:grpSpPr bwMode="auto">
              <a:xfrm>
                <a:off x="448" y="1440"/>
                <a:ext cx="338" cy="303"/>
                <a:chOff x="947" y="1536"/>
                <a:chExt cx="338" cy="303"/>
              </a:xfrm>
            </p:grpSpPr>
            <p:sp>
              <p:nvSpPr>
                <p:cNvPr id="91" name="AutoShape 5"/>
                <p:cNvSpPr>
                  <a:spLocks noChangeArrowheads="1"/>
                </p:cNvSpPr>
                <p:nvPr/>
              </p:nvSpPr>
              <p:spPr bwMode="auto">
                <a:xfrm rot="-115710">
                  <a:off x="949" y="1680"/>
                  <a:ext cx="336" cy="48"/>
                </a:xfrm>
                <a:prstGeom prst="flowChartTerminator">
                  <a:avLst/>
                </a:prstGeom>
                <a:solidFill>
                  <a:schemeClr val="bg1"/>
                </a:solidFill>
                <a:ln w="9525">
                  <a:solidFill>
                    <a:schemeClr val="tx1"/>
                  </a:solidFill>
                  <a:miter lim="800000"/>
                  <a:headEnd/>
                  <a:tailEnd/>
                </a:ln>
              </p:spPr>
              <p:txBody>
                <a:bodyPr wrap="none" anchor="ctr"/>
                <a:lstStyle/>
                <a:p>
                  <a:endParaRPr lang="es-CL"/>
                </a:p>
              </p:txBody>
            </p:sp>
            <p:sp>
              <p:nvSpPr>
                <p:cNvPr id="92" name="AutoShape 26"/>
                <p:cNvSpPr>
                  <a:spLocks noChangeArrowheads="1"/>
                </p:cNvSpPr>
                <p:nvPr/>
              </p:nvSpPr>
              <p:spPr bwMode="auto">
                <a:xfrm rot="-96590">
                  <a:off x="1098" y="1536"/>
                  <a:ext cx="48" cy="288"/>
                </a:xfrm>
                <a:prstGeom prst="flowChartCollate">
                  <a:avLst/>
                </a:prstGeom>
                <a:solidFill>
                  <a:schemeClr val="bg1"/>
                </a:solidFill>
                <a:ln w="9525">
                  <a:solidFill>
                    <a:schemeClr val="tx1"/>
                  </a:solidFill>
                  <a:miter lim="800000"/>
                  <a:headEnd/>
                  <a:tailEnd/>
                </a:ln>
              </p:spPr>
              <p:txBody>
                <a:bodyPr wrap="none" anchor="ctr"/>
                <a:lstStyle/>
                <a:p>
                  <a:endParaRPr lang="es-CL"/>
                </a:p>
              </p:txBody>
            </p:sp>
            <p:sp>
              <p:nvSpPr>
                <p:cNvPr id="93" name="AutoShape 27"/>
                <p:cNvSpPr>
                  <a:spLocks noChangeArrowheads="1"/>
                </p:cNvSpPr>
                <p:nvPr/>
              </p:nvSpPr>
              <p:spPr bwMode="auto">
                <a:xfrm rot="-96590">
                  <a:off x="947" y="1551"/>
                  <a:ext cx="48" cy="288"/>
                </a:xfrm>
                <a:prstGeom prst="flowChartCollate">
                  <a:avLst/>
                </a:prstGeom>
                <a:solidFill>
                  <a:schemeClr val="bg1"/>
                </a:solidFill>
                <a:ln w="9525">
                  <a:solidFill>
                    <a:schemeClr val="tx1"/>
                  </a:solidFill>
                  <a:miter lim="800000"/>
                  <a:headEnd/>
                  <a:tailEnd/>
                </a:ln>
              </p:spPr>
              <p:txBody>
                <a:bodyPr wrap="none" anchor="ctr"/>
                <a:lstStyle/>
                <a:p>
                  <a:endParaRPr lang="es-CL"/>
                </a:p>
              </p:txBody>
            </p:sp>
          </p:grpSp>
          <p:sp>
            <p:nvSpPr>
              <p:cNvPr id="52" name="Line 31"/>
              <p:cNvSpPr>
                <a:spLocks noChangeShapeType="1"/>
              </p:cNvSpPr>
              <p:nvPr/>
            </p:nvSpPr>
            <p:spPr bwMode="auto">
              <a:xfrm flipH="1">
                <a:off x="1264" y="1296"/>
                <a:ext cx="0" cy="576"/>
              </a:xfrm>
              <a:prstGeom prst="line">
                <a:avLst/>
              </a:prstGeom>
              <a:noFill/>
              <a:ln w="9525">
                <a:solidFill>
                  <a:schemeClr val="tx1"/>
                </a:solidFill>
                <a:round/>
                <a:headEnd/>
                <a:tailEnd/>
              </a:ln>
            </p:spPr>
            <p:txBody>
              <a:bodyPr wrap="none" anchor="ctr"/>
              <a:lstStyle/>
              <a:p>
                <a:endParaRPr lang="es-CL"/>
              </a:p>
            </p:txBody>
          </p:sp>
          <p:sp>
            <p:nvSpPr>
              <p:cNvPr id="53" name="AutoShape 32"/>
              <p:cNvSpPr>
                <a:spLocks noChangeArrowheads="1"/>
              </p:cNvSpPr>
              <p:nvPr/>
            </p:nvSpPr>
            <p:spPr bwMode="auto">
              <a:xfrm>
                <a:off x="880" y="1872"/>
                <a:ext cx="336" cy="288"/>
              </a:xfrm>
              <a:prstGeom prst="flowChartInputOutput">
                <a:avLst/>
              </a:prstGeom>
              <a:solidFill>
                <a:schemeClr val="bg1"/>
              </a:solidFill>
              <a:ln w="9525">
                <a:solidFill>
                  <a:schemeClr val="tx1"/>
                </a:solidFill>
                <a:miter lim="800000"/>
                <a:headEnd/>
                <a:tailEnd/>
              </a:ln>
            </p:spPr>
            <p:txBody>
              <a:bodyPr wrap="none" anchor="ctr"/>
              <a:lstStyle/>
              <a:p>
                <a:endParaRPr lang="es-CL"/>
              </a:p>
            </p:txBody>
          </p:sp>
          <p:sp>
            <p:nvSpPr>
              <p:cNvPr id="54" name="AutoShape 33"/>
              <p:cNvSpPr>
                <a:spLocks noChangeArrowheads="1"/>
              </p:cNvSpPr>
              <p:nvPr/>
            </p:nvSpPr>
            <p:spPr bwMode="auto">
              <a:xfrm rot="4327068">
                <a:off x="814" y="1057"/>
                <a:ext cx="441" cy="248"/>
              </a:xfrm>
              <a:prstGeom prst="flowChartInputOutput">
                <a:avLst/>
              </a:prstGeom>
              <a:solidFill>
                <a:schemeClr val="bg1"/>
              </a:solidFill>
              <a:ln w="9525">
                <a:solidFill>
                  <a:schemeClr val="tx1"/>
                </a:solidFill>
                <a:miter lim="800000"/>
                <a:headEnd/>
                <a:tailEnd/>
              </a:ln>
            </p:spPr>
            <p:txBody>
              <a:bodyPr wrap="none" anchor="ctr"/>
              <a:lstStyle/>
              <a:p>
                <a:endParaRPr lang="es-CL"/>
              </a:p>
            </p:txBody>
          </p:sp>
          <p:sp>
            <p:nvSpPr>
              <p:cNvPr id="55" name="AutoShape 34"/>
              <p:cNvSpPr>
                <a:spLocks noChangeArrowheads="1"/>
              </p:cNvSpPr>
              <p:nvPr/>
            </p:nvSpPr>
            <p:spPr bwMode="auto">
              <a:xfrm>
                <a:off x="880" y="1584"/>
                <a:ext cx="336" cy="48"/>
              </a:xfrm>
              <a:prstGeom prst="flowChartAlternateProcess">
                <a:avLst/>
              </a:prstGeom>
              <a:solidFill>
                <a:schemeClr val="bg1"/>
              </a:solidFill>
              <a:ln w="9525">
                <a:solidFill>
                  <a:schemeClr val="tx1"/>
                </a:solidFill>
                <a:miter lim="800000"/>
                <a:headEnd/>
                <a:tailEnd/>
              </a:ln>
            </p:spPr>
            <p:txBody>
              <a:bodyPr wrap="none" anchor="ctr"/>
              <a:lstStyle/>
              <a:p>
                <a:endParaRPr lang="es-CL"/>
              </a:p>
            </p:txBody>
          </p:sp>
          <p:sp>
            <p:nvSpPr>
              <p:cNvPr id="56" name="AutoShape 36"/>
              <p:cNvSpPr>
                <a:spLocks noChangeArrowheads="1"/>
              </p:cNvSpPr>
              <p:nvPr/>
            </p:nvSpPr>
            <p:spPr bwMode="auto">
              <a:xfrm>
                <a:off x="4656" y="1248"/>
                <a:ext cx="624" cy="528"/>
              </a:xfrm>
              <a:prstGeom prst="flowChartDelay">
                <a:avLst/>
              </a:prstGeom>
              <a:solidFill>
                <a:schemeClr val="bg1"/>
              </a:solidFill>
              <a:ln w="9525">
                <a:solidFill>
                  <a:schemeClr val="tx1"/>
                </a:solidFill>
                <a:miter lim="800000"/>
                <a:headEnd/>
                <a:tailEnd/>
              </a:ln>
            </p:spPr>
            <p:txBody>
              <a:bodyPr wrap="none" anchor="ctr"/>
              <a:lstStyle/>
              <a:p>
                <a:endParaRPr lang="es-CL"/>
              </a:p>
            </p:txBody>
          </p:sp>
          <p:sp>
            <p:nvSpPr>
              <p:cNvPr id="57" name="Line 37"/>
              <p:cNvSpPr>
                <a:spLocks noChangeShapeType="1"/>
              </p:cNvSpPr>
              <p:nvPr/>
            </p:nvSpPr>
            <p:spPr bwMode="auto">
              <a:xfrm flipH="1">
                <a:off x="1824" y="1296"/>
                <a:ext cx="0" cy="576"/>
              </a:xfrm>
              <a:prstGeom prst="line">
                <a:avLst/>
              </a:prstGeom>
              <a:noFill/>
              <a:ln w="9525">
                <a:solidFill>
                  <a:schemeClr val="tx1"/>
                </a:solidFill>
                <a:round/>
                <a:headEnd/>
                <a:tailEnd/>
              </a:ln>
            </p:spPr>
            <p:txBody>
              <a:bodyPr wrap="none" anchor="ctr"/>
              <a:lstStyle/>
              <a:p>
                <a:endParaRPr lang="es-CL"/>
              </a:p>
            </p:txBody>
          </p:sp>
          <p:sp>
            <p:nvSpPr>
              <p:cNvPr id="58" name="Line 38"/>
              <p:cNvSpPr>
                <a:spLocks noChangeShapeType="1"/>
              </p:cNvSpPr>
              <p:nvPr/>
            </p:nvSpPr>
            <p:spPr bwMode="auto">
              <a:xfrm flipH="1">
                <a:off x="3312" y="1296"/>
                <a:ext cx="0" cy="528"/>
              </a:xfrm>
              <a:prstGeom prst="line">
                <a:avLst/>
              </a:prstGeom>
              <a:noFill/>
              <a:ln w="9525">
                <a:solidFill>
                  <a:schemeClr val="tx1"/>
                </a:solidFill>
                <a:round/>
                <a:headEnd/>
                <a:tailEnd/>
              </a:ln>
            </p:spPr>
            <p:txBody>
              <a:bodyPr wrap="none" anchor="ctr"/>
              <a:lstStyle/>
              <a:p>
                <a:endParaRPr lang="es-CL"/>
              </a:p>
            </p:txBody>
          </p:sp>
          <p:sp>
            <p:nvSpPr>
              <p:cNvPr id="59" name="Line 39"/>
              <p:cNvSpPr>
                <a:spLocks noChangeShapeType="1"/>
              </p:cNvSpPr>
              <p:nvPr/>
            </p:nvSpPr>
            <p:spPr bwMode="auto">
              <a:xfrm flipH="1">
                <a:off x="2544" y="1296"/>
                <a:ext cx="0" cy="528"/>
              </a:xfrm>
              <a:prstGeom prst="line">
                <a:avLst/>
              </a:prstGeom>
              <a:noFill/>
              <a:ln w="9525">
                <a:solidFill>
                  <a:schemeClr val="tx1"/>
                </a:solidFill>
                <a:round/>
                <a:headEnd/>
                <a:tailEnd/>
              </a:ln>
            </p:spPr>
            <p:txBody>
              <a:bodyPr wrap="none" anchor="ctr"/>
              <a:lstStyle/>
              <a:p>
                <a:endParaRPr lang="es-CL"/>
              </a:p>
            </p:txBody>
          </p:sp>
          <p:sp>
            <p:nvSpPr>
              <p:cNvPr id="60" name="Rectangle 42"/>
              <p:cNvSpPr>
                <a:spLocks noChangeArrowheads="1"/>
              </p:cNvSpPr>
              <p:nvPr/>
            </p:nvSpPr>
            <p:spPr bwMode="auto">
              <a:xfrm>
                <a:off x="1920" y="1680"/>
                <a:ext cx="576" cy="96"/>
              </a:xfrm>
              <a:prstGeom prst="rect">
                <a:avLst/>
              </a:prstGeom>
              <a:solidFill>
                <a:srgbClr val="FF00FF"/>
              </a:solidFill>
              <a:ln w="9525">
                <a:solidFill>
                  <a:schemeClr val="tx1"/>
                </a:solidFill>
                <a:miter lim="800000"/>
                <a:headEnd/>
                <a:tailEnd/>
              </a:ln>
            </p:spPr>
            <p:txBody>
              <a:bodyPr wrap="none" anchor="ctr"/>
              <a:lstStyle/>
              <a:p>
                <a:endParaRPr lang="es-CL"/>
              </a:p>
            </p:txBody>
          </p:sp>
          <p:sp>
            <p:nvSpPr>
              <p:cNvPr id="61" name="Oval 43"/>
              <p:cNvSpPr>
                <a:spLocks noChangeArrowheads="1"/>
              </p:cNvSpPr>
              <p:nvPr/>
            </p:nvSpPr>
            <p:spPr bwMode="auto">
              <a:xfrm>
                <a:off x="2160" y="1344"/>
                <a:ext cx="96" cy="240"/>
              </a:xfrm>
              <a:prstGeom prst="ellipse">
                <a:avLst/>
              </a:prstGeom>
              <a:solidFill>
                <a:srgbClr val="00FF00"/>
              </a:solidFill>
              <a:ln w="9525">
                <a:solidFill>
                  <a:schemeClr val="tx1"/>
                </a:solidFill>
                <a:round/>
                <a:headEnd/>
                <a:tailEnd/>
              </a:ln>
            </p:spPr>
            <p:txBody>
              <a:bodyPr wrap="none" anchor="ctr"/>
              <a:lstStyle/>
              <a:p>
                <a:endParaRPr lang="es-CL"/>
              </a:p>
            </p:txBody>
          </p:sp>
          <p:sp>
            <p:nvSpPr>
              <p:cNvPr id="62" name="Rectangle 44"/>
              <p:cNvSpPr>
                <a:spLocks noChangeArrowheads="1"/>
              </p:cNvSpPr>
              <p:nvPr/>
            </p:nvSpPr>
            <p:spPr bwMode="auto">
              <a:xfrm>
                <a:off x="2640" y="1344"/>
                <a:ext cx="576" cy="144"/>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63" name="Rectangle 45"/>
              <p:cNvSpPr>
                <a:spLocks noChangeArrowheads="1"/>
              </p:cNvSpPr>
              <p:nvPr/>
            </p:nvSpPr>
            <p:spPr bwMode="auto">
              <a:xfrm>
                <a:off x="2640" y="1536"/>
                <a:ext cx="576" cy="144"/>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64" name="Rectangle 46"/>
              <p:cNvSpPr>
                <a:spLocks noChangeArrowheads="1"/>
              </p:cNvSpPr>
              <p:nvPr/>
            </p:nvSpPr>
            <p:spPr bwMode="auto">
              <a:xfrm rot="-86129">
                <a:off x="3312" y="1344"/>
                <a:ext cx="1344" cy="384"/>
              </a:xfrm>
              <a:prstGeom prst="rect">
                <a:avLst/>
              </a:prstGeom>
              <a:solidFill>
                <a:srgbClr val="FF0000"/>
              </a:solidFill>
              <a:ln w="9525">
                <a:solidFill>
                  <a:schemeClr val="tx1"/>
                </a:solidFill>
                <a:miter lim="800000"/>
                <a:headEnd/>
                <a:tailEnd/>
              </a:ln>
            </p:spPr>
            <p:txBody>
              <a:bodyPr wrap="none" anchor="ctr"/>
              <a:lstStyle/>
              <a:p>
                <a:endParaRPr lang="es-CL"/>
              </a:p>
            </p:txBody>
          </p:sp>
          <p:sp>
            <p:nvSpPr>
              <p:cNvPr id="65" name="Oval 47"/>
              <p:cNvSpPr>
                <a:spLocks noChangeArrowheads="1"/>
              </p:cNvSpPr>
              <p:nvPr/>
            </p:nvSpPr>
            <p:spPr bwMode="auto">
              <a:xfrm>
                <a:off x="3792" y="1344"/>
                <a:ext cx="336" cy="96"/>
              </a:xfrm>
              <a:prstGeom prst="ellipse">
                <a:avLst/>
              </a:prstGeom>
              <a:solidFill>
                <a:srgbClr val="0000FF"/>
              </a:solidFill>
              <a:ln w="9525">
                <a:solidFill>
                  <a:schemeClr val="tx1"/>
                </a:solidFill>
                <a:round/>
                <a:headEnd/>
                <a:tailEnd/>
              </a:ln>
            </p:spPr>
            <p:txBody>
              <a:bodyPr wrap="none" anchor="ctr"/>
              <a:lstStyle/>
              <a:p>
                <a:endParaRPr lang="es-CL"/>
              </a:p>
            </p:txBody>
          </p:sp>
          <p:sp>
            <p:nvSpPr>
              <p:cNvPr id="66" name="AutoShape 48"/>
              <p:cNvSpPr>
                <a:spLocks noChangeArrowheads="1"/>
              </p:cNvSpPr>
              <p:nvPr/>
            </p:nvSpPr>
            <p:spPr bwMode="auto">
              <a:xfrm rot="-5473037">
                <a:off x="4725" y="1224"/>
                <a:ext cx="433" cy="576"/>
              </a:xfrm>
              <a:prstGeom prst="flowChartOffpageConnector">
                <a:avLst/>
              </a:prstGeom>
              <a:solidFill>
                <a:srgbClr val="FFCC66"/>
              </a:solidFill>
              <a:ln w="9525">
                <a:solidFill>
                  <a:schemeClr val="tx1"/>
                </a:solidFill>
                <a:miter lim="800000"/>
                <a:headEnd/>
                <a:tailEnd/>
              </a:ln>
            </p:spPr>
            <p:txBody>
              <a:bodyPr wrap="none" anchor="ctr"/>
              <a:lstStyle/>
              <a:p>
                <a:endParaRPr lang="es-CL"/>
              </a:p>
            </p:txBody>
          </p:sp>
          <p:sp>
            <p:nvSpPr>
              <p:cNvPr id="67" name="Oval 49"/>
              <p:cNvSpPr>
                <a:spLocks noChangeArrowheads="1"/>
              </p:cNvSpPr>
              <p:nvPr/>
            </p:nvSpPr>
            <p:spPr bwMode="auto">
              <a:xfrm>
                <a:off x="4992" y="1392"/>
                <a:ext cx="288" cy="240"/>
              </a:xfrm>
              <a:prstGeom prst="ellipse">
                <a:avLst/>
              </a:prstGeom>
              <a:solidFill>
                <a:srgbClr val="66FF33"/>
              </a:solidFill>
              <a:ln w="9525">
                <a:solidFill>
                  <a:schemeClr val="tx1"/>
                </a:solidFill>
                <a:round/>
                <a:headEnd/>
                <a:tailEnd/>
              </a:ln>
            </p:spPr>
            <p:txBody>
              <a:bodyPr wrap="none" anchor="ctr"/>
              <a:lstStyle/>
              <a:p>
                <a:endParaRPr lang="es-CL"/>
              </a:p>
            </p:txBody>
          </p:sp>
          <p:sp>
            <p:nvSpPr>
              <p:cNvPr id="68" name="AutoShape 50"/>
              <p:cNvSpPr>
                <a:spLocks noChangeArrowheads="1"/>
              </p:cNvSpPr>
              <p:nvPr/>
            </p:nvSpPr>
            <p:spPr bwMode="auto">
              <a:xfrm>
                <a:off x="1296" y="1440"/>
                <a:ext cx="480" cy="288"/>
              </a:xfrm>
              <a:prstGeom prst="flowChartAlternateProcess">
                <a:avLst/>
              </a:prstGeom>
              <a:solidFill>
                <a:srgbClr val="FF9900"/>
              </a:solidFill>
              <a:ln w="9525">
                <a:solidFill>
                  <a:schemeClr val="tx1"/>
                </a:solidFill>
                <a:miter lim="800000"/>
                <a:headEnd/>
                <a:tailEnd/>
              </a:ln>
            </p:spPr>
            <p:txBody>
              <a:bodyPr wrap="none" anchor="ctr"/>
              <a:lstStyle/>
              <a:p>
                <a:endParaRPr lang="es-CL"/>
              </a:p>
            </p:txBody>
          </p:sp>
          <p:sp>
            <p:nvSpPr>
              <p:cNvPr id="69" name="Line 52"/>
              <p:cNvSpPr>
                <a:spLocks noChangeShapeType="1"/>
              </p:cNvSpPr>
              <p:nvPr/>
            </p:nvSpPr>
            <p:spPr bwMode="auto">
              <a:xfrm flipH="1" flipV="1">
                <a:off x="5136" y="1536"/>
                <a:ext cx="192" cy="605"/>
              </a:xfrm>
              <a:prstGeom prst="line">
                <a:avLst/>
              </a:prstGeom>
              <a:noFill/>
              <a:ln w="38100">
                <a:solidFill>
                  <a:srgbClr val="002060"/>
                </a:solidFill>
                <a:round/>
                <a:headEnd/>
                <a:tailEnd type="triangle" w="med" len="med"/>
              </a:ln>
            </p:spPr>
            <p:txBody>
              <a:bodyPr wrap="none" anchor="ctr"/>
              <a:lstStyle/>
              <a:p>
                <a:endParaRPr lang="es-CL"/>
              </a:p>
            </p:txBody>
          </p:sp>
          <p:sp>
            <p:nvSpPr>
              <p:cNvPr id="70" name="Line 53"/>
              <p:cNvSpPr>
                <a:spLocks noChangeShapeType="1"/>
              </p:cNvSpPr>
              <p:nvPr/>
            </p:nvSpPr>
            <p:spPr bwMode="auto">
              <a:xfrm flipH="1" flipV="1">
                <a:off x="4896" y="1584"/>
                <a:ext cx="48" cy="919"/>
              </a:xfrm>
              <a:prstGeom prst="line">
                <a:avLst/>
              </a:prstGeom>
              <a:noFill/>
              <a:ln w="38100">
                <a:solidFill>
                  <a:srgbClr val="002060"/>
                </a:solidFill>
                <a:round/>
                <a:headEnd/>
                <a:tailEnd type="triangle" w="med" len="med"/>
              </a:ln>
            </p:spPr>
            <p:txBody>
              <a:bodyPr wrap="none" anchor="ctr"/>
              <a:lstStyle/>
              <a:p>
                <a:endParaRPr lang="es-CL"/>
              </a:p>
            </p:txBody>
          </p:sp>
          <p:sp>
            <p:nvSpPr>
              <p:cNvPr id="71" name="Line 54"/>
              <p:cNvSpPr>
                <a:spLocks noChangeShapeType="1"/>
              </p:cNvSpPr>
              <p:nvPr/>
            </p:nvSpPr>
            <p:spPr bwMode="auto">
              <a:xfrm flipV="1">
                <a:off x="4080" y="1632"/>
                <a:ext cx="0" cy="576"/>
              </a:xfrm>
              <a:prstGeom prst="line">
                <a:avLst/>
              </a:prstGeom>
              <a:noFill/>
              <a:ln w="38100">
                <a:solidFill>
                  <a:srgbClr val="002060"/>
                </a:solidFill>
                <a:round/>
                <a:headEnd/>
                <a:tailEnd type="triangle" w="med" len="med"/>
              </a:ln>
            </p:spPr>
            <p:txBody>
              <a:bodyPr wrap="none" anchor="ctr"/>
              <a:lstStyle/>
              <a:p>
                <a:endParaRPr lang="es-CL"/>
              </a:p>
            </p:txBody>
          </p:sp>
          <p:sp>
            <p:nvSpPr>
              <p:cNvPr id="72" name="Line 55"/>
              <p:cNvSpPr>
                <a:spLocks noChangeShapeType="1"/>
              </p:cNvSpPr>
              <p:nvPr/>
            </p:nvSpPr>
            <p:spPr bwMode="auto">
              <a:xfrm flipV="1">
                <a:off x="3600" y="1392"/>
                <a:ext cx="336" cy="768"/>
              </a:xfrm>
              <a:prstGeom prst="line">
                <a:avLst/>
              </a:prstGeom>
              <a:noFill/>
              <a:ln w="38100">
                <a:solidFill>
                  <a:srgbClr val="002060"/>
                </a:solidFill>
                <a:round/>
                <a:headEnd/>
                <a:tailEnd type="triangle" w="med" len="med"/>
              </a:ln>
            </p:spPr>
            <p:txBody>
              <a:bodyPr wrap="none" anchor="ctr"/>
              <a:lstStyle/>
              <a:p>
                <a:endParaRPr lang="es-CL"/>
              </a:p>
            </p:txBody>
          </p:sp>
          <p:sp>
            <p:nvSpPr>
              <p:cNvPr id="73" name="Line 56"/>
              <p:cNvSpPr>
                <a:spLocks noChangeShapeType="1"/>
              </p:cNvSpPr>
              <p:nvPr/>
            </p:nvSpPr>
            <p:spPr bwMode="auto">
              <a:xfrm flipH="1" flipV="1">
                <a:off x="2880" y="1632"/>
                <a:ext cx="7" cy="520"/>
              </a:xfrm>
              <a:prstGeom prst="line">
                <a:avLst/>
              </a:prstGeom>
              <a:noFill/>
              <a:ln w="38100">
                <a:solidFill>
                  <a:srgbClr val="002060"/>
                </a:solidFill>
                <a:round/>
                <a:headEnd/>
                <a:tailEnd type="triangle" w="med" len="med"/>
              </a:ln>
            </p:spPr>
            <p:txBody>
              <a:bodyPr wrap="none" anchor="ctr"/>
              <a:lstStyle/>
              <a:p>
                <a:endParaRPr lang="es-CL"/>
              </a:p>
            </p:txBody>
          </p:sp>
          <p:sp>
            <p:nvSpPr>
              <p:cNvPr id="74" name="Line 57"/>
              <p:cNvSpPr>
                <a:spLocks noChangeShapeType="1"/>
              </p:cNvSpPr>
              <p:nvPr/>
            </p:nvSpPr>
            <p:spPr bwMode="auto">
              <a:xfrm flipV="1">
                <a:off x="2352" y="1728"/>
                <a:ext cx="0" cy="480"/>
              </a:xfrm>
              <a:prstGeom prst="line">
                <a:avLst/>
              </a:prstGeom>
              <a:noFill/>
              <a:ln w="38100">
                <a:solidFill>
                  <a:srgbClr val="002060"/>
                </a:solidFill>
                <a:round/>
                <a:headEnd/>
                <a:tailEnd type="triangle" w="med" len="med"/>
              </a:ln>
            </p:spPr>
            <p:txBody>
              <a:bodyPr wrap="none" anchor="ctr"/>
              <a:lstStyle/>
              <a:p>
                <a:endParaRPr lang="es-CL"/>
              </a:p>
            </p:txBody>
          </p:sp>
          <p:sp>
            <p:nvSpPr>
              <p:cNvPr id="75" name="Line 58"/>
              <p:cNvSpPr>
                <a:spLocks noChangeShapeType="1"/>
              </p:cNvSpPr>
              <p:nvPr/>
            </p:nvSpPr>
            <p:spPr bwMode="auto">
              <a:xfrm flipV="1">
                <a:off x="1800" y="1536"/>
                <a:ext cx="408" cy="980"/>
              </a:xfrm>
              <a:prstGeom prst="line">
                <a:avLst/>
              </a:prstGeom>
              <a:noFill/>
              <a:ln w="38100">
                <a:solidFill>
                  <a:srgbClr val="002060"/>
                </a:solidFill>
                <a:round/>
                <a:headEnd/>
                <a:tailEnd type="triangle" w="med" len="med"/>
              </a:ln>
            </p:spPr>
            <p:txBody>
              <a:bodyPr wrap="none" anchor="ctr"/>
              <a:lstStyle/>
              <a:p>
                <a:endParaRPr lang="es-CL"/>
              </a:p>
            </p:txBody>
          </p:sp>
          <p:sp>
            <p:nvSpPr>
              <p:cNvPr id="76" name="Line 59"/>
              <p:cNvSpPr>
                <a:spLocks noChangeShapeType="1"/>
              </p:cNvSpPr>
              <p:nvPr/>
            </p:nvSpPr>
            <p:spPr bwMode="auto">
              <a:xfrm flipV="1">
                <a:off x="1488" y="1680"/>
                <a:ext cx="0" cy="528"/>
              </a:xfrm>
              <a:prstGeom prst="line">
                <a:avLst/>
              </a:prstGeom>
              <a:noFill/>
              <a:ln w="38100">
                <a:solidFill>
                  <a:srgbClr val="002060"/>
                </a:solidFill>
                <a:round/>
                <a:headEnd/>
                <a:tailEnd type="triangle" w="med" len="med"/>
              </a:ln>
            </p:spPr>
            <p:txBody>
              <a:bodyPr wrap="none" anchor="ctr"/>
              <a:lstStyle/>
              <a:p>
                <a:endParaRPr lang="es-CL"/>
              </a:p>
            </p:txBody>
          </p:sp>
          <p:sp>
            <p:nvSpPr>
              <p:cNvPr id="77" name="Line 60"/>
              <p:cNvSpPr>
                <a:spLocks noChangeShapeType="1"/>
              </p:cNvSpPr>
              <p:nvPr/>
            </p:nvSpPr>
            <p:spPr bwMode="auto">
              <a:xfrm flipV="1">
                <a:off x="1037" y="2016"/>
                <a:ext cx="19" cy="600"/>
              </a:xfrm>
              <a:prstGeom prst="line">
                <a:avLst/>
              </a:prstGeom>
              <a:noFill/>
              <a:ln w="38100">
                <a:solidFill>
                  <a:srgbClr val="002060"/>
                </a:solidFill>
                <a:round/>
                <a:headEnd/>
                <a:tailEnd type="triangle" w="med" len="med"/>
              </a:ln>
            </p:spPr>
            <p:txBody>
              <a:bodyPr wrap="none" anchor="ctr"/>
              <a:lstStyle/>
              <a:p>
                <a:endParaRPr lang="es-CL"/>
              </a:p>
            </p:txBody>
          </p:sp>
          <p:sp>
            <p:nvSpPr>
              <p:cNvPr id="78" name="Line 61"/>
              <p:cNvSpPr>
                <a:spLocks noChangeShapeType="1"/>
              </p:cNvSpPr>
              <p:nvPr/>
            </p:nvSpPr>
            <p:spPr bwMode="auto">
              <a:xfrm flipV="1">
                <a:off x="624" y="1632"/>
                <a:ext cx="384" cy="624"/>
              </a:xfrm>
              <a:prstGeom prst="line">
                <a:avLst/>
              </a:prstGeom>
              <a:noFill/>
              <a:ln w="38100">
                <a:solidFill>
                  <a:srgbClr val="002060"/>
                </a:solidFill>
                <a:round/>
                <a:headEnd/>
                <a:tailEnd type="triangle" w="med" len="med"/>
              </a:ln>
            </p:spPr>
            <p:txBody>
              <a:bodyPr wrap="none" anchor="ctr"/>
              <a:lstStyle/>
              <a:p>
                <a:endParaRPr lang="es-CL"/>
              </a:p>
            </p:txBody>
          </p:sp>
          <p:sp>
            <p:nvSpPr>
              <p:cNvPr id="79" name="Line 62"/>
              <p:cNvSpPr>
                <a:spLocks noChangeShapeType="1"/>
              </p:cNvSpPr>
              <p:nvPr/>
            </p:nvSpPr>
            <p:spPr bwMode="auto">
              <a:xfrm flipV="1">
                <a:off x="188" y="1680"/>
                <a:ext cx="388" cy="403"/>
              </a:xfrm>
              <a:prstGeom prst="line">
                <a:avLst/>
              </a:prstGeom>
              <a:noFill/>
              <a:ln w="38100">
                <a:solidFill>
                  <a:srgbClr val="002060"/>
                </a:solidFill>
                <a:round/>
                <a:headEnd/>
                <a:tailEnd type="triangle" w="med" len="med"/>
              </a:ln>
            </p:spPr>
            <p:txBody>
              <a:bodyPr wrap="none" anchor="ctr"/>
              <a:lstStyle/>
              <a:p>
                <a:endParaRPr lang="es-CL"/>
              </a:p>
            </p:txBody>
          </p:sp>
        </p:grpSp>
        <p:sp>
          <p:nvSpPr>
            <p:cNvPr id="48" name="Line 76"/>
            <p:cNvSpPr>
              <a:spLocks noChangeShapeType="1"/>
            </p:cNvSpPr>
            <p:nvPr/>
          </p:nvSpPr>
          <p:spPr bwMode="auto">
            <a:xfrm flipH="1">
              <a:off x="1200" y="912"/>
              <a:ext cx="192" cy="480"/>
            </a:xfrm>
            <a:prstGeom prst="line">
              <a:avLst/>
            </a:prstGeom>
            <a:noFill/>
            <a:ln w="38100">
              <a:solidFill>
                <a:srgbClr val="002060"/>
              </a:solidFill>
              <a:round/>
              <a:headEnd/>
              <a:tailEnd type="triangle" w="med" len="med"/>
            </a:ln>
          </p:spPr>
          <p:txBody>
            <a:bodyPr wrap="none" anchor="ctr"/>
            <a:lstStyle/>
            <a:p>
              <a:endParaRPr lang="es-CL"/>
            </a:p>
          </p:txBody>
        </p:sp>
      </p:grpSp>
      <p:grpSp>
        <p:nvGrpSpPr>
          <p:cNvPr id="5" name="Grupo 4"/>
          <p:cNvGrpSpPr/>
          <p:nvPr/>
        </p:nvGrpSpPr>
        <p:grpSpPr>
          <a:xfrm>
            <a:off x="7579613" y="4917947"/>
            <a:ext cx="441124" cy="447619"/>
            <a:chOff x="7610476" y="1752656"/>
            <a:chExt cx="441124" cy="447619"/>
          </a:xfrm>
        </p:grpSpPr>
        <p:sp>
          <p:nvSpPr>
            <p:cNvPr id="2" name="Elipse 1"/>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CuadroTexto 2"/>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2</a:t>
              </a:r>
              <a:endParaRPr lang="es-CL" b="1" dirty="0">
                <a:solidFill>
                  <a:srgbClr val="C00000"/>
                </a:solidFill>
              </a:endParaRPr>
            </a:p>
          </p:txBody>
        </p:sp>
      </p:grpSp>
      <p:grpSp>
        <p:nvGrpSpPr>
          <p:cNvPr id="94" name="Grupo 93"/>
          <p:cNvGrpSpPr/>
          <p:nvPr/>
        </p:nvGrpSpPr>
        <p:grpSpPr>
          <a:xfrm>
            <a:off x="8195269" y="4430506"/>
            <a:ext cx="441124" cy="447619"/>
            <a:chOff x="7610476" y="1752656"/>
            <a:chExt cx="441124" cy="447619"/>
          </a:xfrm>
        </p:grpSpPr>
        <p:sp>
          <p:nvSpPr>
            <p:cNvPr id="95" name="Elipse 94"/>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6" name="CuadroTexto 95"/>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1</a:t>
              </a:r>
              <a:endParaRPr lang="es-CL" b="1" dirty="0">
                <a:solidFill>
                  <a:srgbClr val="C00000"/>
                </a:solidFill>
              </a:endParaRPr>
            </a:p>
          </p:txBody>
        </p:sp>
      </p:grpSp>
      <p:grpSp>
        <p:nvGrpSpPr>
          <p:cNvPr id="97" name="Grupo 96"/>
          <p:cNvGrpSpPr/>
          <p:nvPr/>
        </p:nvGrpSpPr>
        <p:grpSpPr>
          <a:xfrm>
            <a:off x="6250660" y="4520281"/>
            <a:ext cx="441124" cy="447619"/>
            <a:chOff x="7610476" y="1752656"/>
            <a:chExt cx="441124" cy="447619"/>
          </a:xfrm>
        </p:grpSpPr>
        <p:sp>
          <p:nvSpPr>
            <p:cNvPr id="98" name="Elipse 97"/>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9" name="CuadroTexto 98"/>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3</a:t>
              </a:r>
              <a:endParaRPr lang="es-CL" b="1" dirty="0">
                <a:solidFill>
                  <a:srgbClr val="C00000"/>
                </a:solidFill>
              </a:endParaRPr>
            </a:p>
          </p:txBody>
        </p:sp>
      </p:grpSp>
      <p:grpSp>
        <p:nvGrpSpPr>
          <p:cNvPr id="100" name="Grupo 99"/>
          <p:cNvGrpSpPr/>
          <p:nvPr/>
        </p:nvGrpSpPr>
        <p:grpSpPr>
          <a:xfrm>
            <a:off x="5424092" y="4391362"/>
            <a:ext cx="441124" cy="447619"/>
            <a:chOff x="7610476" y="1752656"/>
            <a:chExt cx="441124" cy="447619"/>
          </a:xfrm>
        </p:grpSpPr>
        <p:sp>
          <p:nvSpPr>
            <p:cNvPr id="101" name="Elipse 100"/>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2" name="CuadroTexto 101"/>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4</a:t>
              </a:r>
              <a:endParaRPr lang="es-CL" b="1" dirty="0">
                <a:solidFill>
                  <a:srgbClr val="C00000"/>
                </a:solidFill>
              </a:endParaRPr>
            </a:p>
          </p:txBody>
        </p:sp>
      </p:grpSp>
      <p:grpSp>
        <p:nvGrpSpPr>
          <p:cNvPr id="103" name="Grupo 102"/>
          <p:cNvGrpSpPr/>
          <p:nvPr/>
        </p:nvGrpSpPr>
        <p:grpSpPr>
          <a:xfrm>
            <a:off x="4480584" y="4444857"/>
            <a:ext cx="441124" cy="447619"/>
            <a:chOff x="7610476" y="1752656"/>
            <a:chExt cx="441124" cy="447619"/>
          </a:xfrm>
        </p:grpSpPr>
        <p:sp>
          <p:nvSpPr>
            <p:cNvPr id="104" name="Elipse 103"/>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5" name="CuadroTexto 104"/>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5</a:t>
              </a:r>
              <a:endParaRPr lang="es-CL" b="1" dirty="0">
                <a:solidFill>
                  <a:srgbClr val="C00000"/>
                </a:solidFill>
              </a:endParaRPr>
            </a:p>
          </p:txBody>
        </p:sp>
      </p:grpSp>
      <p:grpSp>
        <p:nvGrpSpPr>
          <p:cNvPr id="106" name="Grupo 105"/>
          <p:cNvGrpSpPr/>
          <p:nvPr/>
        </p:nvGrpSpPr>
        <p:grpSpPr>
          <a:xfrm>
            <a:off x="3665580" y="4490422"/>
            <a:ext cx="441124" cy="447619"/>
            <a:chOff x="7610476" y="1752656"/>
            <a:chExt cx="441124" cy="447619"/>
          </a:xfrm>
        </p:grpSpPr>
        <p:sp>
          <p:nvSpPr>
            <p:cNvPr id="107" name="Elipse 106"/>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8" name="CuadroTexto 107"/>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6</a:t>
              </a:r>
              <a:endParaRPr lang="es-CL" b="1" dirty="0">
                <a:solidFill>
                  <a:srgbClr val="C00000"/>
                </a:solidFill>
              </a:endParaRPr>
            </a:p>
          </p:txBody>
        </p:sp>
      </p:grpSp>
      <p:grpSp>
        <p:nvGrpSpPr>
          <p:cNvPr id="109" name="Grupo 108"/>
          <p:cNvGrpSpPr/>
          <p:nvPr/>
        </p:nvGrpSpPr>
        <p:grpSpPr>
          <a:xfrm>
            <a:off x="2724137" y="4892476"/>
            <a:ext cx="441124" cy="447619"/>
            <a:chOff x="7610476" y="1752656"/>
            <a:chExt cx="441124" cy="447619"/>
          </a:xfrm>
        </p:grpSpPr>
        <p:sp>
          <p:nvSpPr>
            <p:cNvPr id="110" name="Elipse 109"/>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1" name="CuadroTexto 110"/>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7</a:t>
              </a:r>
              <a:endParaRPr lang="es-CL" b="1" dirty="0">
                <a:solidFill>
                  <a:srgbClr val="C00000"/>
                </a:solidFill>
              </a:endParaRPr>
            </a:p>
          </p:txBody>
        </p:sp>
      </p:grpSp>
      <p:grpSp>
        <p:nvGrpSpPr>
          <p:cNvPr id="112" name="Grupo 111"/>
          <p:cNvGrpSpPr/>
          <p:nvPr/>
        </p:nvGrpSpPr>
        <p:grpSpPr>
          <a:xfrm>
            <a:off x="2371258" y="4352218"/>
            <a:ext cx="441124" cy="447619"/>
            <a:chOff x="7610476" y="1752656"/>
            <a:chExt cx="441124" cy="447619"/>
          </a:xfrm>
        </p:grpSpPr>
        <p:sp>
          <p:nvSpPr>
            <p:cNvPr id="113" name="Elipse 112"/>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4" name="CuadroTexto 113"/>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8</a:t>
              </a:r>
              <a:endParaRPr lang="es-CL" b="1" dirty="0">
                <a:solidFill>
                  <a:srgbClr val="C00000"/>
                </a:solidFill>
              </a:endParaRPr>
            </a:p>
          </p:txBody>
        </p:sp>
      </p:grpSp>
      <p:grpSp>
        <p:nvGrpSpPr>
          <p:cNvPr id="115" name="Grupo 114"/>
          <p:cNvGrpSpPr/>
          <p:nvPr/>
        </p:nvGrpSpPr>
        <p:grpSpPr>
          <a:xfrm>
            <a:off x="1692860" y="4990731"/>
            <a:ext cx="441124" cy="447619"/>
            <a:chOff x="7610476" y="1752656"/>
            <a:chExt cx="441124" cy="447619"/>
          </a:xfrm>
        </p:grpSpPr>
        <p:sp>
          <p:nvSpPr>
            <p:cNvPr id="116" name="Elipse 115"/>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7" name="CuadroTexto 116"/>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9</a:t>
              </a:r>
              <a:endParaRPr lang="es-CL" b="1" dirty="0">
                <a:solidFill>
                  <a:srgbClr val="C00000"/>
                </a:solidFill>
              </a:endParaRPr>
            </a:p>
          </p:txBody>
        </p:sp>
      </p:grpSp>
      <p:grpSp>
        <p:nvGrpSpPr>
          <p:cNvPr id="118" name="Grupo 117"/>
          <p:cNvGrpSpPr/>
          <p:nvPr/>
        </p:nvGrpSpPr>
        <p:grpSpPr>
          <a:xfrm>
            <a:off x="981372" y="4481137"/>
            <a:ext cx="479684" cy="447619"/>
            <a:chOff x="7610476" y="1752656"/>
            <a:chExt cx="479684" cy="447619"/>
          </a:xfrm>
        </p:grpSpPr>
        <p:sp>
          <p:nvSpPr>
            <p:cNvPr id="119" name="Elipse 118"/>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0" name="CuadroTexto 119"/>
            <p:cNvSpPr txBox="1"/>
            <p:nvPr/>
          </p:nvSpPr>
          <p:spPr>
            <a:xfrm>
              <a:off x="7621793" y="1791799"/>
              <a:ext cx="468367" cy="369332"/>
            </a:xfrm>
            <a:prstGeom prst="rect">
              <a:avLst/>
            </a:prstGeom>
            <a:noFill/>
          </p:spPr>
          <p:txBody>
            <a:bodyPr wrap="square" rtlCol="0">
              <a:spAutoFit/>
            </a:bodyPr>
            <a:lstStyle/>
            <a:p>
              <a:r>
                <a:rPr lang="es-ES" b="1" dirty="0">
                  <a:solidFill>
                    <a:srgbClr val="C00000"/>
                  </a:solidFill>
                </a:rPr>
                <a:t>10</a:t>
              </a:r>
              <a:endParaRPr lang="es-CL" b="1" dirty="0">
                <a:solidFill>
                  <a:srgbClr val="C00000"/>
                </a:solidFill>
              </a:endParaRPr>
            </a:p>
          </p:txBody>
        </p:sp>
      </p:grpSp>
      <p:grpSp>
        <p:nvGrpSpPr>
          <p:cNvPr id="121" name="Grupo 120"/>
          <p:cNvGrpSpPr/>
          <p:nvPr/>
        </p:nvGrpSpPr>
        <p:grpSpPr>
          <a:xfrm>
            <a:off x="267749" y="4275149"/>
            <a:ext cx="479684" cy="447619"/>
            <a:chOff x="7610476" y="1752656"/>
            <a:chExt cx="479684" cy="447619"/>
          </a:xfrm>
        </p:grpSpPr>
        <p:sp>
          <p:nvSpPr>
            <p:cNvPr id="122" name="Elipse 121"/>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3" name="CuadroTexto 122"/>
            <p:cNvSpPr txBox="1"/>
            <p:nvPr/>
          </p:nvSpPr>
          <p:spPr>
            <a:xfrm>
              <a:off x="7621793" y="1791799"/>
              <a:ext cx="468367" cy="369332"/>
            </a:xfrm>
            <a:prstGeom prst="rect">
              <a:avLst/>
            </a:prstGeom>
            <a:noFill/>
          </p:spPr>
          <p:txBody>
            <a:bodyPr wrap="square" rtlCol="0">
              <a:spAutoFit/>
            </a:bodyPr>
            <a:lstStyle/>
            <a:p>
              <a:r>
                <a:rPr lang="es-ES" b="1" dirty="0">
                  <a:solidFill>
                    <a:srgbClr val="C00000"/>
                  </a:solidFill>
                </a:rPr>
                <a:t>11</a:t>
              </a:r>
              <a:endParaRPr lang="es-CL" b="1" dirty="0">
                <a:solidFill>
                  <a:srgbClr val="C00000"/>
                </a:solidFill>
              </a:endParaRPr>
            </a:p>
          </p:txBody>
        </p:sp>
      </p:grpSp>
      <p:grpSp>
        <p:nvGrpSpPr>
          <p:cNvPr id="124" name="Grupo 123"/>
          <p:cNvGrpSpPr/>
          <p:nvPr/>
        </p:nvGrpSpPr>
        <p:grpSpPr>
          <a:xfrm>
            <a:off x="2305347" y="2414936"/>
            <a:ext cx="479684" cy="447619"/>
            <a:chOff x="7610476" y="1752656"/>
            <a:chExt cx="479684" cy="447619"/>
          </a:xfrm>
        </p:grpSpPr>
        <p:sp>
          <p:nvSpPr>
            <p:cNvPr id="125" name="Elipse 124"/>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6" name="CuadroTexto 125"/>
            <p:cNvSpPr txBox="1"/>
            <p:nvPr/>
          </p:nvSpPr>
          <p:spPr>
            <a:xfrm>
              <a:off x="7621793" y="1791799"/>
              <a:ext cx="468367" cy="369332"/>
            </a:xfrm>
            <a:prstGeom prst="rect">
              <a:avLst/>
            </a:prstGeom>
            <a:noFill/>
          </p:spPr>
          <p:txBody>
            <a:bodyPr wrap="square" rtlCol="0">
              <a:spAutoFit/>
            </a:bodyPr>
            <a:lstStyle/>
            <a:p>
              <a:r>
                <a:rPr lang="es-ES" b="1" dirty="0">
                  <a:solidFill>
                    <a:srgbClr val="C00000"/>
                  </a:solidFill>
                </a:rPr>
                <a:t>12</a:t>
              </a:r>
              <a:endParaRPr lang="es-CL" b="1" dirty="0">
                <a:solidFill>
                  <a:srgbClr val="C00000"/>
                </a:solidFill>
              </a:endParaRPr>
            </a:p>
          </p:txBody>
        </p:sp>
      </p:grpSp>
      <p:grpSp>
        <p:nvGrpSpPr>
          <p:cNvPr id="8" name="Grupo 7"/>
          <p:cNvGrpSpPr/>
          <p:nvPr/>
        </p:nvGrpSpPr>
        <p:grpSpPr>
          <a:xfrm>
            <a:off x="9224394" y="2247270"/>
            <a:ext cx="2764293" cy="3272551"/>
            <a:chOff x="9154801" y="1718180"/>
            <a:chExt cx="2764293" cy="3272551"/>
          </a:xfrm>
        </p:grpSpPr>
        <p:pic>
          <p:nvPicPr>
            <p:cNvPr id="127" name="Imagen 126"/>
            <p:cNvPicPr>
              <a:picLocks noChangeAspect="1"/>
            </p:cNvPicPr>
            <p:nvPr/>
          </p:nvPicPr>
          <p:blipFill>
            <a:blip r:embed="rId7"/>
            <a:stretch>
              <a:fillRect/>
            </a:stretch>
          </p:blipFill>
          <p:spPr>
            <a:xfrm>
              <a:off x="9154801" y="1718180"/>
              <a:ext cx="2764293" cy="32725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8" name="CuadroTexto 127"/>
            <p:cNvSpPr txBox="1"/>
            <p:nvPr/>
          </p:nvSpPr>
          <p:spPr>
            <a:xfrm>
              <a:off x="9257915" y="1806350"/>
              <a:ext cx="2595906" cy="3046988"/>
            </a:xfrm>
            <a:prstGeom prst="rect">
              <a:avLst/>
            </a:prstGeom>
            <a:noFill/>
          </p:spPr>
          <p:txBody>
            <a:bodyPr wrap="square" rtlCol="0">
              <a:spAutoFit/>
            </a:bodyPr>
            <a:lstStyle/>
            <a:p>
              <a:pPr marL="342900" indent="-342900" algn="just">
                <a:buAutoNum type="arabicPeriod"/>
              </a:pPr>
              <a:r>
                <a:rPr lang="es-MX" sz="1600" dirty="0">
                  <a:solidFill>
                    <a:schemeClr val="bg1"/>
                  </a:solidFill>
                </a:rPr>
                <a:t>Transductor</a:t>
              </a:r>
            </a:p>
            <a:p>
              <a:pPr marL="342900" indent="-342900" algn="just">
                <a:buAutoNum type="arabicPeriod"/>
              </a:pPr>
              <a:r>
                <a:rPr lang="es-MX" sz="1600" dirty="0">
                  <a:solidFill>
                    <a:schemeClr val="bg1"/>
                  </a:solidFill>
                </a:rPr>
                <a:t>Autodirector</a:t>
              </a:r>
            </a:p>
            <a:p>
              <a:pPr marL="342900" indent="-342900" algn="just">
                <a:buAutoNum type="arabicPeriod"/>
              </a:pPr>
              <a:r>
                <a:rPr lang="es-MX" sz="1600" dirty="0">
                  <a:solidFill>
                    <a:schemeClr val="bg1"/>
                  </a:solidFill>
                </a:rPr>
                <a:t>Carga de Combate</a:t>
              </a:r>
            </a:p>
            <a:p>
              <a:pPr marL="342900" indent="-342900" algn="just">
                <a:buAutoNum type="arabicPeriod"/>
              </a:pPr>
              <a:r>
                <a:rPr lang="es-MX" sz="1600" dirty="0">
                  <a:solidFill>
                    <a:schemeClr val="bg1"/>
                  </a:solidFill>
                </a:rPr>
                <a:t>Espoleta</a:t>
              </a:r>
            </a:p>
            <a:p>
              <a:pPr marL="342900" indent="-342900" algn="just">
                <a:buAutoNum type="arabicPeriod"/>
              </a:pPr>
              <a:r>
                <a:rPr lang="es-MX" sz="1600" dirty="0">
                  <a:solidFill>
                    <a:schemeClr val="bg1"/>
                  </a:solidFill>
                </a:rPr>
                <a:t>Baterías</a:t>
              </a:r>
            </a:p>
            <a:p>
              <a:pPr marL="342900" indent="-342900" algn="just">
                <a:buAutoNum type="arabicPeriod"/>
              </a:pPr>
              <a:r>
                <a:rPr lang="es-MX" sz="1600" dirty="0">
                  <a:solidFill>
                    <a:schemeClr val="bg1"/>
                  </a:solidFill>
                </a:rPr>
                <a:t>Pack Electrónico</a:t>
              </a:r>
            </a:p>
            <a:p>
              <a:pPr marL="342900" indent="-342900" algn="just">
                <a:buAutoNum type="arabicPeriod"/>
              </a:pPr>
              <a:r>
                <a:rPr lang="es-MX" sz="1600" dirty="0">
                  <a:solidFill>
                    <a:schemeClr val="bg1"/>
                  </a:solidFill>
                </a:rPr>
                <a:t>Giróscopo</a:t>
              </a:r>
            </a:p>
            <a:p>
              <a:pPr marL="342900" indent="-342900" algn="just">
                <a:buAutoNum type="arabicPeriod"/>
              </a:pPr>
              <a:r>
                <a:rPr lang="es-MX" sz="1600" dirty="0">
                  <a:solidFill>
                    <a:schemeClr val="bg1"/>
                  </a:solidFill>
                </a:rPr>
                <a:t>Motor Eléctrico </a:t>
              </a:r>
            </a:p>
            <a:p>
              <a:pPr marL="342900" indent="-342900" algn="just">
                <a:buAutoNum type="arabicPeriod"/>
              </a:pPr>
              <a:r>
                <a:rPr lang="es-MX" sz="1600" dirty="0">
                  <a:solidFill>
                    <a:schemeClr val="bg1"/>
                  </a:solidFill>
                </a:rPr>
                <a:t>Timones</a:t>
              </a:r>
            </a:p>
            <a:p>
              <a:pPr marL="342900" indent="-342900" algn="just">
                <a:buAutoNum type="arabicPeriod"/>
              </a:pPr>
              <a:r>
                <a:rPr lang="es-MX" sz="1600" dirty="0">
                  <a:solidFill>
                    <a:schemeClr val="bg1"/>
                  </a:solidFill>
                </a:rPr>
                <a:t>Hidroplanos</a:t>
              </a:r>
            </a:p>
            <a:p>
              <a:pPr marL="342900" indent="-342900" algn="just">
                <a:buAutoNum type="arabicPeriod"/>
              </a:pPr>
              <a:r>
                <a:rPr lang="es-MX" sz="1600" dirty="0">
                  <a:solidFill>
                    <a:schemeClr val="bg1"/>
                  </a:solidFill>
                </a:rPr>
                <a:t>Doble Hélice</a:t>
              </a:r>
            </a:p>
            <a:p>
              <a:pPr marL="342900" indent="-342900" algn="just">
                <a:buAutoNum type="arabicPeriod"/>
              </a:pPr>
              <a:r>
                <a:rPr lang="es-MX" sz="1600" dirty="0">
                  <a:solidFill>
                    <a:schemeClr val="bg1"/>
                  </a:solidFill>
                </a:rPr>
                <a:t>Actuadores</a:t>
              </a:r>
            </a:p>
          </p:txBody>
        </p:sp>
      </p:grpSp>
    </p:spTree>
    <p:extLst>
      <p:ext uri="{BB962C8B-B14F-4D97-AF65-F5344CB8AC3E}">
        <p14:creationId xmlns:p14="http://schemas.microsoft.com/office/powerpoint/2010/main" val="1825312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174753" y="2707858"/>
            <a:ext cx="3016905" cy="3747275"/>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174752" y="3953536"/>
            <a:ext cx="3016906" cy="830997"/>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PROPULSIÓN ELÉCTRICA</a:t>
            </a:r>
            <a:endParaRPr lang="es-ES_tradnl" sz="1600" dirty="0"/>
          </a:p>
        </p:txBody>
      </p:sp>
      <p:sp>
        <p:nvSpPr>
          <p:cNvPr id="88" name="CuadroTexto 87"/>
          <p:cNvSpPr txBox="1"/>
          <p:nvPr/>
        </p:nvSpPr>
        <p:spPr>
          <a:xfrm>
            <a:off x="3885756" y="2707858"/>
            <a:ext cx="7956102" cy="1077218"/>
          </a:xfrm>
          <a:prstGeom prst="rect">
            <a:avLst/>
          </a:prstGeom>
          <a:noFill/>
        </p:spPr>
        <p:txBody>
          <a:bodyPr wrap="square" rtlCol="0">
            <a:spAutoFit/>
          </a:bodyPr>
          <a:lstStyle/>
          <a:p>
            <a:pPr algn="just">
              <a:spcBef>
                <a:spcPct val="50000"/>
              </a:spcBef>
            </a:pPr>
            <a:r>
              <a:rPr lang="es-MX" sz="1600" dirty="0">
                <a:solidFill>
                  <a:srgbClr val="002060"/>
                </a:solidFill>
              </a:rPr>
              <a:t>Esta es la alternativa de los torpedos Europeos, se basa en la eliminación de partes móviles como las cajas de reducción de engranajes, lo que reduce el ruido del motor propulsor. Su poder lo obtienen de Baterías del alto rendimiento y utilizan tecnologías de optimización del consumo eléctrico.</a:t>
            </a:r>
            <a:endParaRPr lang="es-ES_tradnl" sz="1600" dirty="0">
              <a:solidFill>
                <a:srgbClr val="002060"/>
              </a:solidFill>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1889731" cy="562588"/>
          </a:xfrm>
          <a:prstGeom prst="rect">
            <a:avLst/>
          </a:prstGeom>
        </p:spPr>
      </p:pic>
      <p:sp>
        <p:nvSpPr>
          <p:cNvPr id="18" name="TextBox 8"/>
          <p:cNvSpPr txBox="1"/>
          <p:nvPr/>
        </p:nvSpPr>
        <p:spPr>
          <a:xfrm>
            <a:off x="6008175" y="514041"/>
            <a:ext cx="2132638"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sp>
        <p:nvSpPr>
          <p:cNvPr id="134" name="CuadroTexto 133"/>
          <p:cNvSpPr txBox="1"/>
          <p:nvPr/>
        </p:nvSpPr>
        <p:spPr>
          <a:xfrm>
            <a:off x="3885756" y="3934468"/>
            <a:ext cx="7956102" cy="830997"/>
          </a:xfrm>
          <a:prstGeom prst="rect">
            <a:avLst/>
          </a:prstGeom>
          <a:noFill/>
        </p:spPr>
        <p:txBody>
          <a:bodyPr wrap="square" rtlCol="0">
            <a:spAutoFit/>
          </a:bodyPr>
          <a:lstStyle/>
          <a:p>
            <a:pPr algn="just">
              <a:spcBef>
                <a:spcPct val="50000"/>
              </a:spcBef>
            </a:pPr>
            <a:r>
              <a:rPr lang="es-MX" sz="1600" dirty="0">
                <a:solidFill>
                  <a:srgbClr val="002060"/>
                </a:solidFill>
              </a:rPr>
              <a:t>Ejemplos: Tp SUT 266 y Tp  BLACK SHARK. </a:t>
            </a:r>
            <a:r>
              <a:rPr lang="es-CL" sz="1600" dirty="0">
                <a:solidFill>
                  <a:srgbClr val="002060"/>
                </a:solidFill>
              </a:rPr>
              <a:t>Su principal deficiencia consiste en no alcanzar o mantener grandes  velocidades, lo que recientemente se esta solucionando con nuevos desarrollos tecnológicos. (vel. Sobre 50 nds.)</a:t>
            </a:r>
          </a:p>
        </p:txBody>
      </p:sp>
      <p:sp>
        <p:nvSpPr>
          <p:cNvPr id="135" name="CuadroTexto 134"/>
          <p:cNvSpPr txBox="1"/>
          <p:nvPr/>
        </p:nvSpPr>
        <p:spPr>
          <a:xfrm>
            <a:off x="3885756" y="4980181"/>
            <a:ext cx="7956102" cy="1077218"/>
          </a:xfrm>
          <a:prstGeom prst="rect">
            <a:avLst/>
          </a:prstGeom>
          <a:noFill/>
        </p:spPr>
        <p:txBody>
          <a:bodyPr wrap="square" rtlCol="0">
            <a:spAutoFit/>
          </a:bodyPr>
          <a:lstStyle/>
          <a:p>
            <a:pPr algn="just">
              <a:spcBef>
                <a:spcPct val="50000"/>
              </a:spcBef>
            </a:pPr>
            <a:r>
              <a:rPr lang="es-MX" sz="1600" dirty="0">
                <a:solidFill>
                  <a:srgbClr val="002060"/>
                </a:solidFill>
              </a:rPr>
              <a:t>Sus ventajas aparte del desplazamiento silencioso, es la seguridad de almacenamiento y manipulación por no emplear combustibles altamente tóxicos y explosivos ( Otto Fuel), a la vez, pueden ajustar una amplia gama de velocidades de acuerdo a los requerimientos del ataque a sus blancos.</a:t>
            </a:r>
            <a:endParaRPr lang="es-CL" sz="1600" dirty="0">
              <a:solidFill>
                <a:srgbClr val="002060"/>
              </a:solidFill>
            </a:endParaRPr>
          </a:p>
        </p:txBody>
      </p:sp>
      <p:pic>
        <p:nvPicPr>
          <p:cNvPr id="12" name="Imagen 11"/>
          <p:cNvPicPr>
            <a:picLocks noChangeAspect="1"/>
          </p:cNvPicPr>
          <p:nvPr/>
        </p:nvPicPr>
        <p:blipFill>
          <a:blip r:embed="rId9"/>
          <a:stretch>
            <a:fillRect/>
          </a:stretch>
        </p:blipFill>
        <p:spPr>
          <a:xfrm>
            <a:off x="3505862" y="3074993"/>
            <a:ext cx="314369" cy="342948"/>
          </a:xfrm>
          <a:prstGeom prst="rect">
            <a:avLst/>
          </a:prstGeom>
        </p:spPr>
      </p:pic>
      <p:pic>
        <p:nvPicPr>
          <p:cNvPr id="136" name="Imagen 135"/>
          <p:cNvPicPr>
            <a:picLocks noChangeAspect="1"/>
          </p:cNvPicPr>
          <p:nvPr/>
        </p:nvPicPr>
        <p:blipFill>
          <a:blip r:embed="rId9"/>
          <a:stretch>
            <a:fillRect/>
          </a:stretch>
        </p:blipFill>
        <p:spPr>
          <a:xfrm>
            <a:off x="3530650" y="4192012"/>
            <a:ext cx="289581" cy="315907"/>
          </a:xfrm>
          <a:prstGeom prst="rect">
            <a:avLst/>
          </a:prstGeom>
        </p:spPr>
      </p:pic>
      <p:pic>
        <p:nvPicPr>
          <p:cNvPr id="137" name="Imagen 136"/>
          <p:cNvPicPr>
            <a:picLocks noChangeAspect="1"/>
          </p:cNvPicPr>
          <p:nvPr/>
        </p:nvPicPr>
        <p:blipFill>
          <a:blip r:embed="rId9"/>
          <a:stretch>
            <a:fillRect/>
          </a:stretch>
        </p:blipFill>
        <p:spPr>
          <a:xfrm>
            <a:off x="3530650" y="5341786"/>
            <a:ext cx="289581" cy="315907"/>
          </a:xfrm>
          <a:prstGeom prst="rect">
            <a:avLst/>
          </a:prstGeom>
        </p:spPr>
      </p:pic>
      <p:sp>
        <p:nvSpPr>
          <p:cNvPr id="138" name="CuadroTexto 137"/>
          <p:cNvSpPr txBox="1"/>
          <p:nvPr/>
        </p:nvSpPr>
        <p:spPr>
          <a:xfrm>
            <a:off x="230750" y="3519555"/>
            <a:ext cx="387642" cy="461665"/>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1</a:t>
            </a:r>
            <a:endParaRPr lang="es-ES_tradnl" sz="1600" dirty="0"/>
          </a:p>
        </p:txBody>
      </p:sp>
      <p:sp>
        <p:nvSpPr>
          <p:cNvPr id="14" name="Elipse 13"/>
          <p:cNvSpPr/>
          <p:nvPr/>
        </p:nvSpPr>
        <p:spPr>
          <a:xfrm>
            <a:off x="233462" y="3551777"/>
            <a:ext cx="394455" cy="409750"/>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80631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barn(inVertical)">
                                      <p:cBhvr>
                                        <p:cTn id="10" dur="500"/>
                                        <p:tgtEl>
                                          <p:spTgt spid="8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36"/>
                                        </p:tgtEl>
                                        <p:attrNameLst>
                                          <p:attrName>style.visibility</p:attrName>
                                        </p:attrNameLst>
                                      </p:cBhvr>
                                      <p:to>
                                        <p:strVal val="visible"/>
                                      </p:to>
                                    </p:set>
                                    <p:animEffect transition="in" filter="barn(inVertical)">
                                      <p:cBhvr>
                                        <p:cTn id="15" dur="500"/>
                                        <p:tgtEl>
                                          <p:spTgt spid="136"/>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34"/>
                                        </p:tgtEl>
                                        <p:attrNameLst>
                                          <p:attrName>style.visibility</p:attrName>
                                        </p:attrNameLst>
                                      </p:cBhvr>
                                      <p:to>
                                        <p:strVal val="visible"/>
                                      </p:to>
                                    </p:set>
                                    <p:animEffect transition="in" filter="barn(inVertical)">
                                      <p:cBhvr>
                                        <p:cTn id="18" dur="500"/>
                                        <p:tgtEl>
                                          <p:spTgt spid="13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37"/>
                                        </p:tgtEl>
                                        <p:attrNameLst>
                                          <p:attrName>style.visibility</p:attrName>
                                        </p:attrNameLst>
                                      </p:cBhvr>
                                      <p:to>
                                        <p:strVal val="visible"/>
                                      </p:to>
                                    </p:set>
                                    <p:animEffect transition="in" filter="barn(inVertical)">
                                      <p:cBhvr>
                                        <p:cTn id="23" dur="500"/>
                                        <p:tgtEl>
                                          <p:spTgt spid="13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35"/>
                                        </p:tgtEl>
                                        <p:attrNameLst>
                                          <p:attrName>style.visibility</p:attrName>
                                        </p:attrNameLst>
                                      </p:cBhvr>
                                      <p:to>
                                        <p:strVal val="visible"/>
                                      </p:to>
                                    </p:set>
                                    <p:animEffect transition="in" filter="barn(inVertical)">
                                      <p:cBhvr>
                                        <p:cTn id="26"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134" grpId="0"/>
      <p:bldP spid="1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174753" y="2707858"/>
            <a:ext cx="3016905" cy="3747275"/>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174752" y="3953536"/>
            <a:ext cx="3016906" cy="830997"/>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PROPULSIÓN POR  COMBUSTIÓN</a:t>
            </a:r>
            <a:endParaRPr lang="es-ES_tradnl" sz="1600" dirty="0"/>
          </a:p>
        </p:txBody>
      </p:sp>
      <p:sp>
        <p:nvSpPr>
          <p:cNvPr id="88" name="CuadroTexto 87"/>
          <p:cNvSpPr txBox="1"/>
          <p:nvPr/>
        </p:nvSpPr>
        <p:spPr>
          <a:xfrm>
            <a:off x="3885756" y="2707858"/>
            <a:ext cx="7956102" cy="1077218"/>
          </a:xfrm>
          <a:prstGeom prst="rect">
            <a:avLst/>
          </a:prstGeom>
          <a:noFill/>
        </p:spPr>
        <p:txBody>
          <a:bodyPr wrap="square" rtlCol="0">
            <a:spAutoFit/>
          </a:bodyPr>
          <a:lstStyle/>
          <a:p>
            <a:pPr algn="just">
              <a:spcBef>
                <a:spcPct val="50000"/>
              </a:spcBef>
            </a:pPr>
            <a:r>
              <a:rPr lang="es-MX" sz="1600" dirty="0">
                <a:solidFill>
                  <a:srgbClr val="002060"/>
                </a:solidFill>
              </a:rPr>
              <a:t>Esta es la alternativa de los torpedos Norteamericanos, emplean motores a combustión en cámaras cerradas con escape de gases y el empleo de combustibles especiales de alta peligrosidad en la manipulación, deben usar las cajas de reducción de engranajes para transmisión a los ejes de las hélices (dobles) , lo que aumenta el ruido del motor propulsor. </a:t>
            </a:r>
            <a:endParaRPr lang="es-ES_tradnl" sz="1600" dirty="0">
              <a:solidFill>
                <a:srgbClr val="002060"/>
              </a:solidFill>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2132638" cy="562588"/>
          </a:xfrm>
          <a:prstGeom prst="rect">
            <a:avLst/>
          </a:prstGeom>
        </p:spPr>
      </p:pic>
      <p:sp>
        <p:nvSpPr>
          <p:cNvPr id="18" name="TextBox 8"/>
          <p:cNvSpPr txBox="1"/>
          <p:nvPr/>
        </p:nvSpPr>
        <p:spPr>
          <a:xfrm>
            <a:off x="6261204" y="496111"/>
            <a:ext cx="1713537"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sp>
        <p:nvSpPr>
          <p:cNvPr id="134" name="CuadroTexto 133"/>
          <p:cNvSpPr txBox="1"/>
          <p:nvPr/>
        </p:nvSpPr>
        <p:spPr>
          <a:xfrm>
            <a:off x="3885755" y="4058293"/>
            <a:ext cx="8106220" cy="584775"/>
          </a:xfrm>
          <a:prstGeom prst="rect">
            <a:avLst/>
          </a:prstGeom>
          <a:noFill/>
        </p:spPr>
        <p:txBody>
          <a:bodyPr wrap="square" rtlCol="0">
            <a:spAutoFit/>
          </a:bodyPr>
          <a:lstStyle/>
          <a:p>
            <a:r>
              <a:rPr lang="es-MX" sz="1600" dirty="0">
                <a:solidFill>
                  <a:srgbClr val="002060"/>
                </a:solidFill>
              </a:rPr>
              <a:t>Desarrollan altas velocidades pre fijadas para atacar sus blancos a gran profundidad (SSN OTAN)</a:t>
            </a:r>
          </a:p>
          <a:p>
            <a:pPr marL="457200" indent="-457200"/>
            <a:r>
              <a:rPr lang="es-MX" sz="1600" dirty="0">
                <a:solidFill>
                  <a:srgbClr val="002060"/>
                </a:solidFill>
              </a:rPr>
              <a:t>Ejemplos: Tp MK 46 y Tp  MK 48. </a:t>
            </a:r>
          </a:p>
        </p:txBody>
      </p:sp>
      <p:sp>
        <p:nvSpPr>
          <p:cNvPr id="135" name="CuadroTexto 134"/>
          <p:cNvSpPr txBox="1"/>
          <p:nvPr/>
        </p:nvSpPr>
        <p:spPr>
          <a:xfrm>
            <a:off x="3885756" y="5084956"/>
            <a:ext cx="7956102" cy="830997"/>
          </a:xfrm>
          <a:prstGeom prst="rect">
            <a:avLst/>
          </a:prstGeom>
          <a:noFill/>
        </p:spPr>
        <p:txBody>
          <a:bodyPr wrap="square" rtlCol="0">
            <a:spAutoFit/>
          </a:bodyPr>
          <a:lstStyle/>
          <a:p>
            <a:pPr algn="just">
              <a:spcBef>
                <a:spcPct val="50000"/>
              </a:spcBef>
            </a:pPr>
            <a:r>
              <a:rPr lang="es-MX" sz="1600" dirty="0">
                <a:solidFill>
                  <a:srgbClr val="002060"/>
                </a:solidFill>
              </a:rPr>
              <a:t>Sus ventajas son las altas velocidades y la persistencia en el área de ataque en virtud de su disponibilidad de combustible. Actualmente están desarrollando tecnologías de nuevas baterías para torpedos pesados de propulsión eléctrica.</a:t>
            </a:r>
            <a:endParaRPr lang="es-CL" sz="1600" dirty="0">
              <a:solidFill>
                <a:srgbClr val="002060"/>
              </a:solidFill>
            </a:endParaRPr>
          </a:p>
        </p:txBody>
      </p:sp>
      <p:pic>
        <p:nvPicPr>
          <p:cNvPr id="12" name="Imagen 11"/>
          <p:cNvPicPr>
            <a:picLocks noChangeAspect="1"/>
          </p:cNvPicPr>
          <p:nvPr/>
        </p:nvPicPr>
        <p:blipFill>
          <a:blip r:embed="rId9"/>
          <a:stretch>
            <a:fillRect/>
          </a:stretch>
        </p:blipFill>
        <p:spPr>
          <a:xfrm>
            <a:off x="3505862" y="3074993"/>
            <a:ext cx="314369" cy="342948"/>
          </a:xfrm>
          <a:prstGeom prst="rect">
            <a:avLst/>
          </a:prstGeom>
        </p:spPr>
      </p:pic>
      <p:pic>
        <p:nvPicPr>
          <p:cNvPr id="136" name="Imagen 135"/>
          <p:cNvPicPr>
            <a:picLocks noChangeAspect="1"/>
          </p:cNvPicPr>
          <p:nvPr/>
        </p:nvPicPr>
        <p:blipFill>
          <a:blip r:embed="rId9"/>
          <a:stretch>
            <a:fillRect/>
          </a:stretch>
        </p:blipFill>
        <p:spPr>
          <a:xfrm>
            <a:off x="3530650" y="4192012"/>
            <a:ext cx="289581" cy="315907"/>
          </a:xfrm>
          <a:prstGeom prst="rect">
            <a:avLst/>
          </a:prstGeom>
        </p:spPr>
      </p:pic>
      <p:pic>
        <p:nvPicPr>
          <p:cNvPr id="137" name="Imagen 136"/>
          <p:cNvPicPr>
            <a:picLocks noChangeAspect="1"/>
          </p:cNvPicPr>
          <p:nvPr/>
        </p:nvPicPr>
        <p:blipFill>
          <a:blip r:embed="rId9"/>
          <a:stretch>
            <a:fillRect/>
          </a:stretch>
        </p:blipFill>
        <p:spPr>
          <a:xfrm>
            <a:off x="3530650" y="5341786"/>
            <a:ext cx="289581" cy="315907"/>
          </a:xfrm>
          <a:prstGeom prst="rect">
            <a:avLst/>
          </a:prstGeom>
        </p:spPr>
      </p:pic>
      <p:sp>
        <p:nvSpPr>
          <p:cNvPr id="138" name="CuadroTexto 137"/>
          <p:cNvSpPr txBox="1"/>
          <p:nvPr/>
        </p:nvSpPr>
        <p:spPr>
          <a:xfrm>
            <a:off x="230750" y="3519555"/>
            <a:ext cx="387642" cy="461665"/>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2</a:t>
            </a:r>
            <a:endParaRPr lang="es-ES_tradnl" sz="1600" dirty="0"/>
          </a:p>
        </p:txBody>
      </p:sp>
      <p:sp>
        <p:nvSpPr>
          <p:cNvPr id="14" name="Elipse 13"/>
          <p:cNvSpPr/>
          <p:nvPr/>
        </p:nvSpPr>
        <p:spPr>
          <a:xfrm>
            <a:off x="233462" y="3551777"/>
            <a:ext cx="394455" cy="409750"/>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57548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barn(inVertical)">
                                      <p:cBhvr>
                                        <p:cTn id="10" dur="500"/>
                                        <p:tgtEl>
                                          <p:spTgt spid="8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36"/>
                                        </p:tgtEl>
                                        <p:attrNameLst>
                                          <p:attrName>style.visibility</p:attrName>
                                        </p:attrNameLst>
                                      </p:cBhvr>
                                      <p:to>
                                        <p:strVal val="visible"/>
                                      </p:to>
                                    </p:set>
                                    <p:animEffect transition="in" filter="barn(inVertical)">
                                      <p:cBhvr>
                                        <p:cTn id="15" dur="500"/>
                                        <p:tgtEl>
                                          <p:spTgt spid="136"/>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34"/>
                                        </p:tgtEl>
                                        <p:attrNameLst>
                                          <p:attrName>style.visibility</p:attrName>
                                        </p:attrNameLst>
                                      </p:cBhvr>
                                      <p:to>
                                        <p:strVal val="visible"/>
                                      </p:to>
                                    </p:set>
                                    <p:animEffect transition="in" filter="barn(inVertical)">
                                      <p:cBhvr>
                                        <p:cTn id="18" dur="500"/>
                                        <p:tgtEl>
                                          <p:spTgt spid="13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37"/>
                                        </p:tgtEl>
                                        <p:attrNameLst>
                                          <p:attrName>style.visibility</p:attrName>
                                        </p:attrNameLst>
                                      </p:cBhvr>
                                      <p:to>
                                        <p:strVal val="visible"/>
                                      </p:to>
                                    </p:set>
                                    <p:animEffect transition="in" filter="barn(inVertical)">
                                      <p:cBhvr>
                                        <p:cTn id="23" dur="500"/>
                                        <p:tgtEl>
                                          <p:spTgt spid="13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35"/>
                                        </p:tgtEl>
                                        <p:attrNameLst>
                                          <p:attrName>style.visibility</p:attrName>
                                        </p:attrNameLst>
                                      </p:cBhvr>
                                      <p:to>
                                        <p:strVal val="visible"/>
                                      </p:to>
                                    </p:set>
                                    <p:animEffect transition="in" filter="barn(inVertical)">
                                      <p:cBhvr>
                                        <p:cTn id="26"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134" grpId="0"/>
      <p:bldP spid="1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174753" y="2707858"/>
            <a:ext cx="3016905" cy="3747275"/>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174752" y="3953536"/>
            <a:ext cx="3016906" cy="830997"/>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PROPULSIÓN A REACCIÓN</a:t>
            </a:r>
            <a:endParaRPr lang="es-ES_tradnl" sz="1600" dirty="0"/>
          </a:p>
        </p:txBody>
      </p:sp>
      <p:sp>
        <p:nvSpPr>
          <p:cNvPr id="88" name="CuadroTexto 87"/>
          <p:cNvSpPr txBox="1"/>
          <p:nvPr/>
        </p:nvSpPr>
        <p:spPr>
          <a:xfrm>
            <a:off x="3885756" y="2957477"/>
            <a:ext cx="7956102" cy="584775"/>
          </a:xfrm>
          <a:prstGeom prst="rect">
            <a:avLst/>
          </a:prstGeom>
          <a:noFill/>
        </p:spPr>
        <p:txBody>
          <a:bodyPr wrap="square" rtlCol="0">
            <a:spAutoFit/>
          </a:bodyPr>
          <a:lstStyle/>
          <a:p>
            <a:pPr algn="just">
              <a:spcBef>
                <a:spcPct val="50000"/>
              </a:spcBef>
            </a:pPr>
            <a:r>
              <a:rPr lang="es-MX" sz="1600" dirty="0">
                <a:solidFill>
                  <a:srgbClr val="002060"/>
                </a:solidFill>
              </a:rPr>
              <a:t>Nuevos torpedos de supercavitación están experimentando con propulsión de combustibles sólidos y turbinas de alta velocidad alcanzando sobre los 200 nds.</a:t>
            </a:r>
            <a:endParaRPr lang="es-ES_tradnl" sz="1600" dirty="0">
              <a:solidFill>
                <a:srgbClr val="002060"/>
              </a:solidFill>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2132638" cy="562588"/>
          </a:xfrm>
          <a:prstGeom prst="rect">
            <a:avLst/>
          </a:prstGeom>
        </p:spPr>
      </p:pic>
      <p:sp>
        <p:nvSpPr>
          <p:cNvPr id="18" name="TextBox 8"/>
          <p:cNvSpPr txBox="1"/>
          <p:nvPr/>
        </p:nvSpPr>
        <p:spPr>
          <a:xfrm>
            <a:off x="6261204" y="496111"/>
            <a:ext cx="1713537"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pic>
        <p:nvPicPr>
          <p:cNvPr id="12" name="Imagen 11"/>
          <p:cNvPicPr>
            <a:picLocks noChangeAspect="1"/>
          </p:cNvPicPr>
          <p:nvPr/>
        </p:nvPicPr>
        <p:blipFill>
          <a:blip r:embed="rId9"/>
          <a:stretch>
            <a:fillRect/>
          </a:stretch>
        </p:blipFill>
        <p:spPr>
          <a:xfrm>
            <a:off x="3505862" y="3074993"/>
            <a:ext cx="314369" cy="342948"/>
          </a:xfrm>
          <a:prstGeom prst="rect">
            <a:avLst/>
          </a:prstGeom>
        </p:spPr>
      </p:pic>
      <p:sp>
        <p:nvSpPr>
          <p:cNvPr id="138" name="CuadroTexto 137"/>
          <p:cNvSpPr txBox="1"/>
          <p:nvPr/>
        </p:nvSpPr>
        <p:spPr>
          <a:xfrm>
            <a:off x="230750" y="3519555"/>
            <a:ext cx="387642" cy="461665"/>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3</a:t>
            </a:r>
            <a:endParaRPr lang="es-ES_tradnl" sz="1600" dirty="0"/>
          </a:p>
        </p:txBody>
      </p:sp>
      <p:sp>
        <p:nvSpPr>
          <p:cNvPr id="14" name="Elipse 13"/>
          <p:cNvSpPr/>
          <p:nvPr/>
        </p:nvSpPr>
        <p:spPr>
          <a:xfrm>
            <a:off x="233462" y="3551777"/>
            <a:ext cx="394455" cy="409750"/>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Rectángulo 1"/>
          <p:cNvSpPr/>
          <p:nvPr/>
        </p:nvSpPr>
        <p:spPr>
          <a:xfrm>
            <a:off x="8284248" y="6294157"/>
            <a:ext cx="3064237" cy="338554"/>
          </a:xfrm>
          <a:prstGeom prst="rect">
            <a:avLst/>
          </a:prstGeom>
        </p:spPr>
        <p:txBody>
          <a:bodyPr wrap="none">
            <a:spAutoFit/>
          </a:bodyPr>
          <a:lstStyle/>
          <a:p>
            <a:r>
              <a:rPr lang="es-CL" sz="1600" dirty="0">
                <a:solidFill>
                  <a:srgbClr val="002060"/>
                </a:solidFill>
              </a:rPr>
              <a:t>El torpedo Shkval Fabricación Rusa</a:t>
            </a:r>
          </a:p>
        </p:txBody>
      </p:sp>
      <p:pic>
        <p:nvPicPr>
          <p:cNvPr id="3" name="Imagen 2"/>
          <p:cNvPicPr>
            <a:picLocks noChangeAspect="1"/>
          </p:cNvPicPr>
          <p:nvPr/>
        </p:nvPicPr>
        <p:blipFill>
          <a:blip r:embed="rId10"/>
          <a:stretch>
            <a:fillRect/>
          </a:stretch>
        </p:blipFill>
        <p:spPr>
          <a:xfrm>
            <a:off x="3506177" y="3870656"/>
            <a:ext cx="4046349" cy="1523183"/>
          </a:xfrm>
          <a:prstGeom prst="rect">
            <a:avLst/>
          </a:prstGeom>
          <a:ln w="88900" cap="sq" cmpd="thickThin">
            <a:solidFill>
              <a:srgbClr val="000000"/>
            </a:solidFill>
            <a:prstDash val="solid"/>
            <a:miter lim="800000"/>
          </a:ln>
          <a:effectLst>
            <a:innerShdw blurRad="76200">
              <a:srgbClr val="000000"/>
            </a:innerShdw>
          </a:effectLst>
        </p:spPr>
      </p:pic>
      <p:pic>
        <p:nvPicPr>
          <p:cNvPr id="5" name="Imagen 4"/>
          <p:cNvPicPr>
            <a:picLocks noChangeAspect="1"/>
          </p:cNvPicPr>
          <p:nvPr/>
        </p:nvPicPr>
        <p:blipFill>
          <a:blip r:embed="rId11"/>
          <a:stretch>
            <a:fillRect/>
          </a:stretch>
        </p:blipFill>
        <p:spPr>
          <a:xfrm>
            <a:off x="7768286" y="4377982"/>
            <a:ext cx="4271314" cy="169199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1451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barn(inVertical)">
                                      <p:cBhvr>
                                        <p:cTn id="10" dur="500"/>
                                        <p:tgtEl>
                                          <p:spTgt spid="88"/>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par>
                                <p:cTn id="14" presetID="16" presetClass="entr" presetSubtype="2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370690" y="2245102"/>
            <a:ext cx="11445747" cy="4199398"/>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813528" y="3651440"/>
            <a:ext cx="4366686" cy="1046440"/>
          </a:xfrm>
          <a:prstGeom prst="rect">
            <a:avLst/>
          </a:prstGeom>
          <a:noFill/>
        </p:spPr>
        <p:txBody>
          <a:bodyPr wrap="square" rtlCol="0">
            <a:spAutoFit/>
          </a:bodyPr>
          <a:lstStyle/>
          <a:p>
            <a:pPr algn="ctr"/>
            <a:r>
              <a:rPr lang="es-MX" b="1" dirty="0">
                <a:solidFill>
                  <a:schemeClr val="bg1"/>
                </a:solidFill>
                <a:latin typeface="Britannic Bold" panose="020B0903060703020204" pitchFamily="34" charset="0"/>
                <a:ea typeface="Segoe UI Black" panose="020B0A02040204020203" pitchFamily="34" charset="0"/>
              </a:rPr>
              <a:t>CONFIGURACION ESQUEMÁTICA DE UN TORPEDO CON  PROPULSIÓN A </a:t>
            </a:r>
            <a:r>
              <a:rPr lang="es-MX" sz="2400" b="1" dirty="0">
                <a:solidFill>
                  <a:srgbClr val="C00000"/>
                </a:solidFill>
                <a:latin typeface="Britannic Bold" panose="020B0903060703020204" pitchFamily="34" charset="0"/>
                <a:ea typeface="Segoe UI Black" panose="020B0A02040204020203" pitchFamily="34" charset="0"/>
              </a:rPr>
              <a:t>TURBINA</a:t>
            </a:r>
            <a:r>
              <a:rPr lang="es-MX" b="1" dirty="0">
                <a:solidFill>
                  <a:schemeClr val="bg1"/>
                </a:solidFill>
                <a:latin typeface="Britannic Bold" panose="020B0903060703020204" pitchFamily="34" charset="0"/>
                <a:ea typeface="Segoe UI Black" panose="020B0A02040204020203" pitchFamily="34" charset="0"/>
              </a:rPr>
              <a:t> Y OTRO </a:t>
            </a:r>
            <a:r>
              <a:rPr lang="es-MX" sz="2400" b="1" dirty="0">
                <a:solidFill>
                  <a:srgbClr val="002060"/>
                </a:solidFill>
                <a:latin typeface="Britannic Bold" panose="020B0903060703020204" pitchFamily="34" charset="0"/>
                <a:ea typeface="Segoe UI Black" panose="020B0A02040204020203" pitchFamily="34" charset="0"/>
              </a:rPr>
              <a:t>ELÉCTRICA</a:t>
            </a:r>
            <a:endParaRPr lang="es-ES_tradnl" sz="2400" b="1" dirty="0">
              <a:solidFill>
                <a:srgbClr val="002060"/>
              </a:solidFill>
              <a:latin typeface="Britannic Bold" panose="020B0903060703020204" pitchFamily="34" charset="0"/>
              <a:ea typeface="Segoe UI Black" panose="020B0A02040204020203" pitchFamily="34" charset="0"/>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2132638" cy="562588"/>
          </a:xfrm>
          <a:prstGeom prst="rect">
            <a:avLst/>
          </a:prstGeom>
        </p:spPr>
      </p:pic>
      <p:sp>
        <p:nvSpPr>
          <p:cNvPr id="18" name="TextBox 8"/>
          <p:cNvSpPr txBox="1"/>
          <p:nvPr/>
        </p:nvSpPr>
        <p:spPr>
          <a:xfrm>
            <a:off x="6261204" y="496111"/>
            <a:ext cx="1713537"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pic>
        <p:nvPicPr>
          <p:cNvPr id="20" name="Picture 3" descr="Explorar0021"/>
          <p:cNvPicPr>
            <a:picLocks noChangeAspect="1" noChangeArrowheads="1"/>
          </p:cNvPicPr>
          <p:nvPr/>
        </p:nvPicPr>
        <p:blipFill>
          <a:blip r:embed="rId9" cstate="print"/>
          <a:srcRect/>
          <a:stretch>
            <a:fillRect/>
          </a:stretch>
        </p:blipFill>
        <p:spPr bwMode="auto">
          <a:xfrm>
            <a:off x="5637542" y="2263492"/>
            <a:ext cx="6077096" cy="4162617"/>
          </a:xfrm>
          <a:prstGeom prst="rect">
            <a:avLst/>
          </a:prstGeom>
          <a:noFill/>
          <a:ln w="28575">
            <a:solidFill>
              <a:schemeClr val="tx1"/>
            </a:solidFill>
          </a:ln>
        </p:spPr>
      </p:pic>
    </p:spTree>
    <p:extLst>
      <p:ext uri="{BB962C8B-B14F-4D97-AF65-F5344CB8AC3E}">
        <p14:creationId xmlns:p14="http://schemas.microsoft.com/office/powerpoint/2010/main" val="411264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0633"/>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259436" y="1003057"/>
            <a:ext cx="6379410" cy="600159"/>
          </a:xfrm>
          <a:prstGeom prst="rect">
            <a:avLst/>
          </a:prstGeom>
        </p:spPr>
      </p:pic>
      <p:grpSp>
        <p:nvGrpSpPr>
          <p:cNvPr id="5" name="Grupo 4"/>
          <p:cNvGrpSpPr/>
          <p:nvPr/>
        </p:nvGrpSpPr>
        <p:grpSpPr>
          <a:xfrm>
            <a:off x="2466975" y="308806"/>
            <a:ext cx="7362747" cy="665898"/>
            <a:chOff x="1207094" y="836412"/>
            <a:chExt cx="7362747" cy="665898"/>
          </a:xfrm>
        </p:grpSpPr>
        <p:pic>
          <p:nvPicPr>
            <p:cNvPr id="16" name="Imagen 15"/>
            <p:cNvPicPr>
              <a:picLocks noChangeAspect="1"/>
            </p:cNvPicPr>
            <p:nvPr/>
          </p:nvPicPr>
          <p:blipFill>
            <a:blip r:embed="rId5"/>
            <a:stretch>
              <a:fillRect/>
            </a:stretch>
          </p:blipFill>
          <p:spPr>
            <a:xfrm>
              <a:off x="1207094" y="836412"/>
              <a:ext cx="7362747" cy="665898"/>
            </a:xfrm>
            <a:prstGeom prst="rect">
              <a:avLst/>
            </a:prstGeom>
          </p:spPr>
        </p:pic>
        <p:sp>
          <p:nvSpPr>
            <p:cNvPr id="15" name="TextBox 8"/>
            <p:cNvSpPr txBox="1"/>
            <p:nvPr/>
          </p:nvSpPr>
          <p:spPr>
            <a:xfrm>
              <a:off x="1540469" y="907751"/>
              <a:ext cx="6706834"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 EN USO EN LA ARMADA DE CHILE</a:t>
              </a:r>
            </a:p>
          </p:txBody>
        </p:sp>
      </p:grpSp>
      <p:pic>
        <p:nvPicPr>
          <p:cNvPr id="22" name="Picture 8"/>
          <p:cNvPicPr>
            <a:picLocks noChangeAspect="1" noChangeArrowheads="1"/>
          </p:cNvPicPr>
          <p:nvPr/>
        </p:nvPicPr>
        <p:blipFill>
          <a:blip r:embed="rId6" cstate="print"/>
          <a:srcRect/>
          <a:stretch>
            <a:fillRect/>
          </a:stretch>
        </p:blipFill>
        <p:spPr bwMode="auto">
          <a:xfrm>
            <a:off x="2686051" y="1302341"/>
            <a:ext cx="7029372" cy="50290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21" name="Tabla 20"/>
          <p:cNvGraphicFramePr>
            <a:graphicFrameLocks noGrp="1"/>
          </p:cNvGraphicFramePr>
          <p:nvPr>
            <p:extLst>
              <p:ext uri="{D42A27DB-BD31-4B8C-83A1-F6EECF244321}">
                <p14:modId xmlns:p14="http://schemas.microsoft.com/office/powerpoint/2010/main" val="1048660047"/>
              </p:ext>
            </p:extLst>
          </p:nvPr>
        </p:nvGraphicFramePr>
        <p:xfrm>
          <a:off x="2949912" y="1444701"/>
          <a:ext cx="6498150" cy="4555153"/>
        </p:xfrm>
        <a:graphic>
          <a:graphicData uri="http://schemas.openxmlformats.org/drawingml/2006/table">
            <a:tbl>
              <a:tblPr firstRow="1" bandRow="1">
                <a:tableStyleId>{7DF18680-E054-41AD-8BC1-D1AEF772440D}</a:tableStyleId>
              </a:tblPr>
              <a:tblGrid>
                <a:gridCol w="1231563">
                  <a:extLst>
                    <a:ext uri="{9D8B030D-6E8A-4147-A177-3AD203B41FA5}">
                      <a16:colId xmlns:a16="http://schemas.microsoft.com/office/drawing/2014/main" val="2007654874"/>
                    </a:ext>
                  </a:extLst>
                </a:gridCol>
                <a:gridCol w="1918587">
                  <a:extLst>
                    <a:ext uri="{9D8B030D-6E8A-4147-A177-3AD203B41FA5}">
                      <a16:colId xmlns:a16="http://schemas.microsoft.com/office/drawing/2014/main" val="2087580720"/>
                    </a:ext>
                  </a:extLst>
                </a:gridCol>
                <a:gridCol w="3348000">
                  <a:extLst>
                    <a:ext uri="{9D8B030D-6E8A-4147-A177-3AD203B41FA5}">
                      <a16:colId xmlns:a16="http://schemas.microsoft.com/office/drawing/2014/main" val="733184822"/>
                    </a:ext>
                  </a:extLst>
                </a:gridCol>
              </a:tblGrid>
              <a:tr h="642228">
                <a:tc>
                  <a:txBody>
                    <a:bodyPr/>
                    <a:lstStyle/>
                    <a:p>
                      <a:pPr marL="0" algn="ctr" defTabSz="914400" rtl="0" eaLnBrk="1" latinLnBrk="0" hangingPunct="1"/>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TP MK - 46 </a:t>
                      </a:r>
                    </a:p>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(USA)</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AEG TELEFUNKEN SUT 266 </a:t>
                      </a:r>
                      <a:endParaRPr lang="es-CL" sz="1600" kern="1200" dirty="0">
                        <a:solidFill>
                          <a:schemeClr val="bg1"/>
                        </a:solidFill>
                        <a:latin typeface="Segoe UI" panose="020B0502040204020203" pitchFamily="34" charset="0"/>
                        <a:ea typeface="+mn-ea"/>
                        <a:cs typeface="Segoe UI" panose="020B0502040204020203" pitchFamily="34" charset="0"/>
                      </a:endParaRPr>
                    </a:p>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(GER)</a:t>
                      </a:r>
                    </a:p>
                  </a:txBody>
                  <a:tcPr>
                    <a:solidFill>
                      <a:schemeClr val="accent5">
                        <a:lumMod val="75000"/>
                      </a:schemeClr>
                    </a:solidFill>
                  </a:tcPr>
                </a:tc>
                <a:extLst>
                  <a:ext uri="{0D108BD9-81ED-4DB2-BD59-A6C34878D82A}">
                    <a16:rowId xmlns:a16="http://schemas.microsoft.com/office/drawing/2014/main" val="2836007695"/>
                  </a:ext>
                </a:extLst>
              </a:tr>
              <a:tr h="332421">
                <a:tc>
                  <a:txBody>
                    <a:bodyPr/>
                    <a:lstStyle/>
                    <a:p>
                      <a:pPr marL="0" algn="ctr" defTabSz="914400" rtl="0" eaLnBrk="1" latinLnBrk="0" hangingPunct="1"/>
                      <a:r>
                        <a:rPr lang="es-MX" sz="1300" b="1" kern="1200" dirty="0">
                          <a:solidFill>
                            <a:schemeClr val="bg1"/>
                          </a:solidFill>
                          <a:latin typeface="Segoe UI" panose="020B0502040204020203" pitchFamily="34" charset="0"/>
                          <a:ea typeface="+mn-ea"/>
                          <a:cs typeface="Segoe UI" panose="020B0502040204020203" pitchFamily="34" charset="0"/>
                        </a:rPr>
                        <a:t>USO</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Sup / SS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just"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SS/SS;  SS/Sup;</a:t>
                      </a:r>
                      <a:r>
                        <a:rPr lang="es-MX" sz="1300" kern="1200" baseline="0" dirty="0">
                          <a:solidFill>
                            <a:schemeClr val="bg1"/>
                          </a:solidFill>
                          <a:latin typeface="Segoe UI" panose="020B0502040204020203" pitchFamily="34" charset="0"/>
                          <a:ea typeface="+mn-ea"/>
                          <a:cs typeface="Segoe UI" panose="020B0502040204020203" pitchFamily="34" charset="0"/>
                        </a:rPr>
                        <a:t>  </a:t>
                      </a:r>
                      <a:r>
                        <a:rPr lang="es-MX" sz="1300" kern="1200" dirty="0">
                          <a:solidFill>
                            <a:schemeClr val="bg1"/>
                          </a:solidFill>
                          <a:latin typeface="Segoe UI" panose="020B0502040204020203" pitchFamily="34" charset="0"/>
                          <a:ea typeface="+mn-ea"/>
                          <a:cs typeface="Segoe UI" panose="020B0502040204020203" pitchFamily="34" charset="0"/>
                        </a:rPr>
                        <a:t>Sup/Sup;  Sup/SS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542403344"/>
                  </a:ext>
                </a:extLst>
              </a:tr>
              <a:tr h="404532">
                <a:tc>
                  <a:txBody>
                    <a:bodyPr/>
                    <a:lstStyle/>
                    <a:p>
                      <a:pPr marL="0" algn="ctr" defTabSz="914400" rtl="0" eaLnBrk="1" latinLnBrk="0" hangingPunct="1"/>
                      <a:r>
                        <a:rPr lang="es-MX" sz="1300" b="1" kern="1200" dirty="0">
                          <a:solidFill>
                            <a:schemeClr val="bg1"/>
                          </a:solidFill>
                          <a:latin typeface="Segoe UI" panose="020B0502040204020203" pitchFamily="34" charset="0"/>
                          <a:ea typeface="+mn-ea"/>
                          <a:cs typeface="Segoe UI" panose="020B0502040204020203" pitchFamily="34" charset="0"/>
                        </a:rPr>
                        <a:t>SENSOR</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Acústico Activo / Pasivo</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Acústico</a:t>
                      </a:r>
                      <a:r>
                        <a:rPr lang="es-MX" sz="1300" kern="1200" baseline="0" dirty="0">
                          <a:solidFill>
                            <a:schemeClr val="bg1"/>
                          </a:solidFill>
                          <a:latin typeface="Segoe UI" panose="020B0502040204020203" pitchFamily="34" charset="0"/>
                          <a:ea typeface="+mn-ea"/>
                          <a:cs typeface="Segoe UI" panose="020B0502040204020203" pitchFamily="34" charset="0"/>
                        </a:rPr>
                        <a:t> Activo /Pasivo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775526822"/>
                  </a:ext>
                </a:extLst>
              </a:tr>
              <a:tr h="385483">
                <a:tc>
                  <a:txBody>
                    <a:bodyPr/>
                    <a:lstStyle/>
                    <a:p>
                      <a:pPr marL="0" algn="ctr" defTabSz="914400" rtl="0" eaLnBrk="1" latinLnBrk="0" hangingPunct="1"/>
                      <a:r>
                        <a:rPr lang="es-MX" sz="1300" b="1" kern="1200" dirty="0">
                          <a:solidFill>
                            <a:schemeClr val="bg1"/>
                          </a:solidFill>
                          <a:latin typeface="Segoe UI" panose="020B0502040204020203" pitchFamily="34" charset="0"/>
                          <a:ea typeface="+mn-ea"/>
                          <a:cs typeface="Segoe UI" panose="020B0502040204020203" pitchFamily="34" charset="0"/>
                        </a:rPr>
                        <a:t>PESO</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508 Lbs.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1412 Kgs.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501435549"/>
                  </a:ext>
                </a:extLst>
              </a:tr>
              <a:tr h="340659">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CARGA</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98 Lbs. de PBX</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255 Kgs.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3324248387"/>
                  </a:ext>
                </a:extLst>
              </a:tr>
              <a:tr h="371475">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ESPOLETA</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Impacto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Impacto / Proximidad magnética</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372876328"/>
                  </a:ext>
                </a:extLst>
              </a:tr>
              <a:tr h="400050">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PROPULSIÓN</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Combustión (Otto Fuel)</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Eléctrica</a:t>
                      </a:r>
                      <a:r>
                        <a:rPr lang="es-ES" sz="1300" kern="1200" baseline="0" dirty="0">
                          <a:solidFill>
                            <a:schemeClr val="bg1"/>
                          </a:solidFill>
                          <a:latin typeface="Segoe UI" panose="020B0502040204020203" pitchFamily="34" charset="0"/>
                          <a:ea typeface="+mn-ea"/>
                          <a:cs typeface="Segoe UI" panose="020B0502040204020203" pitchFamily="34" charset="0"/>
                        </a:rPr>
                        <a:t> a baterias </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1591307512"/>
                  </a:ext>
                </a:extLst>
              </a:tr>
              <a:tr h="381000">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CONTROL</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Autoguiado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Filoguiado / Autoguiado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3979307849"/>
                  </a:ext>
                </a:extLst>
              </a:tr>
              <a:tr h="419100">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VELOCIDAD</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43 nudos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Mayor de 30 nudos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1812087545"/>
                  </a:ext>
                </a:extLst>
              </a:tr>
              <a:tr h="390525">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ALCANCE</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9.000 yds.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Mayor de 20 Km.</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711434577"/>
                  </a:ext>
                </a:extLst>
              </a:tr>
              <a:tr h="333375">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TIEMPO</a:t>
                      </a:r>
                      <a:r>
                        <a:rPr lang="es-ES" sz="1300" b="1" kern="1200" baseline="0" dirty="0">
                          <a:solidFill>
                            <a:schemeClr val="bg1"/>
                          </a:solidFill>
                          <a:latin typeface="Segoe UI" panose="020B0502040204020203" pitchFamily="34" charset="0"/>
                          <a:ea typeface="+mn-ea"/>
                          <a:cs typeface="Segoe UI" panose="020B0502040204020203" pitchFamily="34" charset="0"/>
                        </a:rPr>
                        <a:t> OPERACIÓN</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9 minutos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1869976680"/>
                  </a:ext>
                </a:extLst>
              </a:tr>
            </a:tbl>
          </a:graphicData>
        </a:graphic>
      </p:graphicFrame>
      <p:pic>
        <p:nvPicPr>
          <p:cNvPr id="10" name="Imagen 9"/>
          <p:cNvPicPr>
            <a:picLocks noChangeAspect="1"/>
          </p:cNvPicPr>
          <p:nvPr/>
        </p:nvPicPr>
        <p:blipFill>
          <a:blip r:embed="rId7"/>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8"/>
          <a:srcRect t="13954" r="3234"/>
          <a:stretch/>
        </p:blipFill>
        <p:spPr>
          <a:xfrm>
            <a:off x="11019157" y="143062"/>
            <a:ext cx="822701" cy="630161"/>
          </a:xfrm>
          <a:prstGeom prst="rect">
            <a:avLst/>
          </a:prstGeom>
        </p:spPr>
      </p:pic>
    </p:spTree>
    <p:extLst>
      <p:ext uri="{BB962C8B-B14F-4D97-AF65-F5344CB8AC3E}">
        <p14:creationId xmlns:p14="http://schemas.microsoft.com/office/powerpoint/2010/main" val="1601190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artisticFilmGrain/>
                    </a14:imgEffect>
                    <a14:imgEffect>
                      <a14:colorTemperature colorTemp="4700"/>
                    </a14:imgEffect>
                  </a14:imgLayer>
                </a14:imgProps>
              </a:ext>
            </a:extLst>
          </a:blip>
          <a:stretch>
            <a:fillRect/>
          </a:stretch>
        </p:blipFill>
        <p:spPr>
          <a:xfrm>
            <a:off x="-2495" y="0"/>
            <a:ext cx="12185786" cy="6858000"/>
          </a:xfrm>
          <a:prstGeom prst="rect">
            <a:avLst/>
          </a:prstGeom>
        </p:spPr>
      </p:pic>
      <p:pic>
        <p:nvPicPr>
          <p:cNvPr id="14" name="Imagen 13"/>
          <p:cNvPicPr>
            <a:picLocks noChangeAspect="1"/>
          </p:cNvPicPr>
          <p:nvPr/>
        </p:nvPicPr>
        <p:blipFill rotWithShape="1">
          <a:blip r:embed="rId4">
            <a:grayscl/>
          </a:blip>
          <a:srcRect b="15443"/>
          <a:stretch/>
        </p:blipFill>
        <p:spPr>
          <a:xfrm>
            <a:off x="432703" y="298987"/>
            <a:ext cx="671766" cy="385342"/>
          </a:xfrm>
          <a:prstGeom prst="rect">
            <a:avLst/>
          </a:prstGeom>
          <a:ln w="88900" cap="sq" cmpd="thickThin">
            <a:solidFill>
              <a:srgbClr val="000000"/>
            </a:solidFill>
            <a:prstDash val="solid"/>
            <a:miter lim="800000"/>
          </a:ln>
          <a:effectLst>
            <a:innerShdw blurRad="76200">
              <a:srgbClr val="000000"/>
            </a:innerShdw>
          </a:effectLst>
        </p:spPr>
      </p:pic>
      <p:sp>
        <p:nvSpPr>
          <p:cNvPr id="11" name="Shape 344"/>
          <p:cNvSpPr>
            <a:spLocks noChangeArrowheads="1"/>
          </p:cNvSpPr>
          <p:nvPr/>
        </p:nvSpPr>
        <p:spPr bwMode="auto">
          <a:xfrm>
            <a:off x="2490840" y="1189389"/>
            <a:ext cx="7199116" cy="3630261"/>
          </a:xfrm>
          <a:prstGeom prst="rect">
            <a:avLst/>
          </a:prstGeom>
          <a:solidFill>
            <a:schemeClr val="bg1">
              <a:alpha val="58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5" name="CuadroTexto 14"/>
          <p:cNvSpPr txBox="1"/>
          <p:nvPr/>
        </p:nvSpPr>
        <p:spPr>
          <a:xfrm>
            <a:off x="3181351" y="1346561"/>
            <a:ext cx="5685944" cy="646331"/>
          </a:xfrm>
          <a:prstGeom prst="rect">
            <a:avLst/>
          </a:prstGeom>
          <a:noFill/>
        </p:spPr>
        <p:txBody>
          <a:bodyPr wrap="square" rtlCol="0">
            <a:spAutoFit/>
          </a:bodyPr>
          <a:lstStyle/>
          <a:p>
            <a:pPr marL="92075" algn="ctr">
              <a:spcBef>
                <a:spcPct val="50000"/>
              </a:spcBef>
            </a:pPr>
            <a:r>
              <a:rPr lang="es-MX" sz="3600" b="1" dirty="0">
                <a:solidFill>
                  <a:srgbClr val="002060"/>
                </a:solidFill>
                <a:latin typeface="Britannic Bold" panose="020B0903060703020204" pitchFamily="34" charset="0"/>
                <a:ea typeface="Segoe UI Black" panose="020B0A02040204020203" pitchFamily="34" charset="0"/>
              </a:rPr>
              <a:t>CONCEPTOS IMPORTANTES</a:t>
            </a:r>
            <a:endParaRPr lang="es-ES_tradnl" sz="3200" dirty="0">
              <a:solidFill>
                <a:srgbClr val="002060"/>
              </a:solidFill>
            </a:endParaRPr>
          </a:p>
        </p:txBody>
      </p:sp>
      <p:sp>
        <p:nvSpPr>
          <p:cNvPr id="17" name="CuadroTexto 16"/>
          <p:cNvSpPr txBox="1"/>
          <p:nvPr/>
        </p:nvSpPr>
        <p:spPr>
          <a:xfrm>
            <a:off x="2985728" y="2355348"/>
            <a:ext cx="6091597" cy="584775"/>
          </a:xfrm>
          <a:prstGeom prst="rect">
            <a:avLst/>
          </a:prstGeom>
          <a:noFill/>
          <a:ln>
            <a:noFill/>
          </a:ln>
        </p:spPr>
        <p:txBody>
          <a:bodyPr wrap="square" rtlCol="0">
            <a:spAutoFit/>
          </a:bodyPr>
          <a:lstStyle/>
          <a:p>
            <a:pPr marL="457200" indent="-457200" algn="just">
              <a:spcBef>
                <a:spcPct val="50000"/>
              </a:spcBef>
              <a:buFont typeface="Wingdings" panose="05000000000000000000" pitchFamily="2" charset="2"/>
              <a:buChar char="Ø"/>
            </a:pPr>
            <a:r>
              <a:rPr lang="es-MX" sz="3200" b="1" i="1" dirty="0">
                <a:solidFill>
                  <a:srgbClr val="002060"/>
                </a:solidFill>
              </a:rPr>
              <a:t>Propagación del Sonido</a:t>
            </a:r>
            <a:endParaRPr lang="es-ES_tradnl" sz="3200" b="1" i="1" dirty="0">
              <a:solidFill>
                <a:srgbClr val="002060"/>
              </a:solidFill>
            </a:endParaRPr>
          </a:p>
        </p:txBody>
      </p:sp>
      <p:sp>
        <p:nvSpPr>
          <p:cNvPr id="18" name="CuadroTexto 17"/>
          <p:cNvSpPr txBox="1"/>
          <p:nvPr/>
        </p:nvSpPr>
        <p:spPr>
          <a:xfrm>
            <a:off x="2931394" y="3117096"/>
            <a:ext cx="5783981" cy="584775"/>
          </a:xfrm>
          <a:prstGeom prst="rect">
            <a:avLst/>
          </a:prstGeom>
          <a:noFill/>
        </p:spPr>
        <p:txBody>
          <a:bodyPr wrap="square" rtlCol="0">
            <a:spAutoFit/>
          </a:bodyPr>
          <a:lstStyle/>
          <a:p>
            <a:pPr marL="457200" indent="-457200" algn="just">
              <a:spcBef>
                <a:spcPct val="50000"/>
              </a:spcBef>
              <a:buFont typeface="Wingdings" panose="05000000000000000000" pitchFamily="2" charset="2"/>
              <a:buChar char="Ø"/>
            </a:pPr>
            <a:r>
              <a:rPr lang="es-MX" sz="3200" b="1" i="1" dirty="0">
                <a:solidFill>
                  <a:srgbClr val="002060"/>
                </a:solidFill>
              </a:rPr>
              <a:t>“La Capa”</a:t>
            </a:r>
            <a:endParaRPr lang="es-ES_tradnl" sz="3200" b="1" i="1" dirty="0">
              <a:solidFill>
                <a:srgbClr val="002060"/>
              </a:solidFill>
            </a:endParaRPr>
          </a:p>
        </p:txBody>
      </p:sp>
      <p:sp>
        <p:nvSpPr>
          <p:cNvPr id="19" name="CuadroTexto 18"/>
          <p:cNvSpPr txBox="1"/>
          <p:nvPr/>
        </p:nvSpPr>
        <p:spPr>
          <a:xfrm>
            <a:off x="2985728" y="3889212"/>
            <a:ext cx="6024922" cy="584775"/>
          </a:xfrm>
          <a:prstGeom prst="rect">
            <a:avLst/>
          </a:prstGeom>
          <a:noFill/>
        </p:spPr>
        <p:txBody>
          <a:bodyPr wrap="square" rtlCol="0">
            <a:spAutoFit/>
          </a:bodyPr>
          <a:lstStyle/>
          <a:p>
            <a:pPr marL="457200" indent="-457200" algn="just">
              <a:spcBef>
                <a:spcPct val="50000"/>
              </a:spcBef>
              <a:buFont typeface="Wingdings" panose="05000000000000000000" pitchFamily="2" charset="2"/>
              <a:buChar char="Ø"/>
            </a:pPr>
            <a:r>
              <a:rPr lang="es-MX" sz="3200" b="1" i="1" dirty="0">
                <a:solidFill>
                  <a:srgbClr val="002060"/>
                </a:solidFill>
              </a:rPr>
              <a:t>Sonar Activo / Sonar Pasivo</a:t>
            </a:r>
            <a:endParaRPr lang="es-ES_tradnl" sz="3200" b="1" i="1" dirty="0">
              <a:solidFill>
                <a:srgbClr val="002060"/>
              </a:solidFill>
            </a:endParaRPr>
          </a:p>
        </p:txBody>
      </p:sp>
      <p:cxnSp>
        <p:nvCxnSpPr>
          <p:cNvPr id="6" name="Conector recto 5"/>
          <p:cNvCxnSpPr/>
          <p:nvPr/>
        </p:nvCxnSpPr>
        <p:spPr>
          <a:xfrm>
            <a:off x="5486400" y="2189514"/>
            <a:ext cx="885825"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pic>
        <p:nvPicPr>
          <p:cNvPr id="20" name="Imagen 19"/>
          <p:cNvPicPr>
            <a:picLocks noChangeAspect="1"/>
          </p:cNvPicPr>
          <p:nvPr/>
        </p:nvPicPr>
        <p:blipFill rotWithShape="1">
          <a:blip r:embed="rId5"/>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2125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pic>
        <p:nvPicPr>
          <p:cNvPr id="14" name="Imagen 13"/>
          <p:cNvPicPr>
            <a:picLocks noChangeAspect="1"/>
          </p:cNvPicPr>
          <p:nvPr/>
        </p:nvPicPr>
        <p:blipFill>
          <a:blip r:embed="rId6"/>
          <a:stretch>
            <a:fillRect/>
          </a:stretch>
        </p:blipFill>
        <p:spPr>
          <a:xfrm>
            <a:off x="1553537" y="1183165"/>
            <a:ext cx="1683690" cy="542025"/>
          </a:xfrm>
          <a:prstGeom prst="rect">
            <a:avLst/>
          </a:prstGeom>
          <a:ln>
            <a:noFill/>
          </a:ln>
          <a:effectLst>
            <a:outerShdw blurRad="292100" dist="139700" dir="2700000" algn="tl" rotWithShape="0">
              <a:srgbClr val="333333">
                <a:alpha val="65000"/>
              </a:srgbClr>
            </a:outerShdw>
          </a:effectLst>
        </p:spPr>
      </p:pic>
      <p:sp>
        <p:nvSpPr>
          <p:cNvPr id="17" name="TextBox 8"/>
          <p:cNvSpPr txBox="1"/>
          <p:nvPr/>
        </p:nvSpPr>
        <p:spPr>
          <a:xfrm>
            <a:off x="1123950" y="666848"/>
            <a:ext cx="3800475"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PROPAGACIÓN DEL</a:t>
            </a:r>
          </a:p>
        </p:txBody>
      </p:sp>
      <p:sp>
        <p:nvSpPr>
          <p:cNvPr id="18" name="TextBox 8"/>
          <p:cNvSpPr txBox="1"/>
          <p:nvPr/>
        </p:nvSpPr>
        <p:spPr>
          <a:xfrm>
            <a:off x="1544012" y="1237030"/>
            <a:ext cx="1698567"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SONIDO</a:t>
            </a:r>
            <a:endParaRPr lang="en-US" sz="2400" b="1" dirty="0">
              <a:solidFill>
                <a:schemeClr val="bg1"/>
              </a:solidFill>
              <a:latin typeface="Britannic Bold" panose="020B0903060703020204" pitchFamily="34" charset="0"/>
              <a:ea typeface="Segoe UI Black" panose="020B0A02040204020203" pitchFamily="34" charset="0"/>
            </a:endParaRPr>
          </a:p>
        </p:txBody>
      </p:sp>
      <p:pic>
        <p:nvPicPr>
          <p:cNvPr id="12" name="Imagen 11">
            <a:extLst>
              <a:ext uri="{FF2B5EF4-FFF2-40B4-BE49-F238E27FC236}">
                <a16:creationId xmlns:a16="http://schemas.microsoft.com/office/drawing/2014/main" id="{A6CB62DB-7272-44B2-BA75-362D624156D9}"/>
              </a:ext>
            </a:extLst>
          </p:cNvPr>
          <p:cNvPicPr>
            <a:picLocks noChangeAspect="1"/>
          </p:cNvPicPr>
          <p:nvPr/>
        </p:nvPicPr>
        <p:blipFill rotWithShape="1">
          <a:blip r:embed="rId7"/>
          <a:srcRect l="4783"/>
          <a:stretch/>
        </p:blipFill>
        <p:spPr>
          <a:xfrm>
            <a:off x="786214" y="4038108"/>
            <a:ext cx="3346668" cy="263607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6" name="Imagen 15">
            <a:extLst>
              <a:ext uri="{FF2B5EF4-FFF2-40B4-BE49-F238E27FC236}">
                <a16:creationId xmlns:a16="http://schemas.microsoft.com/office/drawing/2014/main" id="{EB94CEAB-33B2-4FBB-9233-67A610963349}"/>
              </a:ext>
            </a:extLst>
          </p:cNvPr>
          <p:cNvPicPr>
            <a:picLocks noChangeAspect="1"/>
          </p:cNvPicPr>
          <p:nvPr/>
        </p:nvPicPr>
        <p:blipFill>
          <a:blip r:embed="rId8"/>
          <a:stretch>
            <a:fillRect/>
          </a:stretch>
        </p:blipFill>
        <p:spPr>
          <a:xfrm>
            <a:off x="3999247" y="1725190"/>
            <a:ext cx="4465236" cy="2512571"/>
          </a:xfrm>
          <a:prstGeom prst="rect">
            <a:avLst/>
          </a:prstGeom>
          <a:ln w="88900" cap="sq" cmpd="thickThin">
            <a:solidFill>
              <a:srgbClr val="000000"/>
            </a:solidFill>
            <a:prstDash val="solid"/>
            <a:miter lim="800000"/>
          </a:ln>
          <a:effectLst>
            <a:innerShdw blurRad="76200">
              <a:srgbClr val="000000"/>
            </a:innerShdw>
          </a:effectLst>
        </p:spPr>
      </p:pic>
      <p:pic>
        <p:nvPicPr>
          <p:cNvPr id="15" name="Imagen 14">
            <a:extLst>
              <a:ext uri="{FF2B5EF4-FFF2-40B4-BE49-F238E27FC236}">
                <a16:creationId xmlns:a16="http://schemas.microsoft.com/office/drawing/2014/main" id="{E816CE77-E2BF-481C-B7D3-4D4270F62520}"/>
              </a:ext>
            </a:extLst>
          </p:cNvPr>
          <p:cNvPicPr>
            <a:picLocks noChangeAspect="1"/>
          </p:cNvPicPr>
          <p:nvPr/>
        </p:nvPicPr>
        <p:blipFill>
          <a:blip r:embed="rId9"/>
          <a:stretch>
            <a:fillRect/>
          </a:stretch>
        </p:blipFill>
        <p:spPr>
          <a:xfrm>
            <a:off x="8265763" y="4038108"/>
            <a:ext cx="3625558" cy="2507971"/>
          </a:xfrm>
          <a:prstGeom prst="rect">
            <a:avLst/>
          </a:prstGeom>
        </p:spPr>
      </p:pic>
    </p:spTree>
    <p:extLst>
      <p:ext uri="{BB962C8B-B14F-4D97-AF65-F5344CB8AC3E}">
        <p14:creationId xmlns:p14="http://schemas.microsoft.com/office/powerpoint/2010/main" val="733697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0"/>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sp>
        <p:nvSpPr>
          <p:cNvPr id="9" name="Elipse 8"/>
          <p:cNvSpPr/>
          <p:nvPr/>
        </p:nvSpPr>
        <p:spPr>
          <a:xfrm>
            <a:off x="960166" y="1115162"/>
            <a:ext cx="3452501" cy="3358497"/>
          </a:xfrm>
          <a:prstGeom prst="ellipse">
            <a:avLst/>
          </a:prstGeom>
          <a:solidFill>
            <a:schemeClr val="tx1">
              <a:lumMod val="65000"/>
              <a:lumOff val="35000"/>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1719910" y="1342009"/>
            <a:ext cx="1933011" cy="553998"/>
          </a:xfrm>
          <a:prstGeom prst="rect">
            <a:avLst/>
          </a:prstGeom>
          <a:noFill/>
        </p:spPr>
        <p:txBody>
          <a:bodyPr wrap="square" rtlCol="0">
            <a:spAutoFit/>
          </a:bodyPr>
          <a:lstStyle/>
          <a:p>
            <a:pPr algn="ctr"/>
            <a:r>
              <a:rPr lang="en-US" sz="3000" b="1" dirty="0">
                <a:solidFill>
                  <a:srgbClr val="002060"/>
                </a:solidFill>
                <a:latin typeface="Britannic Bold" panose="020B0903060703020204" pitchFamily="34" charset="0"/>
                <a:ea typeface="Segoe UI Black" panose="020B0A02040204020203" pitchFamily="34" charset="0"/>
              </a:rPr>
              <a:t>“LA CAPA”</a:t>
            </a:r>
            <a:endParaRPr lang="es-CL" sz="3000" b="1" dirty="0">
              <a:solidFill>
                <a:srgbClr val="002060"/>
              </a:solidFill>
              <a:latin typeface="Britannic Bold" panose="020B0903060703020204" pitchFamily="34" charset="0"/>
              <a:ea typeface="Segoe UI Black" panose="020B0A02040204020203" pitchFamily="34" charset="0"/>
            </a:endParaRPr>
          </a:p>
        </p:txBody>
      </p:sp>
      <p:sp>
        <p:nvSpPr>
          <p:cNvPr id="15" name="CuadroTexto 14"/>
          <p:cNvSpPr txBox="1"/>
          <p:nvPr/>
        </p:nvSpPr>
        <p:spPr>
          <a:xfrm>
            <a:off x="1304344" y="3602523"/>
            <a:ext cx="2764141" cy="738664"/>
          </a:xfrm>
          <a:prstGeom prst="rect">
            <a:avLst/>
          </a:prstGeom>
          <a:noFill/>
        </p:spPr>
        <p:txBody>
          <a:bodyPr wrap="square" rtlCol="0">
            <a:spAutoFit/>
          </a:bodyPr>
          <a:lstStyle/>
          <a:p>
            <a:pPr algn="ctr"/>
            <a:r>
              <a:rPr lang="en-US" sz="1400" dirty="0">
                <a:solidFill>
                  <a:srgbClr val="002060"/>
                </a:solidFill>
                <a:latin typeface="High Tower Text" panose="02040502050506030303" pitchFamily="18" charset="0"/>
              </a:rPr>
              <a:t>Factor clave para el ánalisis, detección y ataque a un Submarino</a:t>
            </a:r>
            <a:endParaRPr lang="es-CL" b="1" dirty="0">
              <a:solidFill>
                <a:schemeClr val="bg1"/>
              </a:solidFill>
              <a:latin typeface="High Tower Text" panose="02040502050506030303" pitchFamily="18" charset="0"/>
            </a:endParaRPr>
          </a:p>
        </p:txBody>
      </p:sp>
      <p:sp>
        <p:nvSpPr>
          <p:cNvPr id="19" name="Rectangle 121">
            <a:extLst>
              <a:ext uri="{FF2B5EF4-FFF2-40B4-BE49-F238E27FC236}">
                <a16:creationId xmlns:a16="http://schemas.microsoft.com/office/drawing/2014/main" id="{26519E81-C48F-4DC1-8447-5AA3137BE5EE}"/>
              </a:ext>
            </a:extLst>
          </p:cNvPr>
          <p:cNvSpPr/>
          <p:nvPr/>
        </p:nvSpPr>
        <p:spPr>
          <a:xfrm>
            <a:off x="630501" y="4670199"/>
            <a:ext cx="4138057" cy="1435203"/>
          </a:xfrm>
          <a:prstGeom prst="rect">
            <a:avLst/>
          </a:prstGeom>
          <a:solidFill>
            <a:srgbClr val="DCECF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ángulo 1"/>
          <p:cNvSpPr/>
          <p:nvPr/>
        </p:nvSpPr>
        <p:spPr>
          <a:xfrm>
            <a:off x="630502" y="4750839"/>
            <a:ext cx="4069690" cy="1292662"/>
          </a:xfrm>
          <a:prstGeom prst="rect">
            <a:avLst/>
          </a:prstGeom>
        </p:spPr>
        <p:txBody>
          <a:bodyPr wrap="square">
            <a:spAutoFit/>
          </a:bodyPr>
          <a:lstStyle/>
          <a:p>
            <a:pPr algn="just"/>
            <a:r>
              <a:rPr lang="es-ES" sz="1300" dirty="0">
                <a:solidFill>
                  <a:srgbClr val="083D65"/>
                </a:solidFill>
                <a:cs typeface="Segoe UI" panose="020B0502040204020203" pitchFamily="34" charset="0"/>
              </a:rPr>
              <a:t>Línea imaginaria que separa dos masas de agua de temperaturas diferentes.</a:t>
            </a:r>
          </a:p>
          <a:p>
            <a:pPr algn="just"/>
            <a:endParaRPr lang="es-ES" sz="1300" b="1" dirty="0">
              <a:solidFill>
                <a:srgbClr val="002060"/>
              </a:solidFill>
              <a:latin typeface="Calibri Light" panose="020F0302020204030204" pitchFamily="34" charset="0"/>
              <a:ea typeface="Open Sans" panose="020B0606030504020204" pitchFamily="34" charset="0"/>
              <a:cs typeface="Calibri Light" panose="020F0302020204030204" pitchFamily="34" charset="0"/>
            </a:endParaRPr>
          </a:p>
          <a:p>
            <a:pPr algn="just"/>
            <a:r>
              <a:rPr lang="es-ES" sz="1300" dirty="0">
                <a:solidFill>
                  <a:srgbClr val="083D65"/>
                </a:solidFill>
                <a:cs typeface="Segoe UI" panose="020B0502040204020203" pitchFamily="34" charset="0"/>
              </a:rPr>
              <a:t>Normalmente, empieza a formarse una termoclina incipiente encima del agua central entre 50 y 80 metros, dependiendo de la zona del océano donde se encuentre.</a:t>
            </a:r>
            <a:endParaRPr lang="en-US" sz="1300" dirty="0">
              <a:solidFill>
                <a:srgbClr val="083D65"/>
              </a:solidFill>
              <a:cs typeface="Segoe UI" panose="020B0502040204020203" pitchFamily="34" charset="0"/>
            </a:endParaRPr>
          </a:p>
        </p:txBody>
      </p:sp>
      <p:pic>
        <p:nvPicPr>
          <p:cNvPr id="20" name="Imagen 19"/>
          <p:cNvPicPr>
            <a:picLocks noChangeAspect="1"/>
          </p:cNvPicPr>
          <p:nvPr/>
        </p:nvPicPr>
        <p:blipFill rotWithShape="1">
          <a:blip r:embed="rId6"/>
          <a:srcRect b="15788"/>
          <a:stretch/>
        </p:blipFill>
        <p:spPr>
          <a:xfrm>
            <a:off x="6412183" y="876561"/>
            <a:ext cx="4370647" cy="36233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Picture 8"/>
          <p:cNvPicPr>
            <a:picLocks noChangeAspect="1" noChangeArrowheads="1"/>
          </p:cNvPicPr>
          <p:nvPr/>
        </p:nvPicPr>
        <p:blipFill>
          <a:blip r:embed="rId7" cstate="print"/>
          <a:srcRect/>
          <a:stretch>
            <a:fillRect/>
          </a:stretch>
        </p:blipFill>
        <p:spPr bwMode="auto">
          <a:xfrm>
            <a:off x="6412183" y="4708109"/>
            <a:ext cx="4426582" cy="1418786"/>
          </a:xfrm>
          <a:prstGeom prst="rect">
            <a:avLst/>
          </a:prstGeom>
          <a:noFill/>
          <a:ln w="28575">
            <a:solidFill>
              <a:schemeClr val="bg1"/>
            </a:solidFill>
            <a:miter lim="800000"/>
            <a:headEnd/>
            <a:tailEnd/>
          </a:ln>
          <a:effectLst/>
        </p:spPr>
      </p:pic>
      <p:sp>
        <p:nvSpPr>
          <p:cNvPr id="22" name="Rectángulo 21"/>
          <p:cNvSpPr/>
          <p:nvPr/>
        </p:nvSpPr>
        <p:spPr>
          <a:xfrm>
            <a:off x="6460579" y="4688040"/>
            <a:ext cx="4322252" cy="1238801"/>
          </a:xfrm>
          <a:prstGeom prst="rect">
            <a:avLst/>
          </a:prstGeom>
        </p:spPr>
        <p:txBody>
          <a:bodyPr wrap="square">
            <a:spAutoFit/>
          </a:bodyPr>
          <a:lstStyle/>
          <a:p>
            <a:pPr algn="just">
              <a:spcBef>
                <a:spcPct val="50000"/>
              </a:spcBef>
            </a:pPr>
            <a:r>
              <a:rPr lang="es-ES_tradnl" sz="1600" b="1" dirty="0">
                <a:latin typeface="Britannic Bold" panose="020B0903060703020204" pitchFamily="34" charset="0"/>
                <a:ea typeface="Segoe UI Black" panose="020B0A02040204020203" pitchFamily="34" charset="0"/>
              </a:rPr>
              <a:t>INTERPRETACIÓN</a:t>
            </a:r>
          </a:p>
          <a:p>
            <a:pPr algn="just">
              <a:spcBef>
                <a:spcPct val="50000"/>
              </a:spcBef>
            </a:pPr>
            <a:r>
              <a:rPr lang="es-ES_tradnl" sz="1300" dirty="0">
                <a:cs typeface="Segoe UI" panose="020B0502040204020203" pitchFamily="34" charset="0"/>
              </a:rPr>
              <a:t>Gráficos de los datos de velocidad del sonido v/s profundidad, obtenidos en Iquique, Concón, Bahía Ana Pink y Seno Otway durante levantamientos batimétricos (Eje “X” velocidad del sonido m/</a:t>
            </a:r>
            <a:r>
              <a:rPr lang="es-ES_tradnl" sz="1300" dirty="0" err="1">
                <a:cs typeface="Segoe UI" panose="020B0502040204020203" pitchFamily="34" charset="0"/>
              </a:rPr>
              <a:t>seg</a:t>
            </a:r>
            <a:r>
              <a:rPr lang="es-ES_tradnl" sz="1300" dirty="0">
                <a:cs typeface="Segoe UI" panose="020B0502040204020203" pitchFamily="34" charset="0"/>
              </a:rPr>
              <a:t>. y eje “Y” profundidad en metros.</a:t>
            </a:r>
          </a:p>
        </p:txBody>
      </p:sp>
      <p:sp>
        <p:nvSpPr>
          <p:cNvPr id="23" name="CuadroTexto 22"/>
          <p:cNvSpPr txBox="1"/>
          <p:nvPr/>
        </p:nvSpPr>
        <p:spPr>
          <a:xfrm>
            <a:off x="6305868" y="6203809"/>
            <a:ext cx="5124639" cy="461665"/>
          </a:xfrm>
          <a:prstGeom prst="rect">
            <a:avLst/>
          </a:prstGeom>
          <a:noFill/>
        </p:spPr>
        <p:txBody>
          <a:bodyPr wrap="square" rtlCol="0">
            <a:spAutoFit/>
          </a:bodyPr>
          <a:lstStyle/>
          <a:p>
            <a:pPr algn="ctr"/>
            <a:r>
              <a:rPr lang="en-US" sz="1200" dirty="0">
                <a:solidFill>
                  <a:srgbClr val="002060"/>
                </a:solidFill>
                <a:latin typeface="High Tower Text" panose="02040502050506030303" pitchFamily="18" charset="0"/>
              </a:rPr>
              <a:t>Ref: Revista de Marina N° 980  de 2021 </a:t>
            </a:r>
          </a:p>
          <a:p>
            <a:pPr algn="ctr"/>
            <a:r>
              <a:rPr lang="en-US" sz="1200" dirty="0">
                <a:solidFill>
                  <a:srgbClr val="002060"/>
                </a:solidFill>
                <a:latin typeface="High Tower Text" panose="02040502050506030303" pitchFamily="18" charset="0"/>
              </a:rPr>
              <a:t>“</a:t>
            </a:r>
            <a:r>
              <a:rPr lang="es-ES" sz="1200" dirty="0">
                <a:solidFill>
                  <a:srgbClr val="002060"/>
                </a:solidFill>
                <a:latin typeface="High Tower Text" panose="02040502050506030303" pitchFamily="18" charset="0"/>
              </a:rPr>
              <a:t>La batimetría y su representación en las cartas náuticas”</a:t>
            </a:r>
            <a:endParaRPr lang="es-CL" sz="1200" b="1" dirty="0">
              <a:solidFill>
                <a:schemeClr val="bg1"/>
              </a:solidFill>
              <a:latin typeface="High Tower Text" panose="02040502050506030303" pitchFamily="18" charset="0"/>
            </a:endParaRPr>
          </a:p>
        </p:txBody>
      </p:sp>
      <p:pic>
        <p:nvPicPr>
          <p:cNvPr id="17" name="Imagen 16">
            <a:extLst>
              <a:ext uri="{FF2B5EF4-FFF2-40B4-BE49-F238E27FC236}">
                <a16:creationId xmlns:a16="http://schemas.microsoft.com/office/drawing/2014/main" id="{DD759384-9AE7-4450-B08C-0100427A10C9}"/>
              </a:ext>
            </a:extLst>
          </p:cNvPr>
          <p:cNvPicPr>
            <a:picLocks noChangeAspect="1"/>
          </p:cNvPicPr>
          <p:nvPr/>
        </p:nvPicPr>
        <p:blipFill>
          <a:blip r:embed="rId8"/>
          <a:stretch>
            <a:fillRect/>
          </a:stretch>
        </p:blipFill>
        <p:spPr>
          <a:xfrm>
            <a:off x="1515015" y="1945869"/>
            <a:ext cx="2365677" cy="16335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TextBox 8"/>
          <p:cNvSpPr txBox="1"/>
          <p:nvPr/>
        </p:nvSpPr>
        <p:spPr>
          <a:xfrm>
            <a:off x="6505528" y="106561"/>
            <a:ext cx="4232354" cy="646331"/>
          </a:xfrm>
          <a:prstGeom prst="rect">
            <a:avLst/>
          </a:prstGeom>
          <a:noFill/>
        </p:spPr>
        <p:txBody>
          <a:bodyPr wrap="square" rtlCol="0">
            <a:spAutoFit/>
          </a:bodyPr>
          <a:lstStyle/>
          <a:p>
            <a:pPr algn="ctr"/>
            <a:r>
              <a:rPr lang="en-US" b="1" dirty="0">
                <a:solidFill>
                  <a:srgbClr val="0070C0"/>
                </a:solidFill>
                <a:latin typeface="Britannic Bold" panose="020B0903060703020204" pitchFamily="34" charset="0"/>
                <a:ea typeface="Segoe UI Black" panose="020B0A02040204020203" pitchFamily="34" charset="0"/>
              </a:rPr>
              <a:t>Ejemplo de un análisis reciente de T° por parte del SHOA</a:t>
            </a:r>
          </a:p>
        </p:txBody>
      </p:sp>
      <p:cxnSp>
        <p:nvCxnSpPr>
          <p:cNvPr id="5" name="Conector recto 4"/>
          <p:cNvCxnSpPr/>
          <p:nvPr/>
        </p:nvCxnSpPr>
        <p:spPr>
          <a:xfrm flipV="1">
            <a:off x="1201745" y="2768601"/>
            <a:ext cx="2916000" cy="8466"/>
          </a:xfrm>
          <a:prstGeom prst="line">
            <a:avLst/>
          </a:prstGeom>
          <a:ln w="38100">
            <a:solidFill>
              <a:srgbClr val="C0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543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500"/>
                                        <p:tgtEl>
                                          <p:spTgt spid="1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par>
                                <p:cTn id="20" presetID="16" presetClass="entr" presetSubtype="21"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arn(inVertical)">
                                      <p:cBhvr>
                                        <p:cTn id="22" dur="500"/>
                                        <p:tgtEl>
                                          <p:spTgt spid="17"/>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circle(in)">
                                      <p:cBhvr>
                                        <p:cTn id="30" dur="2000"/>
                                        <p:tgtEl>
                                          <p:spTgt spid="20"/>
                                        </p:tgtEl>
                                      </p:cBhvr>
                                    </p:animEffect>
                                  </p:childTnLst>
                                </p:cTn>
                              </p:par>
                              <p:par>
                                <p:cTn id="31" presetID="6" presetClass="entr" presetSubtype="1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circle(in)">
                                      <p:cBhvr>
                                        <p:cTn id="33" dur="2000"/>
                                        <p:tgtEl>
                                          <p:spTgt spid="2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circle(in)">
                                      <p:cBhvr>
                                        <p:cTn id="36" dur="2000"/>
                                        <p:tgtEl>
                                          <p:spTgt spid="2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circle(in)">
                                      <p:cBhvr>
                                        <p:cTn id="39" dur="2000"/>
                                        <p:tgtEl>
                                          <p:spTgt spid="2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circle(in)">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15" grpId="0"/>
      <p:bldP spid="19" grpId="0" animBg="1"/>
      <p:bldP spid="2" grpId="0"/>
      <p:bldP spid="22" grpId="0"/>
      <p:bldP spid="23"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p:cNvPicPr>
            <a:picLocks noChangeAspect="1"/>
          </p:cNvPicPr>
          <p:nvPr/>
        </p:nvPicPr>
        <p:blipFill>
          <a:blip r:embed="rId2"/>
          <a:stretch>
            <a:fillRect/>
          </a:stretch>
        </p:blipFill>
        <p:spPr>
          <a:xfrm>
            <a:off x="0" y="0"/>
            <a:ext cx="12193532" cy="6858000"/>
          </a:xfrm>
          <a:prstGeom prst="rect">
            <a:avLst/>
          </a:prstGeom>
          <a:ln>
            <a:noFill/>
          </a:ln>
        </p:spPr>
      </p:pic>
      <p:sp>
        <p:nvSpPr>
          <p:cNvPr id="13" name="Rectangle 121">
            <a:extLst>
              <a:ext uri="{FF2B5EF4-FFF2-40B4-BE49-F238E27FC236}">
                <a16:creationId xmlns:a16="http://schemas.microsoft.com/office/drawing/2014/main" id="{26519E81-C48F-4DC1-8447-5AA3137BE5EE}"/>
              </a:ext>
            </a:extLst>
          </p:cNvPr>
          <p:cNvSpPr/>
          <p:nvPr/>
        </p:nvSpPr>
        <p:spPr>
          <a:xfrm>
            <a:off x="5016381" y="0"/>
            <a:ext cx="7177151" cy="6850560"/>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Conector recto 6"/>
          <p:cNvCxnSpPr/>
          <p:nvPr/>
        </p:nvCxnSpPr>
        <p:spPr>
          <a:xfrm>
            <a:off x="6854384" y="1957294"/>
            <a:ext cx="262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upo 11"/>
          <p:cNvGrpSpPr/>
          <p:nvPr/>
        </p:nvGrpSpPr>
        <p:grpSpPr>
          <a:xfrm>
            <a:off x="347111" y="2327875"/>
            <a:ext cx="3558317" cy="2073227"/>
            <a:chOff x="89209" y="885836"/>
            <a:chExt cx="4787590" cy="5648167"/>
          </a:xfrm>
          <a:solidFill>
            <a:srgbClr val="002060">
              <a:alpha val="50000"/>
            </a:srgbClr>
          </a:solidFill>
        </p:grpSpPr>
        <p:pic>
          <p:nvPicPr>
            <p:cNvPr id="14" name="Picture 2"/>
            <p:cNvPicPr>
              <a:picLocks noChangeAspect="1" noChangeArrowheads="1"/>
            </p:cNvPicPr>
            <p:nvPr/>
          </p:nvPicPr>
          <p:blipFill>
            <a:blip r:embed="rId3"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15"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CuadroTexto 16"/>
          <p:cNvSpPr txBox="1"/>
          <p:nvPr/>
        </p:nvSpPr>
        <p:spPr>
          <a:xfrm>
            <a:off x="347111" y="2740584"/>
            <a:ext cx="3558317" cy="1200329"/>
          </a:xfrm>
          <a:prstGeom prst="rect">
            <a:avLst/>
          </a:prstGeom>
          <a:noFill/>
        </p:spPr>
        <p:txBody>
          <a:bodyPr wrap="square" rtlCol="0">
            <a:spAutoFit/>
          </a:bodyPr>
          <a:lstStyle/>
          <a:p>
            <a:pPr marL="92075" algn="ctr"/>
            <a:r>
              <a:rPr lang="es-MX" sz="2400" b="1" dirty="0">
                <a:solidFill>
                  <a:schemeClr val="bg1"/>
                </a:solidFill>
                <a:latin typeface="Britannic Bold" panose="020B0903060703020204" pitchFamily="34" charset="0"/>
                <a:ea typeface="Segoe UI Black" panose="020B0A02040204020203" pitchFamily="34" charset="0"/>
              </a:rPr>
              <a:t>SONAR ACTIVO </a:t>
            </a:r>
          </a:p>
          <a:p>
            <a:pPr marL="92075" algn="ctr"/>
            <a:r>
              <a:rPr lang="es-MX" sz="2400" b="1" dirty="0">
                <a:solidFill>
                  <a:schemeClr val="bg1"/>
                </a:solidFill>
                <a:latin typeface="Britannic Bold" panose="020B0903060703020204" pitchFamily="34" charset="0"/>
                <a:ea typeface="Segoe UI Black" panose="020B0A02040204020203" pitchFamily="34" charset="0"/>
              </a:rPr>
              <a:t>/</a:t>
            </a:r>
          </a:p>
          <a:p>
            <a:pPr marL="92075" algn="ctr"/>
            <a:r>
              <a:rPr lang="es-MX" sz="2400" b="1" dirty="0">
                <a:solidFill>
                  <a:schemeClr val="bg1"/>
                </a:solidFill>
                <a:latin typeface="Britannic Bold" panose="020B0903060703020204" pitchFamily="34" charset="0"/>
                <a:ea typeface="Segoe UI Black" panose="020B0A02040204020203" pitchFamily="34" charset="0"/>
              </a:rPr>
              <a:t> SONAR PASIVO</a:t>
            </a:r>
            <a:endParaRPr lang="es-ES_tradnl" sz="2000" dirty="0">
              <a:solidFill>
                <a:schemeClr val="bg1"/>
              </a:solidFill>
            </a:endParaRPr>
          </a:p>
        </p:txBody>
      </p:sp>
      <p:pic>
        <p:nvPicPr>
          <p:cNvPr id="20" name="Imagen 19"/>
          <p:cNvPicPr>
            <a:picLocks noChangeAspect="1"/>
          </p:cNvPicPr>
          <p:nvPr/>
        </p:nvPicPr>
        <p:blipFill rotWithShape="1">
          <a:blip r:embed="rId4"/>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Imagen 20"/>
          <p:cNvPicPr>
            <a:picLocks noChangeAspect="1"/>
          </p:cNvPicPr>
          <p:nvPr/>
        </p:nvPicPr>
        <p:blipFill rotWithShape="1">
          <a:blip r:embed="rId5"/>
          <a:srcRect t="13954" r="3234"/>
          <a:stretch/>
        </p:blipFill>
        <p:spPr>
          <a:xfrm>
            <a:off x="11019157" y="143062"/>
            <a:ext cx="822701" cy="630161"/>
          </a:xfrm>
          <a:prstGeom prst="rect">
            <a:avLst/>
          </a:prstGeom>
        </p:spPr>
      </p:pic>
      <p:pic>
        <p:nvPicPr>
          <p:cNvPr id="22" name="Imagen 21">
            <a:extLst>
              <a:ext uri="{FF2B5EF4-FFF2-40B4-BE49-F238E27FC236}">
                <a16:creationId xmlns:a16="http://schemas.microsoft.com/office/drawing/2014/main" id="{2900F69F-F2B8-410E-B871-C4E88B88EABB}"/>
              </a:ext>
            </a:extLst>
          </p:cNvPr>
          <p:cNvPicPr>
            <a:picLocks noChangeAspect="1"/>
          </p:cNvPicPr>
          <p:nvPr/>
        </p:nvPicPr>
        <p:blipFill>
          <a:blip r:embed="rId6"/>
          <a:stretch>
            <a:fillRect/>
          </a:stretch>
        </p:blipFill>
        <p:spPr>
          <a:xfrm>
            <a:off x="6415403" y="441624"/>
            <a:ext cx="3360496" cy="1344198"/>
          </a:xfrm>
          <a:prstGeom prst="rect">
            <a:avLst/>
          </a:prstGeom>
          <a:ln w="88900" cap="sq" cmpd="thickThin">
            <a:solidFill>
              <a:srgbClr val="000000"/>
            </a:solidFill>
            <a:prstDash val="solid"/>
            <a:miter lim="800000"/>
          </a:ln>
          <a:effectLst>
            <a:innerShdw blurRad="76200">
              <a:srgbClr val="000000"/>
            </a:innerShdw>
          </a:effectLst>
        </p:spPr>
      </p:pic>
      <p:pic>
        <p:nvPicPr>
          <p:cNvPr id="23" name="Imagen 22">
            <a:extLst>
              <a:ext uri="{FF2B5EF4-FFF2-40B4-BE49-F238E27FC236}">
                <a16:creationId xmlns:a16="http://schemas.microsoft.com/office/drawing/2014/main" id="{19C4A4AE-2C0B-49AB-B768-447A84F0170B}"/>
              </a:ext>
            </a:extLst>
          </p:cNvPr>
          <p:cNvPicPr>
            <a:picLocks noChangeAspect="1"/>
          </p:cNvPicPr>
          <p:nvPr/>
        </p:nvPicPr>
        <p:blipFill>
          <a:blip r:embed="rId7"/>
          <a:stretch>
            <a:fillRect/>
          </a:stretch>
        </p:blipFill>
        <p:spPr>
          <a:xfrm>
            <a:off x="6796754" y="2227446"/>
            <a:ext cx="2743259" cy="18493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24" name="Conector recto 23"/>
          <p:cNvCxnSpPr/>
          <p:nvPr/>
        </p:nvCxnSpPr>
        <p:spPr>
          <a:xfrm>
            <a:off x="6829482" y="4297417"/>
            <a:ext cx="262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5" name="Imagen 24">
            <a:extLst>
              <a:ext uri="{FF2B5EF4-FFF2-40B4-BE49-F238E27FC236}">
                <a16:creationId xmlns:a16="http://schemas.microsoft.com/office/drawing/2014/main" id="{896F8F4A-43F2-419F-91B5-EF88A9509D61}"/>
              </a:ext>
            </a:extLst>
          </p:cNvPr>
          <p:cNvPicPr>
            <a:picLocks noChangeAspect="1"/>
          </p:cNvPicPr>
          <p:nvPr/>
        </p:nvPicPr>
        <p:blipFill>
          <a:blip r:embed="rId8"/>
          <a:stretch>
            <a:fillRect/>
          </a:stretch>
        </p:blipFill>
        <p:spPr>
          <a:xfrm>
            <a:off x="5579159" y="4518001"/>
            <a:ext cx="5032983" cy="2170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40602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artisticFilmGrain/>
                    </a14:imgEffect>
                    <a14:imgEffect>
                      <a14:colorTemperature colorTemp="4700"/>
                    </a14:imgEffect>
                  </a14:imgLayer>
                </a14:imgProps>
              </a:ext>
            </a:extLst>
          </a:blip>
          <a:stretch>
            <a:fillRect/>
          </a:stretch>
        </p:blipFill>
        <p:spPr>
          <a:xfrm>
            <a:off x="-2495" y="0"/>
            <a:ext cx="12185786" cy="6858000"/>
          </a:xfrm>
          <a:prstGeom prst="rect">
            <a:avLst/>
          </a:prstGeom>
        </p:spPr>
      </p:pic>
      <p:pic>
        <p:nvPicPr>
          <p:cNvPr id="14" name="Imagen 13"/>
          <p:cNvPicPr>
            <a:picLocks noChangeAspect="1"/>
          </p:cNvPicPr>
          <p:nvPr/>
        </p:nvPicPr>
        <p:blipFill rotWithShape="1">
          <a:blip r:embed="rId4">
            <a:grayscl/>
          </a:blip>
          <a:srcRect b="15443"/>
          <a:stretch/>
        </p:blipFill>
        <p:spPr>
          <a:xfrm>
            <a:off x="432703" y="298987"/>
            <a:ext cx="671766" cy="385342"/>
          </a:xfrm>
          <a:prstGeom prst="rect">
            <a:avLst/>
          </a:prstGeom>
          <a:ln w="88900" cap="sq" cmpd="thickThin">
            <a:solidFill>
              <a:srgbClr val="000000"/>
            </a:solidFill>
            <a:prstDash val="solid"/>
            <a:miter lim="800000"/>
          </a:ln>
          <a:effectLst>
            <a:innerShdw blurRad="76200">
              <a:srgbClr val="000000"/>
            </a:innerShdw>
          </a:effectLst>
        </p:spPr>
      </p:pic>
      <p:grpSp>
        <p:nvGrpSpPr>
          <p:cNvPr id="3" name="Grupo 2"/>
          <p:cNvGrpSpPr/>
          <p:nvPr/>
        </p:nvGrpSpPr>
        <p:grpSpPr>
          <a:xfrm>
            <a:off x="4364147" y="1749751"/>
            <a:ext cx="3452501" cy="3358497"/>
            <a:chOff x="3729325" y="1821880"/>
            <a:chExt cx="3452501" cy="3358497"/>
          </a:xfrm>
        </p:grpSpPr>
        <p:sp>
          <p:nvSpPr>
            <p:cNvPr id="8" name="Elipse 7"/>
            <p:cNvSpPr/>
            <p:nvPr/>
          </p:nvSpPr>
          <p:spPr>
            <a:xfrm>
              <a:off x="3729325" y="1821880"/>
              <a:ext cx="3452501" cy="3358497"/>
            </a:xfrm>
            <a:prstGeom prst="ellipse">
              <a:avLst/>
            </a:prstGeom>
            <a:solidFill>
              <a:srgbClr val="FFFF0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CuadroTexto 8"/>
            <p:cNvSpPr txBox="1"/>
            <p:nvPr/>
          </p:nvSpPr>
          <p:spPr>
            <a:xfrm>
              <a:off x="4466365" y="4541917"/>
              <a:ext cx="1933011" cy="430887"/>
            </a:xfrm>
            <a:prstGeom prst="rect">
              <a:avLst/>
            </a:prstGeom>
            <a:noFill/>
          </p:spPr>
          <p:txBody>
            <a:bodyPr wrap="square" rtlCol="0">
              <a:spAutoFit/>
            </a:bodyPr>
            <a:lstStyle/>
            <a:p>
              <a:pPr algn="ctr"/>
              <a:r>
                <a:rPr lang="en-US" sz="2200" b="1" dirty="0">
                  <a:solidFill>
                    <a:schemeClr val="bg1"/>
                  </a:solidFill>
                  <a:latin typeface="Malgun Gothic" panose="020B0503020000020004" pitchFamily="34" charset="-127"/>
                  <a:ea typeface="Malgun Gothic" panose="020B0503020000020004" pitchFamily="34" charset="-127"/>
                </a:rPr>
                <a:t>PREGUNTAS</a:t>
              </a:r>
              <a:endParaRPr lang="es-CL" sz="2200" b="1" dirty="0">
                <a:solidFill>
                  <a:schemeClr val="bg1"/>
                </a:solidFill>
                <a:latin typeface="Malgun Gothic" panose="020B0503020000020004" pitchFamily="34" charset="-127"/>
                <a:ea typeface="Malgun Gothic" panose="020B0503020000020004" pitchFamily="34" charset="-127"/>
              </a:endParaRPr>
            </a:p>
          </p:txBody>
        </p:sp>
        <p:cxnSp>
          <p:nvCxnSpPr>
            <p:cNvPr id="10" name="Conector recto 9"/>
            <p:cNvCxnSpPr/>
            <p:nvPr/>
          </p:nvCxnSpPr>
          <p:spPr>
            <a:xfrm>
              <a:off x="4883085" y="5031783"/>
              <a:ext cx="101126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Imagen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66365" y="2520161"/>
              <a:ext cx="1978420" cy="19619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sp>
        <p:nvSpPr>
          <p:cNvPr id="17" name="CuadroTexto 16"/>
          <p:cNvSpPr txBox="1"/>
          <p:nvPr/>
        </p:nvSpPr>
        <p:spPr>
          <a:xfrm>
            <a:off x="9858618" y="168492"/>
            <a:ext cx="2238103" cy="646331"/>
          </a:xfrm>
          <a:prstGeom prst="rect">
            <a:avLst/>
          </a:prstGeom>
          <a:noFill/>
        </p:spPr>
        <p:txBody>
          <a:bodyPr wrap="square" rtlCol="0">
            <a:spAutoFit/>
          </a:bodyPr>
          <a:lstStyle/>
          <a:p>
            <a:pPr algn="ctr"/>
            <a:r>
              <a:rPr lang="en-US" b="1" dirty="0">
                <a:solidFill>
                  <a:schemeClr val="bg1"/>
                </a:solidFill>
                <a:latin typeface="High Tower Text" panose="02040502050506030303" pitchFamily="18" charset="0"/>
              </a:rPr>
              <a:t>Sistemas de Armas </a:t>
            </a:r>
          </a:p>
          <a:p>
            <a:pPr algn="ctr"/>
            <a:r>
              <a:rPr lang="en-US" b="1" dirty="0">
                <a:solidFill>
                  <a:schemeClr val="bg1"/>
                </a:solidFill>
                <a:latin typeface="High Tower Text" panose="02040502050506030303" pitchFamily="18" charset="0"/>
              </a:rPr>
              <a:t>UT N°2 </a:t>
            </a:r>
            <a:endParaRPr lang="es-CL" b="1" dirty="0">
              <a:solidFill>
                <a:schemeClr val="bg1"/>
              </a:solidFill>
              <a:latin typeface="High Tower Text" panose="02040502050506030303" pitchFamily="18" charset="0"/>
            </a:endParaRPr>
          </a:p>
        </p:txBody>
      </p:sp>
      <p:sp>
        <p:nvSpPr>
          <p:cNvPr id="11" name="CuadroTexto 10"/>
          <p:cNvSpPr txBox="1"/>
          <p:nvPr/>
        </p:nvSpPr>
        <p:spPr>
          <a:xfrm>
            <a:off x="3186121" y="6203050"/>
            <a:ext cx="6067425"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solidFill>
                  <a:schemeClr val="bg1"/>
                </a:solidFill>
              </a:rPr>
              <a:t>  </a:t>
            </a:r>
            <a:r>
              <a:rPr lang="es-CL" sz="2000" b="1" dirty="0">
                <a:solidFill>
                  <a:schemeClr val="bg1"/>
                </a:solidFill>
                <a:latin typeface="High Tower Text" panose="02040502050506030303" pitchFamily="18" charset="0"/>
              </a:rPr>
              <a:t>Honor            Patria              Eficiencia         Disciplina</a:t>
            </a:r>
          </a:p>
        </p:txBody>
      </p:sp>
    </p:spTree>
    <p:extLst>
      <p:ext uri="{BB962C8B-B14F-4D97-AF65-F5344CB8AC3E}">
        <p14:creationId xmlns:p14="http://schemas.microsoft.com/office/powerpoint/2010/main" val="52499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1130</TotalTime>
  <Words>985</Words>
  <Application>Microsoft Office PowerPoint</Application>
  <PresentationFormat>Panorámica</PresentationFormat>
  <Paragraphs>165</Paragraphs>
  <Slides>17</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17</vt:i4>
      </vt:variant>
    </vt:vector>
  </HeadingPairs>
  <TitlesOfParts>
    <vt:vector size="27" baseType="lpstr">
      <vt:lpstr>Malgun Gothic</vt:lpstr>
      <vt:lpstr>Arial</vt:lpstr>
      <vt:lpstr>Britannic Bold</vt:lpstr>
      <vt:lpstr>Calibri</vt:lpstr>
      <vt:lpstr>Calibri Light</vt:lpstr>
      <vt:lpstr>High Tower Text</vt:lpstr>
      <vt:lpstr>Lato</vt:lpstr>
      <vt:lpstr>Segoe UI</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75</cp:revision>
  <dcterms:created xsi:type="dcterms:W3CDTF">2022-12-20T14:38:35Z</dcterms:created>
  <dcterms:modified xsi:type="dcterms:W3CDTF">2023-04-25T11:50:54Z</dcterms:modified>
</cp:coreProperties>
</file>