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75" r:id="rId4"/>
    <p:sldId id="276" r:id="rId5"/>
    <p:sldId id="277" r:id="rId6"/>
    <p:sldId id="278" r:id="rId7"/>
    <p:sldId id="279" r:id="rId8"/>
    <p:sldId id="280" r:id="rId9"/>
    <p:sldId id="281" r:id="rId10"/>
    <p:sldId id="282" r:id="rId11"/>
    <p:sldId id="283" r:id="rId12"/>
    <p:sldId id="284" r:id="rId13"/>
    <p:sldId id="285" r:id="rId14"/>
    <p:sldId id="290" r:id="rId15"/>
    <p:sldId id="286" r:id="rId16"/>
    <p:sldId id="291" r:id="rId17"/>
    <p:sldId id="293" r:id="rId18"/>
    <p:sldId id="292" r:id="rId19"/>
    <p:sldId id="295" r:id="rId20"/>
    <p:sldId id="294" r:id="rId21"/>
    <p:sldId id="296" r:id="rId22"/>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D12C8A45-B9B2-4E01-B945-EA96BBA19178}" type="datetimeFigureOut">
              <a:rPr lang="es-CL" smtClean="0"/>
              <a:pPr/>
              <a:t>30-03-2020</a:t>
            </a:fld>
            <a:endParaRPr lang="es-CL" dirty="0"/>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dirty="0"/>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AA964AEA-90DC-4BC5-83BC-E6AEB90072DD}"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D12C8A45-B9B2-4E01-B945-EA96BBA19178}" type="datetimeFigureOut">
              <a:rPr lang="es-CL" smtClean="0"/>
              <a:pPr/>
              <a:t>30-03-2020</a:t>
            </a:fld>
            <a:endParaRPr lang="es-CL" dirty="0"/>
          </a:p>
        </p:txBody>
      </p:sp>
      <p:sp>
        <p:nvSpPr>
          <p:cNvPr id="9" name="8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dirty="0"/>
          </a:p>
        </p:txBody>
      </p:sp>
      <p:sp>
        <p:nvSpPr>
          <p:cNvPr id="10" name="9 Marcador de pie de página"/>
          <p:cNvSpPr>
            <a:spLocks noGrp="1"/>
          </p:cNvSpPr>
          <p:nvPr>
            <p:ph type="ftr" sz="quarter" idx="16"/>
          </p:nvPr>
        </p:nvSpPr>
        <p:spPr/>
        <p:txBody>
          <a:bodyPr rtlCol="0"/>
          <a:lstStyle/>
          <a:p>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D12C8A45-B9B2-4E01-B945-EA96BBA19178}" type="datetimeFigureOut">
              <a:rPr lang="es-CL" smtClean="0"/>
              <a:pPr/>
              <a:t>30-03-2020</a:t>
            </a:fld>
            <a:endParaRPr lang="es-CL" dirty="0"/>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dirty="0"/>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AA964AEA-90DC-4BC5-83BC-E6AEB90072DD}"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8" name="7 Marcador de pie de página"/>
          <p:cNvSpPr>
            <a:spLocks noGrp="1"/>
          </p:cNvSpPr>
          <p:nvPr>
            <p:ph type="ftr" sz="quarter" idx="11"/>
          </p:nvPr>
        </p:nvSpPr>
        <p:spPr/>
        <p:txBody>
          <a:bodyPr/>
          <a:lstStyle/>
          <a:p>
            <a:endParaRPr lang="es-CL" dirty="0"/>
          </a:p>
        </p:txBody>
      </p:sp>
      <p:sp>
        <p:nvSpPr>
          <p:cNvPr id="9" name="8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D12C8A45-B9B2-4E01-B945-EA96BBA19178}" type="datetimeFigureOut">
              <a:rPr lang="es-CL" smtClean="0"/>
              <a:pPr/>
              <a:t>30-03-2020</a:t>
            </a:fld>
            <a:endParaRPr lang="es-CL" dirty="0"/>
          </a:p>
        </p:txBody>
      </p:sp>
      <p:sp>
        <p:nvSpPr>
          <p:cNvPr id="7" name="6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dirty="0"/>
          </a:p>
        </p:txBody>
      </p:sp>
      <p:sp>
        <p:nvSpPr>
          <p:cNvPr id="8" name="7 Marcador de pie de página"/>
          <p:cNvSpPr>
            <a:spLocks noGrp="1"/>
          </p:cNvSpPr>
          <p:nvPr>
            <p:ph type="ftr" sz="quarter" idx="12"/>
          </p:nvPr>
        </p:nvSpPr>
        <p:spPr/>
        <p:txBody>
          <a:bodyPr rtlCol="0"/>
          <a:lstStyle/>
          <a:p>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D12C8A45-B9B2-4E01-B945-EA96BBA19178}" type="datetimeFigureOut">
              <a:rPr lang="es-CL" smtClean="0"/>
              <a:pPr/>
              <a:t>30-03-2020</a:t>
            </a:fld>
            <a:endParaRPr lang="es-CL" dirty="0"/>
          </a:p>
        </p:txBody>
      </p:sp>
      <p:sp>
        <p:nvSpPr>
          <p:cNvPr id="22" name="21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dirty="0"/>
          </a:p>
        </p:txBody>
      </p:sp>
      <p:sp>
        <p:nvSpPr>
          <p:cNvPr id="23" name="22 Marcador de pie de página"/>
          <p:cNvSpPr>
            <a:spLocks noGrp="1"/>
          </p:cNvSpPr>
          <p:nvPr>
            <p:ph type="ftr" sz="quarter" idx="16"/>
          </p:nvPr>
        </p:nvSpPr>
        <p:spPr/>
        <p:txBody>
          <a:bodyPr rtlCol="0"/>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D12C8A45-B9B2-4E01-B945-EA96BBA19178}" type="datetimeFigureOut">
              <a:rPr lang="es-CL" smtClean="0"/>
              <a:pPr/>
              <a:t>30-03-2020</a:t>
            </a:fld>
            <a:endParaRPr lang="es-CL" dirty="0"/>
          </a:p>
        </p:txBody>
      </p:sp>
      <p:sp>
        <p:nvSpPr>
          <p:cNvPr id="18" name="17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dirty="0"/>
          </a:p>
        </p:txBody>
      </p:sp>
      <p:sp>
        <p:nvSpPr>
          <p:cNvPr id="21" name="20 Marcador de pie de página"/>
          <p:cNvSpPr>
            <a:spLocks noGrp="1"/>
          </p:cNvSpPr>
          <p:nvPr>
            <p:ph type="ftr" sz="quarter" idx="12"/>
          </p:nvPr>
        </p:nvSpPr>
        <p:spPr/>
        <p:txBody>
          <a:bodyPr rtlCol="0"/>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12C8A45-B9B2-4E01-B945-EA96BBA19178}" type="datetimeFigureOut">
              <a:rPr lang="es-CL" smtClean="0"/>
              <a:pPr/>
              <a:t>30-03-2020</a:t>
            </a:fld>
            <a:endParaRPr lang="es-CL" dirty="0"/>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dirty="0"/>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A964AEA-90DC-4BC5-83BC-E6AEB90072DD}"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Program Files\Microsoft Office\MEDIA\CAGCAT10\j0300840.wmf"/>
          <p:cNvPicPr>
            <a:picLocks noChangeAspect="1" noChangeArrowheads="1"/>
          </p:cNvPicPr>
          <p:nvPr/>
        </p:nvPicPr>
        <p:blipFill>
          <a:blip r:embed="rId2" cstate="print"/>
          <a:srcRect/>
          <a:stretch>
            <a:fillRect/>
          </a:stretch>
        </p:blipFill>
        <p:spPr bwMode="auto">
          <a:xfrm>
            <a:off x="2143108" y="285728"/>
            <a:ext cx="5786478" cy="3907711"/>
          </a:xfrm>
          <a:prstGeom prst="rect">
            <a:avLst/>
          </a:prstGeom>
          <a:noFill/>
        </p:spPr>
      </p:pic>
      <p:sp>
        <p:nvSpPr>
          <p:cNvPr id="2" name="1 Título"/>
          <p:cNvSpPr>
            <a:spLocks noGrp="1"/>
          </p:cNvSpPr>
          <p:nvPr>
            <p:ph type="ctrTitle"/>
          </p:nvPr>
        </p:nvSpPr>
        <p:spPr/>
        <p:txBody>
          <a:bodyPr/>
          <a:lstStyle/>
          <a:p>
            <a:r>
              <a:rPr lang="es-CL" dirty="0" smtClean="0"/>
              <a:t>UNIDAD TEMATICA DOS</a:t>
            </a:r>
            <a:br>
              <a:rPr lang="es-CL" dirty="0" smtClean="0"/>
            </a:br>
            <a:r>
              <a:rPr lang="es-CL" dirty="0" smtClean="0"/>
              <a:t>EL PODER JUDICIAL</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articulo 17 del Reglamento Constitucional de 1812 expresaba: La facultad judiciaria, residirá en los tribunales y jueces ordinarios. Velará el gobierno sobre el cumplimiento de las leyes y de los deberes de los magistrados, sin perturbar sus funciones. </a:t>
            </a:r>
            <a:endParaRPr lang="es-CL"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Es desde esa época, que todos los ordenamientos de rango constitucional de nuestro país irán incorporando , con mayor o menor pulcritud, los principios que en doctrina, son conocidos como las Bases constitucionales del Poder Judicial . </a:t>
            </a:r>
            <a:endParaRPr lang="es-CL"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a:solidFill>
            <a:schemeClr val="bg1"/>
          </a:solidFill>
        </p:spPr>
        <p:txBody>
          <a:bodyPr>
            <a:normAutofit/>
          </a:bodyPr>
          <a:lstStyle/>
          <a:p>
            <a:r>
              <a:rPr lang="es-CL" sz="2400" i="1" dirty="0" smtClean="0">
                <a:solidFill>
                  <a:schemeClr val="accent1">
                    <a:lumMod val="50000"/>
                  </a:schemeClr>
                </a:solidFill>
              </a:rPr>
              <a:t>1.-El Principio de la Independencia</a:t>
            </a:r>
            <a:r>
              <a:rPr lang="es-CL" sz="2400" dirty="0" smtClean="0">
                <a:solidFill>
                  <a:schemeClr val="accent1">
                    <a:lumMod val="50000"/>
                  </a:schemeClr>
                </a:solidFill>
              </a:rPr>
              <a:t>. </a:t>
            </a:r>
          </a:p>
          <a:p>
            <a:r>
              <a:rPr lang="es-CL" sz="2400" dirty="0" smtClean="0"/>
              <a:t>Este requisito, esencial para el Estado de Derecho, se encuentra reconocido en forma explicita en el articulo 76, al entregar exclusivamente la facultad de conocerlas causas civiles y criminales, de resolverlas y de hacer ejecutar lo juzgado, únicamente a los tribunales establecidos por la ley.</a:t>
            </a:r>
            <a:endParaRPr lang="es-CL"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1.-El Principio de la Independencia</a:t>
            </a:r>
            <a:r>
              <a:rPr lang="es-CL" sz="2400" dirty="0" smtClean="0">
                <a:solidFill>
                  <a:schemeClr val="accent1">
                    <a:lumMod val="50000"/>
                  </a:schemeClr>
                </a:solidFill>
              </a:rPr>
              <a:t>. </a:t>
            </a:r>
          </a:p>
          <a:p>
            <a:r>
              <a:rPr lang="es-CL" sz="2400" dirty="0" smtClean="0"/>
              <a:t>(Continuación).El concepto de jurisdicción ha sido tomado por el constituyente en su sentido mas amplio: comprende el conocimiento, resolución y ejecución de lo juzgado.</a:t>
            </a:r>
          </a:p>
          <a:p>
            <a:endParaRPr lang="es-CL"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lnSpcReduction="10000"/>
          </a:bodyPr>
          <a:lstStyle/>
          <a:p>
            <a:r>
              <a:rPr lang="es-CL" sz="2400" i="1" dirty="0" smtClean="0">
                <a:solidFill>
                  <a:schemeClr val="accent1">
                    <a:lumMod val="50000"/>
                  </a:schemeClr>
                </a:solidFill>
              </a:rPr>
              <a:t>1.-El Principio de la Independencia</a:t>
            </a:r>
            <a:r>
              <a:rPr lang="es-CL" sz="2400" dirty="0" smtClean="0">
                <a:solidFill>
                  <a:schemeClr val="accent1">
                    <a:lumMod val="50000"/>
                  </a:schemeClr>
                </a:solidFill>
              </a:rPr>
              <a:t>. </a:t>
            </a:r>
          </a:p>
          <a:p>
            <a:r>
              <a:rPr lang="es-CL" sz="2400" dirty="0" smtClean="0">
                <a:solidFill>
                  <a:schemeClr val="accent1">
                    <a:lumMod val="50000"/>
                  </a:schemeClr>
                </a:solidFill>
              </a:rPr>
              <a:t>(Continuación).</a:t>
            </a:r>
          </a:p>
          <a:p>
            <a:r>
              <a:rPr lang="es-CL" sz="2400" dirty="0" smtClean="0"/>
              <a:t>Para reforzar esta ultima facultad conocida como el Imperio de los Tribunales, la constitución establece que los tribunales podrán impartir ordenes directas a la fuerza </a:t>
            </a:r>
            <a:r>
              <a:rPr lang="es-CL" sz="2400" dirty="0" smtClean="0"/>
              <a:t>pública </a:t>
            </a:r>
            <a:r>
              <a:rPr lang="es-CL" sz="2400" dirty="0" smtClean="0"/>
              <a:t>para hacer ejecutar sus resoluciones, debiendo la autoridad requerida cumplir sin mas </a:t>
            </a:r>
            <a:r>
              <a:rPr lang="es-CL" sz="2400" dirty="0" smtClean="0"/>
              <a:t>tramité </a:t>
            </a:r>
            <a:r>
              <a:rPr lang="es-CL" sz="2400" dirty="0" smtClean="0"/>
              <a:t>el mandato judicial y sin entrar a hacer calificación alguna. </a:t>
            </a:r>
            <a:endParaRPr lang="es-C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2.-El Principio de la Inamovilidad</a:t>
            </a:r>
            <a:r>
              <a:rPr lang="es-CL" sz="2400" dirty="0" smtClean="0">
                <a:solidFill>
                  <a:schemeClr val="accent1">
                    <a:lumMod val="50000"/>
                  </a:schemeClr>
                </a:solidFill>
              </a:rPr>
              <a:t>. </a:t>
            </a:r>
          </a:p>
          <a:p>
            <a:r>
              <a:rPr lang="es-CL" sz="2400" dirty="0" smtClean="0"/>
              <a:t>El fundamento de este principio no es otro que el de asegurar la independencia de la función jurisdiccional :el juez no puede estar expuesto a ser removido de su cargo a capricho de otra potestad estatal. </a:t>
            </a:r>
            <a:endParaRPr lang="es-CL"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2.-El Principio de la Inamovilidad</a:t>
            </a:r>
            <a:r>
              <a:rPr lang="es-CL" sz="2400" dirty="0" smtClean="0">
                <a:solidFill>
                  <a:schemeClr val="accent1">
                    <a:lumMod val="50000"/>
                  </a:schemeClr>
                </a:solidFill>
              </a:rPr>
              <a:t>. </a:t>
            </a:r>
          </a:p>
          <a:p>
            <a:r>
              <a:rPr lang="es-CL" sz="2400" dirty="0" smtClean="0">
                <a:solidFill>
                  <a:schemeClr val="accent1">
                    <a:lumMod val="50000"/>
                  </a:schemeClr>
                </a:solidFill>
              </a:rPr>
              <a:t>(Continuación</a:t>
            </a:r>
            <a:r>
              <a:rPr lang="es-CL" sz="2400" dirty="0" smtClean="0"/>
              <a:t>).</a:t>
            </a:r>
          </a:p>
          <a:p>
            <a:r>
              <a:rPr lang="es-CL" sz="2400" dirty="0" smtClean="0"/>
              <a:t>Es así como la Constitución asegura que los jueces permanecerán  en su cargo mientras dure su buen comportamiento .Cierto es que la inamovilidad no es absoluta, pero su cesación se encuentra debidamente regulada en la carta fundamental.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3.-El Principio de la Responsabilidad</a:t>
            </a:r>
            <a:r>
              <a:rPr lang="es-CL" sz="2400" dirty="0" smtClean="0"/>
              <a:t>. </a:t>
            </a:r>
          </a:p>
          <a:p>
            <a:r>
              <a:rPr lang="es-CL" sz="2400" dirty="0" smtClean="0"/>
              <a:t>Dentro del concepto esencial del Estado de Derecho, ningún integrante de órgano estatal alguno puede quedar al margen de responsabilidad por los actos que ejecuten dentro de sus actuaciones funcionarias.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3.-El Principio de la Responsabilidad</a:t>
            </a:r>
            <a:r>
              <a:rPr lang="es-CL" sz="2400" dirty="0" smtClean="0">
                <a:solidFill>
                  <a:schemeClr val="accent1">
                    <a:lumMod val="50000"/>
                  </a:schemeClr>
                </a:solidFill>
              </a:rPr>
              <a:t>. </a:t>
            </a:r>
          </a:p>
          <a:p>
            <a:r>
              <a:rPr lang="es-CL" sz="2400" dirty="0" smtClean="0">
                <a:solidFill>
                  <a:schemeClr val="accent1">
                    <a:lumMod val="50000"/>
                  </a:schemeClr>
                </a:solidFill>
              </a:rPr>
              <a:t>(Continuación).</a:t>
            </a:r>
          </a:p>
          <a:p>
            <a:r>
              <a:rPr lang="es-CL" sz="2400" dirty="0" smtClean="0"/>
              <a:t>En el caso de los jueces, tanto del código orgánico de tribunales  como del código penal contienen normas para hacer efectiva  su responsabilidad común( penal civil) y también la disciplinaria.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268760"/>
            <a:ext cx="6172200" cy="5106162"/>
          </a:xfrm>
        </p:spPr>
        <p:txBody>
          <a:bodyPr>
            <a:normAutofit fontScale="92500"/>
          </a:bodyPr>
          <a:lstStyle/>
          <a:p>
            <a:r>
              <a:rPr lang="es-CL" sz="2400" i="1" dirty="0" smtClean="0">
                <a:solidFill>
                  <a:schemeClr val="accent1">
                    <a:lumMod val="50000"/>
                  </a:schemeClr>
                </a:solidFill>
              </a:rPr>
              <a:t>3.-El Principio de la Responsabilidad</a:t>
            </a:r>
            <a:r>
              <a:rPr lang="es-CL" sz="2400" dirty="0" smtClean="0">
                <a:solidFill>
                  <a:schemeClr val="accent1">
                    <a:lumMod val="50000"/>
                  </a:schemeClr>
                </a:solidFill>
              </a:rPr>
              <a:t>. </a:t>
            </a:r>
          </a:p>
          <a:p>
            <a:r>
              <a:rPr lang="es-CL" sz="2400" dirty="0" smtClean="0">
                <a:solidFill>
                  <a:schemeClr val="accent1">
                    <a:lumMod val="50000"/>
                  </a:schemeClr>
                </a:solidFill>
              </a:rPr>
              <a:t>(Continuación).</a:t>
            </a:r>
          </a:p>
          <a:p>
            <a:r>
              <a:rPr lang="es-CL" sz="2400" dirty="0" smtClean="0"/>
              <a:t>La constitución también contempla la denominada responsabilidad ministerial; ya que son personalmente responsables de los delitos </a:t>
            </a:r>
            <a:r>
              <a:rPr lang="es-CL" sz="2400" dirty="0" smtClean="0"/>
              <a:t>de:</a:t>
            </a:r>
          </a:p>
          <a:p>
            <a:r>
              <a:rPr lang="es-CL" sz="2400" dirty="0" smtClean="0"/>
              <a:t> a)Cohecho;</a:t>
            </a:r>
          </a:p>
          <a:p>
            <a:r>
              <a:rPr lang="es-CL" sz="2400" dirty="0" smtClean="0"/>
              <a:t> b)De </a:t>
            </a:r>
            <a:r>
              <a:rPr lang="es-CL" sz="2400" dirty="0" smtClean="0"/>
              <a:t>falta de observancia de las leyes que reglan el proceso; </a:t>
            </a:r>
            <a:endParaRPr lang="es-CL" sz="2400" dirty="0" smtClean="0"/>
          </a:p>
          <a:p>
            <a:r>
              <a:rPr lang="es-CL" sz="2400" dirty="0" smtClean="0"/>
              <a:t>c</a:t>
            </a:r>
            <a:r>
              <a:rPr lang="es-CL" sz="2400" dirty="0" smtClean="0"/>
              <a:t>) </a:t>
            </a:r>
            <a:r>
              <a:rPr lang="es-CL" sz="2400" dirty="0"/>
              <a:t>D</a:t>
            </a:r>
            <a:r>
              <a:rPr lang="es-CL" sz="2400" dirty="0" smtClean="0"/>
              <a:t>e </a:t>
            </a:r>
            <a:r>
              <a:rPr lang="es-CL" sz="2400" dirty="0" smtClean="0"/>
              <a:t>toda prevaricación y </a:t>
            </a:r>
            <a:endParaRPr lang="es-CL" sz="2400" dirty="0" smtClean="0"/>
          </a:p>
          <a:p>
            <a:r>
              <a:rPr lang="es-CL" sz="2400" dirty="0" smtClean="0"/>
              <a:t>d</a:t>
            </a:r>
            <a:r>
              <a:rPr lang="es-CL" sz="2400" dirty="0" smtClean="0"/>
              <a:t>) </a:t>
            </a:r>
            <a:r>
              <a:rPr lang="es-CL" sz="2400" dirty="0"/>
              <a:t>D</a:t>
            </a:r>
            <a:r>
              <a:rPr lang="es-CL" sz="2400" dirty="0" smtClean="0"/>
              <a:t>e </a:t>
            </a:r>
            <a:r>
              <a:rPr lang="es-CL" sz="2400" dirty="0" smtClean="0"/>
              <a:t>torcida administración de justicia.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4.-El Principio de la Legalidad</a:t>
            </a:r>
            <a:r>
              <a:rPr lang="es-CL" sz="2400" dirty="0" smtClean="0">
                <a:solidFill>
                  <a:schemeClr val="accent1">
                    <a:lumMod val="50000"/>
                  </a:schemeClr>
                </a:solidFill>
              </a:rPr>
              <a:t>. </a:t>
            </a:r>
          </a:p>
          <a:p>
            <a:r>
              <a:rPr lang="es-CL" sz="2400" dirty="0" smtClean="0"/>
              <a:t>Los tribunales deben estar establecidos por ley: Una ley orgánica constitucional determinara la organización y atribuciones de los tribunales que fueren necesarios para la pronta y cumplida administración de justicia en todo el territorio de la República.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i="1" dirty="0" smtClean="0">
                <a:solidFill>
                  <a:schemeClr val="accent1">
                    <a:lumMod val="50000"/>
                  </a:schemeClr>
                </a:solidFill>
              </a:rPr>
              <a:t>4.-El Principio de la Legalidad</a:t>
            </a:r>
            <a:r>
              <a:rPr lang="es-CL" sz="2400" dirty="0" smtClean="0">
                <a:solidFill>
                  <a:schemeClr val="accent1">
                    <a:lumMod val="50000"/>
                  </a:schemeClr>
                </a:solidFill>
              </a:rPr>
              <a:t>. </a:t>
            </a:r>
          </a:p>
          <a:p>
            <a:r>
              <a:rPr lang="es-CL" sz="2400" dirty="0" smtClean="0">
                <a:solidFill>
                  <a:schemeClr val="accent1">
                    <a:lumMod val="50000"/>
                  </a:schemeClr>
                </a:solidFill>
              </a:rPr>
              <a:t>(Continuación).</a:t>
            </a:r>
          </a:p>
          <a:p>
            <a:r>
              <a:rPr lang="es-CL" sz="2400" dirty="0" smtClean="0"/>
              <a:t>Los tribunales tramitan y fallan  en conformidad a la ley, esto es : son tribunales de derecho.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10000"/>
          </a:bodyPr>
          <a:lstStyle/>
          <a:p>
            <a:r>
              <a:rPr lang="es-CL" sz="2400" i="1" dirty="0" smtClean="0">
                <a:solidFill>
                  <a:schemeClr val="accent1">
                    <a:lumMod val="50000"/>
                  </a:schemeClr>
                </a:solidFill>
              </a:rPr>
              <a:t>4.-El Principio de la Legalidad</a:t>
            </a:r>
            <a:r>
              <a:rPr lang="es-CL" sz="2400" dirty="0" smtClean="0">
                <a:solidFill>
                  <a:schemeClr val="accent1">
                    <a:lumMod val="50000"/>
                  </a:schemeClr>
                </a:solidFill>
              </a:rPr>
              <a:t>. </a:t>
            </a:r>
          </a:p>
          <a:p>
            <a:r>
              <a:rPr lang="es-CL" sz="2400" dirty="0" smtClean="0">
                <a:solidFill>
                  <a:schemeClr val="accent1">
                    <a:lumMod val="50000"/>
                  </a:schemeClr>
                </a:solidFill>
              </a:rPr>
              <a:t>(Continuación).</a:t>
            </a:r>
          </a:p>
          <a:p>
            <a:r>
              <a:rPr lang="es-CL" sz="2400" dirty="0" smtClean="0"/>
              <a:t> Excepcionalmente , los tribunales están obligados a fallar de acuerdo a la equidad, es decir cuando no hay ley para resolver un determinado caso. Algunos tratadistas consideran este como un principio aparte conocido como el de </a:t>
            </a:r>
            <a:r>
              <a:rPr lang="es-CL" sz="2400" dirty="0" smtClean="0">
                <a:solidFill>
                  <a:schemeClr val="accent1">
                    <a:lumMod val="50000"/>
                  </a:schemeClr>
                </a:solidFill>
              </a:rPr>
              <a:t>Inexcusabilidad</a:t>
            </a:r>
            <a:r>
              <a:rPr lang="es-CL" sz="2400" dirty="0" smtClean="0"/>
              <a:t>, ya que los jueces deben resolver siempre los asuntos de su competencia sometidos a su consideración.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Bases Constitucionales  del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a:bodyPr>
          <a:lstStyle/>
          <a:p>
            <a:r>
              <a:rPr lang="es-CL" sz="2400" i="1" dirty="0" smtClean="0">
                <a:solidFill>
                  <a:schemeClr val="accent1">
                    <a:lumMod val="50000"/>
                  </a:schemeClr>
                </a:solidFill>
              </a:rPr>
              <a:t>5.-El Principio de la Generación Miembros Poder Judicial</a:t>
            </a:r>
            <a:r>
              <a:rPr lang="es-CL" sz="2400" dirty="0" smtClean="0">
                <a:solidFill>
                  <a:schemeClr val="accent1">
                    <a:lumMod val="50000"/>
                  </a:schemeClr>
                </a:solidFill>
              </a:rPr>
              <a:t>. </a:t>
            </a:r>
          </a:p>
          <a:p>
            <a:r>
              <a:rPr lang="es-CL" sz="2400" dirty="0" smtClean="0"/>
              <a:t>Para la designación de los miembros del Poder Judicial, ya la constitución de 1925 estableció un sistema que se califica como mixto . En efecto , en el participan la Corte Suprema y las Cortes de Apelaciones respectivas y el Presidente, que eligen una de las personas incluidas en las quinas o ternas que estos tribunales confeccionan.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 Estructura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Este poder del Estado tiene como misión esencial administrar justicia.</a:t>
            </a:r>
          </a:p>
          <a:p>
            <a:r>
              <a:rPr lang="es-CL" sz="2400" dirty="0" smtClean="0"/>
              <a:t>La Corte Suprema de Justicia es el mas alto tribunal existente en el país. Es un órgano colegiado integrado por 21 ministros. </a:t>
            </a:r>
            <a:endParaRPr lang="es-CL" sz="2400" dirty="0" smtClean="0"/>
          </a:p>
          <a:p>
            <a:r>
              <a:rPr lang="es-CL" sz="2400" dirty="0" smtClean="0"/>
              <a:t>Su </a:t>
            </a:r>
            <a:r>
              <a:rPr lang="es-CL" sz="2400" dirty="0" smtClean="0"/>
              <a:t>jurisdicción abarca todo el territorio nacional.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 Estructura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(Continuación)</a:t>
            </a:r>
          </a:p>
          <a:p>
            <a:r>
              <a:rPr lang="es-CL" sz="2400" dirty="0" smtClean="0"/>
              <a:t>Le corresponde la superintendencia directiva, correccional y económica de todos los tribunales de la nación, salvo el Tribunal Constitucional, el Tribunal  Calificador de Elecciones, los Tribunales Electorales Regionales y los Tribunales Militares..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 Estructura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(Continuación)</a:t>
            </a:r>
          </a:p>
          <a:p>
            <a:r>
              <a:rPr lang="es-CL" sz="2400" dirty="0" smtClean="0"/>
              <a:t>Los integrantes  del Poder Judicial deben establecer lo que es justo para cada caso particular del cual les toca conocer y fallar, enmarcado dentro del ordenamiento jurídico vigente y según su competencia.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 Estructura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(continuación)</a:t>
            </a:r>
          </a:p>
          <a:p>
            <a:r>
              <a:rPr lang="es-CL" sz="2400" dirty="0" smtClean="0"/>
              <a:t>En relación con los juzgados existen los civiles, los de menores, de familia y del trabajo . En lo relacionado con la materia penal, existen los tribunales Orales en lo Penal y los Juzgados de Garantía .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 Estructura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(continuación)</a:t>
            </a:r>
          </a:p>
          <a:p>
            <a:r>
              <a:rPr lang="es-CL" sz="2400" dirty="0" smtClean="0"/>
              <a:t>Jerárquicamente por debajo de </a:t>
            </a:r>
            <a:r>
              <a:rPr lang="es-CL" sz="2400" dirty="0" smtClean="0"/>
              <a:t>la </a:t>
            </a:r>
            <a:r>
              <a:rPr lang="es-CL" sz="2400" dirty="0" smtClean="0"/>
              <a:t>Corte Suprema se encuentran las Cortes de Apelaciones, que se distribuyen a lo largo del territorio nacional </a:t>
            </a:r>
            <a:r>
              <a:rPr lang="es-CL" sz="2400" dirty="0" smtClean="0"/>
              <a:t>.</a:t>
            </a:r>
          </a:p>
          <a:p>
            <a:r>
              <a:rPr lang="es-CL" sz="2400" dirty="0" smtClean="0"/>
              <a:t> </a:t>
            </a:r>
            <a:r>
              <a:rPr lang="es-CL" sz="2400" dirty="0" smtClean="0"/>
              <a:t>Dependiendo de la Corte de Apelaciones respectiva se ubican los juzgados .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 Estructura Poder Judicial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(continuación)</a:t>
            </a:r>
          </a:p>
          <a:p>
            <a:r>
              <a:rPr lang="es-CL" sz="2400" dirty="0" smtClean="0"/>
              <a:t>El Ministerio Publico, si bien integra el sistema judicial, es un organismo autónomo y jerarquizado, que fue creado a partir de una ley </a:t>
            </a:r>
            <a:r>
              <a:rPr lang="es-CL" sz="2400" smtClean="0"/>
              <a:t>orgánica constitucional . En </a:t>
            </a:r>
            <a:r>
              <a:rPr lang="es-CL" sz="2400" dirty="0" smtClean="0"/>
              <a:t>consecuencia no pertenece al Poder Judicial .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691</TotalTime>
  <Words>1051</Words>
  <Application>Microsoft Office PowerPoint</Application>
  <PresentationFormat>Presentación en pantalla (4:3)</PresentationFormat>
  <Paragraphs>85</Paragraphs>
  <Slides>21</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21</vt:i4>
      </vt:variant>
    </vt:vector>
  </HeadingPairs>
  <TitlesOfParts>
    <vt:vector size="25" baseType="lpstr">
      <vt:lpstr>Century Schoolbook</vt:lpstr>
      <vt:lpstr>Wingdings</vt:lpstr>
      <vt:lpstr>Wingdings 2</vt:lpstr>
      <vt:lpstr>Mirador</vt:lpstr>
      <vt:lpstr>UNIDAD TEMATICA DOS EL PODER JUDICIAL</vt:lpstr>
      <vt:lpstr>Poder Judicial</vt:lpstr>
      <vt:lpstr>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Bases Constitucionales  del Poder Judicial</vt:lpstr>
      <vt:lpstr> Estructura Poder Judicial</vt:lpstr>
      <vt:lpstr> Estructura Poder Judicial</vt:lpstr>
      <vt:lpstr> Estructura Poder Judicial</vt:lpstr>
      <vt:lpstr> Estructura Poder Judicial</vt:lpstr>
      <vt:lpstr> Estructura Poder Judicial</vt:lpstr>
      <vt:lpstr> Estructura Poder Judicial</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TEMATICA DOS EL PODER EJECUTIVO</dc:title>
  <dc:creator>casa</dc:creator>
  <cp:lastModifiedBy>Norman Rodriguez Ortega</cp:lastModifiedBy>
  <cp:revision>90</cp:revision>
  <dcterms:created xsi:type="dcterms:W3CDTF">2014-03-27T13:54:37Z</dcterms:created>
  <dcterms:modified xsi:type="dcterms:W3CDTF">2020-03-30T12:26:52Z</dcterms:modified>
</cp:coreProperties>
</file>