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57"/>
  </p:notesMasterIdLst>
  <p:sldIdLst>
    <p:sldId id="358" r:id="rId2"/>
    <p:sldId id="397" r:id="rId3"/>
    <p:sldId id="389" r:id="rId4"/>
    <p:sldId id="387" r:id="rId5"/>
    <p:sldId id="391" r:id="rId6"/>
    <p:sldId id="390" r:id="rId7"/>
    <p:sldId id="392" r:id="rId8"/>
    <p:sldId id="394" r:id="rId9"/>
    <p:sldId id="395" r:id="rId10"/>
    <p:sldId id="396" r:id="rId11"/>
    <p:sldId id="398" r:id="rId12"/>
    <p:sldId id="393" r:id="rId13"/>
    <p:sldId id="408" r:id="rId14"/>
    <p:sldId id="425" r:id="rId15"/>
    <p:sldId id="409" r:id="rId16"/>
    <p:sldId id="415" r:id="rId17"/>
    <p:sldId id="416" r:id="rId18"/>
    <p:sldId id="417" r:id="rId19"/>
    <p:sldId id="420" r:id="rId20"/>
    <p:sldId id="418" r:id="rId21"/>
    <p:sldId id="424" r:id="rId22"/>
    <p:sldId id="421" r:id="rId23"/>
    <p:sldId id="423" r:id="rId24"/>
    <p:sldId id="422" r:id="rId25"/>
    <p:sldId id="429" r:id="rId26"/>
    <p:sldId id="402" r:id="rId27"/>
    <p:sldId id="426" r:id="rId28"/>
    <p:sldId id="427" r:id="rId29"/>
    <p:sldId id="428" r:id="rId30"/>
    <p:sldId id="430" r:id="rId31"/>
    <p:sldId id="432" r:id="rId32"/>
    <p:sldId id="433" r:id="rId33"/>
    <p:sldId id="434" r:id="rId34"/>
    <p:sldId id="431" r:id="rId35"/>
    <p:sldId id="435" r:id="rId36"/>
    <p:sldId id="436" r:id="rId37"/>
    <p:sldId id="454" r:id="rId38"/>
    <p:sldId id="438" r:id="rId39"/>
    <p:sldId id="439" r:id="rId40"/>
    <p:sldId id="400" r:id="rId41"/>
    <p:sldId id="406" r:id="rId42"/>
    <p:sldId id="403" r:id="rId43"/>
    <p:sldId id="443" r:id="rId44"/>
    <p:sldId id="444" r:id="rId45"/>
    <p:sldId id="445" r:id="rId46"/>
    <p:sldId id="399" r:id="rId47"/>
    <p:sldId id="446" r:id="rId48"/>
    <p:sldId id="447" r:id="rId49"/>
    <p:sldId id="448" r:id="rId50"/>
    <p:sldId id="449" r:id="rId51"/>
    <p:sldId id="450" r:id="rId52"/>
    <p:sldId id="452" r:id="rId53"/>
    <p:sldId id="455" r:id="rId54"/>
    <p:sldId id="451" r:id="rId55"/>
    <p:sldId id="453" r:id="rId5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B62284-92D8-4842-A91C-386CA52A9458}" type="datetimeFigureOut">
              <a:rPr lang="es-CL" smtClean="0"/>
              <a:t>30-07-2023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49E05-2429-4E83-BC1F-0E2738FB80A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92466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D0E5B9C-A0BA-46EF-8D1B-1819D6C02B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45457B8-CB14-49B6-9212-AA9F7CEA75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F924F24-898F-4AF3-BB6B-D06B89F1B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F377-7E2D-48CB-A67B-11A3CE20850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DF40730-BACD-4486-8E4F-2F7325E19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070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03431CF-B394-4E62-A6D4-B9AB3A06C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8A71781-FF00-44E2-8941-E834D15949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6FDCCF7-CF56-49DE-A28E-1A874419F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A24AC-A89B-4E9E-92B8-1B4AD25178B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E8A170A-289E-4648-A8FD-6717A3A2A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2CC35438-6E56-4BFD-9518-76BBFD96F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FBA30EC-8EF9-404D-9AC3-73E33DB4B0F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10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107E095-3F28-4047-8463-2CD51F075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68AC4F2A-640A-44BE-89C5-58905BB1F5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EA9B23EB-E75B-4A52-BA16-97B51147D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85865-8196-4830-ABBF-1AD3997303BE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BEA88AE-AE5C-467D-9C43-1023ED5B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349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B45EE84-1663-4908-9572-FF4CCBFE9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E1AD659B-0D0B-4594-97A7-318AE729ED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F1587516-CEA3-4619-B84B-607E2ADE4F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93A8E3D0-FE28-49EE-B6DA-127E772BF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1955B-565B-4570-B0A0-D7A8B09A804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61B2816-3E6C-4A8C-9BC2-733ACA3F9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315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8E3D4D6-3B6F-4C9C-8164-D0CBCBAE0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4094FEF1-AD70-4828-A1A6-A3D7995914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C79C62E1-FE01-455C-9547-B645666B7D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E41151F-B104-4446-940E-5B7081D674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75BD3E01-A2FE-4D1F-A73B-E3C71823D2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46425577-2B02-4378-AA40-DE6001A9D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D041-588F-4A63-BE76-A7BB3A046DC1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523B9C00-3F2F-443F-BC6A-2709E5F7D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085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5D3D3EA-7730-4B8A-AFA8-0ECF56874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A8678C90-8759-4CA1-BBF7-578B92ECD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6AEA-8DF2-40F7-A428-181F3DDA146F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C27E3FE6-A9E6-4B44-95EB-8C9B6DA1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328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ACF49BD5-0A3A-439A-80FF-9F7D1FC40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E830C-3686-49A1-B194-D1FB2471E7E9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77251033-DB82-48D3-A0F7-2174C31D3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900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2FCC6-1F0D-41FA-8870-C3B90791686C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3 Marcador de fecha"/>
          <p:cNvSpPr txBox="1">
            <a:spLocks/>
          </p:cNvSpPr>
          <p:nvPr userDrawn="1"/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EBBFEAC-5A7B-4D60-A074-86869483C493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5 Marcador de número de diapositiva"/>
          <p:cNvSpPr txBox="1">
            <a:spLocks/>
          </p:cNvSpPr>
          <p:nvPr userDrawn="1"/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0DB63FE-5810-4BC4-873B-DC1DD5C37164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6378456"/>
            <a:ext cx="9144000" cy="50692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10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6355932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084" y="121976"/>
            <a:ext cx="669964" cy="1002768"/>
          </a:xfrm>
          <a:prstGeom prst="rect">
            <a:avLst/>
          </a:prstGeom>
          <a:noFill/>
        </p:spPr>
      </p:pic>
      <p:sp>
        <p:nvSpPr>
          <p:cNvPr id="1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 userDrawn="1"/>
        </p:nvSpPr>
        <p:spPr>
          <a:xfrm>
            <a:off x="775049" y="692702"/>
            <a:ext cx="7704856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>
          <a:xfrm>
            <a:off x="8479905" y="5929605"/>
            <a:ext cx="598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B941D120-AD66-4511-90A9-486CC79A0BF8}" type="slidenum">
              <a:rPr lang="es-CL" b="1" smtClean="0">
                <a:solidFill>
                  <a:prstClr val="black"/>
                </a:solidFill>
              </a:rPr>
              <a:pPr/>
              <a:t>‹Nº›</a:t>
            </a:fld>
            <a:endParaRPr lang="es-CL" b="1" dirty="0">
              <a:solidFill>
                <a:prstClr val="black"/>
              </a:solidFill>
            </a:endParaRPr>
          </a:p>
        </p:txBody>
      </p:sp>
      <p:pic>
        <p:nvPicPr>
          <p:cNvPr id="15" name="Imagen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82" r="6126"/>
          <a:stretch/>
        </p:blipFill>
        <p:spPr>
          <a:xfrm>
            <a:off x="7620888" y="174208"/>
            <a:ext cx="1349917" cy="47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57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78C2B611-F45E-4094-A298-6A87AF694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382DF98D-33AC-4D8B-B2A5-58FCCA7C65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36B5341-12CA-44BF-9252-08903F5D80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70DB8-30A6-43E9-AB60-167661D379E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30-07-2023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A079B5B-A805-4D5C-8C79-BDA79E161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415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6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file:///C:\Users\161428299\Desktop\Convesatorio%20AAW\04%20Varios\03%20Gu&#237;a%20Estudio%20-%20CIGN.pdf" TargetMode="Externa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5536504" y="5189292"/>
            <a:ext cx="3343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2060"/>
                </a:solidFill>
              </a:rPr>
              <a:t>Álvaro F. Sampedro Covarrubias</a:t>
            </a:r>
          </a:p>
          <a:p>
            <a:pPr algn="ctr"/>
            <a:r>
              <a:rPr lang="es-CL" dirty="0">
                <a:solidFill>
                  <a:srgbClr val="002060"/>
                </a:solidFill>
              </a:rPr>
              <a:t>Capitán de Corbeta</a:t>
            </a:r>
          </a:p>
          <a:p>
            <a:pPr algn="ctr"/>
            <a:r>
              <a:rPr lang="es-CL" dirty="0" err="1">
                <a:solidFill>
                  <a:srgbClr val="002060"/>
                </a:solidFill>
              </a:rPr>
              <a:t>Ofoper</a:t>
            </a:r>
            <a:r>
              <a:rPr lang="es-CL" dirty="0">
                <a:solidFill>
                  <a:srgbClr val="002060"/>
                </a:solidFill>
              </a:rPr>
              <a:t> FFG-11 “Capitán Prat”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92623" y="1779583"/>
            <a:ext cx="775875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dirty="0">
                <a:solidFill>
                  <a:srgbClr val="002060"/>
                </a:solidFill>
              </a:rPr>
              <a:t>Conversatorio </a:t>
            </a:r>
            <a:r>
              <a:rPr lang="es-CL" sz="4400" dirty="0" err="1">
                <a:solidFill>
                  <a:srgbClr val="002060"/>
                </a:solidFill>
              </a:rPr>
              <a:t>AAW</a:t>
            </a:r>
            <a:endParaRPr lang="es-CL" sz="4400" dirty="0">
              <a:solidFill>
                <a:srgbClr val="002060"/>
              </a:solidFill>
            </a:endParaRPr>
          </a:p>
          <a:p>
            <a:pPr algn="ctr"/>
            <a:r>
              <a:rPr lang="es-CL" sz="4400" dirty="0">
                <a:solidFill>
                  <a:srgbClr val="002060"/>
                </a:solidFill>
              </a:rPr>
              <a:t>Postulantes </a:t>
            </a:r>
            <a:r>
              <a:rPr lang="es-CL" sz="4400" dirty="0" err="1">
                <a:solidFill>
                  <a:srgbClr val="002060"/>
                </a:solidFill>
              </a:rPr>
              <a:t>CIGN</a:t>
            </a:r>
            <a:r>
              <a:rPr lang="es-CL" sz="4400" dirty="0">
                <a:solidFill>
                  <a:srgbClr val="002060"/>
                </a:solidFill>
              </a:rPr>
              <a:t> 2022</a:t>
            </a:r>
          </a:p>
          <a:p>
            <a:pPr algn="ctr"/>
            <a:r>
              <a:rPr lang="es-CL" sz="2800" dirty="0">
                <a:solidFill>
                  <a:srgbClr val="002060"/>
                </a:solidFill>
              </a:rPr>
              <a:t>Lunes 06 de junio de 2021</a:t>
            </a:r>
          </a:p>
        </p:txBody>
      </p:sp>
    </p:spTree>
    <p:extLst>
      <p:ext uri="{BB962C8B-B14F-4D97-AF65-F5344CB8AC3E}">
        <p14:creationId xmlns:p14="http://schemas.microsoft.com/office/powerpoint/2010/main" val="2742576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28077" y="1169707"/>
            <a:ext cx="77587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FF0000"/>
                </a:solidFill>
              </a:rPr>
              <a:t>Introducción a Publicaciones “Reglas del Juego”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002060"/>
                </a:solidFill>
              </a:rPr>
              <a:t>Casos de Estudio </a:t>
            </a:r>
            <a:r>
              <a:rPr lang="es-CL" sz="2400" dirty="0" err="1">
                <a:solidFill>
                  <a:srgbClr val="002060"/>
                </a:solidFill>
              </a:rPr>
              <a:t>AAW</a:t>
            </a:r>
            <a:r>
              <a:rPr lang="es-CL" sz="2400" dirty="0">
                <a:solidFill>
                  <a:srgbClr val="002060"/>
                </a:solidFill>
              </a:rPr>
              <a:t> para </a:t>
            </a:r>
            <a:r>
              <a:rPr lang="es-CL" sz="2400" dirty="0" err="1">
                <a:solidFill>
                  <a:srgbClr val="002060"/>
                </a:solidFill>
              </a:rPr>
              <a:t>CIGN</a:t>
            </a:r>
            <a:r>
              <a:rPr lang="es-CL" sz="2400" dirty="0">
                <a:solidFill>
                  <a:srgbClr val="002060"/>
                </a:solidFill>
              </a:rPr>
              <a:t> 2022.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002060"/>
                </a:solidFill>
              </a:rPr>
              <a:t>Reflexiones. </a:t>
            </a:r>
          </a:p>
          <a:p>
            <a:endParaRPr lang="es-CL" sz="2400" dirty="0">
              <a:solidFill>
                <a:srgbClr val="00206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F44A0583-E735-41A6-BE42-7861E1A406EC}"/>
              </a:ext>
            </a:extLst>
          </p:cNvPr>
          <p:cNvSpPr txBox="1"/>
          <p:nvPr/>
        </p:nvSpPr>
        <p:spPr>
          <a:xfrm>
            <a:off x="3267785" y="81888"/>
            <a:ext cx="2655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Índice</a:t>
            </a:r>
          </a:p>
        </p:txBody>
      </p:sp>
    </p:spTree>
    <p:extLst>
      <p:ext uri="{BB962C8B-B14F-4D97-AF65-F5344CB8AC3E}">
        <p14:creationId xmlns:p14="http://schemas.microsoft.com/office/powerpoint/2010/main" val="1605487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4497DED6-9388-4411-961F-112D11149B68}"/>
              </a:ext>
            </a:extLst>
          </p:cNvPr>
          <p:cNvSpPr/>
          <p:nvPr/>
        </p:nvSpPr>
        <p:spPr>
          <a:xfrm>
            <a:off x="1375178" y="1020092"/>
            <a:ext cx="6440556" cy="164359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¿Vamos al casino a jugar cartas?</a:t>
            </a:r>
            <a:endParaRPr lang="en-US" sz="2400" dirty="0"/>
          </a:p>
        </p:txBody>
      </p:sp>
      <p:pic>
        <p:nvPicPr>
          <p:cNvPr id="1026" name="Picture 2" descr="Casino Enjoy Viña del Mar | Finde">
            <a:extLst>
              <a:ext uri="{FF2B5EF4-FFF2-40B4-BE49-F238E27FC236}">
                <a16:creationId xmlns:a16="http://schemas.microsoft.com/office/drawing/2014/main" xmlns="" id="{B5C2906F-1688-4B2F-97A3-511485984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62" y="2812775"/>
            <a:ext cx="5006876" cy="342136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012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pic>
        <p:nvPicPr>
          <p:cNvPr id="1026" name="Picture 2" descr="File:Blackjack board.JPG">
            <a:extLst>
              <a:ext uri="{FF2B5EF4-FFF2-40B4-BE49-F238E27FC236}">
                <a16:creationId xmlns:a16="http://schemas.microsoft.com/office/drawing/2014/main" xmlns="" id="{F94AD661-695B-4EAF-9C4B-DA744F3B4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939" y="944216"/>
            <a:ext cx="6838122" cy="512859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122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pic>
        <p:nvPicPr>
          <p:cNvPr id="3074" name="Picture 2" descr="How to Play Texas Hold 'Em Poker | Sycuan Casino Resort">
            <a:extLst>
              <a:ext uri="{FF2B5EF4-FFF2-40B4-BE49-F238E27FC236}">
                <a16:creationId xmlns:a16="http://schemas.microsoft.com/office/drawing/2014/main" xmlns="" id="{E8B3C1D7-CC56-4D5A-B699-FD18A6418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273" y="1081779"/>
            <a:ext cx="7037454" cy="469285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786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pic>
        <p:nvPicPr>
          <p:cNvPr id="3074" name="Picture 2" descr="Truco-Cartas">
            <a:extLst>
              <a:ext uri="{FF2B5EF4-FFF2-40B4-BE49-F238E27FC236}">
                <a16:creationId xmlns:a16="http://schemas.microsoft.com/office/drawing/2014/main" xmlns="" id="{4F8BE10C-7A38-4FAF-B106-F056798C9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96" y="1029828"/>
            <a:ext cx="7215808" cy="479675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267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4497DED6-9388-4411-961F-112D11149B68}"/>
              </a:ext>
            </a:extLst>
          </p:cNvPr>
          <p:cNvSpPr/>
          <p:nvPr/>
        </p:nvSpPr>
        <p:spPr>
          <a:xfrm>
            <a:off x="924339" y="1674454"/>
            <a:ext cx="7295322" cy="765313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¿Quién se equivocó?</a:t>
            </a:r>
            <a:endParaRPr lang="en-US" sz="2400" dirty="0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06F63992-3E74-479C-9441-42DC8A45E30F}"/>
              </a:ext>
            </a:extLst>
          </p:cNvPr>
          <p:cNvSpPr/>
          <p:nvPr/>
        </p:nvSpPr>
        <p:spPr>
          <a:xfrm>
            <a:off x="924339" y="2891421"/>
            <a:ext cx="7295322" cy="7653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¿Quién está “mal”?</a:t>
            </a:r>
            <a:endParaRPr lang="en-US" sz="2400" dirty="0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xmlns="" id="{63FA6EAE-E7F0-4DA2-9267-1FBD3801891B}"/>
              </a:ext>
            </a:extLst>
          </p:cNvPr>
          <p:cNvSpPr/>
          <p:nvPr/>
        </p:nvSpPr>
        <p:spPr>
          <a:xfrm>
            <a:off x="924339" y="4108388"/>
            <a:ext cx="7295322" cy="76531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¿Quién está en lo “correcto”?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25479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4497DED6-9388-4411-961F-112D11149B68}"/>
              </a:ext>
            </a:extLst>
          </p:cNvPr>
          <p:cNvSpPr/>
          <p:nvPr/>
        </p:nvSpPr>
        <p:spPr>
          <a:xfrm>
            <a:off x="947796" y="1414884"/>
            <a:ext cx="7295322" cy="76531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¿A qué juego vamos a jugar?</a:t>
            </a:r>
            <a:endParaRPr lang="en-US" sz="2400" dirty="0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06F63992-3E74-479C-9441-42DC8A45E30F}"/>
              </a:ext>
            </a:extLst>
          </p:cNvPr>
          <p:cNvSpPr/>
          <p:nvPr/>
        </p:nvSpPr>
        <p:spPr>
          <a:xfrm>
            <a:off x="947796" y="4536637"/>
            <a:ext cx="7295322" cy="7653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¿Apostamos de verdad o práctica?</a:t>
            </a:r>
            <a:endParaRPr lang="en-US" sz="2400" dirty="0"/>
          </a:p>
        </p:txBody>
      </p:sp>
      <p:sp>
        <p:nvSpPr>
          <p:cNvPr id="7" name="Flecha abajo 10">
            <a:extLst>
              <a:ext uri="{FF2B5EF4-FFF2-40B4-BE49-F238E27FC236}">
                <a16:creationId xmlns:a16="http://schemas.microsoft.com/office/drawing/2014/main" xmlns="" id="{2E585854-FAC4-4969-97DD-68B392A60C86}"/>
              </a:ext>
            </a:extLst>
          </p:cNvPr>
          <p:cNvSpPr/>
          <p:nvPr/>
        </p:nvSpPr>
        <p:spPr>
          <a:xfrm>
            <a:off x="4140200" y="2338071"/>
            <a:ext cx="863600" cy="786747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14727381-246B-4D81-B75B-213442D8965E}"/>
              </a:ext>
            </a:extLst>
          </p:cNvPr>
          <p:cNvSpPr/>
          <p:nvPr/>
        </p:nvSpPr>
        <p:spPr>
          <a:xfrm>
            <a:off x="3164222" y="3282692"/>
            <a:ext cx="2862470" cy="765313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¿</a:t>
            </a:r>
            <a:r>
              <a:rPr lang="en-US" sz="3600" dirty="0" err="1"/>
              <a:t>Póker</a:t>
            </a:r>
            <a:r>
              <a:rPr lang="en-US" sz="3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019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4497DED6-9388-4411-961F-112D11149B68}"/>
              </a:ext>
            </a:extLst>
          </p:cNvPr>
          <p:cNvSpPr/>
          <p:nvPr/>
        </p:nvSpPr>
        <p:spPr>
          <a:xfrm>
            <a:off x="947796" y="1414884"/>
            <a:ext cx="7295322" cy="76531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¿Todos jugamos el mismo póker?</a:t>
            </a:r>
            <a:endParaRPr lang="en-US" sz="2400" dirty="0"/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098" name="Picture 2" descr="How To Play Razz Poker: Rules and Strategies For This Amazing Game">
            <a:extLst>
              <a:ext uri="{FF2B5EF4-FFF2-40B4-BE49-F238E27FC236}">
                <a16:creationId xmlns:a16="http://schemas.microsoft.com/office/drawing/2014/main" xmlns="" id="{5D79A74B-93DC-493E-BA84-D42B691DD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2772804"/>
            <a:ext cx="2857500" cy="160020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he Reasons Why Texas Hold'em Will Always Be Popular">
            <a:extLst>
              <a:ext uri="{FF2B5EF4-FFF2-40B4-BE49-F238E27FC236}">
                <a16:creationId xmlns:a16="http://schemas.microsoft.com/office/drawing/2014/main" xmlns="" id="{65593FA2-CAB4-4357-987F-D47223134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2772804"/>
            <a:ext cx="2857500" cy="160020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Omaha Poker: Why Play at the Top? - Cardplayer Lifestyle">
            <a:extLst>
              <a:ext uri="{FF2B5EF4-FFF2-40B4-BE49-F238E27FC236}">
                <a16:creationId xmlns:a16="http://schemas.microsoft.com/office/drawing/2014/main" xmlns="" id="{0512C8AB-ECD3-4631-A7E6-5E199AFDB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2772804"/>
            <a:ext cx="1905000" cy="190500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773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4497DED6-9388-4411-961F-112D11149B68}"/>
              </a:ext>
            </a:extLst>
          </p:cNvPr>
          <p:cNvSpPr/>
          <p:nvPr/>
        </p:nvSpPr>
        <p:spPr>
          <a:xfrm>
            <a:off x="860369" y="2400875"/>
            <a:ext cx="2673626" cy="76531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C/ Apuesta</a:t>
            </a:r>
            <a:endParaRPr lang="en-US" sz="2400" b="1" dirty="0"/>
          </a:p>
        </p:txBody>
      </p:sp>
      <p:sp>
        <p:nvSpPr>
          <p:cNvPr id="5" name="Flecha abajo 10">
            <a:extLst>
              <a:ext uri="{FF2B5EF4-FFF2-40B4-BE49-F238E27FC236}">
                <a16:creationId xmlns:a16="http://schemas.microsoft.com/office/drawing/2014/main" xmlns="" id="{65782762-8A7A-40A8-BD2C-367C19C07DE3}"/>
              </a:ext>
            </a:extLst>
          </p:cNvPr>
          <p:cNvSpPr/>
          <p:nvPr/>
        </p:nvSpPr>
        <p:spPr>
          <a:xfrm rot="16200000">
            <a:off x="3772309" y="2390157"/>
            <a:ext cx="863600" cy="786747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xmlns="" id="{743B197C-4EDD-4CFA-83CE-70D1D324A757}"/>
              </a:ext>
            </a:extLst>
          </p:cNvPr>
          <p:cNvSpPr/>
          <p:nvPr/>
        </p:nvSpPr>
        <p:spPr>
          <a:xfrm>
            <a:off x="4874224" y="2400875"/>
            <a:ext cx="3279914" cy="765313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Combate</a:t>
            </a:r>
            <a:endParaRPr lang="en-US" sz="2400" b="1" dirty="0"/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69C31AD9-C7F5-420D-B397-E1819D5C3659}"/>
              </a:ext>
            </a:extLst>
          </p:cNvPr>
          <p:cNvSpPr/>
          <p:nvPr/>
        </p:nvSpPr>
        <p:spPr>
          <a:xfrm>
            <a:off x="860368" y="3649678"/>
            <a:ext cx="2673625" cy="76531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S/ Apuesta</a:t>
            </a:r>
            <a:endParaRPr lang="en-US" sz="3600" b="1" dirty="0"/>
          </a:p>
        </p:txBody>
      </p:sp>
      <p:sp>
        <p:nvSpPr>
          <p:cNvPr id="8" name="Flecha abajo 10">
            <a:extLst>
              <a:ext uri="{FF2B5EF4-FFF2-40B4-BE49-F238E27FC236}">
                <a16:creationId xmlns:a16="http://schemas.microsoft.com/office/drawing/2014/main" xmlns="" id="{9C51BC38-C2BD-4783-8436-A0692CE17A99}"/>
              </a:ext>
            </a:extLst>
          </p:cNvPr>
          <p:cNvSpPr/>
          <p:nvPr/>
        </p:nvSpPr>
        <p:spPr>
          <a:xfrm rot="16200000">
            <a:off x="3772309" y="3688104"/>
            <a:ext cx="863600" cy="786747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xmlns="" id="{19D7EC50-B58C-4516-9CF9-6F2094AE02B2}"/>
              </a:ext>
            </a:extLst>
          </p:cNvPr>
          <p:cNvSpPr/>
          <p:nvPr/>
        </p:nvSpPr>
        <p:spPr>
          <a:xfrm>
            <a:off x="4853116" y="3649677"/>
            <a:ext cx="3279914" cy="765313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Entrenamiento</a:t>
            </a:r>
            <a:endParaRPr lang="en-US" sz="2400" b="1" dirty="0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xmlns="" id="{CA9268E0-F27B-4BD6-9AAF-27AFDD1E63DF}"/>
              </a:ext>
            </a:extLst>
          </p:cNvPr>
          <p:cNvSpPr/>
          <p:nvPr/>
        </p:nvSpPr>
        <p:spPr>
          <a:xfrm>
            <a:off x="894520" y="1211709"/>
            <a:ext cx="2673626" cy="76531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Juego</a:t>
            </a:r>
            <a:endParaRPr lang="en-US" sz="2400" b="1" dirty="0"/>
          </a:p>
        </p:txBody>
      </p:sp>
      <p:sp>
        <p:nvSpPr>
          <p:cNvPr id="13" name="Flecha abajo 10">
            <a:extLst>
              <a:ext uri="{FF2B5EF4-FFF2-40B4-BE49-F238E27FC236}">
                <a16:creationId xmlns:a16="http://schemas.microsoft.com/office/drawing/2014/main" xmlns="" id="{5DF19474-7AE8-4883-9B50-38DC0CF9DA61}"/>
              </a:ext>
            </a:extLst>
          </p:cNvPr>
          <p:cNvSpPr/>
          <p:nvPr/>
        </p:nvSpPr>
        <p:spPr>
          <a:xfrm rot="16200000">
            <a:off x="3770283" y="1250135"/>
            <a:ext cx="863600" cy="786747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xmlns="" id="{B437F692-522B-46EA-8179-9C696E8BBBB1}"/>
              </a:ext>
            </a:extLst>
          </p:cNvPr>
          <p:cNvSpPr/>
          <p:nvPr/>
        </p:nvSpPr>
        <p:spPr>
          <a:xfrm>
            <a:off x="4836020" y="1211708"/>
            <a:ext cx="3279914" cy="765313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Zafarrancho</a:t>
            </a:r>
            <a:endParaRPr lang="en-US" sz="2400" b="1" dirty="0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xmlns="" id="{9BAD920A-E5D3-47D7-A437-3973D06C61D3}"/>
              </a:ext>
            </a:extLst>
          </p:cNvPr>
          <p:cNvSpPr/>
          <p:nvPr/>
        </p:nvSpPr>
        <p:spPr>
          <a:xfrm>
            <a:off x="880246" y="4798221"/>
            <a:ext cx="2673626" cy="76531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Reglas</a:t>
            </a:r>
            <a:endParaRPr lang="en-US" sz="2400" b="1" dirty="0"/>
          </a:p>
        </p:txBody>
      </p:sp>
      <p:sp>
        <p:nvSpPr>
          <p:cNvPr id="17" name="Flecha abajo 10">
            <a:extLst>
              <a:ext uri="{FF2B5EF4-FFF2-40B4-BE49-F238E27FC236}">
                <a16:creationId xmlns:a16="http://schemas.microsoft.com/office/drawing/2014/main" xmlns="" id="{1DB36ED2-C2D3-44D8-9E39-2301F5453AE5}"/>
              </a:ext>
            </a:extLst>
          </p:cNvPr>
          <p:cNvSpPr/>
          <p:nvPr/>
        </p:nvSpPr>
        <p:spPr>
          <a:xfrm rot="16200000">
            <a:off x="3756009" y="4836647"/>
            <a:ext cx="863600" cy="786747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xmlns="" id="{A9973C8B-8496-4116-92B3-40BDAB5EB7EB}"/>
              </a:ext>
            </a:extLst>
          </p:cNvPr>
          <p:cNvSpPr/>
          <p:nvPr/>
        </p:nvSpPr>
        <p:spPr>
          <a:xfrm>
            <a:off x="4821746" y="4798220"/>
            <a:ext cx="3279914" cy="765313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/>
              <a:t>Publicación</a:t>
            </a:r>
            <a:endParaRPr lang="en-US" sz="2400" b="1" dirty="0"/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xmlns="" id="{42FD7277-280E-4D5D-9F23-858B23C3D01E}"/>
              </a:ext>
            </a:extLst>
          </p:cNvPr>
          <p:cNvCxnSpPr/>
          <p:nvPr/>
        </p:nvCxnSpPr>
        <p:spPr>
          <a:xfrm>
            <a:off x="880246" y="2196548"/>
            <a:ext cx="7221414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xmlns="" id="{AE51D1AE-987D-4D02-8C54-8E08DE320977}"/>
              </a:ext>
            </a:extLst>
          </p:cNvPr>
          <p:cNvCxnSpPr/>
          <p:nvPr/>
        </p:nvCxnSpPr>
        <p:spPr>
          <a:xfrm>
            <a:off x="911616" y="4625009"/>
            <a:ext cx="7221414" cy="0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8481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4497DED6-9388-4411-961F-112D11149B68}"/>
              </a:ext>
            </a:extLst>
          </p:cNvPr>
          <p:cNvSpPr/>
          <p:nvPr/>
        </p:nvSpPr>
        <p:spPr>
          <a:xfrm>
            <a:off x="924339" y="1674454"/>
            <a:ext cx="7295322" cy="765313"/>
          </a:xfrm>
          <a:prstGeom prst="round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¿A quién le hago caso?</a:t>
            </a:r>
            <a:endParaRPr lang="en-US" sz="2400" dirty="0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06F63992-3E74-479C-9441-42DC8A45E30F}"/>
              </a:ext>
            </a:extLst>
          </p:cNvPr>
          <p:cNvSpPr/>
          <p:nvPr/>
        </p:nvSpPr>
        <p:spPr>
          <a:xfrm>
            <a:off x="924339" y="2891421"/>
            <a:ext cx="7295322" cy="7653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¿Realmente somos </a:t>
            </a:r>
            <a:r>
              <a:rPr lang="es-CL" sz="3600" b="1" dirty="0"/>
              <a:t>jugadores</a:t>
            </a:r>
            <a:r>
              <a:rPr lang="es-CL" sz="3600" dirty="0"/>
              <a:t>?</a:t>
            </a:r>
            <a:endParaRPr lang="en-US" sz="2400" dirty="0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xmlns="" id="{63FA6EAE-E7F0-4DA2-9267-1FBD3801891B}"/>
              </a:ext>
            </a:extLst>
          </p:cNvPr>
          <p:cNvSpPr/>
          <p:nvPr/>
        </p:nvSpPr>
        <p:spPr>
          <a:xfrm>
            <a:off x="924339" y="4108388"/>
            <a:ext cx="7295322" cy="76531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¿Quién conduce el casino?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3031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0621242B-8019-4385-B7D5-6D4285F41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" y="0"/>
            <a:ext cx="9188696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20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5A4CA56D-96F2-476B-93D1-245631627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" y="0"/>
            <a:ext cx="91397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73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58C53B68-D26B-4DED-A44B-3490AAE3B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9093" y="904195"/>
            <a:ext cx="3896257" cy="5276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2FA65809-A412-4957-B997-72B40E99817C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 err="1">
                <a:solidFill>
                  <a:srgbClr val="002060"/>
                </a:solidFill>
              </a:rPr>
              <a:t>Allied</a:t>
            </a:r>
            <a:r>
              <a:rPr lang="es-CL" sz="3600" dirty="0">
                <a:solidFill>
                  <a:srgbClr val="002060"/>
                </a:solidFill>
              </a:rPr>
              <a:t> vs </a:t>
            </a:r>
            <a:r>
              <a:rPr lang="es-CL" sz="3600" dirty="0" err="1">
                <a:solidFill>
                  <a:srgbClr val="002060"/>
                </a:solidFill>
              </a:rPr>
              <a:t>Multinational</a:t>
            </a:r>
            <a:endParaRPr lang="es-CL" sz="3600" dirty="0">
              <a:solidFill>
                <a:srgbClr val="002060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3FA6832A-0FB6-4D81-B85E-D7452C7E0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353" y="904194"/>
            <a:ext cx="3692796" cy="5276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xmlns="" id="{8792760D-5A51-45B6-85DF-3E4B750BEF8F}"/>
              </a:ext>
            </a:extLst>
          </p:cNvPr>
          <p:cNvSpPr/>
          <p:nvPr/>
        </p:nvSpPr>
        <p:spPr>
          <a:xfrm>
            <a:off x="1576392" y="5724939"/>
            <a:ext cx="2094718" cy="4554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3109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2D382861-165C-4867-AB52-5CE62B37F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15"/>
            <a:ext cx="9144000" cy="683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040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39FBB9B1-3101-4C4D-8DEF-722F8F090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C574C2C7-4180-4AB4-9E44-942CEE8743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4" y="0"/>
            <a:ext cx="91095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670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9936D0E3-AF36-44E3-AAE2-0E3B2D9BD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CEAF4D84-A43A-4046-99DB-474E3B9C3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2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9069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117DF8B2-C7F7-477A-B96B-77AA52479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B91B4A44-6F06-4C54-8BB8-B43C9C05C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3"/>
            <a:ext cx="9144000" cy="68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2713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4364A34A-99F7-4CEC-B484-08A4B72E9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C72B5B3A-19BA-4D53-B2FE-870A8EC7A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18"/>
            <a:ext cx="9144000" cy="686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847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617DB0FA-4D67-4527-834E-DD76F0800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37C066B0-C30E-4537-B10B-3A069B55A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32"/>
            <a:ext cx="9144000" cy="679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010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801369F9-26E4-474A-AF33-4BB002981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BDBA3522-9B5A-4A53-92AF-D829E6985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95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ACBA94A1-6702-43E8-9D35-2B91F2AD6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20DDB81C-755E-4766-8635-0E9B847B5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57"/>
            <a:ext cx="9144000" cy="6845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656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B39E7BF3-CA54-44C9-BFFE-AED28AC3A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0917F290-4301-402B-8030-3B173EC749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2881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A00EA798-3AC8-4C92-8E19-916164F99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9AA99FC2-D089-4D20-9B55-C6DA072C0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948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CF03D0A3-7890-43E8-B45C-DB261FA1B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D294E5B4-3866-4DDA-9F19-DA832D0EA445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9BACA3B3-272B-4A3D-8743-48112C5120CA}"/>
              </a:ext>
            </a:extLst>
          </p:cNvPr>
          <p:cNvSpPr/>
          <p:nvPr/>
        </p:nvSpPr>
        <p:spPr>
          <a:xfrm>
            <a:off x="1498027" y="1809113"/>
            <a:ext cx="6194860" cy="2071104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¿</a:t>
            </a:r>
            <a:r>
              <a:rPr lang="en-US" sz="4400" b="1" dirty="0" err="1"/>
              <a:t>Dónde</a:t>
            </a:r>
            <a:r>
              <a:rPr lang="en-US" sz="4400" b="1" dirty="0"/>
              <a:t> </a:t>
            </a:r>
            <a:r>
              <a:rPr lang="en-US" sz="4400" b="1" dirty="0" err="1"/>
              <a:t>están</a:t>
            </a:r>
            <a:r>
              <a:rPr lang="en-US" sz="4400" b="1" dirty="0"/>
              <a:t> la </a:t>
            </a:r>
            <a:r>
              <a:rPr lang="en-US" sz="4400" b="1" dirty="0" err="1"/>
              <a:t>publicaciones</a:t>
            </a:r>
            <a:r>
              <a:rPr lang="en-US" sz="44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35201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Introducción a Publicaciones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xmlns="" id="{D9C9FA3B-DC51-40EA-AC0A-30A22378D001}"/>
              </a:ext>
            </a:extLst>
          </p:cNvPr>
          <p:cNvGrpSpPr/>
          <p:nvPr/>
        </p:nvGrpSpPr>
        <p:grpSpPr>
          <a:xfrm>
            <a:off x="0" y="0"/>
            <a:ext cx="9144000" cy="6867701"/>
            <a:chOff x="0" y="0"/>
            <a:chExt cx="9144000" cy="6867701"/>
          </a:xfrm>
        </p:grpSpPr>
        <p:pic>
          <p:nvPicPr>
            <p:cNvPr id="2" name="Imagen 1">
              <a:extLst>
                <a:ext uri="{FF2B5EF4-FFF2-40B4-BE49-F238E27FC236}">
                  <a16:creationId xmlns:a16="http://schemas.microsoft.com/office/drawing/2014/main" xmlns="" id="{7BC5B4F4-7ABC-4722-A0DD-C2762D293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4000" cy="6867701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xmlns="" id="{BDC2B3C1-5DCF-43A9-93AA-50948AA06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4557186" y="431767"/>
              <a:ext cx="1016192" cy="3585434"/>
            </a:xfrm>
            <a:prstGeom prst="rect">
              <a:avLst/>
            </a:prstGeom>
          </p:spPr>
        </p:pic>
      </p:grp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B74765FD-9945-41E5-A44A-A8E21F67E996}"/>
              </a:ext>
            </a:extLst>
          </p:cNvPr>
          <p:cNvSpPr/>
          <p:nvPr/>
        </p:nvSpPr>
        <p:spPr>
          <a:xfrm>
            <a:off x="2279641" y="1901318"/>
            <a:ext cx="4631632" cy="6463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¿</a:t>
            </a:r>
            <a:r>
              <a:rPr lang="en-US" sz="2400" dirty="0" err="1"/>
              <a:t>Dónde</a:t>
            </a:r>
            <a:r>
              <a:rPr lang="en-US" sz="2400" dirty="0"/>
              <a:t> </a:t>
            </a:r>
            <a:r>
              <a:rPr lang="en-US" sz="2400" dirty="0" err="1"/>
              <a:t>están</a:t>
            </a:r>
            <a:r>
              <a:rPr lang="en-US" sz="2400" dirty="0"/>
              <a:t> la </a:t>
            </a:r>
            <a:r>
              <a:rPr lang="en-US" sz="2400" dirty="0" err="1"/>
              <a:t>publicaciones</a:t>
            </a:r>
            <a:r>
              <a:rPr lang="en-US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80546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D2558920-6574-451A-A657-23CFAA7190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689" y="1984691"/>
            <a:ext cx="8204622" cy="3822896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9C7A54F2-8168-4E69-BC46-A62C4D176EF8}"/>
              </a:ext>
            </a:extLst>
          </p:cNvPr>
          <p:cNvSpPr txBox="1"/>
          <p:nvPr/>
        </p:nvSpPr>
        <p:spPr>
          <a:xfrm>
            <a:off x="815010" y="81888"/>
            <a:ext cx="7560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 err="1">
                <a:solidFill>
                  <a:srgbClr val="002060"/>
                </a:solidFill>
              </a:rPr>
              <a:t>CENTARM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DE833213-5F58-4FC9-9E26-27DC0B614944}"/>
              </a:ext>
            </a:extLst>
          </p:cNvPr>
          <p:cNvSpPr/>
          <p:nvPr/>
        </p:nvSpPr>
        <p:spPr>
          <a:xfrm>
            <a:off x="2279641" y="1063977"/>
            <a:ext cx="4631632" cy="6463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¿</a:t>
            </a:r>
            <a:r>
              <a:rPr lang="en-US" sz="2400" dirty="0" err="1"/>
              <a:t>Dónde</a:t>
            </a:r>
            <a:r>
              <a:rPr lang="en-US" sz="2400" dirty="0"/>
              <a:t> </a:t>
            </a:r>
            <a:r>
              <a:rPr lang="en-US" sz="2400" dirty="0" err="1"/>
              <a:t>están</a:t>
            </a:r>
            <a:r>
              <a:rPr lang="en-US" sz="2400" dirty="0"/>
              <a:t> la </a:t>
            </a:r>
            <a:r>
              <a:rPr lang="en-US" sz="2400" dirty="0" err="1"/>
              <a:t>publicaciones</a:t>
            </a:r>
            <a:r>
              <a:rPr lang="en-US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630113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9C7A54F2-8168-4E69-BC46-A62C4D176EF8}"/>
              </a:ext>
            </a:extLst>
          </p:cNvPr>
          <p:cNvSpPr txBox="1"/>
          <p:nvPr/>
        </p:nvSpPr>
        <p:spPr>
          <a:xfrm>
            <a:off x="815010" y="81888"/>
            <a:ext cx="7560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 err="1">
                <a:solidFill>
                  <a:srgbClr val="002060"/>
                </a:solidFill>
              </a:rPr>
              <a:t>SECRETGEN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DE833213-5F58-4FC9-9E26-27DC0B614944}"/>
              </a:ext>
            </a:extLst>
          </p:cNvPr>
          <p:cNvSpPr/>
          <p:nvPr/>
        </p:nvSpPr>
        <p:spPr>
          <a:xfrm>
            <a:off x="2279641" y="1063977"/>
            <a:ext cx="4631632" cy="64633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¿</a:t>
            </a:r>
            <a:r>
              <a:rPr lang="en-US" sz="2400" dirty="0" err="1"/>
              <a:t>Dónde</a:t>
            </a:r>
            <a:r>
              <a:rPr lang="en-US" sz="2400" dirty="0"/>
              <a:t> </a:t>
            </a:r>
            <a:r>
              <a:rPr lang="en-US" sz="2400" dirty="0" err="1"/>
              <a:t>están</a:t>
            </a:r>
            <a:r>
              <a:rPr lang="en-US" sz="2400" dirty="0"/>
              <a:t> la </a:t>
            </a:r>
            <a:r>
              <a:rPr lang="en-US" sz="2400" dirty="0" err="1"/>
              <a:t>publicaciones</a:t>
            </a:r>
            <a:r>
              <a:rPr lang="en-US" sz="2400" dirty="0"/>
              <a:t>?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F7BFA43D-48F3-46DD-BE1E-9B6E474CA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33" y="2046066"/>
            <a:ext cx="8762734" cy="3050391"/>
          </a:xfrm>
          <a:prstGeom prst="rect">
            <a:avLst/>
          </a:prstGeom>
        </p:spPr>
      </p:pic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4F796FCF-621D-4774-81F2-16A51E2DCC46}"/>
              </a:ext>
            </a:extLst>
          </p:cNvPr>
          <p:cNvSpPr/>
          <p:nvPr/>
        </p:nvSpPr>
        <p:spPr>
          <a:xfrm>
            <a:off x="2113105" y="4442790"/>
            <a:ext cx="2094718" cy="30634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86908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C6DDEC9C-9805-4437-A1E2-287C4B5CB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556" y="1264475"/>
            <a:ext cx="8586888" cy="4527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298DEBA0-4FF9-46BA-BD05-BA6675C2C9C8}"/>
              </a:ext>
            </a:extLst>
          </p:cNvPr>
          <p:cNvSpPr txBox="1"/>
          <p:nvPr/>
        </p:nvSpPr>
        <p:spPr>
          <a:xfrm>
            <a:off x="815010" y="81888"/>
            <a:ext cx="7560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 err="1">
                <a:solidFill>
                  <a:srgbClr val="002060"/>
                </a:solidFill>
              </a:rPr>
              <a:t>SECRETGEN</a:t>
            </a:r>
            <a:r>
              <a:rPr lang="es-CL" sz="3600" dirty="0">
                <a:solidFill>
                  <a:srgbClr val="002060"/>
                </a:solidFill>
              </a:rPr>
              <a:t> / Reservado</a:t>
            </a:r>
          </a:p>
        </p:txBody>
      </p:sp>
    </p:spTree>
    <p:extLst>
      <p:ext uri="{BB962C8B-B14F-4D97-AF65-F5344CB8AC3E}">
        <p14:creationId xmlns:p14="http://schemas.microsoft.com/office/powerpoint/2010/main" val="36235806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B56CE3C2-8983-4B90-B905-AEB05D7DD54F}"/>
              </a:ext>
            </a:extLst>
          </p:cNvPr>
          <p:cNvSpPr txBox="1"/>
          <p:nvPr/>
        </p:nvSpPr>
        <p:spPr>
          <a:xfrm>
            <a:off x="815010" y="81888"/>
            <a:ext cx="7560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Otras </a:t>
            </a:r>
            <a:r>
              <a:rPr lang="es-CL" sz="3600" dirty="0" err="1">
                <a:solidFill>
                  <a:srgbClr val="002060"/>
                </a:solidFill>
              </a:rPr>
              <a:t>UU.RR</a:t>
            </a:r>
            <a:r>
              <a:rPr lang="es-CL" sz="3600" dirty="0">
                <a:solidFill>
                  <a:srgbClr val="002060"/>
                </a:solidFill>
              </a:rPr>
              <a:t>. Controladoras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512B796E-A107-44C1-9672-32EB353CE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149" y="1144923"/>
            <a:ext cx="8520616" cy="3415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598613B2-897C-4EE1-A810-FC76E053B47A}"/>
              </a:ext>
            </a:extLst>
          </p:cNvPr>
          <p:cNvSpPr/>
          <p:nvPr/>
        </p:nvSpPr>
        <p:spPr>
          <a:xfrm>
            <a:off x="428449" y="4792264"/>
            <a:ext cx="2595826" cy="103014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</a:t>
            </a:r>
            <a:r>
              <a:rPr lang="es-CL" sz="2800" dirty="0" err="1"/>
              <a:t>EMCON</a:t>
            </a:r>
            <a:r>
              <a:rPr lang="es-CL" sz="2800" dirty="0"/>
              <a:t> Valparaíso?</a:t>
            </a:r>
            <a:endParaRPr lang="en-US" sz="2800" dirty="0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xmlns="" id="{2FDBC485-DB33-46E7-8112-2C6E32BDA760}"/>
              </a:ext>
            </a:extLst>
          </p:cNvPr>
          <p:cNvSpPr/>
          <p:nvPr/>
        </p:nvSpPr>
        <p:spPr>
          <a:xfrm>
            <a:off x="3303166" y="4792264"/>
            <a:ext cx="2595824" cy="10301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¿Cajones de seguridad?</a:t>
            </a:r>
            <a:endParaRPr lang="en-US" sz="2800" dirty="0"/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2E61BFD4-BFFD-4E0B-BEAD-2DAB15FD2006}"/>
              </a:ext>
            </a:extLst>
          </p:cNvPr>
          <p:cNvSpPr/>
          <p:nvPr/>
        </p:nvSpPr>
        <p:spPr>
          <a:xfrm>
            <a:off x="6177881" y="4792264"/>
            <a:ext cx="2595824" cy="103014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¿Áreas de ejercicio?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9816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3B530DB4-E038-4E14-A807-D7BF4EEC3F6A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¿Referencias </a:t>
            </a:r>
            <a:r>
              <a:rPr lang="es-CL" sz="3600" dirty="0" err="1">
                <a:solidFill>
                  <a:srgbClr val="002060"/>
                </a:solidFill>
              </a:rPr>
              <a:t>MAPROTAC</a:t>
            </a:r>
            <a:r>
              <a:rPr lang="es-CL" sz="3600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BF9AFC30-CF7C-4ACE-8D70-74DF8C5C0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2" y="1133060"/>
            <a:ext cx="9172804" cy="39160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925BE457-CD72-40A5-9105-DD22E2CC52B5}"/>
              </a:ext>
            </a:extLst>
          </p:cNvPr>
          <p:cNvSpPr/>
          <p:nvPr/>
        </p:nvSpPr>
        <p:spPr>
          <a:xfrm>
            <a:off x="2362354" y="3220277"/>
            <a:ext cx="1487495" cy="31805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CENTARM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xmlns="" id="{02099C5D-4D77-4C3A-BD61-880C0A07ABB7}"/>
              </a:ext>
            </a:extLst>
          </p:cNvPr>
          <p:cNvSpPr/>
          <p:nvPr/>
        </p:nvSpPr>
        <p:spPr>
          <a:xfrm>
            <a:off x="3942583" y="3220277"/>
            <a:ext cx="4446042" cy="31805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AIO</a:t>
            </a:r>
            <a:r>
              <a:rPr lang="es-CL" b="1" dirty="0">
                <a:solidFill>
                  <a:schemeClr val="bg1"/>
                </a:solidFill>
              </a:rPr>
              <a:t> </a:t>
            </a:r>
            <a:r>
              <a:rPr lang="es-CL" b="1" dirty="0" err="1">
                <a:solidFill>
                  <a:schemeClr val="bg1"/>
                </a:solidFill>
              </a:rPr>
              <a:t>Principles</a:t>
            </a:r>
            <a:r>
              <a:rPr lang="es-CL" b="1" dirty="0">
                <a:solidFill>
                  <a:schemeClr val="bg1"/>
                </a:solidFill>
              </a:rPr>
              <a:t>, </a:t>
            </a:r>
            <a:r>
              <a:rPr lang="es-CL" b="1" dirty="0" err="1">
                <a:solidFill>
                  <a:schemeClr val="bg1"/>
                </a:solidFill>
              </a:rPr>
              <a:t>Equipments</a:t>
            </a:r>
            <a:r>
              <a:rPr lang="es-CL" b="1" dirty="0">
                <a:solidFill>
                  <a:schemeClr val="bg1"/>
                </a:solidFill>
              </a:rPr>
              <a:t>, and </a:t>
            </a:r>
            <a:r>
              <a:rPr lang="es-CL" b="1" dirty="0" err="1">
                <a:solidFill>
                  <a:schemeClr val="bg1"/>
                </a:solidFill>
              </a:rPr>
              <a:t>Techniques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3FDA9798-81E8-475B-95DA-8645674FEBC8}"/>
              </a:ext>
            </a:extLst>
          </p:cNvPr>
          <p:cNvSpPr/>
          <p:nvPr/>
        </p:nvSpPr>
        <p:spPr>
          <a:xfrm>
            <a:off x="5155158" y="3588026"/>
            <a:ext cx="1487495" cy="318053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¿</a:t>
            </a:r>
            <a:r>
              <a:rPr lang="es-CL" b="1" dirty="0" err="1">
                <a:solidFill>
                  <a:schemeClr val="bg1"/>
                </a:solidFill>
              </a:rPr>
              <a:t>MOUS</a:t>
            </a:r>
            <a:r>
              <a:rPr lang="es-CL" b="1" dirty="0">
                <a:solidFill>
                  <a:schemeClr val="bg1"/>
                </a:solidFill>
              </a:rPr>
              <a:t>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Cerrar llave 7">
            <a:extLst>
              <a:ext uri="{FF2B5EF4-FFF2-40B4-BE49-F238E27FC236}">
                <a16:creationId xmlns:a16="http://schemas.microsoft.com/office/drawing/2014/main" xmlns="" id="{1B03E7A5-83E9-4A68-8387-F3EF15FE9E0C}"/>
              </a:ext>
            </a:extLst>
          </p:cNvPr>
          <p:cNvSpPr/>
          <p:nvPr/>
        </p:nvSpPr>
        <p:spPr>
          <a:xfrm>
            <a:off x="2639409" y="3923293"/>
            <a:ext cx="173365" cy="463190"/>
          </a:xfrm>
          <a:prstGeom prst="rightBrac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91B45155-2509-414F-AFC2-1858120F7557}"/>
              </a:ext>
            </a:extLst>
          </p:cNvPr>
          <p:cNvSpPr/>
          <p:nvPr/>
        </p:nvSpPr>
        <p:spPr>
          <a:xfrm>
            <a:off x="2912319" y="3995861"/>
            <a:ext cx="1487495" cy="31805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MPEL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xmlns="" id="{61B54DFF-7417-45F9-86DB-D3CE8E52CD6A}"/>
              </a:ext>
            </a:extLst>
          </p:cNvPr>
          <p:cNvSpPr/>
          <p:nvPr/>
        </p:nvSpPr>
        <p:spPr>
          <a:xfrm>
            <a:off x="4499359" y="3995861"/>
            <a:ext cx="4446042" cy="31805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MTP-1(G)(1) </a:t>
            </a:r>
            <a:r>
              <a:rPr lang="es-CL" b="1" dirty="0" err="1">
                <a:solidFill>
                  <a:schemeClr val="bg1"/>
                </a:solidFill>
              </a:rPr>
              <a:t>Vol</a:t>
            </a:r>
            <a:r>
              <a:rPr lang="es-CL" b="1" dirty="0">
                <a:solidFill>
                  <a:schemeClr val="bg1"/>
                </a:solidFill>
              </a:rPr>
              <a:t> I + ATP-1(H)(1) </a:t>
            </a:r>
            <a:r>
              <a:rPr lang="es-CL" b="1" dirty="0" err="1">
                <a:solidFill>
                  <a:schemeClr val="bg1"/>
                </a:solidFill>
              </a:rPr>
              <a:t>Vol</a:t>
            </a:r>
            <a:r>
              <a:rPr lang="es-CL" b="1" dirty="0">
                <a:solidFill>
                  <a:schemeClr val="bg1"/>
                </a:solidFill>
              </a:rPr>
              <a:t> II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xmlns="" id="{FA9BA581-2CD6-4F02-A653-2134E65FB981}"/>
              </a:ext>
            </a:extLst>
          </p:cNvPr>
          <p:cNvSpPr/>
          <p:nvPr/>
        </p:nvSpPr>
        <p:spPr>
          <a:xfrm>
            <a:off x="2362353" y="4447735"/>
            <a:ext cx="3261492" cy="22679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CWC</a:t>
            </a:r>
            <a:r>
              <a:rPr lang="es-CL" b="1" dirty="0">
                <a:solidFill>
                  <a:schemeClr val="bg1"/>
                </a:solidFill>
              </a:rPr>
              <a:t> MANUAL (US </a:t>
            </a:r>
            <a:r>
              <a:rPr lang="es-CL" b="1" dirty="0" err="1">
                <a:solidFill>
                  <a:schemeClr val="bg1"/>
                </a:solidFill>
              </a:rPr>
              <a:t>DoD</a:t>
            </a:r>
            <a:r>
              <a:rPr lang="es-CL" b="1" dirty="0">
                <a:solidFill>
                  <a:schemeClr val="bg1"/>
                </a:solidFill>
              </a:rPr>
              <a:t>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xmlns="" id="{78DFDEF2-B511-49E3-A38D-F1E5849833F2}"/>
              </a:ext>
            </a:extLst>
          </p:cNvPr>
          <p:cNvSpPr/>
          <p:nvPr/>
        </p:nvSpPr>
        <p:spPr>
          <a:xfrm>
            <a:off x="2145395" y="4747094"/>
            <a:ext cx="3261492" cy="233596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¿</a:t>
            </a:r>
            <a:r>
              <a:rPr lang="es-CL" b="1" dirty="0" err="1">
                <a:solidFill>
                  <a:schemeClr val="bg1"/>
                </a:solidFill>
              </a:rPr>
              <a:t>Ship</a:t>
            </a:r>
            <a:r>
              <a:rPr lang="es-CL" b="1" dirty="0">
                <a:solidFill>
                  <a:schemeClr val="bg1"/>
                </a:solidFill>
              </a:rPr>
              <a:t> </a:t>
            </a:r>
            <a:r>
              <a:rPr lang="es-CL" b="1" dirty="0" err="1">
                <a:solidFill>
                  <a:schemeClr val="bg1"/>
                </a:solidFill>
              </a:rPr>
              <a:t>CBRNDC</a:t>
            </a:r>
            <a:r>
              <a:rPr lang="es-CL" b="1" dirty="0">
                <a:solidFill>
                  <a:schemeClr val="bg1"/>
                </a:solidFill>
              </a:rPr>
              <a:t> Manual?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9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B9BA69CB-BD6E-498F-810B-0908369527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1677"/>
            <a:ext cx="9144000" cy="2934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3B530DB4-E038-4E14-A807-D7BF4EEC3F6A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¿Referencias </a:t>
            </a:r>
            <a:r>
              <a:rPr lang="es-CL" sz="3600" dirty="0" err="1">
                <a:solidFill>
                  <a:srgbClr val="002060"/>
                </a:solidFill>
              </a:rPr>
              <a:t>MAPROTAC</a:t>
            </a:r>
            <a:r>
              <a:rPr lang="es-CL" sz="3600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925BE457-CD72-40A5-9105-DD22E2CC52B5}"/>
              </a:ext>
            </a:extLst>
          </p:cNvPr>
          <p:cNvSpPr/>
          <p:nvPr/>
        </p:nvSpPr>
        <p:spPr>
          <a:xfrm>
            <a:off x="1587103" y="4333792"/>
            <a:ext cx="1487495" cy="23820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CENTARM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xmlns="" id="{61B54DFF-7417-45F9-86DB-D3CE8E52CD6A}"/>
              </a:ext>
            </a:extLst>
          </p:cNvPr>
          <p:cNvSpPr/>
          <p:nvPr/>
        </p:nvSpPr>
        <p:spPr>
          <a:xfrm>
            <a:off x="3207273" y="4333793"/>
            <a:ext cx="2030650" cy="238206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¿APP-11(D)(1)?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xmlns="" id="{FCADA2AA-80F2-4647-95DA-F2C05F2AAA88}"/>
              </a:ext>
            </a:extLst>
          </p:cNvPr>
          <p:cNvSpPr/>
          <p:nvPr/>
        </p:nvSpPr>
        <p:spPr>
          <a:xfrm>
            <a:off x="1587102" y="4622433"/>
            <a:ext cx="1487495" cy="23820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>
                <a:solidFill>
                  <a:schemeClr val="bg1"/>
                </a:solidFill>
              </a:rPr>
              <a:t>MPEL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xmlns="" id="{777C74CB-B305-4A29-B475-F28106C40071}"/>
              </a:ext>
            </a:extLst>
          </p:cNvPr>
          <p:cNvSpPr/>
          <p:nvPr/>
        </p:nvSpPr>
        <p:spPr>
          <a:xfrm>
            <a:off x="3220527" y="4625339"/>
            <a:ext cx="2829000" cy="23530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¿APP-7(F)(1) + ACP-165(F)?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268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3" grpId="0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6335B977-FB8B-4390-9AAE-CCAC2E43F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52" y="1462582"/>
            <a:ext cx="8965096" cy="39328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3B530DB4-E038-4E14-A807-D7BF4EEC3F6A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¿Referencias </a:t>
            </a:r>
            <a:r>
              <a:rPr lang="es-CL" sz="3600" dirty="0" err="1">
                <a:solidFill>
                  <a:srgbClr val="002060"/>
                </a:solidFill>
              </a:rPr>
              <a:t>MAPROTAC</a:t>
            </a:r>
            <a:r>
              <a:rPr lang="es-CL" sz="3600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925BE457-CD72-40A5-9105-DD22E2CC52B5}"/>
              </a:ext>
            </a:extLst>
          </p:cNvPr>
          <p:cNvSpPr/>
          <p:nvPr/>
        </p:nvSpPr>
        <p:spPr>
          <a:xfrm>
            <a:off x="2918945" y="4519471"/>
            <a:ext cx="1841897" cy="25841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MPEL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xmlns="" id="{61B54DFF-7417-45F9-86DB-D3CE8E52CD6A}"/>
              </a:ext>
            </a:extLst>
          </p:cNvPr>
          <p:cNvSpPr/>
          <p:nvPr/>
        </p:nvSpPr>
        <p:spPr>
          <a:xfrm>
            <a:off x="4941608" y="3583988"/>
            <a:ext cx="3476836" cy="2353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¿Fleet Air </a:t>
            </a:r>
            <a:r>
              <a:rPr lang="es-CL" b="1" dirty="0" err="1">
                <a:solidFill>
                  <a:schemeClr val="bg1"/>
                </a:solidFill>
              </a:rPr>
              <a:t>Defence</a:t>
            </a:r>
            <a:r>
              <a:rPr lang="es-CL" b="1" dirty="0">
                <a:solidFill>
                  <a:schemeClr val="bg1"/>
                </a:solidFill>
              </a:rPr>
              <a:t> (US </a:t>
            </a:r>
            <a:r>
              <a:rPr lang="es-CL" b="1" dirty="0" err="1">
                <a:solidFill>
                  <a:schemeClr val="bg1"/>
                </a:solidFill>
              </a:rPr>
              <a:t>DoD</a:t>
            </a:r>
            <a:r>
              <a:rPr lang="es-CL" b="1" dirty="0">
                <a:solidFill>
                  <a:schemeClr val="bg1"/>
                </a:solidFill>
              </a:rPr>
              <a:t>)?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xmlns="" id="{777C74CB-B305-4A29-B475-F28106C40071}"/>
              </a:ext>
            </a:extLst>
          </p:cNvPr>
          <p:cNvSpPr/>
          <p:nvPr/>
        </p:nvSpPr>
        <p:spPr>
          <a:xfrm>
            <a:off x="4842217" y="4328738"/>
            <a:ext cx="2829000" cy="23530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¿APP-7(F)(1) + ACP-165(F)?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0656CBD7-D382-4DEB-B08B-C8D8E9C6DC28}"/>
              </a:ext>
            </a:extLst>
          </p:cNvPr>
          <p:cNvSpPr/>
          <p:nvPr/>
        </p:nvSpPr>
        <p:spPr>
          <a:xfrm>
            <a:off x="2918946" y="3889466"/>
            <a:ext cx="1841897" cy="23530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SECRETGEN</a:t>
            </a:r>
            <a:r>
              <a:rPr lang="es-CL" b="1" dirty="0">
                <a:solidFill>
                  <a:schemeClr val="bg1"/>
                </a:solidFill>
              </a:rPr>
              <a:t> (R)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xmlns="" id="{3B86ADFA-55E2-4CB1-A6B1-C30A72F04C50}"/>
              </a:ext>
            </a:extLst>
          </p:cNvPr>
          <p:cNvSpPr/>
          <p:nvPr/>
        </p:nvSpPr>
        <p:spPr>
          <a:xfrm>
            <a:off x="4842217" y="3899404"/>
            <a:ext cx="1608279" cy="235299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¿APP-1(B)?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xmlns="" id="{4AB15EA8-A9F8-41FF-9C38-29C52E652286}"/>
              </a:ext>
            </a:extLst>
          </p:cNvPr>
          <p:cNvSpPr/>
          <p:nvPr/>
        </p:nvSpPr>
        <p:spPr>
          <a:xfrm>
            <a:off x="2918945" y="4211088"/>
            <a:ext cx="1841897" cy="23530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err="1">
                <a:solidFill>
                  <a:schemeClr val="bg1"/>
                </a:solidFill>
              </a:rPr>
              <a:t>SECRETGEN</a:t>
            </a:r>
            <a:r>
              <a:rPr lang="es-CL" b="1" dirty="0">
                <a:solidFill>
                  <a:schemeClr val="bg1"/>
                </a:solidFill>
              </a:rPr>
              <a:t> (R)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6" name="Cerrar llave 15">
            <a:extLst>
              <a:ext uri="{FF2B5EF4-FFF2-40B4-BE49-F238E27FC236}">
                <a16:creationId xmlns:a16="http://schemas.microsoft.com/office/drawing/2014/main" xmlns="" id="{5FA0AE07-8319-444F-A27B-F1197F1BE077}"/>
              </a:ext>
            </a:extLst>
          </p:cNvPr>
          <p:cNvSpPr/>
          <p:nvPr/>
        </p:nvSpPr>
        <p:spPr>
          <a:xfrm>
            <a:off x="2639409" y="4241343"/>
            <a:ext cx="173365" cy="463190"/>
          </a:xfrm>
          <a:prstGeom prst="rightBrac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45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4" grpId="0" animBg="1"/>
      <p:bldP spid="9" grpId="0" animBg="1"/>
      <p:bldP spid="11" grpId="0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D58A58F8-CEAC-43CC-A8F0-E949BE5C5FF7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¿Más Simple o Más Complejo?</a:t>
            </a:r>
          </a:p>
        </p:txBody>
      </p:sp>
      <p:pic>
        <p:nvPicPr>
          <p:cNvPr id="3" name="Imagen 2">
            <a:hlinkClick r:id="rId2" action="ppaction://hlinkfile"/>
            <a:extLst>
              <a:ext uri="{FF2B5EF4-FFF2-40B4-BE49-F238E27FC236}">
                <a16:creationId xmlns:a16="http://schemas.microsoft.com/office/drawing/2014/main" xmlns="" id="{95B69CC0-F942-4F08-A951-8E3146128D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30" y="1808922"/>
            <a:ext cx="8911940" cy="3538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/>
        </p:spPr>
      </p:pic>
      <p:sp>
        <p:nvSpPr>
          <p:cNvPr id="6" name="Flecha abajo 10">
            <a:hlinkClick r:id="rId2" action="ppaction://hlinkfile"/>
            <a:extLst>
              <a:ext uri="{FF2B5EF4-FFF2-40B4-BE49-F238E27FC236}">
                <a16:creationId xmlns:a16="http://schemas.microsoft.com/office/drawing/2014/main" xmlns="" id="{A232F960-2495-4972-A5F3-D2D75D74C5A8}"/>
              </a:ext>
            </a:extLst>
          </p:cNvPr>
          <p:cNvSpPr/>
          <p:nvPr/>
        </p:nvSpPr>
        <p:spPr>
          <a:xfrm rot="4500000">
            <a:off x="5782251" y="2563146"/>
            <a:ext cx="863600" cy="3971460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b="1" dirty="0" err="1"/>
              <a:t>Guía</a:t>
            </a:r>
            <a:r>
              <a:rPr lang="en-US" b="1" dirty="0"/>
              <a:t> de </a:t>
            </a:r>
            <a:r>
              <a:rPr lang="en-US" b="1" dirty="0" err="1"/>
              <a:t>Estudio</a:t>
            </a:r>
            <a:r>
              <a:rPr lang="en-US" b="1" dirty="0"/>
              <a:t> - </a:t>
            </a:r>
            <a:r>
              <a:rPr lang="en-US" b="1" dirty="0" err="1"/>
              <a:t>CIGN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9988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F8BD7262-0ED1-481D-996A-D19145EF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D2014E50-55FB-4441-8D2C-2501CBB0D4D6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Resumen / Recomendación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D8C14AD0-CE25-421B-9C7D-2B3DD142E7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04" y="1232452"/>
            <a:ext cx="8786192" cy="439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309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F8BD7262-0ED1-481D-996A-D19145EF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D2014E50-55FB-4441-8D2C-2501CBB0D4D6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Resumen / Recomendación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AB2328E2-5209-4AC7-8B28-FF59A6CFC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6" y="1162878"/>
            <a:ext cx="9064488" cy="453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911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28077" y="1169707"/>
            <a:ext cx="77587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002060"/>
                </a:solidFill>
              </a:rPr>
              <a:t>Introducción a Publicaciones “Reglas del Juego”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FF0000"/>
                </a:solidFill>
              </a:rPr>
              <a:t>Casos de Estudio </a:t>
            </a:r>
            <a:r>
              <a:rPr lang="es-CL" sz="2400" dirty="0" err="1">
                <a:solidFill>
                  <a:srgbClr val="FF0000"/>
                </a:solidFill>
              </a:rPr>
              <a:t>AAW</a:t>
            </a:r>
            <a:r>
              <a:rPr lang="es-CL" sz="2400" dirty="0">
                <a:solidFill>
                  <a:srgbClr val="FF0000"/>
                </a:solidFill>
              </a:rPr>
              <a:t> para </a:t>
            </a:r>
            <a:r>
              <a:rPr lang="es-CL" sz="2400" dirty="0" err="1">
                <a:solidFill>
                  <a:srgbClr val="FF0000"/>
                </a:solidFill>
              </a:rPr>
              <a:t>CIGN</a:t>
            </a:r>
            <a:r>
              <a:rPr lang="es-CL" sz="2400" dirty="0">
                <a:solidFill>
                  <a:srgbClr val="FF0000"/>
                </a:solidFill>
              </a:rPr>
              <a:t> 2022.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002060"/>
                </a:solidFill>
              </a:rPr>
              <a:t>Reflexiones. </a:t>
            </a:r>
          </a:p>
          <a:p>
            <a:endParaRPr lang="es-CL" sz="2400" dirty="0">
              <a:solidFill>
                <a:srgbClr val="00206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F44A0583-E735-41A6-BE42-7861E1A406EC}"/>
              </a:ext>
            </a:extLst>
          </p:cNvPr>
          <p:cNvSpPr txBox="1"/>
          <p:nvPr/>
        </p:nvSpPr>
        <p:spPr>
          <a:xfrm>
            <a:off x="3267785" y="81888"/>
            <a:ext cx="2655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Índice</a:t>
            </a:r>
          </a:p>
        </p:txBody>
      </p:sp>
    </p:spTree>
    <p:extLst>
      <p:ext uri="{BB962C8B-B14F-4D97-AF65-F5344CB8AC3E}">
        <p14:creationId xmlns:p14="http://schemas.microsoft.com/office/powerpoint/2010/main" val="39905505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76E1D64E-E4D1-4BAC-B2E9-14E3DFC96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72715102-5705-4AC8-9A60-8246239FAC36}"/>
              </a:ext>
            </a:extLst>
          </p:cNvPr>
          <p:cNvSpPr txBox="1"/>
          <p:nvPr/>
        </p:nvSpPr>
        <p:spPr>
          <a:xfrm>
            <a:off x="884585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Casos de Estudio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r>
              <a:rPr lang="es-CL" sz="3600" dirty="0">
                <a:solidFill>
                  <a:srgbClr val="002060"/>
                </a:solidFill>
              </a:rPr>
              <a:t> para </a:t>
            </a:r>
            <a:r>
              <a:rPr lang="es-CL" sz="3600" dirty="0" err="1">
                <a:solidFill>
                  <a:srgbClr val="002060"/>
                </a:solidFill>
              </a:rPr>
              <a:t>CIGN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7485DAEE-6FF5-4E83-BB43-B177028E5EA0}"/>
              </a:ext>
            </a:extLst>
          </p:cNvPr>
          <p:cNvSpPr/>
          <p:nvPr/>
        </p:nvSpPr>
        <p:spPr>
          <a:xfrm>
            <a:off x="947796" y="1414884"/>
            <a:ext cx="7295322" cy="76531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dirty="0"/>
              <a:t>Coordinación de Armas en la </a:t>
            </a:r>
            <a:r>
              <a:rPr lang="es-CL" sz="3600" dirty="0" err="1"/>
              <a:t>AAW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076595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Doctrina Genera de la E.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6591B463-0836-4BC2-B17D-2223A5F69F86}"/>
              </a:ext>
            </a:extLst>
          </p:cNvPr>
          <p:cNvSpPr/>
          <p:nvPr/>
        </p:nvSpPr>
        <p:spPr>
          <a:xfrm>
            <a:off x="947796" y="959116"/>
            <a:ext cx="7295322" cy="103014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¿Entre “quiénes” es la </a:t>
            </a:r>
            <a:r>
              <a:rPr lang="es-CL" sz="2800" b="1" u="sng" dirty="0"/>
              <a:t>coordinación de armas</a:t>
            </a:r>
            <a:r>
              <a:rPr lang="es-CL" sz="2800" dirty="0"/>
              <a:t> en al </a:t>
            </a:r>
            <a:r>
              <a:rPr lang="es-CL" sz="2800" dirty="0" err="1"/>
              <a:t>AAW</a:t>
            </a:r>
            <a:r>
              <a:rPr lang="es-CL" sz="2800" dirty="0"/>
              <a:t>? (4)</a:t>
            </a:r>
            <a:endParaRPr lang="en-US" sz="2800" dirty="0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D75A1F0C-A348-400A-8A77-66762F017C3B}"/>
              </a:ext>
            </a:extLst>
          </p:cNvPr>
          <p:cNvSpPr/>
          <p:nvPr/>
        </p:nvSpPr>
        <p:spPr>
          <a:xfrm>
            <a:off x="346678" y="5715000"/>
            <a:ext cx="1689652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ATP-31(B)</a:t>
            </a:r>
            <a:endParaRPr lang="en-US" sz="1600" dirty="0">
              <a:solidFill>
                <a:srgbClr val="002060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77EDE2C7-EE45-489F-88FF-5CA2E2267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641" y="2126972"/>
            <a:ext cx="8314718" cy="27034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874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Doctrina Genera de la E.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6591B463-0836-4BC2-B17D-2223A5F69F86}"/>
              </a:ext>
            </a:extLst>
          </p:cNvPr>
          <p:cNvSpPr/>
          <p:nvPr/>
        </p:nvSpPr>
        <p:spPr>
          <a:xfrm>
            <a:off x="947796" y="959116"/>
            <a:ext cx="7295322" cy="103014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¿Cuál es el propósito de la</a:t>
            </a:r>
            <a:br>
              <a:rPr lang="es-CL" sz="2800" dirty="0"/>
            </a:br>
            <a:r>
              <a:rPr lang="es-CL" sz="2800" b="1" u="sng" dirty="0"/>
              <a:t>coordinación de armas</a:t>
            </a:r>
            <a:r>
              <a:rPr lang="es-CL" sz="2800" dirty="0"/>
              <a:t> en al </a:t>
            </a:r>
            <a:r>
              <a:rPr lang="es-CL" sz="2800" dirty="0" err="1"/>
              <a:t>AAW</a:t>
            </a:r>
            <a:r>
              <a:rPr lang="es-CL" sz="2800" dirty="0"/>
              <a:t>? (4)</a:t>
            </a:r>
            <a:endParaRPr lang="en-US" sz="28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B7A7C70E-9181-4E03-991E-55A226549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678" y="2220155"/>
            <a:ext cx="8450644" cy="33793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D75A1F0C-A348-400A-8A77-66762F017C3B}"/>
              </a:ext>
            </a:extLst>
          </p:cNvPr>
          <p:cNvSpPr/>
          <p:nvPr/>
        </p:nvSpPr>
        <p:spPr>
          <a:xfrm>
            <a:off x="346678" y="5715000"/>
            <a:ext cx="1689652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ATP-31(B)</a:t>
            </a:r>
            <a:endParaRPr lang="en-US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36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Doctrina Genera de la E.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6591B463-0836-4BC2-B17D-2223A5F69F86}"/>
              </a:ext>
            </a:extLst>
          </p:cNvPr>
          <p:cNvSpPr/>
          <p:nvPr/>
        </p:nvSpPr>
        <p:spPr>
          <a:xfrm>
            <a:off x="947796" y="959116"/>
            <a:ext cx="7295322" cy="10301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¿Cuáles son los métodos de coordinación de armas en la </a:t>
            </a:r>
            <a:r>
              <a:rPr lang="es-CL" sz="2800" dirty="0" err="1"/>
              <a:t>AAW</a:t>
            </a:r>
            <a:r>
              <a:rPr lang="es-CL" sz="2800" dirty="0"/>
              <a:t>? (3)</a:t>
            </a:r>
            <a:endParaRPr lang="en-US" sz="2800" dirty="0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D75A1F0C-A348-400A-8A77-66762F017C3B}"/>
              </a:ext>
            </a:extLst>
          </p:cNvPr>
          <p:cNvSpPr/>
          <p:nvPr/>
        </p:nvSpPr>
        <p:spPr>
          <a:xfrm>
            <a:off x="142651" y="5625558"/>
            <a:ext cx="1689652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ATP-31(B)</a:t>
            </a:r>
            <a:endParaRPr lang="en-US" sz="1600" dirty="0">
              <a:solidFill>
                <a:srgbClr val="002060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E50B3B15-8DFD-47C6-8D9A-8CD2946C95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51" y="2117035"/>
            <a:ext cx="8858698" cy="2623930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B7D33329-5FD4-4C4A-BA51-7473A22F2885}"/>
              </a:ext>
            </a:extLst>
          </p:cNvPr>
          <p:cNvGrpSpPr/>
          <p:nvPr/>
        </p:nvGrpSpPr>
        <p:grpSpPr>
          <a:xfrm>
            <a:off x="142651" y="4814393"/>
            <a:ext cx="8858698" cy="595806"/>
            <a:chOff x="142651" y="4814393"/>
            <a:chExt cx="8858698" cy="595806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xmlns="" id="{86E21C57-0BB2-4A63-90EE-C231853BD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2651" y="4814393"/>
              <a:ext cx="8858698" cy="59580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xmlns="" id="{4946D2FA-F329-4931-B705-601FC1E925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06354" y="5140959"/>
              <a:ext cx="1549480" cy="2692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4828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Doctrina Genera de la E.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CB2F624A-1BB9-4A42-A9CE-6C65829C0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83" y="2116013"/>
            <a:ext cx="8537834" cy="144363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F3F83AA3-BADC-4130-894C-DDAA9B522122}"/>
              </a:ext>
            </a:extLst>
          </p:cNvPr>
          <p:cNvSpPr/>
          <p:nvPr/>
        </p:nvSpPr>
        <p:spPr>
          <a:xfrm>
            <a:off x="947796" y="881647"/>
            <a:ext cx="7295322" cy="103014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¿Qué son los “</a:t>
            </a:r>
            <a:r>
              <a:rPr lang="es-CL" sz="2800" dirty="0" err="1"/>
              <a:t>Weapon</a:t>
            </a:r>
            <a:r>
              <a:rPr lang="es-CL" sz="2800" dirty="0"/>
              <a:t> </a:t>
            </a:r>
            <a:r>
              <a:rPr lang="es-CL" sz="2800" dirty="0" err="1"/>
              <a:t>Restriction</a:t>
            </a:r>
            <a:r>
              <a:rPr lang="es-CL" sz="2800" dirty="0"/>
              <a:t> </a:t>
            </a:r>
            <a:r>
              <a:rPr lang="es-CL" sz="2800" dirty="0" err="1"/>
              <a:t>Orders</a:t>
            </a:r>
            <a:r>
              <a:rPr lang="es-CL" sz="2800" dirty="0"/>
              <a:t>?</a:t>
            </a:r>
            <a:endParaRPr lang="en-US" sz="2800" dirty="0"/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91BD5838-3218-49EA-95CA-B70D164CAEDE}"/>
              </a:ext>
            </a:extLst>
          </p:cNvPr>
          <p:cNvSpPr/>
          <p:nvPr/>
        </p:nvSpPr>
        <p:spPr>
          <a:xfrm>
            <a:off x="346678" y="5715000"/>
            <a:ext cx="2406461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MTP-1(G)(1) </a:t>
            </a:r>
            <a:r>
              <a:rPr lang="es-CL" sz="2400" dirty="0" err="1">
                <a:solidFill>
                  <a:srgbClr val="002060"/>
                </a:solidFill>
              </a:rPr>
              <a:t>Vol</a:t>
            </a:r>
            <a:r>
              <a:rPr lang="es-CL" sz="2400" dirty="0">
                <a:solidFill>
                  <a:srgbClr val="002060"/>
                </a:solidFill>
              </a:rPr>
              <a:t> I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C63CFA9B-017B-4847-87EE-52A3A3AAD846}"/>
              </a:ext>
            </a:extLst>
          </p:cNvPr>
          <p:cNvSpPr/>
          <p:nvPr/>
        </p:nvSpPr>
        <p:spPr>
          <a:xfrm>
            <a:off x="924339" y="3921093"/>
            <a:ext cx="7295322" cy="12181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3600" b="1" u="sng" dirty="0" err="1">
                <a:solidFill>
                  <a:srgbClr val="002060"/>
                </a:solidFill>
              </a:rPr>
              <a:t>WRO</a:t>
            </a:r>
            <a:endParaRPr lang="es-CL" sz="3600" b="1" u="sng" dirty="0">
              <a:solidFill>
                <a:srgbClr val="002060"/>
              </a:solidFill>
            </a:endParaRPr>
          </a:p>
          <a:p>
            <a:pPr algn="ctr"/>
            <a:r>
              <a:rPr lang="es-CL" sz="3600" dirty="0" err="1">
                <a:solidFill>
                  <a:srgbClr val="002060"/>
                </a:solidFill>
              </a:rPr>
              <a:t>WCS</a:t>
            </a:r>
            <a:r>
              <a:rPr lang="es-CL" sz="3600" dirty="0">
                <a:solidFill>
                  <a:srgbClr val="002060"/>
                </a:solidFill>
              </a:rPr>
              <a:t> vs </a:t>
            </a:r>
            <a:r>
              <a:rPr lang="es-CL" sz="3600" dirty="0" err="1">
                <a:solidFill>
                  <a:srgbClr val="002060"/>
                </a:solidFill>
              </a:rPr>
              <a:t>WCO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35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Doctrina Genera de la E.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F3F83AA3-BADC-4130-894C-DDAA9B522122}"/>
              </a:ext>
            </a:extLst>
          </p:cNvPr>
          <p:cNvSpPr/>
          <p:nvPr/>
        </p:nvSpPr>
        <p:spPr>
          <a:xfrm>
            <a:off x="947796" y="830845"/>
            <a:ext cx="7295322" cy="10301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¿Qué son los “</a:t>
            </a:r>
            <a:r>
              <a:rPr lang="es-CL" sz="2800" dirty="0" err="1"/>
              <a:t>Weapon</a:t>
            </a:r>
            <a:r>
              <a:rPr lang="es-CL" sz="2800" dirty="0"/>
              <a:t> Control Status?</a:t>
            </a:r>
            <a:endParaRPr lang="en-US" sz="28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242FF888-22C0-4E36-9611-94CE4C43B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0" y="1963613"/>
            <a:ext cx="8666446" cy="33338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9B4B9397-4060-4C00-AA6E-5E3EB7530786}"/>
              </a:ext>
            </a:extLst>
          </p:cNvPr>
          <p:cNvSpPr/>
          <p:nvPr/>
        </p:nvSpPr>
        <p:spPr>
          <a:xfrm>
            <a:off x="179510" y="5480503"/>
            <a:ext cx="2406461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MTP-1(G)(1) </a:t>
            </a:r>
            <a:r>
              <a:rPr lang="es-CL" sz="2400" dirty="0" err="1">
                <a:solidFill>
                  <a:srgbClr val="002060"/>
                </a:solidFill>
              </a:rPr>
              <a:t>Vol</a:t>
            </a:r>
            <a:r>
              <a:rPr lang="es-CL" sz="2400" dirty="0">
                <a:solidFill>
                  <a:srgbClr val="002060"/>
                </a:solidFill>
              </a:rPr>
              <a:t> I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38611C9E-A598-486D-B2C9-00C7752BF3CF}"/>
              </a:ext>
            </a:extLst>
          </p:cNvPr>
          <p:cNvSpPr/>
          <p:nvPr/>
        </p:nvSpPr>
        <p:spPr>
          <a:xfrm>
            <a:off x="626166" y="3707296"/>
            <a:ext cx="2007704" cy="1033669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EBDFE492-15EC-4284-9891-1CD0CDBA74C3}"/>
              </a:ext>
            </a:extLst>
          </p:cNvPr>
          <p:cNvSpPr/>
          <p:nvPr/>
        </p:nvSpPr>
        <p:spPr>
          <a:xfrm>
            <a:off x="3558208" y="5453590"/>
            <a:ext cx="4055165" cy="600477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¿Sólo para la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r>
              <a:rPr lang="es-CL" sz="3600" dirty="0">
                <a:solidFill>
                  <a:srgbClr val="002060"/>
                </a:solidFill>
              </a:rPr>
              <a:t>?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24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Doctrina Genera de la E.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F3F83AA3-BADC-4130-894C-DDAA9B522122}"/>
              </a:ext>
            </a:extLst>
          </p:cNvPr>
          <p:cNvSpPr/>
          <p:nvPr/>
        </p:nvSpPr>
        <p:spPr>
          <a:xfrm>
            <a:off x="755374" y="967190"/>
            <a:ext cx="7680166" cy="10301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¿Dónde aplicar los </a:t>
            </a:r>
            <a:r>
              <a:rPr lang="es-CL" sz="2800" b="1" u="sng" dirty="0"/>
              <a:t>“</a:t>
            </a:r>
            <a:r>
              <a:rPr lang="es-CL" sz="2800" b="1" u="sng" dirty="0" err="1"/>
              <a:t>Weapon</a:t>
            </a:r>
            <a:r>
              <a:rPr lang="es-CL" sz="2800" b="1" u="sng" dirty="0"/>
              <a:t> Control Status”</a:t>
            </a:r>
            <a:r>
              <a:rPr lang="es-CL" sz="2800" dirty="0"/>
              <a:t>?</a:t>
            </a:r>
            <a:endParaRPr lang="en-US" sz="2800" dirty="0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9B4B9397-4060-4C00-AA6E-5E3EB7530786}"/>
              </a:ext>
            </a:extLst>
          </p:cNvPr>
          <p:cNvSpPr/>
          <p:nvPr/>
        </p:nvSpPr>
        <p:spPr>
          <a:xfrm>
            <a:off x="179510" y="5480503"/>
            <a:ext cx="2406461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MTP-1(G)(1) </a:t>
            </a:r>
            <a:r>
              <a:rPr lang="es-CL" sz="2400" dirty="0" err="1">
                <a:solidFill>
                  <a:srgbClr val="002060"/>
                </a:solidFill>
              </a:rPr>
              <a:t>Vol</a:t>
            </a:r>
            <a:r>
              <a:rPr lang="es-CL" sz="2400" dirty="0">
                <a:solidFill>
                  <a:srgbClr val="002060"/>
                </a:solidFill>
              </a:rPr>
              <a:t> I</a:t>
            </a:r>
            <a:endParaRPr lang="en-US" sz="1600" dirty="0">
              <a:solidFill>
                <a:srgbClr val="002060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B16DA4EB-4E78-4B0C-9BC2-92CC0AEC6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175" y="2236303"/>
            <a:ext cx="8411650" cy="23853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0337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Doctrina Genera de la E. </a:t>
            </a:r>
            <a:r>
              <a:rPr lang="es-CL" sz="3600" dirty="0" err="1">
                <a:solidFill>
                  <a:srgbClr val="002060"/>
                </a:solidFill>
              </a:rPr>
              <a:t>AAW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F3F83AA3-BADC-4130-894C-DDAA9B522122}"/>
              </a:ext>
            </a:extLst>
          </p:cNvPr>
          <p:cNvSpPr/>
          <p:nvPr/>
        </p:nvSpPr>
        <p:spPr>
          <a:xfrm>
            <a:off x="731916" y="845628"/>
            <a:ext cx="7680166" cy="646331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¿Qué son los </a:t>
            </a:r>
            <a:r>
              <a:rPr lang="es-CL" sz="2800" b="1" u="sng" dirty="0"/>
              <a:t>“</a:t>
            </a:r>
            <a:r>
              <a:rPr lang="es-CL" sz="2800" b="1" u="sng" dirty="0" err="1"/>
              <a:t>Weapon</a:t>
            </a:r>
            <a:r>
              <a:rPr lang="es-CL" sz="2800" b="1" u="sng" dirty="0"/>
              <a:t> Control </a:t>
            </a:r>
            <a:r>
              <a:rPr lang="es-CL" sz="2800" b="1" u="sng" dirty="0" err="1"/>
              <a:t>Orders</a:t>
            </a:r>
            <a:r>
              <a:rPr lang="es-CL" sz="2800" b="1" u="sng" dirty="0"/>
              <a:t>”</a:t>
            </a:r>
            <a:r>
              <a:rPr lang="es-CL" sz="2800" dirty="0"/>
              <a:t>?</a:t>
            </a:r>
            <a:endParaRPr lang="en-US" sz="2800" dirty="0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9B4B9397-4060-4C00-AA6E-5E3EB7530786}"/>
              </a:ext>
            </a:extLst>
          </p:cNvPr>
          <p:cNvSpPr/>
          <p:nvPr/>
        </p:nvSpPr>
        <p:spPr>
          <a:xfrm>
            <a:off x="179510" y="5739046"/>
            <a:ext cx="2406461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MTP-1(G)(1) </a:t>
            </a:r>
            <a:r>
              <a:rPr lang="es-CL" sz="2400" dirty="0" err="1">
                <a:solidFill>
                  <a:srgbClr val="002060"/>
                </a:solidFill>
              </a:rPr>
              <a:t>Vol</a:t>
            </a:r>
            <a:r>
              <a:rPr lang="es-CL" sz="2400" dirty="0">
                <a:solidFill>
                  <a:srgbClr val="002060"/>
                </a:solidFill>
              </a:rPr>
              <a:t> I</a:t>
            </a:r>
            <a:endParaRPr lang="en-US" sz="1600" dirty="0">
              <a:solidFill>
                <a:srgbClr val="002060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7C6231B9-7C1A-4B53-BC74-517EDF3BD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68" y="1738981"/>
            <a:ext cx="8966661" cy="37530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32520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Resumen…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4497DED6-9388-4411-961F-112D11149B68}"/>
              </a:ext>
            </a:extLst>
          </p:cNvPr>
          <p:cNvSpPr/>
          <p:nvPr/>
        </p:nvSpPr>
        <p:spPr>
          <a:xfrm>
            <a:off x="484236" y="864703"/>
            <a:ext cx="8222442" cy="512859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514350" indent="-514350">
              <a:buFont typeface="+mj-lt"/>
              <a:buAutoNum type="arabicPeriod"/>
            </a:pPr>
            <a:r>
              <a:rPr lang="es-CL" sz="3200" dirty="0" err="1">
                <a:solidFill>
                  <a:srgbClr val="002060"/>
                </a:solidFill>
              </a:rPr>
              <a:t>Methods</a:t>
            </a:r>
            <a:r>
              <a:rPr lang="es-CL" sz="3200" dirty="0">
                <a:solidFill>
                  <a:srgbClr val="002060"/>
                </a:solidFill>
              </a:rPr>
              <a:t> </a:t>
            </a:r>
            <a:r>
              <a:rPr lang="es-CL" sz="3200" dirty="0" err="1">
                <a:solidFill>
                  <a:srgbClr val="002060"/>
                </a:solidFill>
              </a:rPr>
              <a:t>of</a:t>
            </a:r>
            <a:r>
              <a:rPr lang="es-CL" sz="3200" dirty="0">
                <a:solidFill>
                  <a:srgbClr val="002060"/>
                </a:solidFill>
              </a:rPr>
              <a:t> </a:t>
            </a:r>
            <a:r>
              <a:rPr lang="es-CL" sz="3200" dirty="0" err="1">
                <a:solidFill>
                  <a:srgbClr val="002060"/>
                </a:solidFill>
              </a:rPr>
              <a:t>Weapon</a:t>
            </a:r>
            <a:r>
              <a:rPr lang="es-CL" sz="3200" dirty="0">
                <a:solidFill>
                  <a:srgbClr val="002060"/>
                </a:solidFill>
              </a:rPr>
              <a:t> </a:t>
            </a:r>
            <a:r>
              <a:rPr lang="es-CL" sz="3200" dirty="0" err="1">
                <a:solidFill>
                  <a:srgbClr val="002060"/>
                </a:solidFill>
              </a:rPr>
              <a:t>Coordination</a:t>
            </a:r>
            <a:r>
              <a:rPr lang="es-CL" sz="3200" dirty="0">
                <a:solidFill>
                  <a:srgbClr val="002060"/>
                </a:solidFill>
              </a:rPr>
              <a:t> (</a:t>
            </a:r>
            <a:r>
              <a:rPr lang="es-CL" sz="3200" dirty="0" err="1">
                <a:solidFill>
                  <a:srgbClr val="002060"/>
                </a:solidFill>
              </a:rPr>
              <a:t>AAW</a:t>
            </a:r>
            <a:r>
              <a:rPr lang="es-CL" sz="3200" dirty="0">
                <a:solidFill>
                  <a:srgbClr val="002060"/>
                </a:solidFill>
              </a:rPr>
              <a:t>)</a:t>
            </a:r>
          </a:p>
          <a:p>
            <a:pPr marL="971550" lvl="1" indent="-434975">
              <a:buFont typeface="+mj-lt"/>
              <a:buAutoNum type="arabicParenR"/>
            </a:pPr>
            <a:r>
              <a:rPr lang="es-CL" sz="2000" dirty="0">
                <a:solidFill>
                  <a:srgbClr val="002060"/>
                </a:solidFill>
              </a:rPr>
              <a:t>ZONA / ÁREA</a:t>
            </a:r>
          </a:p>
          <a:p>
            <a:pPr marL="971550" lvl="1" indent="-434975">
              <a:buFont typeface="+mj-lt"/>
              <a:buAutoNum type="arabicParenR"/>
            </a:pPr>
            <a:r>
              <a:rPr lang="es-CL" sz="2000" dirty="0">
                <a:solidFill>
                  <a:srgbClr val="002060"/>
                </a:solidFill>
              </a:rPr>
              <a:t>LOCAL</a:t>
            </a:r>
          </a:p>
          <a:p>
            <a:pPr marL="514350" indent="-514350">
              <a:buFont typeface="+mj-lt"/>
              <a:buAutoNum type="arabicPeriod"/>
            </a:pPr>
            <a:endParaRPr lang="es-CL" sz="2000" dirty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rgbClr val="002060"/>
                </a:solidFill>
              </a:rPr>
              <a:t>Weapon Restriction Orders</a:t>
            </a:r>
          </a:p>
          <a:p>
            <a:pPr marL="971550" lvl="1" indent="-434975"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</a:rPr>
              <a:t>WEAPON CONTROL STATUS</a:t>
            </a:r>
          </a:p>
          <a:p>
            <a:pPr marL="1428750" lvl="2" indent="-434975">
              <a:buFont typeface="+mj-lt"/>
              <a:buAutoNum type="alphaLcPeriod"/>
            </a:pPr>
            <a:r>
              <a:rPr lang="en-US" sz="2000" dirty="0">
                <a:solidFill>
                  <a:srgbClr val="002060"/>
                </a:solidFill>
              </a:rPr>
              <a:t>FREE</a:t>
            </a:r>
          </a:p>
          <a:p>
            <a:pPr marL="1428750" lvl="2" indent="-434975">
              <a:buFont typeface="+mj-lt"/>
              <a:buAutoNum type="alphaLcPeriod"/>
            </a:pPr>
            <a:r>
              <a:rPr lang="en-US" sz="2000" dirty="0">
                <a:solidFill>
                  <a:srgbClr val="C00000"/>
                </a:solidFill>
              </a:rPr>
              <a:t>TIGHT</a:t>
            </a:r>
          </a:p>
          <a:p>
            <a:pPr marL="1428750" lvl="2" indent="-434975">
              <a:buFont typeface="+mj-lt"/>
              <a:buAutoNum type="alphaLcPeriod"/>
            </a:pPr>
            <a:r>
              <a:rPr lang="en-US" sz="2000" dirty="0">
                <a:solidFill>
                  <a:srgbClr val="C00000"/>
                </a:solidFill>
              </a:rPr>
              <a:t>SAFE</a:t>
            </a:r>
          </a:p>
          <a:p>
            <a:pPr marL="993775" lvl="2"/>
            <a:endParaRPr lang="en-US" sz="2000" dirty="0">
              <a:solidFill>
                <a:srgbClr val="C00000"/>
              </a:solidFill>
            </a:endParaRPr>
          </a:p>
          <a:p>
            <a:pPr marL="971550" lvl="1" indent="-434975"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</a:rPr>
              <a:t>WEAPON CONTROL ORDERS</a:t>
            </a:r>
          </a:p>
          <a:p>
            <a:pPr marL="1428750" lvl="2" indent="-434975">
              <a:buFont typeface="+mj-lt"/>
              <a:buAutoNum type="alphaLcPeriod"/>
            </a:pPr>
            <a:r>
              <a:rPr lang="en-US" sz="2000" dirty="0">
                <a:solidFill>
                  <a:srgbClr val="002060"/>
                </a:solidFill>
              </a:rPr>
              <a:t>HOLD FIRE</a:t>
            </a:r>
          </a:p>
          <a:p>
            <a:pPr marL="1428750" lvl="2" indent="-434975">
              <a:buFont typeface="+mj-lt"/>
              <a:buAutoNum type="alphaLcPeriod"/>
            </a:pPr>
            <a:r>
              <a:rPr lang="en-US" sz="2000" dirty="0">
                <a:solidFill>
                  <a:srgbClr val="002060"/>
                </a:solidFill>
              </a:rPr>
              <a:t>CEASE FIRE</a:t>
            </a: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35427" y="2938669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450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Mando y Control</a:t>
            </a: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F3F83AA3-BADC-4130-894C-DDAA9B522122}"/>
              </a:ext>
            </a:extLst>
          </p:cNvPr>
          <p:cNvSpPr/>
          <p:nvPr/>
        </p:nvSpPr>
        <p:spPr>
          <a:xfrm>
            <a:off x="884317" y="824941"/>
            <a:ext cx="7680166" cy="57380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</a:t>
            </a:r>
            <a:r>
              <a:rPr lang="es-CL" sz="2800" dirty="0" err="1"/>
              <a:t>MyC</a:t>
            </a:r>
            <a:r>
              <a:rPr lang="es-CL" sz="2800" dirty="0"/>
              <a:t> centralizado o Descentralizado? (General)</a:t>
            </a:r>
            <a:endParaRPr lang="en-US" sz="2800" dirty="0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9B4B9397-4060-4C00-AA6E-5E3EB7530786}"/>
              </a:ext>
            </a:extLst>
          </p:cNvPr>
          <p:cNvSpPr/>
          <p:nvPr/>
        </p:nvSpPr>
        <p:spPr>
          <a:xfrm>
            <a:off x="476387" y="5738390"/>
            <a:ext cx="2406461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MTP-1(G)(1) </a:t>
            </a:r>
            <a:r>
              <a:rPr lang="es-CL" sz="2400" dirty="0" err="1">
                <a:solidFill>
                  <a:srgbClr val="002060"/>
                </a:solidFill>
              </a:rPr>
              <a:t>Vol</a:t>
            </a:r>
            <a:r>
              <a:rPr lang="es-CL" sz="2400" dirty="0">
                <a:solidFill>
                  <a:srgbClr val="002060"/>
                </a:solidFill>
              </a:rPr>
              <a:t> I</a:t>
            </a:r>
            <a:endParaRPr lang="en-US" sz="1600" dirty="0">
              <a:solidFill>
                <a:srgbClr val="002060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ED5968E7-F48E-43C2-A843-18D12CAF31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387" y="1495471"/>
            <a:ext cx="8191226" cy="20110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D538C0E4-A209-41CC-8F29-CCB973CEE8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87" y="3603213"/>
            <a:ext cx="6991709" cy="20384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4842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F6597BE-C09A-4262-8E1D-436AFB22D25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Mando y Control</a:t>
            </a:r>
          </a:p>
        </p:txBody>
      </p:sp>
      <p:sp>
        <p:nvSpPr>
          <p:cNvPr id="2" name="AutoShape 2" descr="Archivo:Poker Hands.png - Wikipedia, la enciclopedia libre">
            <a:extLst>
              <a:ext uri="{FF2B5EF4-FFF2-40B4-BE49-F238E27FC236}">
                <a16:creationId xmlns:a16="http://schemas.microsoft.com/office/drawing/2014/main" xmlns="" id="{76CCF708-719D-4B87-BBE2-EE31D72465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41313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F3F83AA3-BADC-4130-894C-DDAA9B522122}"/>
              </a:ext>
            </a:extLst>
          </p:cNvPr>
          <p:cNvSpPr/>
          <p:nvPr/>
        </p:nvSpPr>
        <p:spPr>
          <a:xfrm>
            <a:off x="755374" y="950092"/>
            <a:ext cx="7680166" cy="57380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</a:t>
            </a:r>
            <a:r>
              <a:rPr lang="es-CL" sz="2800" dirty="0" err="1"/>
              <a:t>MyC</a:t>
            </a:r>
            <a:r>
              <a:rPr lang="es-CL" sz="2800" dirty="0"/>
              <a:t> centralizado o Descentralizado? (</a:t>
            </a:r>
            <a:r>
              <a:rPr lang="es-CL" sz="2800" dirty="0" err="1"/>
              <a:t>AAW</a:t>
            </a:r>
            <a:r>
              <a:rPr lang="es-CL" sz="2800" dirty="0"/>
              <a:t>)</a:t>
            </a:r>
            <a:endParaRPr lang="en-US" sz="2800" dirty="0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9B4B9397-4060-4C00-AA6E-5E3EB7530786}"/>
              </a:ext>
            </a:extLst>
          </p:cNvPr>
          <p:cNvSpPr/>
          <p:nvPr/>
        </p:nvSpPr>
        <p:spPr>
          <a:xfrm>
            <a:off x="476387" y="5738390"/>
            <a:ext cx="2406461" cy="546652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002060"/>
                </a:solidFill>
              </a:rPr>
              <a:t>MTP-1(G)(1) </a:t>
            </a:r>
            <a:r>
              <a:rPr lang="es-CL" sz="2400" dirty="0" err="1">
                <a:solidFill>
                  <a:srgbClr val="002060"/>
                </a:solidFill>
              </a:rPr>
              <a:t>Vol</a:t>
            </a:r>
            <a:r>
              <a:rPr lang="es-CL" sz="2400" dirty="0">
                <a:solidFill>
                  <a:srgbClr val="002060"/>
                </a:solidFill>
              </a:rPr>
              <a:t> I</a:t>
            </a:r>
            <a:endParaRPr lang="en-US" sz="1600" dirty="0">
              <a:solidFill>
                <a:srgbClr val="002060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A7451B7D-B5F3-4BE1-B299-4DDF89CD7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95" y="1928190"/>
            <a:ext cx="8155210" cy="30016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B044BB3B-45CE-4FA1-9689-20CC67C4AF40}"/>
              </a:ext>
            </a:extLst>
          </p:cNvPr>
          <p:cNvSpPr/>
          <p:nvPr/>
        </p:nvSpPr>
        <p:spPr>
          <a:xfrm>
            <a:off x="546652" y="3498575"/>
            <a:ext cx="8030817" cy="1391478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3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xmlns="" id="{2F0CA83D-FAD9-4F14-8725-4527E6DA8078}"/>
              </a:ext>
            </a:extLst>
          </p:cNvPr>
          <p:cNvSpPr/>
          <p:nvPr/>
        </p:nvSpPr>
        <p:spPr>
          <a:xfrm>
            <a:off x="835184" y="1128084"/>
            <a:ext cx="7680166" cy="57380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</a:t>
            </a:r>
            <a:r>
              <a:rPr lang="es-CL" sz="2800" dirty="0" err="1"/>
              <a:t>MyC</a:t>
            </a:r>
            <a:r>
              <a:rPr lang="es-CL" sz="2800" dirty="0"/>
              <a:t> Recomendado? (</a:t>
            </a:r>
            <a:r>
              <a:rPr lang="es-CL" sz="2800" dirty="0" err="1"/>
              <a:t>AAW</a:t>
            </a:r>
            <a:r>
              <a:rPr lang="es-CL" sz="2800" dirty="0"/>
              <a:t>)</a:t>
            </a:r>
            <a:endParaRPr lang="en-US" sz="28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937409E-ECBE-4FD8-A94C-21C09B525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41" y="2007704"/>
            <a:ext cx="8950318" cy="28425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042AC726-C75D-4F86-9E3E-94DAD0BCC329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Mando y Control</a:t>
            </a:r>
          </a:p>
        </p:txBody>
      </p:sp>
    </p:spTree>
    <p:extLst>
      <p:ext uri="{BB962C8B-B14F-4D97-AF65-F5344CB8AC3E}">
        <p14:creationId xmlns:p14="http://schemas.microsoft.com/office/powerpoint/2010/main" val="498526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xmlns="" id="{2F0CA83D-FAD9-4F14-8725-4527E6DA8078}"/>
              </a:ext>
            </a:extLst>
          </p:cNvPr>
          <p:cNvSpPr/>
          <p:nvPr/>
        </p:nvSpPr>
        <p:spPr>
          <a:xfrm>
            <a:off x="835184" y="1128084"/>
            <a:ext cx="7680166" cy="573808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¿Y qué dice la </a:t>
            </a:r>
            <a:r>
              <a:rPr lang="es-CL" sz="2800" b="1" u="sng" dirty="0" err="1"/>
              <a:t>DGE</a:t>
            </a:r>
            <a:r>
              <a:rPr lang="es-CL" sz="2800" b="1" u="sng" dirty="0"/>
              <a:t> </a:t>
            </a:r>
            <a:r>
              <a:rPr lang="es-CL" sz="2800" b="1" u="sng" dirty="0" err="1"/>
              <a:t>AAW</a:t>
            </a:r>
            <a:r>
              <a:rPr lang="es-CL" sz="2800" b="1" u="sng" dirty="0"/>
              <a:t> </a:t>
            </a:r>
            <a:r>
              <a:rPr lang="es-CL" sz="2800" dirty="0"/>
              <a:t>– (Capítulo IV)?</a:t>
            </a:r>
            <a:endParaRPr lang="en-US" sz="28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042AC726-C75D-4F86-9E3E-94DAD0BCC329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Mando y Control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40F0B182-1AE1-442B-A112-8F24D3D9A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43" y="2385528"/>
            <a:ext cx="8495788" cy="10434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9126369B-A4B0-4063-A1BA-584489DAF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19" y="3605876"/>
            <a:ext cx="8482712" cy="10135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0C2DC837-A99C-4D29-97A3-6E82E62B5B84}"/>
              </a:ext>
            </a:extLst>
          </p:cNvPr>
          <p:cNvSpPr/>
          <p:nvPr/>
        </p:nvSpPr>
        <p:spPr>
          <a:xfrm>
            <a:off x="4861192" y="2474843"/>
            <a:ext cx="3338591" cy="268357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FDB2B546-2D6A-4CA2-A1AD-A05C9F33BF99}"/>
              </a:ext>
            </a:extLst>
          </p:cNvPr>
          <p:cNvSpPr/>
          <p:nvPr/>
        </p:nvSpPr>
        <p:spPr>
          <a:xfrm>
            <a:off x="778659" y="2773085"/>
            <a:ext cx="2859064" cy="29810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xmlns="" id="{70B5E9BC-6551-4CD1-A4E9-1D8444088C0B}"/>
              </a:ext>
            </a:extLst>
          </p:cNvPr>
          <p:cNvSpPr/>
          <p:nvPr/>
        </p:nvSpPr>
        <p:spPr>
          <a:xfrm>
            <a:off x="835184" y="3672439"/>
            <a:ext cx="3338591" cy="268357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xmlns="" id="{1D4015AD-5059-42DA-947B-C44CEA5CD6E7}"/>
              </a:ext>
            </a:extLst>
          </p:cNvPr>
          <p:cNvSpPr/>
          <p:nvPr/>
        </p:nvSpPr>
        <p:spPr>
          <a:xfrm>
            <a:off x="469624" y="4796272"/>
            <a:ext cx="8045726" cy="133617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u="sng" dirty="0">
                <a:solidFill>
                  <a:srgbClr val="002060"/>
                </a:solidFill>
              </a:rPr>
              <a:t>Método Coordinación de Armas </a:t>
            </a:r>
            <a:r>
              <a:rPr lang="es-CL" sz="2400" b="1" u="sng" dirty="0" err="1">
                <a:solidFill>
                  <a:srgbClr val="002060"/>
                </a:solidFill>
              </a:rPr>
              <a:t>AAW</a:t>
            </a:r>
            <a:r>
              <a:rPr lang="es-CL" sz="2400" b="1" u="sng" dirty="0">
                <a:solidFill>
                  <a:srgbClr val="002060"/>
                </a:solidFill>
              </a:rPr>
              <a:t/>
            </a:r>
            <a:br>
              <a:rPr lang="es-CL" sz="2400" b="1" u="sng" dirty="0">
                <a:solidFill>
                  <a:srgbClr val="002060"/>
                </a:solidFill>
              </a:rPr>
            </a:br>
            <a:r>
              <a:rPr lang="es-CL" sz="2400" b="1" u="sng" dirty="0">
                <a:solidFill>
                  <a:srgbClr val="002060"/>
                </a:solidFill>
              </a:rPr>
              <a:t>vs</a:t>
            </a:r>
            <a:br>
              <a:rPr lang="es-CL" sz="2400" b="1" u="sng" dirty="0">
                <a:solidFill>
                  <a:srgbClr val="002060"/>
                </a:solidFill>
              </a:rPr>
            </a:br>
            <a:r>
              <a:rPr lang="es-CL" sz="2400" b="1" u="sng" dirty="0" err="1">
                <a:solidFill>
                  <a:srgbClr val="002060"/>
                </a:solidFill>
              </a:rPr>
              <a:t>WCS</a:t>
            </a:r>
            <a:r>
              <a:rPr lang="es-CL" sz="2400" b="1" u="sng" dirty="0">
                <a:solidFill>
                  <a:srgbClr val="002060"/>
                </a:solidFill>
              </a:rPr>
              <a:t> (</a:t>
            </a:r>
            <a:r>
              <a:rPr lang="es-CL" sz="2400" b="1" u="sng" dirty="0" err="1">
                <a:solidFill>
                  <a:srgbClr val="002060"/>
                </a:solidFill>
              </a:rPr>
              <a:t>MyC</a:t>
            </a:r>
            <a:r>
              <a:rPr lang="es-CL" sz="2400" b="1" u="sng" dirty="0">
                <a:solidFill>
                  <a:srgbClr val="002060"/>
                </a:solidFill>
              </a:rPr>
              <a:t> Centralizado / Descentralizado)</a:t>
            </a:r>
            <a:endParaRPr lang="en-US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74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xmlns="" id="{2F0CA83D-FAD9-4F14-8725-4527E6DA8078}"/>
              </a:ext>
            </a:extLst>
          </p:cNvPr>
          <p:cNvSpPr/>
          <p:nvPr/>
        </p:nvSpPr>
        <p:spPr>
          <a:xfrm>
            <a:off x="835184" y="1128084"/>
            <a:ext cx="7680166" cy="573808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/>
              <a:t>¿Y qué dice la </a:t>
            </a:r>
            <a:r>
              <a:rPr lang="es-CL" sz="2800" dirty="0" err="1"/>
              <a:t>DGE</a:t>
            </a:r>
            <a:r>
              <a:rPr lang="es-CL" sz="2800" dirty="0"/>
              <a:t> </a:t>
            </a:r>
            <a:r>
              <a:rPr lang="es-CL" sz="2800" dirty="0" err="1"/>
              <a:t>AAW</a:t>
            </a:r>
            <a:r>
              <a:rPr lang="es-CL" sz="2800" dirty="0"/>
              <a:t> – (Capítulo </a:t>
            </a:r>
            <a:r>
              <a:rPr lang="es-CL" sz="2800"/>
              <a:t>IV)?</a:t>
            </a:r>
            <a:endParaRPr lang="en-US" sz="28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042AC726-C75D-4F86-9E3E-94DAD0BCC329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Mando y Control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9EBF892B-2ECD-4780-A488-7E3E8BA09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450" y="2101757"/>
            <a:ext cx="8757100" cy="282589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4E18DFBD-F796-4D2B-8DCC-E1DBF4CACFAD}"/>
              </a:ext>
            </a:extLst>
          </p:cNvPr>
          <p:cNvSpPr/>
          <p:nvPr/>
        </p:nvSpPr>
        <p:spPr>
          <a:xfrm>
            <a:off x="143028" y="5044116"/>
            <a:ext cx="8807522" cy="72059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800" b="1" dirty="0">
                <a:solidFill>
                  <a:srgbClr val="002060"/>
                </a:solidFill>
              </a:rPr>
              <a:t>¿Asociamos todo lo anterior cuando estudiamos la </a:t>
            </a:r>
            <a:r>
              <a:rPr lang="es-CL" sz="2800" b="1" dirty="0" err="1">
                <a:solidFill>
                  <a:srgbClr val="002060"/>
                </a:solidFill>
              </a:rPr>
              <a:t>DGE</a:t>
            </a:r>
            <a:r>
              <a:rPr lang="es-CL" sz="2800" b="1" dirty="0">
                <a:solidFill>
                  <a:srgbClr val="002060"/>
                </a:solidFill>
              </a:rPr>
              <a:t>?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95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D46B24C1-8C1D-4112-92C7-C2B06C599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3B1BE-4685-4A8F-BABD-4AD129F26B6C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27DC6C0-CE5E-476C-BD64-9A869538B180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Otros Temas de Discusión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xmlns="" id="{BEEA0257-EA40-453E-BD4E-179AC63E0DB2}"/>
              </a:ext>
            </a:extLst>
          </p:cNvPr>
          <p:cNvSpPr/>
          <p:nvPr/>
        </p:nvSpPr>
        <p:spPr>
          <a:xfrm>
            <a:off x="757858" y="914400"/>
            <a:ext cx="8147602" cy="52578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Criterios</a:t>
            </a:r>
            <a:r>
              <a:rPr lang="en-US" sz="2000" dirty="0">
                <a:solidFill>
                  <a:srgbClr val="002060"/>
                </a:solidFill>
              </a:rPr>
              <a:t> para </a:t>
            </a:r>
            <a:r>
              <a:rPr lang="en-US" sz="2000" dirty="0" err="1">
                <a:solidFill>
                  <a:srgbClr val="002060"/>
                </a:solidFill>
              </a:rPr>
              <a:t>cambios</a:t>
            </a:r>
            <a:r>
              <a:rPr lang="en-US" sz="2000" dirty="0">
                <a:solidFill>
                  <a:srgbClr val="002060"/>
                </a:solidFill>
              </a:rPr>
              <a:t> de </a:t>
            </a:r>
            <a:r>
              <a:rPr lang="en-US" sz="2000" dirty="0" err="1">
                <a:solidFill>
                  <a:srgbClr val="002060"/>
                </a:solidFill>
              </a:rPr>
              <a:t>alarma</a:t>
            </a:r>
            <a:r>
              <a:rPr lang="en-US" sz="2000" dirty="0">
                <a:solidFill>
                  <a:srgbClr val="002060"/>
                </a:solidFill>
              </a:rPr>
              <a:t> (MTP-1 Vol I)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002060"/>
                </a:solidFill>
              </a:rPr>
              <a:t>“Sin </a:t>
            </a:r>
            <a:r>
              <a:rPr lang="en-US" sz="2000" dirty="0" err="1">
                <a:solidFill>
                  <a:srgbClr val="002060"/>
                </a:solidFill>
              </a:rPr>
              <a:t>ROEs</a:t>
            </a:r>
            <a:r>
              <a:rPr lang="en-US" sz="2000" dirty="0">
                <a:solidFill>
                  <a:srgbClr val="002060"/>
                </a:solidFill>
              </a:rPr>
              <a:t>” </a:t>
            </a:r>
            <a:r>
              <a:rPr lang="en-US" sz="2000" dirty="0" err="1">
                <a:solidFill>
                  <a:srgbClr val="002060"/>
                </a:solidFill>
              </a:rPr>
              <a:t>puedo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lanzar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armas</a:t>
            </a:r>
            <a:r>
              <a:rPr lang="en-US" sz="2000" dirty="0">
                <a:solidFill>
                  <a:srgbClr val="002060"/>
                </a:solidFill>
              </a:rPr>
              <a:t> (</a:t>
            </a:r>
            <a:r>
              <a:rPr lang="en-US" sz="2000" dirty="0" err="1">
                <a:solidFill>
                  <a:srgbClr val="002060"/>
                </a:solidFill>
              </a:rPr>
              <a:t>ASW</a:t>
            </a:r>
            <a:r>
              <a:rPr lang="en-US" sz="2000" dirty="0">
                <a:solidFill>
                  <a:srgbClr val="002060"/>
                </a:solidFill>
              </a:rPr>
              <a:t> D-71).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Área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Vigilancia</a:t>
            </a:r>
            <a:r>
              <a:rPr lang="en-US" sz="2000" dirty="0">
                <a:solidFill>
                  <a:srgbClr val="002060"/>
                </a:solidFill>
              </a:rPr>
              <a:t> – </a:t>
            </a:r>
            <a:r>
              <a:rPr lang="en-US" sz="2000" dirty="0" err="1">
                <a:solidFill>
                  <a:srgbClr val="002060"/>
                </a:solidFill>
              </a:rPr>
              <a:t>CIEA</a:t>
            </a:r>
            <a:r>
              <a:rPr lang="en-US" sz="2000" dirty="0">
                <a:solidFill>
                  <a:srgbClr val="002060"/>
                </a:solidFill>
              </a:rPr>
              <a:t> – </a:t>
            </a:r>
            <a:r>
              <a:rPr lang="en-US" sz="2000" dirty="0" err="1">
                <a:solidFill>
                  <a:srgbClr val="002060"/>
                </a:solidFill>
              </a:rPr>
              <a:t>Área</a:t>
            </a:r>
            <a:r>
              <a:rPr lang="en-US" sz="2000" dirty="0">
                <a:solidFill>
                  <a:srgbClr val="002060"/>
                </a:solidFill>
              </a:rPr>
              <a:t> Vital (MTP-1 Vol I)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002060"/>
                </a:solidFill>
              </a:rPr>
              <a:t>Kill Line (MTP-1 Vol I)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Identidades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Estándar</a:t>
            </a:r>
            <a:r>
              <a:rPr lang="en-US" sz="2000" dirty="0">
                <a:solidFill>
                  <a:srgbClr val="002060"/>
                </a:solidFill>
              </a:rPr>
              <a:t> vs </a:t>
            </a:r>
            <a:r>
              <a:rPr lang="en-US" sz="2000" dirty="0" err="1">
                <a:solidFill>
                  <a:srgbClr val="002060"/>
                </a:solidFill>
              </a:rPr>
              <a:t>Modificadas</a:t>
            </a:r>
            <a:r>
              <a:rPr lang="en-US" sz="2000" dirty="0">
                <a:solidFill>
                  <a:srgbClr val="002060"/>
                </a:solidFill>
              </a:rPr>
              <a:t> (APP-1)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002060"/>
                </a:solidFill>
              </a:rPr>
              <a:t>Alturas y </a:t>
            </a:r>
            <a:r>
              <a:rPr lang="en-US" sz="2000" dirty="0" err="1">
                <a:solidFill>
                  <a:srgbClr val="002060"/>
                </a:solidFill>
              </a:rPr>
              <a:t>velocidades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circuitos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externos</a:t>
            </a:r>
            <a:r>
              <a:rPr lang="en-US" sz="2000" dirty="0">
                <a:solidFill>
                  <a:srgbClr val="002060"/>
                </a:solidFill>
              </a:rPr>
              <a:t> (APP-1)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IDCRIT</a:t>
            </a:r>
            <a:r>
              <a:rPr lang="en-US" sz="2000" dirty="0">
                <a:solidFill>
                  <a:srgbClr val="002060"/>
                </a:solidFill>
              </a:rPr>
              <a:t> ¿</a:t>
            </a:r>
            <a:r>
              <a:rPr lang="en-US" sz="2000" dirty="0" err="1">
                <a:solidFill>
                  <a:srgbClr val="002060"/>
                </a:solidFill>
              </a:rPr>
              <a:t>qué</a:t>
            </a:r>
            <a:r>
              <a:rPr lang="en-US" sz="2000" dirty="0">
                <a:solidFill>
                  <a:srgbClr val="002060"/>
                </a:solidFill>
              </a:rPr>
              <a:t> es lo que “</a:t>
            </a:r>
            <a:r>
              <a:rPr lang="en-US" sz="2000" dirty="0" err="1">
                <a:solidFill>
                  <a:srgbClr val="002060"/>
                </a:solidFill>
              </a:rPr>
              <a:t>justifica</a:t>
            </a:r>
            <a:r>
              <a:rPr lang="en-US" sz="2000" dirty="0">
                <a:solidFill>
                  <a:srgbClr val="002060"/>
                </a:solidFill>
              </a:rPr>
              <a:t>”? (</a:t>
            </a:r>
            <a:r>
              <a:rPr lang="en-US" sz="2000" i="1" dirty="0">
                <a:solidFill>
                  <a:srgbClr val="002060"/>
                </a:solidFill>
              </a:rPr>
              <a:t>ATP-1 Vol I</a:t>
            </a:r>
            <a:r>
              <a:rPr lang="en-US" sz="2000" dirty="0">
                <a:solidFill>
                  <a:srgbClr val="002060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002060"/>
                </a:solidFill>
              </a:rPr>
              <a:t>¿</a:t>
            </a:r>
            <a:r>
              <a:rPr lang="en-US" sz="2000" dirty="0" err="1">
                <a:solidFill>
                  <a:srgbClr val="002060"/>
                </a:solidFill>
              </a:rPr>
              <a:t>Delegación</a:t>
            </a:r>
            <a:r>
              <a:rPr lang="en-US" sz="2000" dirty="0">
                <a:solidFill>
                  <a:srgbClr val="002060"/>
                </a:solidFill>
              </a:rPr>
              <a:t> de </a:t>
            </a:r>
            <a:r>
              <a:rPr lang="en-US" sz="2000" dirty="0" err="1">
                <a:solidFill>
                  <a:srgbClr val="002060"/>
                </a:solidFill>
              </a:rPr>
              <a:t>Responsabilidades</a:t>
            </a:r>
            <a:r>
              <a:rPr lang="en-US" sz="2000" dirty="0">
                <a:solidFill>
                  <a:srgbClr val="002060"/>
                </a:solidFill>
              </a:rPr>
              <a:t> o </a:t>
            </a:r>
            <a:r>
              <a:rPr lang="en-US" sz="2000" dirty="0" err="1">
                <a:solidFill>
                  <a:srgbClr val="002060"/>
                </a:solidFill>
              </a:rPr>
              <a:t>Funciones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002060"/>
                </a:solidFill>
              </a:rPr>
              <a:t>El “ZIPPO C” no </a:t>
            </a:r>
            <a:r>
              <a:rPr lang="en-US" sz="2000" u="sng" dirty="0">
                <a:solidFill>
                  <a:srgbClr val="002060"/>
                </a:solidFill>
              </a:rPr>
              <a:t>se </a:t>
            </a:r>
            <a:r>
              <a:rPr lang="en-US" sz="2000" u="sng" dirty="0" err="1">
                <a:solidFill>
                  <a:srgbClr val="002060"/>
                </a:solidFill>
              </a:rPr>
              <a:t>cancela</a:t>
            </a:r>
            <a:r>
              <a:rPr lang="en-US" sz="2000" u="sng" dirty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(ATP-1 Vol I)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002060"/>
                </a:solidFill>
              </a:rPr>
              <a:t>¿Zippo “F” vs </a:t>
            </a:r>
            <a:r>
              <a:rPr lang="en-US" sz="2000" dirty="0" err="1">
                <a:solidFill>
                  <a:srgbClr val="002060"/>
                </a:solidFill>
              </a:rPr>
              <a:t>ASMD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201670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28077" y="1169707"/>
            <a:ext cx="77587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002060"/>
                </a:solidFill>
              </a:rPr>
              <a:t>Introducción a Publicaciones “Reglas del Juego”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002060"/>
                </a:solidFill>
              </a:rPr>
              <a:t>Casos de Estudio </a:t>
            </a:r>
            <a:r>
              <a:rPr lang="es-CL" sz="2400" dirty="0" err="1">
                <a:solidFill>
                  <a:srgbClr val="002060"/>
                </a:solidFill>
              </a:rPr>
              <a:t>AAW</a:t>
            </a:r>
            <a:r>
              <a:rPr lang="es-CL" sz="2400" dirty="0">
                <a:solidFill>
                  <a:srgbClr val="002060"/>
                </a:solidFill>
              </a:rPr>
              <a:t> para </a:t>
            </a:r>
            <a:r>
              <a:rPr lang="es-CL" sz="2400" dirty="0" err="1">
                <a:solidFill>
                  <a:srgbClr val="002060"/>
                </a:solidFill>
              </a:rPr>
              <a:t>CIGN</a:t>
            </a:r>
            <a:r>
              <a:rPr lang="es-CL" sz="2400" dirty="0">
                <a:solidFill>
                  <a:srgbClr val="002060"/>
                </a:solidFill>
              </a:rPr>
              <a:t> 2022.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es-CL" sz="2400" dirty="0">
                <a:solidFill>
                  <a:srgbClr val="FF0000"/>
                </a:solidFill>
              </a:rPr>
              <a:t>Reflexiones.</a:t>
            </a:r>
          </a:p>
          <a:p>
            <a:endParaRPr lang="es-CL" sz="2400" dirty="0">
              <a:solidFill>
                <a:srgbClr val="002060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F44A0583-E735-41A6-BE42-7861E1A406EC}"/>
              </a:ext>
            </a:extLst>
          </p:cNvPr>
          <p:cNvSpPr txBox="1"/>
          <p:nvPr/>
        </p:nvSpPr>
        <p:spPr>
          <a:xfrm>
            <a:off x="3267785" y="81888"/>
            <a:ext cx="2655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Índice</a:t>
            </a:r>
          </a:p>
        </p:txBody>
      </p:sp>
    </p:spTree>
    <p:extLst>
      <p:ext uri="{BB962C8B-B14F-4D97-AF65-F5344CB8AC3E}">
        <p14:creationId xmlns:p14="http://schemas.microsoft.com/office/powerpoint/2010/main" val="176144518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042AC726-C75D-4F86-9E3E-94DAD0BCC329}"/>
              </a:ext>
            </a:extLst>
          </p:cNvPr>
          <p:cNvSpPr txBox="1"/>
          <p:nvPr/>
        </p:nvSpPr>
        <p:spPr>
          <a:xfrm>
            <a:off x="1083366" y="81888"/>
            <a:ext cx="702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2060"/>
                </a:solidFill>
              </a:rPr>
              <a:t>Reflexión</a:t>
            </a: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xmlns="" id="{3ADA30AC-9575-4218-BA1D-0225149F75E7}"/>
              </a:ext>
            </a:extLst>
          </p:cNvPr>
          <p:cNvSpPr/>
          <p:nvPr/>
        </p:nvSpPr>
        <p:spPr>
          <a:xfrm>
            <a:off x="596348" y="949827"/>
            <a:ext cx="8177420" cy="435766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CL" sz="2100" dirty="0">
                <a:solidFill>
                  <a:srgbClr val="002060"/>
                </a:solidFill>
              </a:rPr>
              <a:t>Lo que se memoriza se olvida, la memoria es finita.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CL" sz="2100" dirty="0">
                <a:solidFill>
                  <a:srgbClr val="002060"/>
                </a:solidFill>
              </a:rPr>
              <a:t>Lo que se aprende se puede “llamar” en cualquier momento.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CL" sz="2100" dirty="0">
                <a:solidFill>
                  <a:srgbClr val="002060"/>
                </a:solidFill>
              </a:rPr>
              <a:t>Estudiar “UNA” vez es más eficiente que “MUCHAS” veces.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CL" sz="2100" dirty="0">
                <a:solidFill>
                  <a:srgbClr val="002060"/>
                </a:solidFill>
              </a:rPr>
              <a:t>Diferenciar procedimientos “NACIONALES” vs “NATO”.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CL" sz="2100" dirty="0">
                <a:solidFill>
                  <a:srgbClr val="002060"/>
                </a:solidFill>
              </a:rPr>
              <a:t>La publicaciones “INTERNACIONALES” no son LARGAS ni COMPLICADAS.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CL" sz="2100" dirty="0">
                <a:solidFill>
                  <a:srgbClr val="002060"/>
                </a:solidFill>
              </a:rPr>
              <a:t>El nivel de MANDO determina las “reglas del juego”.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CL" sz="2100" dirty="0">
                <a:solidFill>
                  <a:srgbClr val="002060"/>
                </a:solidFill>
              </a:rPr>
              <a:t>EL </a:t>
            </a:r>
            <a:r>
              <a:rPr lang="es-CL" sz="2100" dirty="0" err="1">
                <a:solidFill>
                  <a:srgbClr val="002060"/>
                </a:solidFill>
              </a:rPr>
              <a:t>CIGN</a:t>
            </a:r>
            <a:r>
              <a:rPr lang="es-CL" sz="2100" dirty="0">
                <a:solidFill>
                  <a:srgbClr val="002060"/>
                </a:solidFill>
              </a:rPr>
              <a:t> 2023 comienza el día de la prueba </a:t>
            </a:r>
            <a:r>
              <a:rPr lang="es-CL" sz="2100" dirty="0" err="1">
                <a:solidFill>
                  <a:srgbClr val="002060"/>
                </a:solidFill>
              </a:rPr>
              <a:t>CIGN</a:t>
            </a:r>
            <a:r>
              <a:rPr lang="es-CL" sz="2100" dirty="0">
                <a:solidFill>
                  <a:srgbClr val="002060"/>
                </a:solidFill>
              </a:rPr>
              <a:t> 2022.</a:t>
            </a:r>
          </a:p>
        </p:txBody>
      </p:sp>
    </p:spTree>
    <p:extLst>
      <p:ext uri="{BB962C8B-B14F-4D97-AF65-F5344CB8AC3E}">
        <p14:creationId xmlns:p14="http://schemas.microsoft.com/office/powerpoint/2010/main" val="94512943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5536504" y="5189292"/>
            <a:ext cx="3343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2060"/>
                </a:solidFill>
              </a:rPr>
              <a:t>Álvaro F. Sampedro Covarrubias</a:t>
            </a:r>
          </a:p>
          <a:p>
            <a:pPr algn="ctr"/>
            <a:r>
              <a:rPr lang="es-CL" dirty="0">
                <a:solidFill>
                  <a:srgbClr val="002060"/>
                </a:solidFill>
              </a:rPr>
              <a:t>Capitán de Corbeta</a:t>
            </a:r>
          </a:p>
          <a:p>
            <a:pPr algn="ctr"/>
            <a:r>
              <a:rPr lang="es-CL" dirty="0" err="1">
                <a:solidFill>
                  <a:srgbClr val="002060"/>
                </a:solidFill>
              </a:rPr>
              <a:t>Ofoper</a:t>
            </a:r>
            <a:r>
              <a:rPr lang="es-CL" dirty="0">
                <a:solidFill>
                  <a:srgbClr val="002060"/>
                </a:solidFill>
              </a:rPr>
              <a:t> FFG-11 “Capitán Prat”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92623" y="1779583"/>
            <a:ext cx="775875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dirty="0">
                <a:solidFill>
                  <a:srgbClr val="002060"/>
                </a:solidFill>
              </a:rPr>
              <a:t>Conversatorio </a:t>
            </a:r>
            <a:r>
              <a:rPr lang="es-CL" sz="4400" dirty="0" err="1">
                <a:solidFill>
                  <a:srgbClr val="002060"/>
                </a:solidFill>
              </a:rPr>
              <a:t>AAW</a:t>
            </a:r>
            <a:endParaRPr lang="es-CL" sz="4400" dirty="0">
              <a:solidFill>
                <a:srgbClr val="002060"/>
              </a:solidFill>
            </a:endParaRPr>
          </a:p>
          <a:p>
            <a:pPr algn="ctr"/>
            <a:r>
              <a:rPr lang="es-CL" sz="4400" dirty="0">
                <a:solidFill>
                  <a:srgbClr val="002060"/>
                </a:solidFill>
              </a:rPr>
              <a:t>Postulantes </a:t>
            </a:r>
            <a:r>
              <a:rPr lang="es-CL" sz="4400" dirty="0" err="1">
                <a:solidFill>
                  <a:srgbClr val="002060"/>
                </a:solidFill>
              </a:rPr>
              <a:t>CIGN</a:t>
            </a:r>
            <a:r>
              <a:rPr lang="es-CL" sz="4400" dirty="0">
                <a:solidFill>
                  <a:srgbClr val="002060"/>
                </a:solidFill>
              </a:rPr>
              <a:t> 2022</a:t>
            </a:r>
          </a:p>
          <a:p>
            <a:pPr algn="ctr"/>
            <a:r>
              <a:rPr lang="es-CL" sz="2800" dirty="0">
                <a:solidFill>
                  <a:srgbClr val="002060"/>
                </a:solidFill>
              </a:rPr>
              <a:t>Lunes 06 de junio de 2021</a:t>
            </a:r>
          </a:p>
        </p:txBody>
      </p:sp>
    </p:spTree>
    <p:extLst>
      <p:ext uri="{BB962C8B-B14F-4D97-AF65-F5344CB8AC3E}">
        <p14:creationId xmlns:p14="http://schemas.microsoft.com/office/powerpoint/2010/main" val="228116699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2585</TotalTime>
  <Words>886</Words>
  <Application>Microsoft Office PowerPoint</Application>
  <PresentationFormat>Presentación en pantalla (4:3)</PresentationFormat>
  <Paragraphs>180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Alvaro Sampedro</dc:creator>
  <cp:lastModifiedBy>A3.-02\ CC ÁLVARO SAMPEDRO COVARRUBIAS</cp:lastModifiedBy>
  <cp:revision>287</cp:revision>
  <dcterms:modified xsi:type="dcterms:W3CDTF">2023-07-30T18:59:03Z</dcterms:modified>
</cp:coreProperties>
</file>