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handoutMasterIdLst>
    <p:handoutMasterId r:id="rId9"/>
  </p:handoutMasterIdLst>
  <p:sldIdLst>
    <p:sldId id="265" r:id="rId2"/>
    <p:sldId id="260" r:id="rId3"/>
    <p:sldId id="259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3A5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3" d="100"/>
          <a:sy n="73" d="100"/>
        </p:scale>
        <p:origin x="-18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4B9E5C76-F605-4BDA-9954-D29F195BC92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75933DE-4FD7-487C-93B7-827F934453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23B572-83E6-4845-A196-11491FBC27A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965600-A7B4-4BFC-85E6-AAD4C29432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77B377-9428-458F-B5FC-21125B1AAFD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1FA0D-4888-451F-B8E3-EF5F2D4323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1FC48-B1D2-4F9B-8857-D96163CAC26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22F64D-C9DC-40FE-8702-CDCAFC8F35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09CCB-6D5D-4ED2-9B84-023F4AAA88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DABD8-730C-4D40-B533-A63FDC71A7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D83C6B-19CA-421C-84E2-615B57ADFC1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560AC2-B84E-4037-A319-264663AB5DE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80B84F0-E59B-46BB-8844-C3CD637C38C2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2341899"/>
            <a:ext cx="92869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TEORÍA DE SISTEMAS</a:t>
            </a:r>
            <a:endParaRPr lang="es-CL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14282" y="5000636"/>
            <a:ext cx="8286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 smtClean="0"/>
              <a:t>REF: </a:t>
            </a:r>
            <a:r>
              <a:rPr lang="es-CL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INTRODUCCIÓN A LA TEORÍA GENERAL DE SISTEMAS</a:t>
            </a:r>
            <a:endParaRPr lang="es-CL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CL" sz="2000" dirty="0" smtClean="0"/>
              <a:t>    AUTOR: OSCAR JOHANSEN BERTOGLIO</a:t>
            </a:r>
            <a:endParaRPr lang="es-CL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684213" y="620713"/>
            <a:ext cx="7848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b="1"/>
              <a:t>¿QUÉ ES UN SISTEMA?</a:t>
            </a:r>
            <a:endParaRPr lang="es-ES" sz="3200" b="1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55650" y="2695575"/>
            <a:ext cx="784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/>
              <a:t>¿QUÉ CARACTERÍSTICAS DEBEN TENER?</a:t>
            </a:r>
            <a:endParaRPr lang="es-ES" sz="2800" b="1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55650" y="3500438"/>
            <a:ext cx="7848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/>
              <a:t>¿SE PUEDEN SUBDIVIDIR?</a:t>
            </a:r>
            <a:endParaRPr lang="es-ES" sz="2800" b="1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755650" y="1916113"/>
            <a:ext cx="7848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/>
              <a:t>¿QUÉ SISTEMAS CONOCE UD.?</a:t>
            </a:r>
            <a:endParaRPr lang="es-ES" sz="2800" b="1"/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755650" y="4205288"/>
            <a:ext cx="7848600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>
                <a:solidFill>
                  <a:srgbClr val="F9F3A5"/>
                </a:solidFill>
              </a:rPr>
              <a:t>SUB SISTEMAS</a:t>
            </a:r>
          </a:p>
          <a:p>
            <a:pPr>
              <a:spcBef>
                <a:spcPct val="50000"/>
              </a:spcBef>
            </a:pPr>
            <a:r>
              <a:rPr lang="es-ES_tradnl" sz="2800" b="1">
                <a:solidFill>
                  <a:srgbClr val="F9F3A5"/>
                </a:solidFill>
              </a:rPr>
              <a:t>COMPONENTES</a:t>
            </a:r>
          </a:p>
          <a:p>
            <a:pPr>
              <a:spcBef>
                <a:spcPct val="50000"/>
              </a:spcBef>
            </a:pPr>
            <a:r>
              <a:rPr lang="es-ES_tradnl" sz="2800" b="1">
                <a:solidFill>
                  <a:srgbClr val="F9F3A5"/>
                </a:solidFill>
              </a:rPr>
              <a:t> ELEMENTOS</a:t>
            </a:r>
            <a:endParaRPr lang="es-ES" sz="2800" b="1">
              <a:solidFill>
                <a:srgbClr val="F9F3A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  <p:bldP spid="143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scanear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84838" cy="6858000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692275" y="6453188"/>
            <a:ext cx="3887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DDG CLASE “DARING”</a:t>
            </a:r>
            <a:endParaRPr lang="es-ES" b="1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635375" y="115888"/>
            <a:ext cx="5508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/>
              <a:t>¿ES ÉSTE UN SISTEMA?</a:t>
            </a:r>
            <a:endParaRPr lang="es-ES" sz="3200" b="1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942013" y="1196975"/>
            <a:ext cx="2951162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/>
              <a:t>¿CUÁL ES SU PROPÓSITO?</a:t>
            </a:r>
            <a:endParaRPr lang="es-ES" sz="2400" b="1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724525" y="2246313"/>
            <a:ext cx="3419475" cy="1187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/>
              <a:t>¿QUÉ CARACTERÍSTICAS DEBE TENER?</a:t>
            </a:r>
            <a:endParaRPr lang="es-ES" sz="2400" b="1"/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5868988" y="3789363"/>
            <a:ext cx="2951162" cy="2282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/>
              <a:t>¿CUÁL ES EL NIVEL DE CONOCIMIENTOS Y ENTRENAMIENTO QUE NECESITA?</a:t>
            </a:r>
            <a:endParaRPr lang="es-E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  <p:bldP spid="13320" grpId="0"/>
      <p:bldP spid="133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209_1400mod-g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61075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0" y="3333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/>
              <a:t>¿SE ENECESITAN IGUALES CAPACIDADES PARA ESTE SS?</a:t>
            </a:r>
            <a:endParaRPr lang="es-ES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portaaviones ronald reag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4413" y="0"/>
            <a:ext cx="4284662" cy="3429000"/>
          </a:xfrm>
          <a:prstGeom prst="rect">
            <a:avLst/>
          </a:prstGeom>
          <a:noFill/>
          <a:ln w="9525">
            <a:solidFill>
              <a:srgbClr val="F9F3A5"/>
            </a:solidFill>
            <a:miter lim="800000"/>
            <a:headEnd/>
            <a:tailEnd/>
          </a:ln>
        </p:spPr>
      </p:pic>
      <p:pic>
        <p:nvPicPr>
          <p:cNvPr id="16390" name="Picture 6" descr="P3C OR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16525" cy="6858000"/>
          </a:xfrm>
          <a:prstGeom prst="rect">
            <a:avLst/>
          </a:prstGeom>
          <a:noFill/>
          <a:ln w="9525">
            <a:solidFill>
              <a:srgbClr val="F9F3A5"/>
            </a:solidFill>
            <a:miter lim="800000"/>
            <a:headEnd/>
            <a:tailEnd/>
          </a:ln>
        </p:spPr>
      </p:pic>
      <p:pic>
        <p:nvPicPr>
          <p:cNvPr id="16392" name="Picture 8" descr="SH 60 LAMPS MK III SEAHAW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9700" y="3500438"/>
            <a:ext cx="3924300" cy="3357562"/>
          </a:xfrm>
          <a:prstGeom prst="rect">
            <a:avLst/>
          </a:prstGeom>
          <a:noFill/>
          <a:ln w="9525">
            <a:solidFill>
              <a:srgbClr val="F9F3A5"/>
            </a:solidFill>
            <a:miter lim="800000"/>
            <a:headEnd/>
            <a:tailEnd/>
          </a:ln>
        </p:spPr>
      </p:pic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116013" y="0"/>
            <a:ext cx="4968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/>
              <a:t>¿Y PARA ÈSTOS?</a:t>
            </a:r>
            <a:endParaRPr lang="es-ES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23850" y="404813"/>
            <a:ext cx="7993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 u="sng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PROPIEDADES DE LOS SISTEMAS</a:t>
            </a:r>
            <a:endParaRPr lang="es-ES" sz="2400" b="1" u="sng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14348" y="1071546"/>
            <a:ext cx="7200900" cy="923330"/>
          </a:xfrm>
          <a:prstGeom prst="rect">
            <a:avLst/>
          </a:prstGeom>
          <a:solidFill>
            <a:srgbClr val="F9F3A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s-ES_tradnl" b="1" u="sng" dirty="0" smtClean="0">
                <a:solidFill>
                  <a:srgbClr val="FF0000"/>
                </a:solidFill>
                <a:latin typeface="Arial" charset="0"/>
              </a:rPr>
              <a:t>RECURSIVIDAD</a:t>
            </a:r>
            <a:r>
              <a:rPr lang="es-ES_tradnl" b="1" dirty="0" smtClean="0">
                <a:solidFill>
                  <a:schemeClr val="bg2"/>
                </a:solidFill>
                <a:latin typeface="Arial" charset="0"/>
              </a:rPr>
              <a:t>: Todo sistema está incluido en uno mayor que lo contiene, luego los sistemas son interdependientes y el mal funcionamiento de uno afecta al rendimiento del total.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4348" y="2214554"/>
            <a:ext cx="7200900" cy="1754326"/>
          </a:xfrm>
          <a:prstGeom prst="rect">
            <a:avLst/>
          </a:prstGeom>
          <a:solidFill>
            <a:srgbClr val="F9F3A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s-ES_tradnl" b="1" dirty="0" smtClean="0">
                <a:solidFill>
                  <a:srgbClr val="FF0000"/>
                </a:solidFill>
                <a:latin typeface="Arial" charset="0"/>
              </a:rPr>
              <a:t>2.- </a:t>
            </a:r>
            <a:r>
              <a:rPr lang="es-ES_tradnl" b="1" u="sng" dirty="0" smtClean="0">
                <a:solidFill>
                  <a:srgbClr val="FF0000"/>
                </a:solidFill>
                <a:latin typeface="Arial" charset="0"/>
              </a:rPr>
              <a:t>SINERGIA</a:t>
            </a:r>
            <a:r>
              <a:rPr lang="es-ES_tradnl" b="1" dirty="0" smtClean="0">
                <a:solidFill>
                  <a:schemeClr val="bg2"/>
                </a:solidFill>
                <a:latin typeface="Arial" charset="0"/>
              </a:rPr>
              <a:t>: Es la propiedad que destaca a un sistema organizado y eficiente y se basa en el trabajo coordinado de sus partes para optimizar los recursos y generar resultados superiores a la suma de los resultados individuales de sus partes. </a:t>
            </a:r>
            <a:r>
              <a:rPr lang="es-ES_tradnl" b="1" smtClean="0">
                <a:solidFill>
                  <a:schemeClr val="bg2"/>
                </a:solidFill>
                <a:latin typeface="Arial" charset="0"/>
              </a:rPr>
              <a:t>Acá </a:t>
            </a:r>
            <a:r>
              <a:rPr lang="es-ES_tradnl" b="1" dirty="0" smtClean="0">
                <a:solidFill>
                  <a:schemeClr val="bg2"/>
                </a:solidFill>
                <a:latin typeface="Arial" charset="0"/>
              </a:rPr>
              <a:t>cobra valor el liderazgo en los sistemas para lograr el trabajo en equipo.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4348" y="4429132"/>
            <a:ext cx="7200900" cy="1615827"/>
          </a:xfrm>
          <a:prstGeom prst="rect">
            <a:avLst/>
          </a:prstGeom>
          <a:solidFill>
            <a:srgbClr val="F9F3A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s-ES_tradnl" b="1" dirty="0" smtClean="0">
                <a:solidFill>
                  <a:schemeClr val="bg2"/>
                </a:solidFill>
                <a:latin typeface="Arial" charset="0"/>
              </a:rPr>
              <a:t>3.- ENTROPIA   ---     NEGENTROPIA: La Entropía es una propiedad de los sistemas que nos indica la tendencia de todo sistema al caos o deterioro si es que no se le aporta energía para mantener su funcionamiento. </a:t>
            </a:r>
          </a:p>
          <a:p>
            <a:pPr marL="342900" indent="-342900">
              <a:spcBef>
                <a:spcPct val="50000"/>
              </a:spcBef>
            </a:pPr>
            <a:r>
              <a:rPr lang="es-ES_tradnl" b="1" dirty="0" smtClean="0">
                <a:solidFill>
                  <a:schemeClr val="bg2"/>
                </a:solidFill>
                <a:latin typeface="Arial" charset="0"/>
              </a:rPr>
              <a:t>      La </a:t>
            </a:r>
            <a:r>
              <a:rPr lang="es-ES_tradnl" b="1" dirty="0" err="1" smtClean="0">
                <a:solidFill>
                  <a:schemeClr val="bg2"/>
                </a:solidFill>
                <a:latin typeface="Arial" charset="0"/>
              </a:rPr>
              <a:t>Negentropía</a:t>
            </a:r>
            <a:r>
              <a:rPr lang="es-ES_tradnl" b="1" dirty="0" smtClean="0">
                <a:solidFill>
                  <a:schemeClr val="bg2"/>
                </a:solidFill>
                <a:latin typeface="Arial" charset="0"/>
              </a:rPr>
              <a:t> es la propiedad opuesta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23850" y="404813"/>
            <a:ext cx="7993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 u="sng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PROPIEDADES DE LOS SISTEMAS</a:t>
            </a:r>
            <a:endParaRPr lang="es-ES" sz="2400" b="1" u="sng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00034" y="1071546"/>
            <a:ext cx="8358246" cy="1477328"/>
          </a:xfrm>
          <a:prstGeom prst="rect">
            <a:avLst/>
          </a:prstGeom>
          <a:solidFill>
            <a:srgbClr val="F9F3A5"/>
          </a:solidFill>
          <a:ln w="381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s-ES_tradnl" b="1" dirty="0" smtClean="0">
                <a:solidFill>
                  <a:schemeClr val="bg2"/>
                </a:solidFill>
                <a:latin typeface="Arial" charset="0"/>
              </a:rPr>
              <a:t>4.- RETROALIMENTACIÓN: Es la evaluación que recibe un sistema acerca de la </a:t>
            </a:r>
            <a:r>
              <a:rPr lang="es-ES_tradnl" b="1" dirty="0" smtClean="0">
                <a:solidFill>
                  <a:srgbClr val="FF0000"/>
                </a:solidFill>
                <a:latin typeface="Arial" charset="0"/>
              </a:rPr>
              <a:t>calidad de su salida </a:t>
            </a:r>
            <a:r>
              <a:rPr lang="es-ES_tradnl" b="1" dirty="0" smtClean="0">
                <a:solidFill>
                  <a:schemeClr val="bg2"/>
                </a:solidFill>
                <a:latin typeface="Arial" charset="0"/>
              </a:rPr>
              <a:t>en relación al rendimiento esperado en el cumplimiento de sus fines o funciones. Esta evaluación sirve para </a:t>
            </a:r>
            <a:r>
              <a:rPr lang="es-ES_tradnl" b="1" dirty="0" smtClean="0">
                <a:solidFill>
                  <a:srgbClr val="FF0000"/>
                </a:solidFill>
                <a:latin typeface="Arial" charset="0"/>
              </a:rPr>
              <a:t>modificar los procesos </a:t>
            </a:r>
            <a:r>
              <a:rPr lang="es-ES_tradnl" b="1" dirty="0" smtClean="0">
                <a:solidFill>
                  <a:schemeClr val="bg2"/>
                </a:solidFill>
                <a:latin typeface="Arial" charset="0"/>
              </a:rPr>
              <a:t>dentro del sistema o sus entradas, a fin de elevar la calidad o adaptarlos a cambios en las exigencias al sistema.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285984" y="3357562"/>
            <a:ext cx="2500330" cy="1143008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488" y="3000372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SISTEMA</a:t>
            </a:r>
            <a:endParaRPr lang="es-CL" b="1" dirty="0"/>
          </a:p>
        </p:txBody>
      </p:sp>
      <p:sp>
        <p:nvSpPr>
          <p:cNvPr id="9" name="8 Flecha derecha"/>
          <p:cNvSpPr/>
          <p:nvPr/>
        </p:nvSpPr>
        <p:spPr>
          <a:xfrm>
            <a:off x="785786" y="3714752"/>
            <a:ext cx="1500198" cy="428628"/>
          </a:xfrm>
          <a:prstGeom prst="rightArrow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 smtClean="0">
                <a:solidFill>
                  <a:srgbClr val="FF0000"/>
                </a:solidFill>
              </a:rPr>
              <a:t>ENTRADAS</a:t>
            </a:r>
            <a:endParaRPr lang="es-CL" sz="1600" b="1" dirty="0">
              <a:solidFill>
                <a:srgbClr val="FF0000"/>
              </a:solidFill>
            </a:endParaRPr>
          </a:p>
        </p:txBody>
      </p:sp>
      <p:sp>
        <p:nvSpPr>
          <p:cNvPr id="10" name="9 Flecha derecha"/>
          <p:cNvSpPr/>
          <p:nvPr/>
        </p:nvSpPr>
        <p:spPr>
          <a:xfrm>
            <a:off x="4805364" y="3714752"/>
            <a:ext cx="1500198" cy="428628"/>
          </a:xfrm>
          <a:prstGeom prst="rightArrow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 smtClean="0">
                <a:solidFill>
                  <a:srgbClr val="FF0000"/>
                </a:solidFill>
              </a:rPr>
              <a:t>SALIDAS</a:t>
            </a:r>
            <a:endParaRPr lang="es-CL" sz="1600" b="1" dirty="0">
              <a:solidFill>
                <a:srgbClr val="FF0000"/>
              </a:solidFill>
            </a:endParaRPr>
          </a:p>
        </p:txBody>
      </p:sp>
      <p:grpSp>
        <p:nvGrpSpPr>
          <p:cNvPr id="23" name="22 Grupo"/>
          <p:cNvGrpSpPr/>
          <p:nvPr/>
        </p:nvGrpSpPr>
        <p:grpSpPr>
          <a:xfrm>
            <a:off x="1571604" y="4143381"/>
            <a:ext cx="5036380" cy="1127841"/>
            <a:chOff x="1571604" y="4143381"/>
            <a:chExt cx="5036380" cy="1127841"/>
          </a:xfrm>
        </p:grpSpPr>
        <p:sp>
          <p:nvSpPr>
            <p:cNvPr id="14" name="13 Rectángulo redondeado"/>
            <p:cNvSpPr/>
            <p:nvPr/>
          </p:nvSpPr>
          <p:spPr>
            <a:xfrm>
              <a:off x="2285984" y="5000636"/>
              <a:ext cx="2214578" cy="270586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200" b="1" dirty="0" smtClean="0">
                  <a:solidFill>
                    <a:schemeClr val="bg2"/>
                  </a:solidFill>
                </a:rPr>
                <a:t>RETROALIMENTACION</a:t>
              </a:r>
              <a:endParaRPr lang="es-CL" b="1" dirty="0">
                <a:solidFill>
                  <a:schemeClr val="bg2"/>
                </a:solidFill>
              </a:endParaRPr>
            </a:p>
          </p:txBody>
        </p:sp>
        <p:cxnSp>
          <p:nvCxnSpPr>
            <p:cNvPr id="16" name="15 Forma"/>
            <p:cNvCxnSpPr>
              <a:stCxn id="14" idx="1"/>
            </p:cNvCxnSpPr>
            <p:nvPr/>
          </p:nvCxnSpPr>
          <p:spPr>
            <a:xfrm rot="10800000">
              <a:off x="1571604" y="4143381"/>
              <a:ext cx="714380" cy="992549"/>
            </a:xfrm>
            <a:prstGeom prst="bentConnector2">
              <a:avLst/>
            </a:prstGeom>
            <a:ln w="31750">
              <a:solidFill>
                <a:schemeClr val="bg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Forma"/>
            <p:cNvCxnSpPr>
              <a:stCxn id="11" idx="4"/>
              <a:endCxn id="14" idx="3"/>
            </p:cNvCxnSpPr>
            <p:nvPr/>
          </p:nvCxnSpPr>
          <p:spPr>
            <a:xfrm rot="5400000">
              <a:off x="5093718" y="3621663"/>
              <a:ext cx="921111" cy="2107421"/>
            </a:xfrm>
            <a:prstGeom prst="bentConnector2">
              <a:avLst/>
            </a:prstGeom>
            <a:ln w="31750">
              <a:solidFill>
                <a:schemeClr val="bg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21 CuadroTexto"/>
          <p:cNvSpPr txBox="1"/>
          <p:nvPr/>
        </p:nvSpPr>
        <p:spPr>
          <a:xfrm>
            <a:off x="2714612" y="370261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002060"/>
                </a:solidFill>
              </a:rPr>
              <a:t>PROCESOS</a:t>
            </a:r>
            <a:endParaRPr lang="es-CL" b="1" dirty="0">
              <a:solidFill>
                <a:srgbClr val="002060"/>
              </a:solidFill>
            </a:endParaRPr>
          </a:p>
        </p:txBody>
      </p:sp>
      <p:grpSp>
        <p:nvGrpSpPr>
          <p:cNvPr id="36" name="35 Grupo"/>
          <p:cNvGrpSpPr/>
          <p:nvPr/>
        </p:nvGrpSpPr>
        <p:grpSpPr>
          <a:xfrm>
            <a:off x="6064514" y="2714620"/>
            <a:ext cx="1071570" cy="1500198"/>
            <a:chOff x="6064514" y="2714620"/>
            <a:chExt cx="1071570" cy="1500198"/>
          </a:xfrm>
        </p:grpSpPr>
        <p:sp>
          <p:nvSpPr>
            <p:cNvPr id="11" name="10 O"/>
            <p:cNvSpPr/>
            <p:nvPr/>
          </p:nvSpPr>
          <p:spPr>
            <a:xfrm>
              <a:off x="6286512" y="3714752"/>
              <a:ext cx="642942" cy="500066"/>
            </a:xfrm>
            <a:prstGeom prst="flowChartOr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4" name="23 CuadroTexto"/>
            <p:cNvSpPr txBox="1"/>
            <p:nvPr/>
          </p:nvSpPr>
          <p:spPr>
            <a:xfrm>
              <a:off x="6064514" y="2714620"/>
              <a:ext cx="1071570" cy="430887"/>
            </a:xfrm>
            <a:prstGeom prst="rect">
              <a:avLst/>
            </a:prstGeom>
            <a:noFill/>
            <a:ln>
              <a:solidFill>
                <a:srgbClr val="FFFF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 smtClean="0"/>
                <a:t>REFERENCIA</a:t>
              </a:r>
            </a:p>
            <a:p>
              <a:pPr algn="ctr"/>
              <a:r>
                <a:rPr lang="es-CL" sz="1100" dirty="0" smtClean="0"/>
                <a:t> DE CALIDAD</a:t>
              </a:r>
              <a:endParaRPr lang="es-CL" sz="1100" dirty="0"/>
            </a:p>
          </p:txBody>
        </p:sp>
        <p:cxnSp>
          <p:nvCxnSpPr>
            <p:cNvPr id="26" name="25 Conector recto de flecha"/>
            <p:cNvCxnSpPr>
              <a:stCxn id="24" idx="2"/>
              <a:endCxn id="11" idx="0"/>
            </p:cNvCxnSpPr>
            <p:nvPr/>
          </p:nvCxnSpPr>
          <p:spPr>
            <a:xfrm rot="16200000" flipH="1">
              <a:off x="6319519" y="3426287"/>
              <a:ext cx="569245" cy="7684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34 Flecha derecha"/>
          <p:cNvSpPr/>
          <p:nvPr/>
        </p:nvSpPr>
        <p:spPr>
          <a:xfrm>
            <a:off x="6970156" y="3643314"/>
            <a:ext cx="1500198" cy="525400"/>
          </a:xfrm>
          <a:prstGeom prst="rightArrow">
            <a:avLst/>
          </a:prstGeom>
          <a:solidFill>
            <a:srgbClr val="FFFF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 smtClean="0">
                <a:solidFill>
                  <a:srgbClr val="002060"/>
                </a:solidFill>
              </a:rPr>
              <a:t>SALIDAS</a:t>
            </a:r>
            <a:endParaRPr lang="es-CL" sz="1600" b="1" dirty="0">
              <a:solidFill>
                <a:srgbClr val="002060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42844" y="5845750"/>
            <a:ext cx="8929718" cy="369332"/>
          </a:xfrm>
          <a:prstGeom prst="rect">
            <a:avLst/>
          </a:prstGeom>
          <a:solidFill>
            <a:srgbClr val="FFFF0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2"/>
                </a:solidFill>
              </a:rPr>
              <a:t>Los Sistemas de Armas cumplen con todas las características y propiedades descritas</a:t>
            </a:r>
            <a:endParaRPr lang="es-CL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22" grpId="0"/>
      <p:bldP spid="35" grpId="0" animBg="1"/>
    </p:bldLst>
  </p:timing>
</p:sld>
</file>

<file path=ppt/theme/theme1.xml><?xml version="1.0" encoding="utf-8"?>
<a:theme xmlns:a="http://schemas.openxmlformats.org/drawingml/2006/main" name="Textura">
  <a:themeElements>
    <a:clrScheme name="Textura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a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1745</TotalTime>
  <Words>322</Words>
  <Application>Microsoft Office PowerPoint</Application>
  <PresentationFormat>Presentación en pantalla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Textura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 DE SISTEMAS DE ARMAS 3º EJECUTIVO</dc:title>
  <dc:creator>ALVARO GONZALEZ</dc:creator>
  <cp:lastModifiedBy>alvaro gonzalez</cp:lastModifiedBy>
  <cp:revision>22</cp:revision>
  <dcterms:created xsi:type="dcterms:W3CDTF">2007-02-13T12:49:51Z</dcterms:created>
  <dcterms:modified xsi:type="dcterms:W3CDTF">2014-12-03T11:17:39Z</dcterms:modified>
</cp:coreProperties>
</file>