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82" r:id="rId2"/>
    <p:sldId id="408" r:id="rId3"/>
    <p:sldId id="407" r:id="rId4"/>
    <p:sldId id="406" r:id="rId5"/>
    <p:sldId id="398" r:id="rId6"/>
    <p:sldId id="399" r:id="rId7"/>
    <p:sldId id="404" r:id="rId8"/>
    <p:sldId id="293" r:id="rId9"/>
  </p:sldIdLst>
  <p:sldSz cx="9144000" cy="5143500" type="screen16x9"/>
  <p:notesSz cx="6797675" cy="9928225"/>
  <p:defaultTextStyle>
    <a:defPPr>
      <a:defRPr lang="es-CL"/>
    </a:defPPr>
    <a:lvl1pPr marL="0" algn="l" defTabSz="913307" rtl="0" eaLnBrk="1" latinLnBrk="0" hangingPunct="1">
      <a:defRPr sz="1800" kern="1200">
        <a:solidFill>
          <a:schemeClr val="tx1"/>
        </a:solidFill>
        <a:latin typeface="+mn-lt"/>
        <a:ea typeface="+mn-ea"/>
        <a:cs typeface="+mn-cs"/>
      </a:defRPr>
    </a:lvl1pPr>
    <a:lvl2pPr marL="456638" algn="l" defTabSz="913307" rtl="0" eaLnBrk="1" latinLnBrk="0" hangingPunct="1">
      <a:defRPr sz="1800" kern="1200">
        <a:solidFill>
          <a:schemeClr val="tx1"/>
        </a:solidFill>
        <a:latin typeface="+mn-lt"/>
        <a:ea typeface="+mn-ea"/>
        <a:cs typeface="+mn-cs"/>
      </a:defRPr>
    </a:lvl2pPr>
    <a:lvl3pPr marL="913307" algn="l" defTabSz="913307" rtl="0" eaLnBrk="1" latinLnBrk="0" hangingPunct="1">
      <a:defRPr sz="1800" kern="1200">
        <a:solidFill>
          <a:schemeClr val="tx1"/>
        </a:solidFill>
        <a:latin typeface="+mn-lt"/>
        <a:ea typeface="+mn-ea"/>
        <a:cs typeface="+mn-cs"/>
      </a:defRPr>
    </a:lvl3pPr>
    <a:lvl4pPr marL="1369953" algn="l" defTabSz="913307" rtl="0" eaLnBrk="1" latinLnBrk="0" hangingPunct="1">
      <a:defRPr sz="1800" kern="1200">
        <a:solidFill>
          <a:schemeClr val="tx1"/>
        </a:solidFill>
        <a:latin typeface="+mn-lt"/>
        <a:ea typeface="+mn-ea"/>
        <a:cs typeface="+mn-cs"/>
      </a:defRPr>
    </a:lvl4pPr>
    <a:lvl5pPr marL="1826611" algn="l" defTabSz="913307" rtl="0" eaLnBrk="1" latinLnBrk="0" hangingPunct="1">
      <a:defRPr sz="1800" kern="1200">
        <a:solidFill>
          <a:schemeClr val="tx1"/>
        </a:solidFill>
        <a:latin typeface="+mn-lt"/>
        <a:ea typeface="+mn-ea"/>
        <a:cs typeface="+mn-cs"/>
      </a:defRPr>
    </a:lvl5pPr>
    <a:lvl6pPr marL="2283246" algn="l" defTabSz="913307" rtl="0" eaLnBrk="1" latinLnBrk="0" hangingPunct="1">
      <a:defRPr sz="1800" kern="1200">
        <a:solidFill>
          <a:schemeClr val="tx1"/>
        </a:solidFill>
        <a:latin typeface="+mn-lt"/>
        <a:ea typeface="+mn-ea"/>
        <a:cs typeface="+mn-cs"/>
      </a:defRPr>
    </a:lvl6pPr>
    <a:lvl7pPr marL="2739882" algn="l" defTabSz="913307" rtl="0" eaLnBrk="1" latinLnBrk="0" hangingPunct="1">
      <a:defRPr sz="1800" kern="1200">
        <a:solidFill>
          <a:schemeClr val="tx1"/>
        </a:solidFill>
        <a:latin typeface="+mn-lt"/>
        <a:ea typeface="+mn-ea"/>
        <a:cs typeface="+mn-cs"/>
      </a:defRPr>
    </a:lvl7pPr>
    <a:lvl8pPr marL="3196539" algn="l" defTabSz="913307" rtl="0" eaLnBrk="1" latinLnBrk="0" hangingPunct="1">
      <a:defRPr sz="1800" kern="1200">
        <a:solidFill>
          <a:schemeClr val="tx1"/>
        </a:solidFill>
        <a:latin typeface="+mn-lt"/>
        <a:ea typeface="+mn-ea"/>
        <a:cs typeface="+mn-cs"/>
      </a:defRPr>
    </a:lvl8pPr>
    <a:lvl9pPr marL="3653189" algn="l" defTabSz="91330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los Araya M." initials="CAM" lastIdx="1" clrIdx="0">
    <p:extLst>
      <p:ext uri="{19B8F6BF-5375-455C-9EA6-DF929625EA0E}">
        <p15:presenceInfo xmlns:p15="http://schemas.microsoft.com/office/powerpoint/2012/main" userId="S-1-5-21-3715515318-1605486426-3221251682-118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629" autoAdjust="0"/>
  </p:normalViewPr>
  <p:slideViewPr>
    <p:cSldViewPr>
      <p:cViewPr varScale="1">
        <p:scale>
          <a:sx n="89" d="100"/>
          <a:sy n="89" d="100"/>
        </p:scale>
        <p:origin x="828" y="66"/>
      </p:cViewPr>
      <p:guideLst>
        <p:guide orient="horz" pos="162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45659" cy="496411"/>
          </a:xfrm>
          <a:prstGeom prst="rect">
            <a:avLst/>
          </a:prstGeom>
        </p:spPr>
        <p:txBody>
          <a:bodyPr vert="horz" lIns="93177" tIns="46589" rIns="93177" bIns="46589" rtlCol="0"/>
          <a:lstStyle>
            <a:lvl1pPr algn="l">
              <a:defRPr sz="1200"/>
            </a:lvl1pPr>
          </a:lstStyle>
          <a:p>
            <a:endParaRPr lang="es-CL"/>
          </a:p>
        </p:txBody>
      </p:sp>
      <p:sp>
        <p:nvSpPr>
          <p:cNvPr id="3" name="2 Marcador de fecha"/>
          <p:cNvSpPr>
            <a:spLocks noGrp="1"/>
          </p:cNvSpPr>
          <p:nvPr>
            <p:ph type="dt" sz="quarter" idx="1"/>
          </p:nvPr>
        </p:nvSpPr>
        <p:spPr>
          <a:xfrm>
            <a:off x="3850443" y="0"/>
            <a:ext cx="2945659" cy="496411"/>
          </a:xfrm>
          <a:prstGeom prst="rect">
            <a:avLst/>
          </a:prstGeom>
        </p:spPr>
        <p:txBody>
          <a:bodyPr vert="horz" lIns="93177" tIns="46589" rIns="93177" bIns="46589" rtlCol="0"/>
          <a:lstStyle>
            <a:lvl1pPr algn="r">
              <a:defRPr sz="1200"/>
            </a:lvl1pPr>
          </a:lstStyle>
          <a:p>
            <a:fld id="{30568E74-8877-4A18-85FF-1557C26A05E1}" type="datetimeFigureOut">
              <a:rPr lang="es-CL" smtClean="0"/>
              <a:t>14-01-2021</a:t>
            </a:fld>
            <a:endParaRPr lang="es-CL"/>
          </a:p>
        </p:txBody>
      </p:sp>
      <p:sp>
        <p:nvSpPr>
          <p:cNvPr id="4" name="3 Marcador de pie de página"/>
          <p:cNvSpPr>
            <a:spLocks noGrp="1"/>
          </p:cNvSpPr>
          <p:nvPr>
            <p:ph type="ftr" sz="quarter" idx="2"/>
          </p:nvPr>
        </p:nvSpPr>
        <p:spPr>
          <a:xfrm>
            <a:off x="0" y="9430091"/>
            <a:ext cx="2945659" cy="496411"/>
          </a:xfrm>
          <a:prstGeom prst="rect">
            <a:avLst/>
          </a:prstGeom>
        </p:spPr>
        <p:txBody>
          <a:bodyPr vert="horz" lIns="93177" tIns="46589" rIns="93177" bIns="46589"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850443" y="9430091"/>
            <a:ext cx="2945659" cy="496411"/>
          </a:xfrm>
          <a:prstGeom prst="rect">
            <a:avLst/>
          </a:prstGeom>
        </p:spPr>
        <p:txBody>
          <a:bodyPr vert="horz" lIns="93177" tIns="46589" rIns="93177" bIns="46589" rtlCol="0" anchor="b"/>
          <a:lstStyle>
            <a:lvl1pPr algn="r">
              <a:defRPr sz="1200"/>
            </a:lvl1pPr>
          </a:lstStyle>
          <a:p>
            <a:fld id="{49DBFA30-CE91-407D-ABBE-DA1A1C21F8E8}" type="slidenum">
              <a:rPr lang="es-CL" smtClean="0"/>
              <a:t>‹Nº›</a:t>
            </a:fld>
            <a:endParaRPr lang="es-CL"/>
          </a:p>
        </p:txBody>
      </p:sp>
    </p:spTree>
    <p:extLst>
      <p:ext uri="{BB962C8B-B14F-4D97-AF65-F5344CB8AC3E}">
        <p14:creationId xmlns:p14="http://schemas.microsoft.com/office/powerpoint/2010/main" val="5435284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45659" cy="496411"/>
          </a:xfrm>
          <a:prstGeom prst="rect">
            <a:avLst/>
          </a:prstGeom>
        </p:spPr>
        <p:txBody>
          <a:bodyPr vert="horz" lIns="93177" tIns="46589" rIns="93177" bIns="46589" rtlCol="0"/>
          <a:lstStyle>
            <a:lvl1pPr algn="l">
              <a:defRPr sz="1200"/>
            </a:lvl1pPr>
          </a:lstStyle>
          <a:p>
            <a:endParaRPr lang="es-CL"/>
          </a:p>
        </p:txBody>
      </p:sp>
      <p:sp>
        <p:nvSpPr>
          <p:cNvPr id="3" name="2 Marcador de fecha"/>
          <p:cNvSpPr>
            <a:spLocks noGrp="1"/>
          </p:cNvSpPr>
          <p:nvPr>
            <p:ph type="dt" idx="1"/>
          </p:nvPr>
        </p:nvSpPr>
        <p:spPr>
          <a:xfrm>
            <a:off x="3850443" y="0"/>
            <a:ext cx="2945659" cy="496411"/>
          </a:xfrm>
          <a:prstGeom prst="rect">
            <a:avLst/>
          </a:prstGeom>
        </p:spPr>
        <p:txBody>
          <a:bodyPr vert="horz" lIns="93177" tIns="46589" rIns="93177" bIns="46589" rtlCol="0"/>
          <a:lstStyle>
            <a:lvl1pPr algn="r">
              <a:defRPr sz="1200"/>
            </a:lvl1pPr>
          </a:lstStyle>
          <a:p>
            <a:fld id="{3F90CEE5-DC74-4EB2-A26F-04276737ED65}" type="datetimeFigureOut">
              <a:rPr lang="es-CL" smtClean="0"/>
              <a:t>14-01-2021</a:t>
            </a:fld>
            <a:endParaRPr lang="es-CL"/>
          </a:p>
        </p:txBody>
      </p:sp>
      <p:sp>
        <p:nvSpPr>
          <p:cNvPr id="4" name="3 Marcador de imagen de diapositiva"/>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3177" tIns="46589" rIns="93177" bIns="46589" rtlCol="0" anchor="ctr"/>
          <a:lstStyle/>
          <a:p>
            <a:endParaRPr lang="es-CL"/>
          </a:p>
        </p:txBody>
      </p:sp>
      <p:sp>
        <p:nvSpPr>
          <p:cNvPr id="5" name="4 Marcador de notas"/>
          <p:cNvSpPr>
            <a:spLocks noGrp="1"/>
          </p:cNvSpPr>
          <p:nvPr>
            <p:ph type="body" sz="quarter" idx="3"/>
          </p:nvPr>
        </p:nvSpPr>
        <p:spPr>
          <a:xfrm>
            <a:off x="679768" y="4715907"/>
            <a:ext cx="5438140" cy="4467701"/>
          </a:xfrm>
          <a:prstGeom prst="rect">
            <a:avLst/>
          </a:prstGeom>
        </p:spPr>
        <p:txBody>
          <a:bodyPr vert="horz" lIns="93177" tIns="46589" rIns="93177" bIns="46589"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9430091"/>
            <a:ext cx="2945659" cy="496411"/>
          </a:xfrm>
          <a:prstGeom prst="rect">
            <a:avLst/>
          </a:prstGeom>
        </p:spPr>
        <p:txBody>
          <a:bodyPr vert="horz" lIns="93177" tIns="46589" rIns="93177" bIns="46589"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50443" y="9430091"/>
            <a:ext cx="2945659" cy="496411"/>
          </a:xfrm>
          <a:prstGeom prst="rect">
            <a:avLst/>
          </a:prstGeom>
        </p:spPr>
        <p:txBody>
          <a:bodyPr vert="horz" lIns="93177" tIns="46589" rIns="93177" bIns="46589" rtlCol="0" anchor="b"/>
          <a:lstStyle>
            <a:lvl1pPr algn="r">
              <a:defRPr sz="1200"/>
            </a:lvl1pPr>
          </a:lstStyle>
          <a:p>
            <a:fld id="{5D4FD9A5-2081-482E-98B6-B9226E96D552}" type="slidenum">
              <a:rPr lang="es-CL" smtClean="0"/>
              <a:t>‹Nº›</a:t>
            </a:fld>
            <a:endParaRPr lang="es-CL"/>
          </a:p>
        </p:txBody>
      </p:sp>
    </p:spTree>
    <p:extLst>
      <p:ext uri="{BB962C8B-B14F-4D97-AF65-F5344CB8AC3E}">
        <p14:creationId xmlns:p14="http://schemas.microsoft.com/office/powerpoint/2010/main" val="2458050185"/>
      </p:ext>
    </p:extLst>
  </p:cSld>
  <p:clrMap bg1="lt1" tx1="dk1" bg2="lt2" tx2="dk2" accent1="accent1" accent2="accent2" accent3="accent3" accent4="accent4" accent5="accent5" accent6="accent6" hlink="hlink" folHlink="folHlink"/>
  <p:notesStyle>
    <a:lvl1pPr marL="0" algn="l" defTabSz="913307" rtl="0" eaLnBrk="1" latinLnBrk="0" hangingPunct="1">
      <a:defRPr sz="1200" kern="1200">
        <a:solidFill>
          <a:schemeClr val="tx1"/>
        </a:solidFill>
        <a:latin typeface="+mn-lt"/>
        <a:ea typeface="+mn-ea"/>
        <a:cs typeface="+mn-cs"/>
      </a:defRPr>
    </a:lvl1pPr>
    <a:lvl2pPr marL="456638" algn="l" defTabSz="913307" rtl="0" eaLnBrk="1" latinLnBrk="0" hangingPunct="1">
      <a:defRPr sz="1200" kern="1200">
        <a:solidFill>
          <a:schemeClr val="tx1"/>
        </a:solidFill>
        <a:latin typeface="+mn-lt"/>
        <a:ea typeface="+mn-ea"/>
        <a:cs typeface="+mn-cs"/>
      </a:defRPr>
    </a:lvl2pPr>
    <a:lvl3pPr marL="913307" algn="l" defTabSz="913307" rtl="0" eaLnBrk="1" latinLnBrk="0" hangingPunct="1">
      <a:defRPr sz="1200" kern="1200">
        <a:solidFill>
          <a:schemeClr val="tx1"/>
        </a:solidFill>
        <a:latin typeface="+mn-lt"/>
        <a:ea typeface="+mn-ea"/>
        <a:cs typeface="+mn-cs"/>
      </a:defRPr>
    </a:lvl3pPr>
    <a:lvl4pPr marL="1369953" algn="l" defTabSz="913307" rtl="0" eaLnBrk="1" latinLnBrk="0" hangingPunct="1">
      <a:defRPr sz="1200" kern="1200">
        <a:solidFill>
          <a:schemeClr val="tx1"/>
        </a:solidFill>
        <a:latin typeface="+mn-lt"/>
        <a:ea typeface="+mn-ea"/>
        <a:cs typeface="+mn-cs"/>
      </a:defRPr>
    </a:lvl4pPr>
    <a:lvl5pPr marL="1826611" algn="l" defTabSz="913307" rtl="0" eaLnBrk="1" latinLnBrk="0" hangingPunct="1">
      <a:defRPr sz="1200" kern="1200">
        <a:solidFill>
          <a:schemeClr val="tx1"/>
        </a:solidFill>
        <a:latin typeface="+mn-lt"/>
        <a:ea typeface="+mn-ea"/>
        <a:cs typeface="+mn-cs"/>
      </a:defRPr>
    </a:lvl5pPr>
    <a:lvl6pPr marL="2283246" algn="l" defTabSz="913307" rtl="0" eaLnBrk="1" latinLnBrk="0" hangingPunct="1">
      <a:defRPr sz="1200" kern="1200">
        <a:solidFill>
          <a:schemeClr val="tx1"/>
        </a:solidFill>
        <a:latin typeface="+mn-lt"/>
        <a:ea typeface="+mn-ea"/>
        <a:cs typeface="+mn-cs"/>
      </a:defRPr>
    </a:lvl6pPr>
    <a:lvl7pPr marL="2739882" algn="l" defTabSz="913307" rtl="0" eaLnBrk="1" latinLnBrk="0" hangingPunct="1">
      <a:defRPr sz="1200" kern="1200">
        <a:solidFill>
          <a:schemeClr val="tx1"/>
        </a:solidFill>
        <a:latin typeface="+mn-lt"/>
        <a:ea typeface="+mn-ea"/>
        <a:cs typeface="+mn-cs"/>
      </a:defRPr>
    </a:lvl7pPr>
    <a:lvl8pPr marL="3196539" algn="l" defTabSz="913307" rtl="0" eaLnBrk="1" latinLnBrk="0" hangingPunct="1">
      <a:defRPr sz="1200" kern="1200">
        <a:solidFill>
          <a:schemeClr val="tx1"/>
        </a:solidFill>
        <a:latin typeface="+mn-lt"/>
        <a:ea typeface="+mn-ea"/>
        <a:cs typeface="+mn-cs"/>
      </a:defRPr>
    </a:lvl8pPr>
    <a:lvl9pPr marL="3653189" algn="l" defTabSz="91330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5D4FD9A5-2081-482E-98B6-B9226E96D552}" type="slidenum">
              <a:rPr lang="es-CL" smtClean="0"/>
              <a:t>2</a:t>
            </a:fld>
            <a:endParaRPr lang="es-CL"/>
          </a:p>
        </p:txBody>
      </p:sp>
    </p:spTree>
    <p:extLst>
      <p:ext uri="{BB962C8B-B14F-4D97-AF65-F5344CB8AC3E}">
        <p14:creationId xmlns:p14="http://schemas.microsoft.com/office/powerpoint/2010/main" val="37106734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D4FD9A5-2081-482E-98B6-B9226E96D552}" type="slidenum">
              <a:rPr lang="es-CL" smtClean="0"/>
              <a:t>3</a:t>
            </a:fld>
            <a:endParaRPr lang="es-CL"/>
          </a:p>
        </p:txBody>
      </p:sp>
    </p:spTree>
    <p:extLst>
      <p:ext uri="{BB962C8B-B14F-4D97-AF65-F5344CB8AC3E}">
        <p14:creationId xmlns:p14="http://schemas.microsoft.com/office/powerpoint/2010/main" val="2946594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r>
              <a:rPr lang="es-ES" dirty="0" smtClean="0"/>
              <a:t>La operación del SISREDA, se basa en otros sistemas que provean información de pagos electrónica.</a:t>
            </a:r>
            <a:r>
              <a:rPr lang="es-ES" baseline="0" dirty="0" smtClean="0"/>
              <a:t> Para ello, se diseñó y desarrollo un sistema de ejecución y control presupuestario (SECP), cuyos objetivos son, además de proveer información electrónica al SISREDA, controlar el presupuesto de la propia UU.EE., gestionar las Facturas Electrónicas que recibidas, (conexión directa con portal SII) y tener visión de las órdenes de compra emitidas en mercado público (conexión directa con portal </a:t>
            </a:r>
            <a:r>
              <a:rPr lang="es-ES" baseline="0" dirty="0" err="1" smtClean="0"/>
              <a:t>mercadopublico</a:t>
            </a:r>
            <a:r>
              <a:rPr lang="es-ES" baseline="0" dirty="0" smtClean="0"/>
              <a:t>). </a:t>
            </a:r>
          </a:p>
          <a:p>
            <a:r>
              <a:rPr lang="es-ES" baseline="0" dirty="0" smtClean="0"/>
              <a:t>Desde este mismo sistema SECP, se generan las Actas de Recepción, Resoluciones de Pago y cualquier otro documento en formato electrónico. Para lo anterior, la Institución adquiere un Firmador Electrónico de Documentos (FED), el que incorpora Firmas Electrónicas Avanzadas (la que usa el Comandante para firmar Resoluciones) y Firma Electrónica Simple (la que se usa, p. ej. En las Actas de Recepción). La FEA está adscrita a MINSEGPRES, sin costo para la Armada.</a:t>
            </a:r>
          </a:p>
          <a:p>
            <a:r>
              <a:rPr lang="es-ES" baseline="0" dirty="0" smtClean="0"/>
              <a:t>La salida del sistema es la entrega de la Rendición Electrónica a la Contraloría de la Armada por parte del Titular de la cuenta corriente, para las tareas de verificación de juridicidad y pertinencia del gasto de ese organismo contralor. En paralelo, se genera una comunicación electrónica a C.G.R., que le avisa que ese Cuentadante ha rendido cuenta.</a:t>
            </a:r>
            <a:endParaRPr lang="es-ES" dirty="0"/>
          </a:p>
        </p:txBody>
      </p:sp>
      <p:sp>
        <p:nvSpPr>
          <p:cNvPr id="4" name="3 Marcador de número de diapositiva"/>
          <p:cNvSpPr>
            <a:spLocks noGrp="1"/>
          </p:cNvSpPr>
          <p:nvPr>
            <p:ph type="sldNum" sz="quarter" idx="10"/>
          </p:nvPr>
        </p:nvSpPr>
        <p:spPr/>
        <p:txBody>
          <a:bodyPr/>
          <a:lstStyle/>
          <a:p>
            <a:fld id="{5D4FD9A5-2081-482E-98B6-B9226E96D552}" type="slidenum">
              <a:rPr lang="es-CL" smtClean="0"/>
              <a:t>4</a:t>
            </a:fld>
            <a:endParaRPr lang="es-CL"/>
          </a:p>
        </p:txBody>
      </p:sp>
    </p:spTree>
    <p:extLst>
      <p:ext uri="{BB962C8B-B14F-4D97-AF65-F5344CB8AC3E}">
        <p14:creationId xmlns:p14="http://schemas.microsoft.com/office/powerpoint/2010/main" val="18117021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5D4FD9A5-2081-482E-98B6-B9226E96D552}" type="slidenum">
              <a:rPr lang="es-CL" smtClean="0"/>
              <a:t>5</a:t>
            </a:fld>
            <a:endParaRPr lang="es-CL"/>
          </a:p>
        </p:txBody>
      </p:sp>
    </p:spTree>
    <p:extLst>
      <p:ext uri="{BB962C8B-B14F-4D97-AF65-F5344CB8AC3E}">
        <p14:creationId xmlns:p14="http://schemas.microsoft.com/office/powerpoint/2010/main" val="651841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5D4FD9A5-2081-482E-98B6-B9226E96D552}" type="slidenum">
              <a:rPr lang="es-CL" smtClean="0"/>
              <a:t>6</a:t>
            </a:fld>
            <a:endParaRPr lang="es-CL"/>
          </a:p>
        </p:txBody>
      </p:sp>
    </p:spTree>
    <p:extLst>
      <p:ext uri="{BB962C8B-B14F-4D97-AF65-F5344CB8AC3E}">
        <p14:creationId xmlns:p14="http://schemas.microsoft.com/office/powerpoint/2010/main" val="2795664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488" y="744538"/>
            <a:ext cx="6616700" cy="3722687"/>
          </a:xfrm>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5D4FD9A5-2081-482E-98B6-B9226E96D552}" type="slidenum">
              <a:rPr lang="es-CL" smtClean="0"/>
              <a:t>8</a:t>
            </a:fld>
            <a:endParaRPr lang="es-CL"/>
          </a:p>
        </p:txBody>
      </p:sp>
    </p:spTree>
    <p:extLst>
      <p:ext uri="{BB962C8B-B14F-4D97-AF65-F5344CB8AC3E}">
        <p14:creationId xmlns:p14="http://schemas.microsoft.com/office/powerpoint/2010/main" val="2850690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44"/>
            <a:ext cx="7772400" cy="1102519"/>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3" y="2914650"/>
            <a:ext cx="6400800" cy="1314450"/>
          </a:xfrm>
        </p:spPr>
        <p:txBody>
          <a:bodyPr/>
          <a:lstStyle>
            <a:lvl1pPr marL="0" indent="0" algn="ctr">
              <a:buNone/>
              <a:defRPr>
                <a:solidFill>
                  <a:schemeClr val="tx1">
                    <a:tint val="75000"/>
                  </a:schemeClr>
                </a:solidFill>
              </a:defRPr>
            </a:lvl1pPr>
            <a:lvl2pPr marL="456638" indent="0" algn="ctr">
              <a:buNone/>
              <a:defRPr>
                <a:solidFill>
                  <a:schemeClr val="tx1">
                    <a:tint val="75000"/>
                  </a:schemeClr>
                </a:solidFill>
              </a:defRPr>
            </a:lvl2pPr>
            <a:lvl3pPr marL="913307" indent="0" algn="ctr">
              <a:buNone/>
              <a:defRPr>
                <a:solidFill>
                  <a:schemeClr val="tx1">
                    <a:tint val="75000"/>
                  </a:schemeClr>
                </a:solidFill>
              </a:defRPr>
            </a:lvl3pPr>
            <a:lvl4pPr marL="1369953" indent="0" algn="ctr">
              <a:buNone/>
              <a:defRPr>
                <a:solidFill>
                  <a:schemeClr val="tx1">
                    <a:tint val="75000"/>
                  </a:schemeClr>
                </a:solidFill>
              </a:defRPr>
            </a:lvl4pPr>
            <a:lvl5pPr marL="1826611" indent="0" algn="ctr">
              <a:buNone/>
              <a:defRPr>
                <a:solidFill>
                  <a:schemeClr val="tx1">
                    <a:tint val="75000"/>
                  </a:schemeClr>
                </a:solidFill>
              </a:defRPr>
            </a:lvl5pPr>
            <a:lvl6pPr marL="2283246" indent="0" algn="ctr">
              <a:buNone/>
              <a:defRPr>
                <a:solidFill>
                  <a:schemeClr val="tx1">
                    <a:tint val="75000"/>
                  </a:schemeClr>
                </a:solidFill>
              </a:defRPr>
            </a:lvl6pPr>
            <a:lvl7pPr marL="2739882" indent="0" algn="ctr">
              <a:buNone/>
              <a:defRPr>
                <a:solidFill>
                  <a:schemeClr val="tx1">
                    <a:tint val="75000"/>
                  </a:schemeClr>
                </a:solidFill>
              </a:defRPr>
            </a:lvl7pPr>
            <a:lvl8pPr marL="3196539" indent="0" algn="ctr">
              <a:buNone/>
              <a:defRPr>
                <a:solidFill>
                  <a:schemeClr val="tx1">
                    <a:tint val="75000"/>
                  </a:schemeClr>
                </a:solidFill>
              </a:defRPr>
            </a:lvl8pPr>
            <a:lvl9pPr marL="3653189"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518478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1487785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4" y="3305176"/>
            <a:ext cx="7772400" cy="1021556"/>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4" y="2180035"/>
            <a:ext cx="7772400" cy="1125140"/>
          </a:xfrm>
        </p:spPr>
        <p:txBody>
          <a:bodyPr anchor="b"/>
          <a:lstStyle>
            <a:lvl1pPr marL="0" indent="0">
              <a:buNone/>
              <a:defRPr sz="2000">
                <a:solidFill>
                  <a:schemeClr val="tx1">
                    <a:tint val="75000"/>
                  </a:schemeClr>
                </a:solidFill>
              </a:defRPr>
            </a:lvl1pPr>
            <a:lvl2pPr marL="456638" indent="0">
              <a:buNone/>
              <a:defRPr sz="1800">
                <a:solidFill>
                  <a:schemeClr val="tx1">
                    <a:tint val="75000"/>
                  </a:schemeClr>
                </a:solidFill>
              </a:defRPr>
            </a:lvl2pPr>
            <a:lvl3pPr marL="913307" indent="0">
              <a:buNone/>
              <a:defRPr sz="1600">
                <a:solidFill>
                  <a:schemeClr val="tx1">
                    <a:tint val="75000"/>
                  </a:schemeClr>
                </a:solidFill>
              </a:defRPr>
            </a:lvl3pPr>
            <a:lvl4pPr marL="1369953" indent="0">
              <a:buNone/>
              <a:defRPr sz="1400">
                <a:solidFill>
                  <a:schemeClr val="tx1">
                    <a:tint val="75000"/>
                  </a:schemeClr>
                </a:solidFill>
              </a:defRPr>
            </a:lvl4pPr>
            <a:lvl5pPr marL="1826611" indent="0">
              <a:buNone/>
              <a:defRPr sz="1400">
                <a:solidFill>
                  <a:schemeClr val="tx1">
                    <a:tint val="75000"/>
                  </a:schemeClr>
                </a:solidFill>
              </a:defRPr>
            </a:lvl5pPr>
            <a:lvl6pPr marL="2283246" indent="0">
              <a:buNone/>
              <a:defRPr sz="1400">
                <a:solidFill>
                  <a:schemeClr val="tx1">
                    <a:tint val="75000"/>
                  </a:schemeClr>
                </a:solidFill>
              </a:defRPr>
            </a:lvl6pPr>
            <a:lvl7pPr marL="2739882" indent="0">
              <a:buNone/>
              <a:defRPr sz="1400">
                <a:solidFill>
                  <a:schemeClr val="tx1">
                    <a:tint val="75000"/>
                  </a:schemeClr>
                </a:solidFill>
              </a:defRPr>
            </a:lvl7pPr>
            <a:lvl8pPr marL="3196539" indent="0">
              <a:buNone/>
              <a:defRPr sz="1400">
                <a:solidFill>
                  <a:schemeClr val="tx1">
                    <a:tint val="75000"/>
                  </a:schemeClr>
                </a:solidFill>
              </a:defRPr>
            </a:lvl8pPr>
            <a:lvl9pPr marL="365318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2768866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1"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2490022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5979"/>
            <a:ext cx="8229600" cy="857250"/>
          </a:xfrm>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151338"/>
            <a:ext cx="4040188" cy="479822"/>
          </a:xfrm>
        </p:spPr>
        <p:txBody>
          <a:bodyPr anchor="b"/>
          <a:lstStyle>
            <a:lvl1pPr marL="0" indent="0">
              <a:buNone/>
              <a:defRPr sz="2400" b="1"/>
            </a:lvl1pPr>
            <a:lvl2pPr marL="456638" indent="0">
              <a:buNone/>
              <a:defRPr sz="2000" b="1"/>
            </a:lvl2pPr>
            <a:lvl3pPr marL="913307" indent="0">
              <a:buNone/>
              <a:defRPr sz="1800" b="1"/>
            </a:lvl3pPr>
            <a:lvl4pPr marL="1369953" indent="0">
              <a:buNone/>
              <a:defRPr sz="1600" b="1"/>
            </a:lvl4pPr>
            <a:lvl5pPr marL="1826611" indent="0">
              <a:buNone/>
              <a:defRPr sz="1600" b="1"/>
            </a:lvl5pPr>
            <a:lvl6pPr marL="2283246" indent="0">
              <a:buNone/>
              <a:defRPr sz="1600" b="1"/>
            </a:lvl6pPr>
            <a:lvl7pPr marL="2739882" indent="0">
              <a:buNone/>
              <a:defRPr sz="1600" b="1"/>
            </a:lvl7pPr>
            <a:lvl8pPr marL="3196539" indent="0">
              <a:buNone/>
              <a:defRPr sz="1600" b="1"/>
            </a:lvl8pPr>
            <a:lvl9pPr marL="365318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56" y="1151338"/>
            <a:ext cx="4041775" cy="479822"/>
          </a:xfrm>
        </p:spPr>
        <p:txBody>
          <a:bodyPr anchor="b"/>
          <a:lstStyle>
            <a:lvl1pPr marL="0" indent="0">
              <a:buNone/>
              <a:defRPr sz="2400" b="1"/>
            </a:lvl1pPr>
            <a:lvl2pPr marL="456638" indent="0">
              <a:buNone/>
              <a:defRPr sz="2000" b="1"/>
            </a:lvl2pPr>
            <a:lvl3pPr marL="913307" indent="0">
              <a:buNone/>
              <a:defRPr sz="1800" b="1"/>
            </a:lvl3pPr>
            <a:lvl4pPr marL="1369953" indent="0">
              <a:buNone/>
              <a:defRPr sz="1600" b="1"/>
            </a:lvl4pPr>
            <a:lvl5pPr marL="1826611" indent="0">
              <a:buNone/>
              <a:defRPr sz="1600" b="1"/>
            </a:lvl5pPr>
            <a:lvl6pPr marL="2283246" indent="0">
              <a:buNone/>
              <a:defRPr sz="1600" b="1"/>
            </a:lvl6pPr>
            <a:lvl7pPr marL="2739882" indent="0">
              <a:buNone/>
              <a:defRPr sz="1600" b="1"/>
            </a:lvl7pPr>
            <a:lvl8pPr marL="3196539" indent="0">
              <a:buNone/>
              <a:defRPr sz="1600" b="1"/>
            </a:lvl8pPr>
            <a:lvl9pPr marL="365318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5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1767865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2920921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3632323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04787"/>
            <a:ext cx="3008313" cy="871538"/>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3" y="20483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19" y="1076364"/>
            <a:ext cx="3008313" cy="3518297"/>
          </a:xfrm>
        </p:spPr>
        <p:txBody>
          <a:bodyPr/>
          <a:lstStyle>
            <a:lvl1pPr marL="0" indent="0">
              <a:buNone/>
              <a:defRPr sz="1400"/>
            </a:lvl1pPr>
            <a:lvl2pPr marL="456638" indent="0">
              <a:buNone/>
              <a:defRPr sz="1200"/>
            </a:lvl2pPr>
            <a:lvl3pPr marL="913307" indent="0">
              <a:buNone/>
              <a:defRPr sz="1000"/>
            </a:lvl3pPr>
            <a:lvl4pPr marL="1369953" indent="0">
              <a:buNone/>
              <a:defRPr sz="900"/>
            </a:lvl4pPr>
            <a:lvl5pPr marL="1826611" indent="0">
              <a:buNone/>
              <a:defRPr sz="900"/>
            </a:lvl5pPr>
            <a:lvl6pPr marL="2283246" indent="0">
              <a:buNone/>
              <a:defRPr sz="900"/>
            </a:lvl6pPr>
            <a:lvl7pPr marL="2739882" indent="0">
              <a:buNone/>
              <a:defRPr sz="900"/>
            </a:lvl7pPr>
            <a:lvl8pPr marL="3196539" indent="0">
              <a:buNone/>
              <a:defRPr sz="900"/>
            </a:lvl8pPr>
            <a:lvl9pPr marL="3653189"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2133484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6638" indent="0">
              <a:buNone/>
              <a:defRPr sz="2800"/>
            </a:lvl2pPr>
            <a:lvl3pPr marL="913307" indent="0">
              <a:buNone/>
              <a:defRPr sz="2400"/>
            </a:lvl3pPr>
            <a:lvl4pPr marL="1369953" indent="0">
              <a:buNone/>
              <a:defRPr sz="2000"/>
            </a:lvl4pPr>
            <a:lvl5pPr marL="1826611" indent="0">
              <a:buNone/>
              <a:defRPr sz="2000"/>
            </a:lvl5pPr>
            <a:lvl6pPr marL="2283246" indent="0">
              <a:buNone/>
              <a:defRPr sz="2000"/>
            </a:lvl6pPr>
            <a:lvl7pPr marL="2739882" indent="0">
              <a:buNone/>
              <a:defRPr sz="2000"/>
            </a:lvl7pPr>
            <a:lvl8pPr marL="3196539" indent="0">
              <a:buNone/>
              <a:defRPr sz="2000"/>
            </a:lvl8pPr>
            <a:lvl9pPr marL="3653189" indent="0">
              <a:buNone/>
              <a:defRPr sz="2000"/>
            </a:lvl9pPr>
          </a:lstStyle>
          <a:p>
            <a:endParaRPr lang="es-CL"/>
          </a:p>
        </p:txBody>
      </p:sp>
      <p:sp>
        <p:nvSpPr>
          <p:cNvPr id="4" name="3 Marcador de texto"/>
          <p:cNvSpPr>
            <a:spLocks noGrp="1"/>
          </p:cNvSpPr>
          <p:nvPr>
            <p:ph type="body" sz="half" idx="2"/>
          </p:nvPr>
        </p:nvSpPr>
        <p:spPr>
          <a:xfrm>
            <a:off x="1792288" y="4025553"/>
            <a:ext cx="5486400" cy="603647"/>
          </a:xfrm>
        </p:spPr>
        <p:txBody>
          <a:bodyPr/>
          <a:lstStyle>
            <a:lvl1pPr marL="0" indent="0">
              <a:buNone/>
              <a:defRPr sz="1400"/>
            </a:lvl1pPr>
            <a:lvl2pPr marL="456638" indent="0">
              <a:buNone/>
              <a:defRPr sz="1200"/>
            </a:lvl2pPr>
            <a:lvl3pPr marL="913307" indent="0">
              <a:buNone/>
              <a:defRPr sz="1000"/>
            </a:lvl3pPr>
            <a:lvl4pPr marL="1369953" indent="0">
              <a:buNone/>
              <a:defRPr sz="900"/>
            </a:lvl4pPr>
            <a:lvl5pPr marL="1826611" indent="0">
              <a:buNone/>
              <a:defRPr sz="900"/>
            </a:lvl5pPr>
            <a:lvl6pPr marL="2283246" indent="0">
              <a:buNone/>
              <a:defRPr sz="900"/>
            </a:lvl6pPr>
            <a:lvl7pPr marL="2739882" indent="0">
              <a:buNone/>
              <a:defRPr sz="900"/>
            </a:lvl7pPr>
            <a:lvl8pPr marL="3196539" indent="0">
              <a:buNone/>
              <a:defRPr sz="900"/>
            </a:lvl8pPr>
            <a:lvl9pPr marL="3653189"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893750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2648241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3"/>
            <a:ext cx="2057400" cy="3290888"/>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3" y="154783"/>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CB8FF4FB-4520-49B6-8609-423B3992534C}" type="datetimeFigureOut">
              <a:rPr lang="es-CL" smtClean="0"/>
              <a:t>14-01-2021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4FFA394-55E2-4648-80D8-B5DDCE560E53}" type="slidenum">
              <a:rPr lang="es-CL" smtClean="0"/>
              <a:t>‹Nº›</a:t>
            </a:fld>
            <a:endParaRPr lang="es-CL"/>
          </a:p>
        </p:txBody>
      </p:sp>
    </p:spTree>
    <p:extLst>
      <p:ext uri="{BB962C8B-B14F-4D97-AF65-F5344CB8AC3E}">
        <p14:creationId xmlns:p14="http://schemas.microsoft.com/office/powerpoint/2010/main" val="3172310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3" y="205979"/>
            <a:ext cx="8229600" cy="857250"/>
          </a:xfrm>
          <a:prstGeom prst="rect">
            <a:avLst/>
          </a:prstGeom>
        </p:spPr>
        <p:txBody>
          <a:bodyPr vert="horz" lIns="90999" tIns="45498" rIns="90999" bIns="45498"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3" y="1200154"/>
            <a:ext cx="8229600" cy="3394472"/>
          </a:xfrm>
          <a:prstGeom prst="rect">
            <a:avLst/>
          </a:prstGeom>
        </p:spPr>
        <p:txBody>
          <a:bodyPr vert="horz" lIns="90999" tIns="45498" rIns="90999" bIns="45498"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3" y="4767264"/>
            <a:ext cx="2133600" cy="273844"/>
          </a:xfrm>
          <a:prstGeom prst="rect">
            <a:avLst/>
          </a:prstGeom>
        </p:spPr>
        <p:txBody>
          <a:bodyPr vert="horz" lIns="90999" tIns="45498" rIns="90999" bIns="45498" rtlCol="0" anchor="ctr"/>
          <a:lstStyle>
            <a:lvl1pPr algn="l">
              <a:defRPr sz="1200">
                <a:solidFill>
                  <a:schemeClr val="tx1">
                    <a:tint val="75000"/>
                  </a:schemeClr>
                </a:solidFill>
              </a:defRPr>
            </a:lvl1pPr>
          </a:lstStyle>
          <a:p>
            <a:fld id="{CB8FF4FB-4520-49B6-8609-423B3992534C}" type="datetimeFigureOut">
              <a:rPr lang="es-CL" smtClean="0"/>
              <a:t>14-01-2021</a:t>
            </a:fld>
            <a:endParaRPr lang="es-CL"/>
          </a:p>
        </p:txBody>
      </p:sp>
      <p:sp>
        <p:nvSpPr>
          <p:cNvPr id="5" name="4 Marcador de pie de página"/>
          <p:cNvSpPr>
            <a:spLocks noGrp="1"/>
          </p:cNvSpPr>
          <p:nvPr>
            <p:ph type="ftr" sz="quarter" idx="3"/>
          </p:nvPr>
        </p:nvSpPr>
        <p:spPr>
          <a:xfrm>
            <a:off x="3124200" y="4767264"/>
            <a:ext cx="2895600" cy="273844"/>
          </a:xfrm>
          <a:prstGeom prst="rect">
            <a:avLst/>
          </a:prstGeom>
        </p:spPr>
        <p:txBody>
          <a:bodyPr vert="horz" lIns="90999" tIns="45498" rIns="90999" bIns="45498"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3" y="4767264"/>
            <a:ext cx="2133600" cy="273844"/>
          </a:xfrm>
          <a:prstGeom prst="rect">
            <a:avLst/>
          </a:prstGeom>
        </p:spPr>
        <p:txBody>
          <a:bodyPr vert="horz" lIns="90999" tIns="45498" rIns="90999" bIns="45498" rtlCol="0" anchor="ctr"/>
          <a:lstStyle>
            <a:lvl1pPr algn="r">
              <a:defRPr sz="1200">
                <a:solidFill>
                  <a:schemeClr val="tx1">
                    <a:tint val="75000"/>
                  </a:schemeClr>
                </a:solidFill>
              </a:defRPr>
            </a:lvl1pPr>
          </a:lstStyle>
          <a:p>
            <a:fld id="{04FFA394-55E2-4648-80D8-B5DDCE560E53}" type="slidenum">
              <a:rPr lang="es-CL" smtClean="0"/>
              <a:t>‹Nº›</a:t>
            </a:fld>
            <a:endParaRPr lang="es-CL"/>
          </a:p>
        </p:txBody>
      </p:sp>
    </p:spTree>
    <p:extLst>
      <p:ext uri="{BB962C8B-B14F-4D97-AF65-F5344CB8AC3E}">
        <p14:creationId xmlns:p14="http://schemas.microsoft.com/office/powerpoint/2010/main" val="1676988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3307" rtl="0" eaLnBrk="1" latinLnBrk="0" hangingPunct="1">
        <a:spcBef>
          <a:spcPct val="0"/>
        </a:spcBef>
        <a:buNone/>
        <a:defRPr sz="4400" kern="1200">
          <a:solidFill>
            <a:schemeClr val="tx1"/>
          </a:solidFill>
          <a:latin typeface="+mj-lt"/>
          <a:ea typeface="+mj-ea"/>
          <a:cs typeface="+mj-cs"/>
        </a:defRPr>
      </a:lvl1pPr>
    </p:titleStyle>
    <p:bodyStyle>
      <a:lvl1pPr marL="342477" indent="-342477" algn="l" defTabSz="913307"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069" indent="-285410" algn="l" defTabSz="913307"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622" indent="-228318" algn="l" defTabSz="913307"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268"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4926"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1562"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8221"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4868"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1514"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3307" rtl="0" eaLnBrk="1" latinLnBrk="0" hangingPunct="1">
        <a:defRPr sz="1800" kern="1200">
          <a:solidFill>
            <a:schemeClr val="tx1"/>
          </a:solidFill>
          <a:latin typeface="+mn-lt"/>
          <a:ea typeface="+mn-ea"/>
          <a:cs typeface="+mn-cs"/>
        </a:defRPr>
      </a:lvl1pPr>
      <a:lvl2pPr marL="456638" algn="l" defTabSz="913307" rtl="0" eaLnBrk="1" latinLnBrk="0" hangingPunct="1">
        <a:defRPr sz="1800" kern="1200">
          <a:solidFill>
            <a:schemeClr val="tx1"/>
          </a:solidFill>
          <a:latin typeface="+mn-lt"/>
          <a:ea typeface="+mn-ea"/>
          <a:cs typeface="+mn-cs"/>
        </a:defRPr>
      </a:lvl2pPr>
      <a:lvl3pPr marL="913307" algn="l" defTabSz="913307" rtl="0" eaLnBrk="1" latinLnBrk="0" hangingPunct="1">
        <a:defRPr sz="1800" kern="1200">
          <a:solidFill>
            <a:schemeClr val="tx1"/>
          </a:solidFill>
          <a:latin typeface="+mn-lt"/>
          <a:ea typeface="+mn-ea"/>
          <a:cs typeface="+mn-cs"/>
        </a:defRPr>
      </a:lvl3pPr>
      <a:lvl4pPr marL="1369953" algn="l" defTabSz="913307" rtl="0" eaLnBrk="1" latinLnBrk="0" hangingPunct="1">
        <a:defRPr sz="1800" kern="1200">
          <a:solidFill>
            <a:schemeClr val="tx1"/>
          </a:solidFill>
          <a:latin typeface="+mn-lt"/>
          <a:ea typeface="+mn-ea"/>
          <a:cs typeface="+mn-cs"/>
        </a:defRPr>
      </a:lvl4pPr>
      <a:lvl5pPr marL="1826611" algn="l" defTabSz="913307" rtl="0" eaLnBrk="1" latinLnBrk="0" hangingPunct="1">
        <a:defRPr sz="1800" kern="1200">
          <a:solidFill>
            <a:schemeClr val="tx1"/>
          </a:solidFill>
          <a:latin typeface="+mn-lt"/>
          <a:ea typeface="+mn-ea"/>
          <a:cs typeface="+mn-cs"/>
        </a:defRPr>
      </a:lvl5pPr>
      <a:lvl6pPr marL="2283246" algn="l" defTabSz="913307" rtl="0" eaLnBrk="1" latinLnBrk="0" hangingPunct="1">
        <a:defRPr sz="1800" kern="1200">
          <a:solidFill>
            <a:schemeClr val="tx1"/>
          </a:solidFill>
          <a:latin typeface="+mn-lt"/>
          <a:ea typeface="+mn-ea"/>
          <a:cs typeface="+mn-cs"/>
        </a:defRPr>
      </a:lvl6pPr>
      <a:lvl7pPr marL="2739882" algn="l" defTabSz="913307" rtl="0" eaLnBrk="1" latinLnBrk="0" hangingPunct="1">
        <a:defRPr sz="1800" kern="1200">
          <a:solidFill>
            <a:schemeClr val="tx1"/>
          </a:solidFill>
          <a:latin typeface="+mn-lt"/>
          <a:ea typeface="+mn-ea"/>
          <a:cs typeface="+mn-cs"/>
        </a:defRPr>
      </a:lvl7pPr>
      <a:lvl8pPr marL="3196539" algn="l" defTabSz="913307" rtl="0" eaLnBrk="1" latinLnBrk="0" hangingPunct="1">
        <a:defRPr sz="1800" kern="1200">
          <a:solidFill>
            <a:schemeClr val="tx1"/>
          </a:solidFill>
          <a:latin typeface="+mn-lt"/>
          <a:ea typeface="+mn-ea"/>
          <a:cs typeface="+mn-cs"/>
        </a:defRPr>
      </a:lvl8pPr>
      <a:lvl9pPr marL="3653189" algn="l" defTabSz="9133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notesSlide" Target="../notesSlides/notesSlide3.xml"/><Relationship Id="rId16" Type="http://schemas.openxmlformats.org/officeDocument/2006/relationships/image" Target="../media/image19.emf"/><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png"/><Relationship Id="rId14"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606633"/>
            <a:ext cx="2878881" cy="2878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7 Subtítulo"/>
          <p:cNvSpPr txBox="1">
            <a:spLocks/>
          </p:cNvSpPr>
          <p:nvPr/>
        </p:nvSpPr>
        <p:spPr>
          <a:xfrm>
            <a:off x="4359222" y="1923678"/>
            <a:ext cx="4320480" cy="1314450"/>
          </a:xfrm>
          <a:prstGeom prst="rect">
            <a:avLst/>
          </a:prstGeom>
        </p:spPr>
        <p:txBody>
          <a:bodyPr vert="horz" lIns="90999" tIns="45498" rIns="90999" bIns="45498" rtlCol="0">
            <a:normAutofit fontScale="62500" lnSpcReduction="20000"/>
          </a:bodyPr>
          <a:lstStyle>
            <a:lvl1pPr marL="342477" indent="-342477" algn="l" defTabSz="913307"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069" indent="-285410" algn="l" defTabSz="913307"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622" indent="-228318" algn="l" defTabSz="913307"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268"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4926"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1562"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8221"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4868"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1514"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s-CL" dirty="0" smtClean="0">
                <a:solidFill>
                  <a:schemeClr val="bg1">
                    <a:lumMod val="50000"/>
                  </a:schemeClr>
                </a:solidFill>
                <a:latin typeface="Arial" pitchFamily="34" charset="0"/>
                <a:cs typeface="Arial" pitchFamily="34" charset="0"/>
              </a:rPr>
              <a:t>PRESENTACION DE SISTEMA DE EJECUCION,  CONTROL PRESUPUESTARIO (SECP) Y RENDICION DE CUENTA DIGITAL ARMADA (SISREDA)</a:t>
            </a:r>
            <a:endParaRPr lang="es-CL" dirty="0">
              <a:solidFill>
                <a:schemeClr val="bg1">
                  <a:lumMod val="50000"/>
                </a:schemeClr>
              </a:solidFill>
              <a:latin typeface="Arial" pitchFamily="34" charset="0"/>
              <a:cs typeface="Arial" pitchFamily="34" charset="0"/>
            </a:endParaRPr>
          </a:p>
        </p:txBody>
      </p:sp>
      <p:sp>
        <p:nvSpPr>
          <p:cNvPr id="4" name="Rectángulo 11">
            <a:extLst>
              <a:ext uri="{FF2B5EF4-FFF2-40B4-BE49-F238E27FC236}">
                <a16:creationId xmlns:a16="http://schemas.microsoft.com/office/drawing/2014/main" xmlns="" id="{11CA9D27-25BC-4311-98B4-1F73615810FA}"/>
              </a:ext>
            </a:extLst>
          </p:cNvPr>
          <p:cNvSpPr/>
          <p:nvPr/>
        </p:nvSpPr>
        <p:spPr>
          <a:xfrm>
            <a:off x="0" y="4659982"/>
            <a:ext cx="9144000" cy="504056"/>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0" y="4597178"/>
            <a:ext cx="9144000" cy="88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Subtítulo"/>
          <p:cNvSpPr txBox="1">
            <a:spLocks/>
          </p:cNvSpPr>
          <p:nvPr/>
        </p:nvSpPr>
        <p:spPr>
          <a:xfrm>
            <a:off x="4359222" y="3939902"/>
            <a:ext cx="4320480" cy="485750"/>
          </a:xfrm>
          <a:prstGeom prst="rect">
            <a:avLst/>
          </a:prstGeom>
        </p:spPr>
        <p:txBody>
          <a:bodyPr vert="horz" lIns="90999" tIns="45498" rIns="90999" bIns="45498" rtlCol="0">
            <a:normAutofit/>
          </a:bodyPr>
          <a:lstStyle>
            <a:lvl1pPr marL="342477" indent="-342477" algn="l" defTabSz="913307"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069" indent="-285410" algn="l" defTabSz="913307"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622" indent="-228318" algn="l" defTabSz="913307"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268"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4926"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1562"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8221"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4868"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1514" indent="-228318" algn="l" defTabSz="91330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s-CL" sz="1800" dirty="0" smtClean="0">
                <a:solidFill>
                  <a:schemeClr val="bg1">
                    <a:lumMod val="50000"/>
                  </a:schemeClr>
                </a:solidFill>
                <a:latin typeface="Arial" pitchFamily="34" charset="0"/>
                <a:cs typeface="Arial" pitchFamily="34" charset="0"/>
              </a:rPr>
              <a:t>Valparaíso, 18 de enero de 2021</a:t>
            </a:r>
            <a:endParaRPr lang="es-CL" sz="1800" dirty="0">
              <a:solidFill>
                <a:schemeClr val="bg1">
                  <a:lumMod val="50000"/>
                </a:schemeClr>
              </a:solidFill>
              <a:latin typeface="Arial" pitchFamily="34" charset="0"/>
              <a:cs typeface="Arial" pitchFamily="34" charset="0"/>
            </a:endParaRPr>
          </a:p>
        </p:txBody>
      </p:sp>
    </p:spTree>
    <p:extLst>
      <p:ext uri="{BB962C8B-B14F-4D97-AF65-F5344CB8AC3E}">
        <p14:creationId xmlns:p14="http://schemas.microsoft.com/office/powerpoint/2010/main" val="36262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1"/>
          <p:cNvSpPr txBox="1"/>
          <p:nvPr/>
        </p:nvSpPr>
        <p:spPr bwMode="auto">
          <a:xfrm>
            <a:off x="479261" y="2110940"/>
            <a:ext cx="864788" cy="461665"/>
          </a:xfrm>
          <a:prstGeom prst="rect">
            <a:avLst/>
          </a:prstGeom>
          <a:noFill/>
        </p:spPr>
        <p:txBody>
          <a:bodyPr wrap="square" lIns="0" tIns="0" rIns="0" bIns="0">
            <a:spAutoFit/>
          </a:bodyPr>
          <a:lstStyle/>
          <a:p>
            <a:pPr algn="ctr">
              <a:defRPr/>
            </a:pPr>
            <a:r>
              <a:rPr lang="en-US" sz="3000" b="1" kern="0" dirty="0">
                <a:solidFill>
                  <a:sysClr val="window" lastClr="FFFFFF"/>
                </a:solidFill>
                <a:latin typeface="Calibri"/>
                <a:ea typeface="linea-basic-10" charset="0"/>
                <a:cs typeface="linea-basic-10" charset="0"/>
              </a:rPr>
              <a:t>01</a:t>
            </a:r>
            <a:endParaRPr lang="en-US" sz="3000" b="1" kern="0" dirty="0">
              <a:solidFill>
                <a:sysClr val="window" lastClr="FFFFFF"/>
              </a:solidFill>
              <a:latin typeface="Calibri"/>
              <a:ea typeface="EverSlide Office" charset="0"/>
              <a:cs typeface="EverSlide Office" charset="0"/>
            </a:endParaRPr>
          </a:p>
        </p:txBody>
      </p:sp>
      <p:sp>
        <p:nvSpPr>
          <p:cNvPr id="14" name="13 Rectángulo"/>
          <p:cNvSpPr/>
          <p:nvPr/>
        </p:nvSpPr>
        <p:spPr>
          <a:xfrm>
            <a:off x="1" y="4748544"/>
            <a:ext cx="9165568" cy="395109"/>
          </a:xfrm>
          <a:prstGeom prst="rect">
            <a:avLst/>
          </a:prstGeom>
        </p:spPr>
        <p:txBody>
          <a:bodyPr wrap="square" lIns="90999" tIns="45498" rIns="90999" bIns="45498">
            <a:spAutoFit/>
          </a:bodyPr>
          <a:lstStyle/>
          <a:p>
            <a:pPr algn="ctr">
              <a:lnSpc>
                <a:spcPct val="150000"/>
              </a:lnSpc>
            </a:pPr>
            <a:r>
              <a:rPr lang="es-CL" sz="700" b="1" dirty="0">
                <a:latin typeface="Arial" pitchFamily="34" charset="0"/>
                <a:cs typeface="Arial" pitchFamily="34" charset="0"/>
              </a:rPr>
              <a:t>P A T R I O T I S M O</a:t>
            </a:r>
          </a:p>
          <a:p>
            <a:pPr algn="ctr">
              <a:lnSpc>
                <a:spcPct val="150000"/>
              </a:lnSpc>
            </a:pPr>
            <a:r>
              <a:rPr lang="es-CL" sz="700" b="1" dirty="0">
                <a:latin typeface="Arial" pitchFamily="34" charset="0"/>
                <a:cs typeface="Arial" pitchFamily="34" charset="0"/>
              </a:rPr>
              <a:t>HONOR	LEALTAD	         VALENTÍA	         INTEGRIDAD		  DEBER</a:t>
            </a:r>
          </a:p>
        </p:txBody>
      </p:sp>
      <p:sp>
        <p:nvSpPr>
          <p:cNvPr id="24" name="16 CuadroTexto"/>
          <p:cNvSpPr txBox="1"/>
          <p:nvPr/>
        </p:nvSpPr>
        <p:spPr>
          <a:xfrm>
            <a:off x="1259632" y="21853"/>
            <a:ext cx="7089876" cy="461665"/>
          </a:xfrm>
          <a:prstGeom prst="rect">
            <a:avLst/>
          </a:prstGeom>
          <a:noFill/>
        </p:spPr>
        <p:txBody>
          <a:bodyPr wrap="square" rtlCol="0">
            <a:spAutoFit/>
          </a:bodyPr>
          <a:lstStyle/>
          <a:p>
            <a:pPr algn="ctr"/>
            <a:r>
              <a:rPr lang="es-ES" sz="2400" dirty="0" smtClean="0"/>
              <a:t>SISTEMA DE RENDICIÓN ELECTRÓNICO DE CUENTAS</a:t>
            </a:r>
            <a:endParaRPr lang="es-ES" sz="2400" dirty="0"/>
          </a:p>
        </p:txBody>
      </p:sp>
      <p:pic>
        <p:nvPicPr>
          <p:cNvPr id="4" name="Imagen 3"/>
          <p:cNvPicPr>
            <a:picLocks noChangeAspect="1"/>
          </p:cNvPicPr>
          <p:nvPr/>
        </p:nvPicPr>
        <p:blipFill rotWithShape="1">
          <a:blip r:embed="rId3"/>
          <a:srcRect l="27169" t="9099" r="41331" b="9099"/>
          <a:stretch/>
        </p:blipFill>
        <p:spPr>
          <a:xfrm>
            <a:off x="683568" y="725137"/>
            <a:ext cx="2598606" cy="3795886"/>
          </a:xfrm>
          <a:prstGeom prst="rect">
            <a:avLst/>
          </a:prstGeom>
        </p:spPr>
      </p:pic>
      <p:pic>
        <p:nvPicPr>
          <p:cNvPr id="5" name="Imagen 4"/>
          <p:cNvPicPr>
            <a:picLocks noChangeAspect="1"/>
          </p:cNvPicPr>
          <p:nvPr/>
        </p:nvPicPr>
        <p:blipFill rotWithShape="1">
          <a:blip r:embed="rId4"/>
          <a:srcRect l="27168" t="9100" r="41726" b="6202"/>
          <a:stretch/>
        </p:blipFill>
        <p:spPr>
          <a:xfrm>
            <a:off x="3313420" y="711039"/>
            <a:ext cx="2538729" cy="3888432"/>
          </a:xfrm>
          <a:prstGeom prst="rect">
            <a:avLst/>
          </a:prstGeom>
        </p:spPr>
      </p:pic>
      <p:pic>
        <p:nvPicPr>
          <p:cNvPr id="6" name="Imagen 5"/>
          <p:cNvPicPr>
            <a:picLocks noChangeAspect="1"/>
          </p:cNvPicPr>
          <p:nvPr/>
        </p:nvPicPr>
        <p:blipFill rotWithShape="1">
          <a:blip r:embed="rId5"/>
          <a:srcRect l="27162" t="8000" r="41338" b="5901"/>
          <a:stretch/>
        </p:blipFill>
        <p:spPr>
          <a:xfrm>
            <a:off x="5883395" y="694660"/>
            <a:ext cx="2591987" cy="3985180"/>
          </a:xfrm>
          <a:prstGeom prst="rect">
            <a:avLst/>
          </a:prstGeom>
        </p:spPr>
      </p:pic>
      <p:cxnSp>
        <p:nvCxnSpPr>
          <p:cNvPr id="11" name="Conector recto 10"/>
          <p:cNvCxnSpPr/>
          <p:nvPr/>
        </p:nvCxnSpPr>
        <p:spPr>
          <a:xfrm>
            <a:off x="1982871" y="1721830"/>
            <a:ext cx="860937"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Conector recto 22"/>
          <p:cNvCxnSpPr/>
          <p:nvPr/>
        </p:nvCxnSpPr>
        <p:spPr>
          <a:xfrm>
            <a:off x="1043608" y="3939902"/>
            <a:ext cx="1800200"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a:off x="3689772" y="2448998"/>
            <a:ext cx="1800200"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Conector recto 28"/>
          <p:cNvCxnSpPr/>
          <p:nvPr/>
        </p:nvCxnSpPr>
        <p:spPr>
          <a:xfrm>
            <a:off x="6123495" y="4155926"/>
            <a:ext cx="2048905"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49957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7 Conector recto"/>
          <p:cNvCxnSpPr/>
          <p:nvPr/>
        </p:nvCxnSpPr>
        <p:spPr>
          <a:xfrm>
            <a:off x="460375" y="635494"/>
            <a:ext cx="0" cy="3240360"/>
          </a:xfrm>
          <a:prstGeom prst="line">
            <a:avLst/>
          </a:prstGeom>
          <a:ln w="15875" cmpd="sng">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18" name="17 Rectángulo"/>
          <p:cNvSpPr/>
          <p:nvPr/>
        </p:nvSpPr>
        <p:spPr>
          <a:xfrm>
            <a:off x="4774007" y="635494"/>
            <a:ext cx="1243814"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023" tIns="45510" rIns="91023" bIns="45510" rtlCol="0" anchor="ctr"/>
          <a:lstStyle/>
          <a:p>
            <a:pPr algn="ctr"/>
            <a:endParaRPr lang="es-CL"/>
          </a:p>
        </p:txBody>
      </p:sp>
      <p:sp>
        <p:nvSpPr>
          <p:cNvPr id="4" name="AutoShape 4" descr="Resultado de imagen para RECEIPTS IC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graphicFrame>
        <p:nvGraphicFramePr>
          <p:cNvPr id="15" name="1 Tabla"/>
          <p:cNvGraphicFramePr>
            <a:graphicFrameLocks noGrp="1"/>
          </p:cNvGraphicFramePr>
          <p:nvPr>
            <p:extLst/>
          </p:nvPr>
        </p:nvGraphicFramePr>
        <p:xfrm>
          <a:off x="1259632" y="483518"/>
          <a:ext cx="7344816" cy="4248473"/>
        </p:xfrm>
        <a:graphic>
          <a:graphicData uri="http://schemas.openxmlformats.org/drawingml/2006/table">
            <a:tbl>
              <a:tblPr firstRow="1" bandRow="1">
                <a:tableStyleId>{5C22544A-7EE6-4342-B048-85BDC9FD1C3A}</a:tableStyleId>
              </a:tblPr>
              <a:tblGrid>
                <a:gridCol w="2671810">
                  <a:extLst>
                    <a:ext uri="{9D8B030D-6E8A-4147-A177-3AD203B41FA5}">
                      <a16:colId xmlns="" xmlns:a16="http://schemas.microsoft.com/office/drawing/2014/main" val="20000"/>
                    </a:ext>
                  </a:extLst>
                </a:gridCol>
                <a:gridCol w="4673006">
                  <a:extLst>
                    <a:ext uri="{9D8B030D-6E8A-4147-A177-3AD203B41FA5}">
                      <a16:colId xmlns="" xmlns:a16="http://schemas.microsoft.com/office/drawing/2014/main" val="20001"/>
                    </a:ext>
                  </a:extLst>
                </a:gridCol>
              </a:tblGrid>
              <a:tr h="232001">
                <a:tc>
                  <a:txBody>
                    <a:bodyPr/>
                    <a:lstStyle/>
                    <a:p>
                      <a:pPr algn="ctr"/>
                      <a:r>
                        <a:rPr lang="es-CL" sz="900" dirty="0" smtClean="0"/>
                        <a:t>ASPECTOS</a:t>
                      </a:r>
                      <a:r>
                        <a:rPr lang="es-CL" sz="900" baseline="0" dirty="0" smtClean="0"/>
                        <a:t> TECNOLÓGICOS</a:t>
                      </a:r>
                      <a:endParaRPr lang="es-CL" sz="900" dirty="0"/>
                    </a:p>
                  </a:txBody>
                  <a:tcPr marL="91407" marR="91407"/>
                </a:tc>
                <a:tc>
                  <a:txBody>
                    <a:bodyPr/>
                    <a:lstStyle/>
                    <a:p>
                      <a:pPr algn="ctr"/>
                      <a:r>
                        <a:rPr lang="es-CL" sz="900" dirty="0" smtClean="0"/>
                        <a:t>DESCRIPCIÓN</a:t>
                      </a:r>
                      <a:endParaRPr lang="es-CL" sz="900" dirty="0"/>
                    </a:p>
                  </a:txBody>
                  <a:tcPr marL="91407" marR="91407"/>
                </a:tc>
                <a:extLst>
                  <a:ext uri="{0D108BD9-81ED-4DB2-BD59-A6C34878D82A}">
                    <a16:rowId xmlns="" xmlns:a16="http://schemas.microsoft.com/office/drawing/2014/main" val="10000"/>
                  </a:ext>
                </a:extLst>
              </a:tr>
              <a:tr h="201068">
                <a:tc>
                  <a:txBody>
                    <a:bodyPr/>
                    <a:lstStyle/>
                    <a:p>
                      <a:r>
                        <a:rPr lang="es-CL" sz="700" b="1" dirty="0" smtClean="0"/>
                        <a:t>Nombre del Sistema</a:t>
                      </a:r>
                      <a:endParaRPr lang="es-CL" sz="700" b="1" dirty="0"/>
                    </a:p>
                  </a:txBody>
                  <a:tcPr marL="91407" marR="91407"/>
                </a:tc>
                <a:tc>
                  <a:txBody>
                    <a:bodyPr/>
                    <a:lstStyle/>
                    <a:p>
                      <a:r>
                        <a:rPr lang="es-CL" sz="700" dirty="0" smtClean="0"/>
                        <a:t>Sistema de Rendición Electrónica / Digital de Cuentas </a:t>
                      </a:r>
                      <a:r>
                        <a:rPr lang="es-CL" sz="700" baseline="0" dirty="0" smtClean="0"/>
                        <a:t>de la Armada - SISREDA</a:t>
                      </a:r>
                      <a:endParaRPr lang="es-CL" sz="700" dirty="0"/>
                    </a:p>
                  </a:txBody>
                  <a:tcPr marL="91407" marR="91407"/>
                </a:tc>
                <a:extLst>
                  <a:ext uri="{0D108BD9-81ED-4DB2-BD59-A6C34878D82A}">
                    <a16:rowId xmlns="" xmlns:a16="http://schemas.microsoft.com/office/drawing/2014/main" val="10001"/>
                  </a:ext>
                </a:extLst>
              </a:tr>
              <a:tr h="417602">
                <a:tc>
                  <a:txBody>
                    <a:bodyPr/>
                    <a:lstStyle/>
                    <a:p>
                      <a:r>
                        <a:rPr lang="es-CL" sz="700" b="1" dirty="0" smtClean="0"/>
                        <a:t>Seguridad</a:t>
                      </a:r>
                      <a:r>
                        <a:rPr lang="es-CL" sz="700" b="1" baseline="0" dirty="0" smtClean="0"/>
                        <a:t> aplicada a la plataforma</a:t>
                      </a:r>
                      <a:endParaRPr lang="es-CL" sz="700" b="1" dirty="0"/>
                    </a:p>
                  </a:txBody>
                  <a:tcPr marL="91407" marR="91407"/>
                </a:tc>
                <a:tc>
                  <a:txBody>
                    <a:bodyPr/>
                    <a:lstStyle/>
                    <a:p>
                      <a:r>
                        <a:rPr lang="es-CL" sz="700" dirty="0" smtClean="0"/>
                        <a:t>Encriptación</a:t>
                      </a:r>
                      <a:r>
                        <a:rPr lang="es-CL" sz="700" baseline="0" dirty="0" smtClean="0"/>
                        <a:t> entre cliente y servidor (HTTPS)</a:t>
                      </a:r>
                    </a:p>
                    <a:p>
                      <a:r>
                        <a:rPr lang="es-CL" sz="700" baseline="0" dirty="0" smtClean="0"/>
                        <a:t>Prevención/Detección de Intrusiones (IDS/IPS)</a:t>
                      </a:r>
                    </a:p>
                    <a:p>
                      <a:r>
                        <a:rPr lang="es-CL" sz="700" baseline="0" dirty="0" smtClean="0"/>
                        <a:t>Firewall Perimetral (NGFW)</a:t>
                      </a:r>
                    </a:p>
                  </a:txBody>
                  <a:tcPr marL="91407" marR="91407"/>
                </a:tc>
                <a:extLst>
                  <a:ext uri="{0D108BD9-81ED-4DB2-BD59-A6C34878D82A}">
                    <a16:rowId xmlns="" xmlns:a16="http://schemas.microsoft.com/office/drawing/2014/main" val="10004"/>
                  </a:ext>
                </a:extLst>
              </a:tr>
              <a:tr h="282817">
                <a:tc>
                  <a:txBody>
                    <a:bodyPr/>
                    <a:lstStyle/>
                    <a:p>
                      <a:r>
                        <a:rPr lang="es-CL" sz="700" b="1" dirty="0" smtClean="0"/>
                        <a:t>Proveedor de firma</a:t>
                      </a:r>
                      <a:r>
                        <a:rPr lang="es-CL" sz="700" b="1" baseline="0" dirty="0" smtClean="0"/>
                        <a:t> electrónica avanzada</a:t>
                      </a:r>
                      <a:endParaRPr lang="es-CL" sz="700" b="1" dirty="0"/>
                    </a:p>
                  </a:txBody>
                  <a:tcPr marL="91407" marR="91407"/>
                </a:tc>
                <a:tc>
                  <a:txBody>
                    <a:bodyPr/>
                    <a:lstStyle/>
                    <a:p>
                      <a:r>
                        <a:rPr lang="es-CL" sz="700" dirty="0" smtClean="0"/>
                        <a:t>Plataforma de Firma Electrónica Avanzada del Estado (MINSEGPRES).</a:t>
                      </a:r>
                      <a:endParaRPr lang="es-CL" sz="700" dirty="0"/>
                    </a:p>
                  </a:txBody>
                  <a:tcPr marL="91407" marR="91407"/>
                </a:tc>
                <a:extLst>
                  <a:ext uri="{0D108BD9-81ED-4DB2-BD59-A6C34878D82A}">
                    <a16:rowId xmlns="" xmlns:a16="http://schemas.microsoft.com/office/drawing/2014/main" val="10005"/>
                  </a:ext>
                </a:extLst>
              </a:tr>
              <a:tr h="201068">
                <a:tc>
                  <a:txBody>
                    <a:bodyPr/>
                    <a:lstStyle/>
                    <a:p>
                      <a:r>
                        <a:rPr lang="es-CL" sz="700" b="1" dirty="0" smtClean="0"/>
                        <a:t>Modalidad de firma electrónica avanzada</a:t>
                      </a:r>
                      <a:endParaRPr lang="es-CL" sz="700" b="1" dirty="0"/>
                    </a:p>
                  </a:txBody>
                  <a:tcPr marL="91407" marR="91407"/>
                </a:tc>
                <a:tc>
                  <a:txBody>
                    <a:bodyPr/>
                    <a:lstStyle/>
                    <a:p>
                      <a:r>
                        <a:rPr lang="es-CL" sz="700" dirty="0" smtClean="0"/>
                        <a:t>Certificado de firma</a:t>
                      </a:r>
                      <a:r>
                        <a:rPr lang="es-CL" sz="700" baseline="0" dirty="0" smtClean="0"/>
                        <a:t> electrónica</a:t>
                      </a:r>
                      <a:r>
                        <a:rPr lang="es-CL" sz="700" dirty="0" smtClean="0"/>
                        <a:t> almacenado en</a:t>
                      </a:r>
                      <a:r>
                        <a:rPr lang="es-CL" sz="700" baseline="0" dirty="0" smtClean="0"/>
                        <a:t> HSM, con control de acceso a la clave privada vía OTP.</a:t>
                      </a:r>
                      <a:endParaRPr lang="es-CL" sz="700" dirty="0"/>
                    </a:p>
                  </a:txBody>
                  <a:tcPr marL="91407" marR="91407"/>
                </a:tc>
                <a:extLst>
                  <a:ext uri="{0D108BD9-81ED-4DB2-BD59-A6C34878D82A}">
                    <a16:rowId xmlns="" xmlns:a16="http://schemas.microsoft.com/office/drawing/2014/main" val="10006"/>
                  </a:ext>
                </a:extLst>
              </a:tr>
              <a:tr h="395944">
                <a:tc>
                  <a:txBody>
                    <a:bodyPr/>
                    <a:lstStyle/>
                    <a:p>
                      <a:r>
                        <a:rPr lang="es-CL" sz="700" b="1" dirty="0" smtClean="0"/>
                        <a:t>Proveedor</a:t>
                      </a:r>
                      <a:r>
                        <a:rPr lang="es-CL" sz="700" b="1" baseline="0" dirty="0" smtClean="0"/>
                        <a:t> de firma electrónica simple</a:t>
                      </a:r>
                      <a:endParaRPr lang="es-CL" sz="700" b="1" dirty="0"/>
                    </a:p>
                  </a:txBody>
                  <a:tcPr marL="91407" marR="91407"/>
                </a:tc>
                <a:tc>
                  <a:txBody>
                    <a:bodyPr/>
                    <a:lstStyle/>
                    <a:p>
                      <a:r>
                        <a:rPr lang="es-CL" sz="700" dirty="0" smtClean="0"/>
                        <a:t>Plataforma Interna de Firma Electrónica</a:t>
                      </a:r>
                      <a:r>
                        <a:rPr lang="es-CL" sz="700" baseline="0" dirty="0" smtClean="0"/>
                        <a:t> Simple (Armada), implementada como componente del firmador de documentos (FED) por medio del software EJBCA.</a:t>
                      </a:r>
                      <a:endParaRPr lang="es-CL" sz="700" dirty="0"/>
                    </a:p>
                  </a:txBody>
                  <a:tcPr marL="91407" marR="91407"/>
                </a:tc>
                <a:extLst>
                  <a:ext uri="{0D108BD9-81ED-4DB2-BD59-A6C34878D82A}">
                    <a16:rowId xmlns="" xmlns:a16="http://schemas.microsoft.com/office/drawing/2014/main" val="10007"/>
                  </a:ext>
                </a:extLst>
              </a:tr>
              <a:tr h="309335">
                <a:tc>
                  <a:txBody>
                    <a:bodyPr/>
                    <a:lstStyle/>
                    <a:p>
                      <a:r>
                        <a:rPr lang="es-CL" sz="700" b="1" dirty="0" smtClean="0"/>
                        <a:t>Modalidad</a:t>
                      </a:r>
                      <a:r>
                        <a:rPr lang="es-CL" sz="700" b="1" baseline="0" dirty="0" smtClean="0"/>
                        <a:t> de firma electrónica simple</a:t>
                      </a:r>
                      <a:endParaRPr lang="es-CL" sz="700" b="1" dirty="0"/>
                    </a:p>
                  </a:txBody>
                  <a:tcPr marL="91407" marR="91407"/>
                </a:tc>
                <a:tc>
                  <a:txBody>
                    <a:bodyPr/>
                    <a:lstStyle/>
                    <a:p>
                      <a:r>
                        <a:rPr lang="es-CL" sz="700" dirty="0" smtClean="0"/>
                        <a:t>Certificado de firma electrónica almacenado en servidor interno con control de acceso a la clave privada vía Clave Única Armada (LDAP).</a:t>
                      </a:r>
                      <a:endParaRPr lang="es-CL" sz="700" dirty="0"/>
                    </a:p>
                  </a:txBody>
                  <a:tcPr marL="91407" marR="91407"/>
                </a:tc>
                <a:extLst>
                  <a:ext uri="{0D108BD9-81ED-4DB2-BD59-A6C34878D82A}">
                    <a16:rowId xmlns="" xmlns:a16="http://schemas.microsoft.com/office/drawing/2014/main" val="10008"/>
                  </a:ext>
                </a:extLst>
              </a:tr>
              <a:tr h="309335">
                <a:tc>
                  <a:txBody>
                    <a:bodyPr/>
                    <a:lstStyle/>
                    <a:p>
                      <a:r>
                        <a:rPr lang="es-CL" sz="700" b="1" dirty="0" smtClean="0"/>
                        <a:t>Tipo de</a:t>
                      </a:r>
                      <a:r>
                        <a:rPr lang="es-CL" sz="700" b="1" baseline="0" dirty="0" smtClean="0"/>
                        <a:t> respaldo utilizado y periodicidad</a:t>
                      </a:r>
                      <a:endParaRPr lang="es-CL" sz="700" b="1" dirty="0"/>
                    </a:p>
                  </a:txBody>
                  <a:tcPr marL="91407" marR="91407"/>
                </a:tc>
                <a:tc>
                  <a:txBody>
                    <a:bodyPr/>
                    <a:lstStyle/>
                    <a:p>
                      <a:r>
                        <a:rPr lang="es-CL" sz="700" dirty="0" smtClean="0"/>
                        <a:t>Respaldo</a:t>
                      </a:r>
                      <a:r>
                        <a:rPr lang="es-CL" sz="700" baseline="0" dirty="0" smtClean="0"/>
                        <a:t> completo, aplicación y base de datos, periodicidad diaria</a:t>
                      </a:r>
                      <a:r>
                        <a:rPr lang="es-CL" sz="700" dirty="0" smtClean="0"/>
                        <a:t> a servidor de almacenamiento</a:t>
                      </a:r>
                      <a:r>
                        <a:rPr lang="es-CL" sz="700" baseline="0" dirty="0" smtClean="0"/>
                        <a:t> conectado a la red.</a:t>
                      </a:r>
                      <a:endParaRPr lang="es-CL" sz="700" dirty="0"/>
                    </a:p>
                  </a:txBody>
                  <a:tcPr marL="91407" marR="91407"/>
                </a:tc>
                <a:extLst>
                  <a:ext uri="{0D108BD9-81ED-4DB2-BD59-A6C34878D82A}">
                    <a16:rowId xmlns="" xmlns:a16="http://schemas.microsoft.com/office/drawing/2014/main" val="1805650385"/>
                  </a:ext>
                </a:extLst>
              </a:tr>
              <a:tr h="509071">
                <a:tc>
                  <a:txBody>
                    <a:bodyPr/>
                    <a:lstStyle/>
                    <a:p>
                      <a:r>
                        <a:rPr lang="es-CL" sz="700" b="1" dirty="0" smtClean="0"/>
                        <a:t>Cifrado de la</a:t>
                      </a:r>
                      <a:r>
                        <a:rPr lang="es-CL" sz="700" b="1" baseline="0" dirty="0" smtClean="0"/>
                        <a:t> aplicación entre cliente y servidor</a:t>
                      </a:r>
                      <a:endParaRPr lang="es-CL" sz="700" b="1" dirty="0"/>
                    </a:p>
                  </a:txBody>
                  <a:tcPr marL="91407" marR="91407"/>
                </a:tc>
                <a:tc>
                  <a:txBody>
                    <a:bodyPr/>
                    <a:lstStyle/>
                    <a:p>
                      <a:r>
                        <a:rPr lang="es-CL" sz="700" dirty="0" smtClean="0"/>
                        <a:t>TLS v1.2. (HTTPS)</a:t>
                      </a:r>
                    </a:p>
                    <a:p>
                      <a:r>
                        <a:rPr lang="es-CL" sz="700" baseline="0" dirty="0" smtClean="0"/>
                        <a:t>Certificado digital emitido por CA Interna Armada.</a:t>
                      </a:r>
                    </a:p>
                    <a:p>
                      <a:r>
                        <a:rPr lang="es-CL" sz="700" dirty="0" smtClean="0"/>
                        <a:t>Algoritmo</a:t>
                      </a:r>
                      <a:r>
                        <a:rPr lang="es-CL" sz="700" baseline="0" dirty="0" smtClean="0"/>
                        <a:t> de firma:</a:t>
                      </a:r>
                      <a:r>
                        <a:rPr lang="es-CL" sz="700" dirty="0" smtClean="0"/>
                        <a:t> SHA256RSA; Algoritmo</a:t>
                      </a:r>
                      <a:r>
                        <a:rPr lang="es-CL" sz="700" baseline="0" dirty="0" smtClean="0"/>
                        <a:t> hash de firma: sha256; </a:t>
                      </a:r>
                      <a:r>
                        <a:rPr lang="es-CL" sz="700" dirty="0" smtClean="0"/>
                        <a:t>Clave pública: RSA 2048 bits.</a:t>
                      </a:r>
                      <a:endParaRPr lang="es-CL" sz="700" dirty="0"/>
                    </a:p>
                  </a:txBody>
                  <a:tcPr marL="91407" marR="91407"/>
                </a:tc>
                <a:extLst>
                  <a:ext uri="{0D108BD9-81ED-4DB2-BD59-A6C34878D82A}">
                    <a16:rowId xmlns="" xmlns:a16="http://schemas.microsoft.com/office/drawing/2014/main" val="1575004076"/>
                  </a:ext>
                </a:extLst>
              </a:tr>
              <a:tr h="201068">
                <a:tc>
                  <a:txBody>
                    <a:bodyPr/>
                    <a:lstStyle/>
                    <a:p>
                      <a:r>
                        <a:rPr lang="es-CL" sz="700" b="1" dirty="0" smtClean="0"/>
                        <a:t>Lenguaje</a:t>
                      </a:r>
                      <a:r>
                        <a:rPr lang="es-CL" sz="700" b="1" baseline="0" dirty="0" smtClean="0"/>
                        <a:t> de desarrollo</a:t>
                      </a:r>
                      <a:endParaRPr lang="es-CL" sz="700" b="1" dirty="0"/>
                    </a:p>
                  </a:txBody>
                  <a:tcPr marL="91407" marR="91407"/>
                </a:tc>
                <a:tc>
                  <a:txBody>
                    <a:bodyPr/>
                    <a:lstStyle/>
                    <a:p>
                      <a:r>
                        <a:rPr lang="es-CL" sz="700" dirty="0" smtClean="0"/>
                        <a:t>Java</a:t>
                      </a:r>
                      <a:endParaRPr lang="es-CL" sz="700" dirty="0"/>
                    </a:p>
                  </a:txBody>
                  <a:tcPr marL="91407" marR="91407"/>
                </a:tc>
                <a:extLst>
                  <a:ext uri="{0D108BD9-81ED-4DB2-BD59-A6C34878D82A}">
                    <a16:rowId xmlns="" xmlns:a16="http://schemas.microsoft.com/office/drawing/2014/main" val="612749734"/>
                  </a:ext>
                </a:extLst>
              </a:tr>
              <a:tr h="282817">
                <a:tc>
                  <a:txBody>
                    <a:bodyPr/>
                    <a:lstStyle/>
                    <a:p>
                      <a:r>
                        <a:rPr lang="es-CL" sz="700" b="1" dirty="0" smtClean="0"/>
                        <a:t>Plataforma de conectividad,</a:t>
                      </a:r>
                      <a:r>
                        <a:rPr lang="es-CL" sz="700" b="1" baseline="0" dirty="0" smtClean="0"/>
                        <a:t> enlaces u otros relacionados</a:t>
                      </a:r>
                      <a:endParaRPr lang="es-CL" sz="700" b="1" dirty="0"/>
                    </a:p>
                  </a:txBody>
                  <a:tcPr marL="91407" marR="91407"/>
                </a:tc>
                <a:tc>
                  <a:txBody>
                    <a:bodyPr/>
                    <a:lstStyle/>
                    <a:p>
                      <a:r>
                        <a:rPr lang="es-CL" sz="700" dirty="0" smtClean="0"/>
                        <a:t>Componentes</a:t>
                      </a:r>
                      <a:r>
                        <a:rPr lang="es-CL" sz="700" baseline="0" dirty="0" smtClean="0"/>
                        <a:t> implementados en </a:t>
                      </a:r>
                      <a:r>
                        <a:rPr lang="es-CL" sz="700" baseline="0" dirty="0" err="1" smtClean="0"/>
                        <a:t>Datacenter</a:t>
                      </a:r>
                      <a:r>
                        <a:rPr lang="es-CL" sz="700" baseline="0" dirty="0" smtClean="0"/>
                        <a:t> Institucional, </a:t>
                      </a:r>
                      <a:r>
                        <a:rPr lang="es-CL" sz="700" dirty="0" smtClean="0"/>
                        <a:t>conectados a la red</a:t>
                      </a:r>
                      <a:r>
                        <a:rPr lang="es-CL" sz="700" baseline="0" dirty="0" smtClean="0"/>
                        <a:t> WAN Armada.</a:t>
                      </a:r>
                      <a:endParaRPr lang="es-CL" sz="700" dirty="0"/>
                    </a:p>
                  </a:txBody>
                  <a:tcPr marL="91407" marR="91407"/>
                </a:tc>
                <a:extLst>
                  <a:ext uri="{0D108BD9-81ED-4DB2-BD59-A6C34878D82A}">
                    <a16:rowId xmlns="" xmlns:a16="http://schemas.microsoft.com/office/drawing/2014/main" val="299503206"/>
                  </a:ext>
                </a:extLst>
              </a:tr>
              <a:tr h="395944">
                <a:tc>
                  <a:txBody>
                    <a:bodyPr/>
                    <a:lstStyle/>
                    <a:p>
                      <a:r>
                        <a:rPr lang="es-CL" sz="700" b="1" dirty="0" smtClean="0"/>
                        <a:t>Base de datos utilizada</a:t>
                      </a:r>
                      <a:endParaRPr lang="es-CL" sz="700" b="1" dirty="0"/>
                    </a:p>
                  </a:txBody>
                  <a:tcPr marL="91407" marR="91407"/>
                </a:tc>
                <a:tc>
                  <a:txBody>
                    <a:bodyPr/>
                    <a:lstStyle/>
                    <a:p>
                      <a:r>
                        <a:rPr lang="es-CL" sz="700" dirty="0" smtClean="0"/>
                        <a:t>Oracle</a:t>
                      </a:r>
                      <a:r>
                        <a:rPr lang="es-CL" sz="700" baseline="0" dirty="0" smtClean="0"/>
                        <a:t> 11G (Aplicación principal)</a:t>
                      </a:r>
                      <a:endParaRPr lang="es-CL" sz="700" dirty="0" smtClean="0"/>
                    </a:p>
                    <a:p>
                      <a:r>
                        <a:rPr lang="es-CL" sz="700" dirty="0" err="1" smtClean="0"/>
                        <a:t>PostGreSQL</a:t>
                      </a:r>
                      <a:r>
                        <a:rPr lang="es-CL" sz="700" baseline="0" dirty="0" smtClean="0"/>
                        <a:t> 9.5 (Componentes para firma electrónica y almacenamiento)</a:t>
                      </a:r>
                      <a:endParaRPr lang="es-CL" sz="700" dirty="0"/>
                    </a:p>
                  </a:txBody>
                  <a:tcPr marL="91407" marR="91407"/>
                </a:tc>
                <a:extLst>
                  <a:ext uri="{0D108BD9-81ED-4DB2-BD59-A6C34878D82A}">
                    <a16:rowId xmlns="" xmlns:a16="http://schemas.microsoft.com/office/drawing/2014/main" val="2683467056"/>
                  </a:ext>
                </a:extLst>
              </a:tr>
              <a:tr h="309335">
                <a:tc>
                  <a:txBody>
                    <a:bodyPr/>
                    <a:lstStyle/>
                    <a:p>
                      <a:r>
                        <a:rPr lang="es-CL" sz="700" b="1" dirty="0" smtClean="0"/>
                        <a:t>Sistema Operativo del</a:t>
                      </a:r>
                      <a:r>
                        <a:rPr lang="es-CL" sz="700" b="1" baseline="0" dirty="0" smtClean="0"/>
                        <a:t> </a:t>
                      </a:r>
                      <a:r>
                        <a:rPr lang="es-CL" sz="700" b="1" dirty="0" smtClean="0"/>
                        <a:t>Servidor</a:t>
                      </a:r>
                      <a:r>
                        <a:rPr lang="es-CL" sz="700" b="1" baseline="0" dirty="0" smtClean="0"/>
                        <a:t> donde se encuentra alojado el Sistema.</a:t>
                      </a:r>
                      <a:endParaRPr lang="es-CL" sz="700" b="1" dirty="0"/>
                    </a:p>
                  </a:txBody>
                  <a:tcPr marL="91407" marR="91407"/>
                </a:tc>
                <a:tc>
                  <a:txBody>
                    <a:bodyPr/>
                    <a:lstStyle/>
                    <a:p>
                      <a:r>
                        <a:rPr lang="es-CL" sz="700" dirty="0" err="1" smtClean="0"/>
                        <a:t>CentOS</a:t>
                      </a:r>
                      <a:r>
                        <a:rPr lang="es-CL" sz="700" baseline="0" dirty="0" smtClean="0"/>
                        <a:t> Linux 7.6</a:t>
                      </a:r>
                      <a:endParaRPr lang="es-CL" sz="700" dirty="0"/>
                    </a:p>
                  </a:txBody>
                  <a:tcPr marL="91407" marR="91407"/>
                </a:tc>
                <a:extLst>
                  <a:ext uri="{0D108BD9-81ED-4DB2-BD59-A6C34878D82A}">
                    <a16:rowId xmlns="" xmlns:a16="http://schemas.microsoft.com/office/drawing/2014/main" val="970667971"/>
                  </a:ext>
                </a:extLst>
              </a:tr>
              <a:tr h="201068">
                <a:tc>
                  <a:txBody>
                    <a:bodyPr/>
                    <a:lstStyle/>
                    <a:p>
                      <a:r>
                        <a:rPr lang="es-CL" sz="700" b="1" dirty="0" smtClean="0"/>
                        <a:t>Nivel de disponibilidad del sistema</a:t>
                      </a:r>
                      <a:endParaRPr lang="es-CL" sz="700" b="1" dirty="0"/>
                    </a:p>
                  </a:txBody>
                  <a:tcPr marL="91407" marR="91407"/>
                </a:tc>
                <a:tc>
                  <a:txBody>
                    <a:bodyPr/>
                    <a:lstStyle/>
                    <a:p>
                      <a:r>
                        <a:rPr lang="es-CL" sz="700" dirty="0" smtClean="0"/>
                        <a:t>99% (Esperado)</a:t>
                      </a:r>
                      <a:endParaRPr lang="es-CL" sz="700" dirty="0"/>
                    </a:p>
                  </a:txBody>
                  <a:tcPr marL="91407" marR="91407"/>
                </a:tc>
                <a:extLst>
                  <a:ext uri="{0D108BD9-81ED-4DB2-BD59-A6C34878D82A}">
                    <a16:rowId xmlns="" xmlns:a16="http://schemas.microsoft.com/office/drawing/2014/main" val="4184640545"/>
                  </a:ext>
                </a:extLst>
              </a:tr>
            </a:tbl>
          </a:graphicData>
        </a:graphic>
      </p:graphicFrame>
      <p:sp>
        <p:nvSpPr>
          <p:cNvPr id="16" name="16 CuadroTexto"/>
          <p:cNvSpPr txBox="1"/>
          <p:nvPr/>
        </p:nvSpPr>
        <p:spPr>
          <a:xfrm>
            <a:off x="683568" y="-58569"/>
            <a:ext cx="7560840" cy="461665"/>
          </a:xfrm>
          <a:prstGeom prst="rect">
            <a:avLst/>
          </a:prstGeom>
          <a:noFill/>
        </p:spPr>
        <p:txBody>
          <a:bodyPr wrap="square" rtlCol="0">
            <a:spAutoFit/>
          </a:bodyPr>
          <a:lstStyle/>
          <a:p>
            <a:pPr algn="ctr"/>
            <a:r>
              <a:rPr lang="es-ES" sz="2400" dirty="0" smtClean="0"/>
              <a:t>Validaciones C.G.R. cumplimiento Resolución C.G.R.  N°30</a:t>
            </a:r>
            <a:endParaRPr lang="es-ES" sz="2400" dirty="0"/>
          </a:p>
        </p:txBody>
      </p:sp>
    </p:spTree>
    <p:extLst>
      <p:ext uri="{BB962C8B-B14F-4D97-AF65-F5344CB8AC3E}">
        <p14:creationId xmlns:p14="http://schemas.microsoft.com/office/powerpoint/2010/main" val="28589133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4774007" y="635494"/>
            <a:ext cx="1243814"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023" tIns="45510" rIns="91023" bIns="45510" rtlCol="0" anchor="ctr"/>
          <a:lstStyle/>
          <a:p>
            <a:pPr algn="ctr"/>
            <a:endParaRPr lang="es-CL"/>
          </a:p>
        </p:txBody>
      </p:sp>
      <p:sp>
        <p:nvSpPr>
          <p:cNvPr id="49" name="TextBox 14"/>
          <p:cNvSpPr txBox="1"/>
          <p:nvPr/>
        </p:nvSpPr>
        <p:spPr bwMode="auto">
          <a:xfrm>
            <a:off x="455763" y="2110113"/>
            <a:ext cx="864788" cy="461665"/>
          </a:xfrm>
          <a:prstGeom prst="rect">
            <a:avLst/>
          </a:prstGeom>
          <a:noFill/>
        </p:spPr>
        <p:txBody>
          <a:bodyPr wrap="square" lIns="0" tIns="0" rIns="0" bIns="0">
            <a:spAutoFit/>
          </a:bodyPr>
          <a:lstStyle/>
          <a:p>
            <a:pPr algn="ctr">
              <a:defRPr/>
            </a:pPr>
            <a:r>
              <a:rPr lang="en-US" sz="3000" b="1" kern="0" dirty="0">
                <a:solidFill>
                  <a:sysClr val="window" lastClr="FFFFFF"/>
                </a:solidFill>
                <a:latin typeface="Calibri"/>
                <a:ea typeface="linea-basic-10" charset="0"/>
                <a:cs typeface="linea-basic-10" charset="0"/>
              </a:rPr>
              <a:t>02</a:t>
            </a:r>
            <a:endParaRPr lang="en-US" sz="3000" b="1" kern="0" dirty="0">
              <a:solidFill>
                <a:sysClr val="window" lastClr="FFFFFF"/>
              </a:solidFill>
              <a:latin typeface="Calibri"/>
              <a:ea typeface="EverSlide Office" charset="0"/>
              <a:cs typeface="EverSlide Office" charset="0"/>
            </a:endParaRPr>
          </a:p>
        </p:txBody>
      </p:sp>
      <p:sp>
        <p:nvSpPr>
          <p:cNvPr id="50" name="TextBox 15"/>
          <p:cNvSpPr txBox="1"/>
          <p:nvPr/>
        </p:nvSpPr>
        <p:spPr>
          <a:xfrm flipH="1">
            <a:off x="225739" y="2740955"/>
            <a:ext cx="1282542" cy="584327"/>
          </a:xfrm>
          <a:prstGeom prst="rect">
            <a:avLst/>
          </a:prstGeom>
          <a:noFill/>
        </p:spPr>
        <p:txBody>
          <a:bodyPr wrap="square" lIns="90999" tIns="45498" rIns="90999" bIns="45498" rtlCol="0">
            <a:spAutoFit/>
          </a:bodyPr>
          <a:lstStyle/>
          <a:p>
            <a:pPr algn="ctr"/>
            <a:r>
              <a:rPr lang="en-US" sz="1600" b="1" dirty="0" smtClean="0">
                <a:solidFill>
                  <a:schemeClr val="bg1"/>
                </a:solidFill>
                <a:latin typeface="Arial" pitchFamily="34" charset="0"/>
                <a:cs typeface="Arial" pitchFamily="34" charset="0"/>
              </a:rPr>
              <a:t>SECP - SISREC</a:t>
            </a:r>
            <a:endParaRPr lang="en-US" sz="1600" b="1" dirty="0">
              <a:solidFill>
                <a:schemeClr val="bg1"/>
              </a:solidFill>
              <a:latin typeface="Arial" pitchFamily="34" charset="0"/>
              <a:cs typeface="Arial" pitchFamily="34" charset="0"/>
            </a:endParaRPr>
          </a:p>
        </p:txBody>
      </p:sp>
      <p:sp>
        <p:nvSpPr>
          <p:cNvPr id="17" name="16 CuadroTexto"/>
          <p:cNvSpPr txBox="1"/>
          <p:nvPr/>
        </p:nvSpPr>
        <p:spPr>
          <a:xfrm>
            <a:off x="1228807" y="165869"/>
            <a:ext cx="6583553" cy="461665"/>
          </a:xfrm>
          <a:prstGeom prst="rect">
            <a:avLst/>
          </a:prstGeom>
          <a:noFill/>
        </p:spPr>
        <p:txBody>
          <a:bodyPr wrap="square" rtlCol="0">
            <a:spAutoFit/>
          </a:bodyPr>
          <a:lstStyle/>
          <a:p>
            <a:pPr algn="ctr"/>
            <a:r>
              <a:rPr lang="es-ES" sz="2400" dirty="0" smtClean="0"/>
              <a:t>INTERACCIÓN SECP - SISREDA</a:t>
            </a:r>
            <a:endParaRPr lang="es-ES" sz="2400" dirty="0"/>
          </a:p>
        </p:txBody>
      </p:sp>
      <p:sp>
        <p:nvSpPr>
          <p:cNvPr id="4" name="AutoShape 4" descr="Resultado de imagen para RECEIPTS IC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grpSp>
        <p:nvGrpSpPr>
          <p:cNvPr id="27" name="Grupo 26"/>
          <p:cNvGrpSpPr/>
          <p:nvPr/>
        </p:nvGrpSpPr>
        <p:grpSpPr>
          <a:xfrm>
            <a:off x="2138711" y="768285"/>
            <a:ext cx="6731714" cy="1231522"/>
            <a:chOff x="2138711" y="768285"/>
            <a:chExt cx="6731714" cy="1231522"/>
          </a:xfrm>
        </p:grpSpPr>
        <p:grpSp>
          <p:nvGrpSpPr>
            <p:cNvPr id="11" name="Grupo 10"/>
            <p:cNvGrpSpPr/>
            <p:nvPr/>
          </p:nvGrpSpPr>
          <p:grpSpPr>
            <a:xfrm>
              <a:off x="8225260" y="1130941"/>
              <a:ext cx="645165" cy="868866"/>
              <a:chOff x="7632680" y="1952845"/>
              <a:chExt cx="645165" cy="868866"/>
            </a:xfrm>
          </p:grpSpPr>
          <p:sp>
            <p:nvSpPr>
              <p:cNvPr id="28" name="27 Rectángulo"/>
              <p:cNvSpPr/>
              <p:nvPr/>
            </p:nvSpPr>
            <p:spPr>
              <a:xfrm>
                <a:off x="7632680" y="1952845"/>
                <a:ext cx="645165" cy="868866"/>
              </a:xfrm>
              <a:prstGeom prst="rect">
                <a:avLst/>
              </a:prstGeom>
              <a:noFill/>
              <a:ln>
                <a:gradFill>
                  <a:gsLst>
                    <a:gs pos="0">
                      <a:srgbClr val="000082"/>
                    </a:gs>
                    <a:gs pos="30000">
                      <a:srgbClr val="66008F"/>
                    </a:gs>
                    <a:gs pos="64999">
                      <a:srgbClr val="BA0066"/>
                    </a:gs>
                    <a:gs pos="89999">
                      <a:srgbClr val="FF0000"/>
                    </a:gs>
                    <a:gs pos="100000">
                      <a:srgbClr val="FF8200"/>
                    </a:gs>
                  </a:gsLst>
                  <a:lin ang="5400000" scaled="0"/>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9" name="28 Cilindro"/>
              <p:cNvSpPr/>
              <p:nvPr/>
            </p:nvSpPr>
            <p:spPr>
              <a:xfrm>
                <a:off x="7718379" y="2028489"/>
                <a:ext cx="475993" cy="682071"/>
              </a:xfrm>
              <a:prstGeom prst="can">
                <a:avLst/>
              </a:prstGeom>
              <a:solidFill>
                <a:srgbClr val="C00000"/>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400" b="1" dirty="0" smtClean="0"/>
                  <a:t>DOCUMENT </a:t>
                </a:r>
                <a:r>
                  <a:rPr lang="es-CL" sz="500" b="1" dirty="0" smtClean="0"/>
                  <a:t>STORAGE</a:t>
                </a:r>
                <a:endParaRPr lang="es-CL" sz="500" b="1" dirty="0"/>
              </a:p>
            </p:txBody>
          </p:sp>
        </p:grpSp>
        <p:sp>
          <p:nvSpPr>
            <p:cNvPr id="43" name="42 Flecha arriba y abajo"/>
            <p:cNvSpPr/>
            <p:nvPr/>
          </p:nvSpPr>
          <p:spPr>
            <a:xfrm>
              <a:off x="2267946" y="1164227"/>
              <a:ext cx="166492" cy="323596"/>
            </a:xfrm>
            <a:prstGeom prst="upDownArrow">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4" name="43 Cilindro"/>
            <p:cNvSpPr/>
            <p:nvPr/>
          </p:nvSpPr>
          <p:spPr>
            <a:xfrm>
              <a:off x="2138711" y="768285"/>
              <a:ext cx="432048" cy="352080"/>
            </a:xfrm>
            <a:prstGeom prst="can">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000" b="1" dirty="0" smtClean="0">
                  <a:solidFill>
                    <a:schemeClr val="tx1"/>
                  </a:solidFill>
                </a:rPr>
                <a:t>FED</a:t>
              </a:r>
              <a:endParaRPr lang="es-CL" sz="1000" b="1" dirty="0">
                <a:solidFill>
                  <a:schemeClr val="tx1"/>
                </a:solidFill>
              </a:endParaRPr>
            </a:p>
          </p:txBody>
        </p:sp>
        <p:sp>
          <p:nvSpPr>
            <p:cNvPr id="61" name="60 Flecha doblada hacia arriba"/>
            <p:cNvSpPr/>
            <p:nvPr/>
          </p:nvSpPr>
          <p:spPr>
            <a:xfrm flipV="1">
              <a:off x="2570759" y="897492"/>
              <a:ext cx="6124966" cy="411889"/>
            </a:xfrm>
            <a:prstGeom prst="bentUpArrow">
              <a:avLst>
                <a:gd name="adj1" fmla="val 23094"/>
                <a:gd name="adj2" fmla="val 34491"/>
                <a:gd name="adj3" fmla="val 2702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2" name="Grupo 1"/>
          <p:cNvGrpSpPr/>
          <p:nvPr/>
        </p:nvGrpSpPr>
        <p:grpSpPr>
          <a:xfrm>
            <a:off x="194519" y="806673"/>
            <a:ext cx="3378518" cy="3294695"/>
            <a:chOff x="194519" y="806673"/>
            <a:chExt cx="3378518" cy="3294695"/>
          </a:xfrm>
        </p:grpSpPr>
        <p:grpSp>
          <p:nvGrpSpPr>
            <p:cNvPr id="7" name="Grupo 6"/>
            <p:cNvGrpSpPr/>
            <p:nvPr/>
          </p:nvGrpSpPr>
          <p:grpSpPr>
            <a:xfrm>
              <a:off x="194519" y="806673"/>
              <a:ext cx="1033526" cy="2347096"/>
              <a:chOff x="194519" y="806673"/>
              <a:chExt cx="1033526" cy="2347096"/>
            </a:xfrm>
          </p:grpSpPr>
          <p:sp>
            <p:nvSpPr>
              <p:cNvPr id="23" name="22 Cilindro"/>
              <p:cNvSpPr/>
              <p:nvPr/>
            </p:nvSpPr>
            <p:spPr>
              <a:xfrm>
                <a:off x="194519" y="806673"/>
                <a:ext cx="720080" cy="725152"/>
              </a:xfrm>
              <a:prstGeom prst="can">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PROPACA</a:t>
                </a:r>
                <a:endParaRPr lang="es-CL" sz="900" b="1" dirty="0"/>
              </a:p>
            </p:txBody>
          </p:sp>
          <p:sp>
            <p:nvSpPr>
              <p:cNvPr id="24" name="23 Cilindro"/>
              <p:cNvSpPr/>
              <p:nvPr/>
            </p:nvSpPr>
            <p:spPr>
              <a:xfrm>
                <a:off x="207943" y="1953729"/>
                <a:ext cx="720080" cy="725152"/>
              </a:xfrm>
              <a:prstGeom prst="can">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PACA</a:t>
                </a:r>
                <a:endParaRPr lang="es-CL" sz="900" b="1" dirty="0"/>
              </a:p>
            </p:txBody>
          </p:sp>
          <p:pic>
            <p:nvPicPr>
              <p:cNvPr id="26"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0426" y="2750889"/>
                <a:ext cx="723263" cy="402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62 Flecha derecha"/>
              <p:cNvSpPr/>
              <p:nvPr/>
            </p:nvSpPr>
            <p:spPr>
              <a:xfrm rot="5400000" flipV="1">
                <a:off x="433656" y="1721485"/>
                <a:ext cx="291166"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2" name="59 Flecha derecha"/>
              <p:cNvSpPr/>
              <p:nvPr/>
            </p:nvSpPr>
            <p:spPr>
              <a:xfrm>
                <a:off x="1065608" y="2169552"/>
                <a:ext cx="162437" cy="124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12" name="Grupo 11"/>
            <p:cNvGrpSpPr/>
            <p:nvPr/>
          </p:nvGrpSpPr>
          <p:grpSpPr>
            <a:xfrm>
              <a:off x="1283539" y="1518233"/>
              <a:ext cx="2289498" cy="2583135"/>
              <a:chOff x="1283539" y="1518233"/>
              <a:chExt cx="2289498" cy="2583135"/>
            </a:xfrm>
          </p:grpSpPr>
          <p:sp>
            <p:nvSpPr>
              <p:cNvPr id="5" name="4 Rectángulo"/>
              <p:cNvSpPr/>
              <p:nvPr/>
            </p:nvSpPr>
            <p:spPr>
              <a:xfrm>
                <a:off x="2300520" y="3470546"/>
                <a:ext cx="454451" cy="569291"/>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0" name="39 Rectángulo"/>
              <p:cNvSpPr/>
              <p:nvPr/>
            </p:nvSpPr>
            <p:spPr>
              <a:xfrm>
                <a:off x="2947523" y="3473418"/>
                <a:ext cx="454451" cy="463163"/>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9" name="Grupo 8"/>
              <p:cNvGrpSpPr/>
              <p:nvPr/>
            </p:nvGrpSpPr>
            <p:grpSpPr>
              <a:xfrm>
                <a:off x="1283539" y="1518233"/>
                <a:ext cx="2289498" cy="2583135"/>
                <a:chOff x="1283539" y="1518233"/>
                <a:chExt cx="2289498" cy="2583135"/>
              </a:xfrm>
            </p:grpSpPr>
            <p:sp>
              <p:nvSpPr>
                <p:cNvPr id="3" name="2 CuadroTexto"/>
                <p:cNvSpPr txBox="1"/>
                <p:nvPr/>
              </p:nvSpPr>
              <p:spPr>
                <a:xfrm>
                  <a:off x="2223086" y="3762814"/>
                  <a:ext cx="631713" cy="338554"/>
                </a:xfrm>
                <a:prstGeom prst="rect">
                  <a:avLst/>
                </a:prstGeom>
                <a:noFill/>
              </p:spPr>
              <p:txBody>
                <a:bodyPr wrap="square" rtlCol="0">
                  <a:spAutoFit/>
                </a:bodyPr>
                <a:lstStyle/>
                <a:p>
                  <a:r>
                    <a:rPr lang="es-CL" sz="800" b="1" i="1" dirty="0" smtClean="0">
                      <a:solidFill>
                        <a:schemeClr val="accent1"/>
                      </a:solidFill>
                      <a:latin typeface="Arial" panose="020B0604020202020204" pitchFamily="34" charset="0"/>
                      <a:cs typeface="Arial" panose="020B0604020202020204" pitchFamily="34" charset="0"/>
                    </a:rPr>
                    <a:t>SISREM</a:t>
                  </a:r>
                </a:p>
                <a:p>
                  <a:r>
                    <a:rPr lang="es-CL" sz="800" b="1" i="1" dirty="0" smtClean="0">
                      <a:solidFill>
                        <a:schemeClr val="accent1"/>
                      </a:solidFill>
                      <a:latin typeface="Arial" panose="020B0604020202020204" pitchFamily="34" charset="0"/>
                      <a:cs typeface="Arial" panose="020B0604020202020204" pitchFamily="34" charset="0"/>
                    </a:rPr>
                    <a:t>SISPER</a:t>
                  </a:r>
                  <a:endParaRPr lang="es-CL" sz="800" b="1" i="1" dirty="0">
                    <a:solidFill>
                      <a:schemeClr val="accent1"/>
                    </a:solidFill>
                    <a:latin typeface="Arial" panose="020B0604020202020204" pitchFamily="34" charset="0"/>
                    <a:cs typeface="Arial" panose="020B0604020202020204" pitchFamily="34" charset="0"/>
                  </a:endParaRPr>
                </a:p>
              </p:txBody>
            </p:sp>
            <p:sp>
              <p:nvSpPr>
                <p:cNvPr id="39" name="38 CuadroTexto"/>
                <p:cNvSpPr txBox="1"/>
                <p:nvPr/>
              </p:nvSpPr>
              <p:spPr>
                <a:xfrm>
                  <a:off x="2941324" y="3785796"/>
                  <a:ext cx="631713" cy="215444"/>
                </a:xfrm>
                <a:prstGeom prst="rect">
                  <a:avLst/>
                </a:prstGeom>
                <a:noFill/>
              </p:spPr>
              <p:txBody>
                <a:bodyPr wrap="square" rtlCol="0">
                  <a:spAutoFit/>
                </a:bodyPr>
                <a:lstStyle/>
                <a:p>
                  <a:r>
                    <a:rPr lang="es-CL" sz="800" b="1" i="1" dirty="0" smtClean="0">
                      <a:solidFill>
                        <a:schemeClr val="accent1"/>
                      </a:solidFill>
                      <a:latin typeface="Arial" panose="020B0604020202020204" pitchFamily="34" charset="0"/>
                      <a:cs typeface="Arial" panose="020B0604020202020204" pitchFamily="34" charset="0"/>
                    </a:rPr>
                    <a:t>FO.FI.</a:t>
                  </a:r>
                  <a:endParaRPr lang="es-CL" sz="800" b="1" i="1" dirty="0">
                    <a:solidFill>
                      <a:schemeClr val="accent1"/>
                    </a:solidFill>
                    <a:latin typeface="Arial" panose="020B0604020202020204" pitchFamily="34" charset="0"/>
                    <a:cs typeface="Arial" panose="020B0604020202020204" pitchFamily="34" charset="0"/>
                  </a:endParaRPr>
                </a:p>
              </p:txBody>
            </p:sp>
            <p:grpSp>
              <p:nvGrpSpPr>
                <p:cNvPr id="8" name="Grupo 7"/>
                <p:cNvGrpSpPr/>
                <p:nvPr/>
              </p:nvGrpSpPr>
              <p:grpSpPr>
                <a:xfrm>
                  <a:off x="1283539" y="1518233"/>
                  <a:ext cx="2145289" cy="2332708"/>
                  <a:chOff x="1283539" y="1518233"/>
                  <a:chExt cx="2145289" cy="2332708"/>
                </a:xfrm>
              </p:grpSpPr>
              <p:pic>
                <p:nvPicPr>
                  <p:cNvPr id="32" name="Picture 6" descr="Resultado de imagen para MERCADO PUBLIC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8255" y="3110622"/>
                    <a:ext cx="568445" cy="29022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33" name="Picture 1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43100" y="3522316"/>
                    <a:ext cx="578756" cy="26348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45057" t="13932" r="45228" b="63286"/>
                  <a:stretch/>
                </p:blipFill>
                <p:spPr bwMode="auto">
                  <a:xfrm>
                    <a:off x="2292367" y="3050532"/>
                    <a:ext cx="470940" cy="39537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35"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41324" y="3064869"/>
                    <a:ext cx="487504" cy="35969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6" name="Picture 2" descr="Resultado de imagen para SALARY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91297" y="3468854"/>
                    <a:ext cx="426947" cy="38208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n relacionada"/>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979134" y="3509573"/>
                    <a:ext cx="336315" cy="311092"/>
                  </a:xfrm>
                  <a:prstGeom prst="rect">
                    <a:avLst/>
                  </a:prstGeom>
                  <a:noFill/>
                  <a:extLst>
                    <a:ext uri="{909E8E84-426E-40DD-AFC4-6F175D3DCCD1}">
                      <a14:hiddenFill xmlns:a14="http://schemas.microsoft.com/office/drawing/2010/main">
                        <a:solidFill>
                          <a:srgbClr val="FFFFFF"/>
                        </a:solidFill>
                      </a14:hiddenFill>
                    </a:ext>
                  </a:extLst>
                </p:spPr>
              </p:pic>
              <p:sp>
                <p:nvSpPr>
                  <p:cNvPr id="41" name="40 Rectángulo"/>
                  <p:cNvSpPr/>
                  <p:nvPr/>
                </p:nvSpPr>
                <p:spPr>
                  <a:xfrm>
                    <a:off x="1283539" y="1567420"/>
                    <a:ext cx="2081270" cy="1288216"/>
                  </a:xfrm>
                  <a:prstGeom prst="rect">
                    <a:avLst/>
                  </a:prstGeom>
                  <a:noFill/>
                  <a:ln>
                    <a:gradFill>
                      <a:gsLst>
                        <a:gs pos="0">
                          <a:srgbClr val="000082"/>
                        </a:gs>
                        <a:gs pos="30000">
                          <a:srgbClr val="66008F"/>
                        </a:gs>
                        <a:gs pos="64999">
                          <a:srgbClr val="BA0066"/>
                        </a:gs>
                        <a:gs pos="89999">
                          <a:srgbClr val="FF0000"/>
                        </a:gs>
                        <a:gs pos="100000">
                          <a:srgbClr val="FF82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2" name="41 Flecha derecha"/>
                  <p:cNvSpPr/>
                  <p:nvPr/>
                </p:nvSpPr>
                <p:spPr>
                  <a:xfrm rot="5400000" flipH="1">
                    <a:off x="2691359" y="2846949"/>
                    <a:ext cx="156802" cy="216912"/>
                  </a:xfrm>
                  <a:prstGeom prst="rightArrow">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5" name="44 CuadroTexto"/>
                  <p:cNvSpPr txBox="1"/>
                  <p:nvPr/>
                </p:nvSpPr>
                <p:spPr>
                  <a:xfrm>
                    <a:off x="1363438" y="1518233"/>
                    <a:ext cx="1959547" cy="441536"/>
                  </a:xfrm>
                  <a:prstGeom prst="rect">
                    <a:avLst/>
                  </a:prstGeom>
                  <a:noFill/>
                </p:spPr>
                <p:txBody>
                  <a:bodyPr wrap="square" lIns="117226" tIns="58613" rIns="117226" bIns="58613" rtlCol="0">
                    <a:spAutoFit/>
                  </a:bodyPr>
                  <a:lstStyle/>
                  <a:p>
                    <a:pPr algn="ctr"/>
                    <a:r>
                      <a:rPr lang="es-CL" sz="1100" b="1" dirty="0" smtClean="0">
                        <a:solidFill>
                          <a:schemeClr val="tx1">
                            <a:lumMod val="65000"/>
                            <a:lumOff val="35000"/>
                          </a:schemeClr>
                        </a:solidFill>
                        <a:latin typeface="Arial" panose="020B0604020202020204" pitchFamily="34" charset="0"/>
                        <a:cs typeface="Arial" panose="020B0604020202020204" pitchFamily="34" charset="0"/>
                      </a:rPr>
                      <a:t>SECP</a:t>
                    </a:r>
                    <a:endParaRPr lang="es-CL" sz="1100" b="1" dirty="0">
                      <a:solidFill>
                        <a:schemeClr val="tx1">
                          <a:lumMod val="65000"/>
                          <a:lumOff val="35000"/>
                        </a:schemeClr>
                      </a:solidFill>
                      <a:latin typeface="Arial" panose="020B0604020202020204" pitchFamily="34" charset="0"/>
                      <a:cs typeface="Arial" panose="020B0604020202020204" pitchFamily="34" charset="0"/>
                    </a:endParaRPr>
                  </a:p>
                  <a:p>
                    <a:pPr algn="ctr"/>
                    <a:endParaRPr lang="es-CL" sz="10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6" name="5 Tarjeta"/>
                  <p:cNvSpPr/>
                  <p:nvPr/>
                </p:nvSpPr>
                <p:spPr>
                  <a:xfrm>
                    <a:off x="1874274" y="1762085"/>
                    <a:ext cx="408288" cy="509430"/>
                  </a:xfrm>
                  <a:prstGeom prst="flowChartPunchedCard">
                    <a:avLst/>
                  </a:prstGeom>
                  <a:solidFill>
                    <a:schemeClr val="accent3">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600" b="1" dirty="0" smtClean="0">
                        <a:solidFill>
                          <a:sysClr val="windowText" lastClr="000000"/>
                        </a:solidFill>
                      </a:rPr>
                      <a:t>ACTA DE RECEP.</a:t>
                    </a:r>
                    <a:endParaRPr lang="es-CL" sz="600" b="1" dirty="0">
                      <a:solidFill>
                        <a:sysClr val="windowText" lastClr="000000"/>
                      </a:solidFill>
                    </a:endParaRPr>
                  </a:p>
                </p:txBody>
              </p:sp>
              <p:sp>
                <p:nvSpPr>
                  <p:cNvPr id="46" name="45 Tarjeta"/>
                  <p:cNvSpPr/>
                  <p:nvPr/>
                </p:nvSpPr>
                <p:spPr>
                  <a:xfrm>
                    <a:off x="2325965" y="1758304"/>
                    <a:ext cx="393145" cy="513880"/>
                  </a:xfrm>
                  <a:prstGeom prst="flowChartPunchedCard">
                    <a:avLst/>
                  </a:prstGeom>
                  <a:solidFill>
                    <a:schemeClr val="accent3">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600" b="1" dirty="0" smtClean="0">
                        <a:solidFill>
                          <a:sysClr val="windowText" lastClr="000000"/>
                        </a:solidFill>
                      </a:rPr>
                      <a:t>RES. DE PAGO</a:t>
                    </a:r>
                    <a:endParaRPr lang="es-CL" sz="600" b="1" dirty="0">
                      <a:solidFill>
                        <a:sysClr val="windowText" lastClr="000000"/>
                      </a:solidFill>
                    </a:endParaRPr>
                  </a:p>
                </p:txBody>
              </p:sp>
              <p:sp>
                <p:nvSpPr>
                  <p:cNvPr id="51" name="50 Tarjeta"/>
                  <p:cNvSpPr/>
                  <p:nvPr/>
                </p:nvSpPr>
                <p:spPr>
                  <a:xfrm>
                    <a:off x="2762086" y="1755901"/>
                    <a:ext cx="424577" cy="513880"/>
                  </a:xfrm>
                  <a:prstGeom prst="flowChartPunchedCard">
                    <a:avLst/>
                  </a:prstGeom>
                  <a:solidFill>
                    <a:schemeClr val="accent3">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600" b="1" dirty="0" smtClean="0">
                        <a:solidFill>
                          <a:sysClr val="windowText" lastClr="000000"/>
                        </a:solidFill>
                      </a:rPr>
                      <a:t>OTROS DCTOS. UU.RR.</a:t>
                    </a:r>
                    <a:endParaRPr lang="es-CL" sz="600" b="1" dirty="0">
                      <a:solidFill>
                        <a:sysClr val="windowText" lastClr="000000"/>
                      </a:solidFill>
                    </a:endParaRPr>
                  </a:p>
                </p:txBody>
              </p:sp>
              <p:pic>
                <p:nvPicPr>
                  <p:cNvPr id="52" name="Picture 12" descr="Resultado de imagen para SCANNER ICON"/>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59762" y="2297783"/>
                    <a:ext cx="245654" cy="24565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sultado de imagen para ELECTRONIC SIGNATURE ICON"/>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79151" y="2292550"/>
                    <a:ext cx="255339" cy="25877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8" descr="Resultado de imagen para ELECTRONIC SIGNATURE ICON"/>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391840" y="2290267"/>
                    <a:ext cx="255339" cy="258774"/>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2"/>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31605" t="86154" r="50927" b="7122"/>
                  <a:stretch/>
                </p:blipFill>
                <p:spPr bwMode="auto">
                  <a:xfrm>
                    <a:off x="1429377" y="2610463"/>
                    <a:ext cx="1757285" cy="184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 name="57 Flecha derecha"/>
                  <p:cNvSpPr/>
                  <p:nvPr/>
                </p:nvSpPr>
                <p:spPr>
                  <a:xfrm rot="5400000" flipH="1">
                    <a:off x="1609517" y="2846949"/>
                    <a:ext cx="156802" cy="216912"/>
                  </a:xfrm>
                  <a:prstGeom prst="rightArrow">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 name="5 Tarjeta"/>
                  <p:cNvSpPr/>
                  <p:nvPr/>
                </p:nvSpPr>
                <p:spPr>
                  <a:xfrm>
                    <a:off x="1429741" y="1738662"/>
                    <a:ext cx="408288" cy="509430"/>
                  </a:xfrm>
                  <a:prstGeom prst="flowChartPunchedCard">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es-CL" sz="600" b="1" dirty="0" smtClean="0">
                        <a:solidFill>
                          <a:sysClr val="windowText" lastClr="000000"/>
                        </a:solidFill>
                      </a:rPr>
                      <a:t>REQ. </a:t>
                    </a:r>
                    <a:r>
                      <a:rPr lang="es-CL" sz="400" b="1" dirty="0" smtClean="0">
                        <a:solidFill>
                          <a:sysClr val="windowText" lastClr="000000"/>
                        </a:solidFill>
                      </a:rPr>
                      <a:t>USUARIO</a:t>
                    </a:r>
                    <a:r>
                      <a:rPr lang="es-CL" sz="600" b="1" dirty="0" smtClean="0">
                        <a:solidFill>
                          <a:sysClr val="windowText" lastClr="000000"/>
                        </a:solidFill>
                      </a:rPr>
                      <a:t>ADQ.</a:t>
                    </a:r>
                    <a:r>
                      <a:rPr lang="es-CL" sz="300" b="1" dirty="0" smtClean="0">
                        <a:solidFill>
                          <a:sysClr val="windowText" lastClr="000000"/>
                        </a:solidFill>
                      </a:rPr>
                      <a:t>.</a:t>
                    </a:r>
                    <a:endParaRPr lang="es-CL" sz="700" b="1" dirty="0">
                      <a:solidFill>
                        <a:sysClr val="windowText" lastClr="000000"/>
                      </a:solidFill>
                    </a:endParaRPr>
                  </a:p>
                </p:txBody>
              </p:sp>
              <p:pic>
                <p:nvPicPr>
                  <p:cNvPr id="75" name="Picture 8" descr="Resultado de imagen para ELECTRONIC SIGNATURE ICON"/>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48809" y="2295202"/>
                    <a:ext cx="255339" cy="258774"/>
                  </a:xfrm>
                  <a:prstGeom prst="rect">
                    <a:avLst/>
                  </a:prstGeom>
                  <a:noFill/>
                  <a:extLst>
                    <a:ext uri="{909E8E84-426E-40DD-AFC4-6F175D3DCCD1}">
                      <a14:hiddenFill xmlns:a14="http://schemas.microsoft.com/office/drawing/2010/main">
                        <a:solidFill>
                          <a:srgbClr val="FFFFFF"/>
                        </a:solidFill>
                      </a14:hiddenFill>
                    </a:ext>
                  </a:extLst>
                </p:spPr>
              </p:pic>
            </p:grpSp>
          </p:grpSp>
        </p:grpSp>
      </p:grpSp>
      <p:grpSp>
        <p:nvGrpSpPr>
          <p:cNvPr id="48" name="Grupo 47"/>
          <p:cNvGrpSpPr/>
          <p:nvPr/>
        </p:nvGrpSpPr>
        <p:grpSpPr>
          <a:xfrm>
            <a:off x="5678522" y="900470"/>
            <a:ext cx="1804083" cy="2004678"/>
            <a:chOff x="5678522" y="900470"/>
            <a:chExt cx="1804083" cy="2004678"/>
          </a:xfrm>
        </p:grpSpPr>
        <p:sp>
          <p:nvSpPr>
            <p:cNvPr id="60" name="59 Flecha derecha"/>
            <p:cNvSpPr/>
            <p:nvPr/>
          </p:nvSpPr>
          <p:spPr>
            <a:xfrm>
              <a:off x="5678522" y="2186013"/>
              <a:ext cx="162437" cy="124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47" name="Grupo 46"/>
            <p:cNvGrpSpPr/>
            <p:nvPr/>
          </p:nvGrpSpPr>
          <p:grpSpPr>
            <a:xfrm>
              <a:off x="5862602" y="900470"/>
              <a:ext cx="1620003" cy="2004678"/>
              <a:chOff x="5862602" y="900470"/>
              <a:chExt cx="1620003" cy="2004678"/>
            </a:xfrm>
          </p:grpSpPr>
          <p:sp>
            <p:nvSpPr>
              <p:cNvPr id="123" name="43 Cilindro"/>
              <p:cNvSpPr/>
              <p:nvPr/>
            </p:nvSpPr>
            <p:spPr>
              <a:xfrm>
                <a:off x="6432484" y="992222"/>
                <a:ext cx="403582" cy="291422"/>
              </a:xfrm>
              <a:prstGeom prst="can">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000" b="1" dirty="0" smtClean="0">
                    <a:solidFill>
                      <a:schemeClr val="tx1"/>
                    </a:solidFill>
                  </a:rPr>
                  <a:t>FED</a:t>
                </a:r>
                <a:endParaRPr lang="es-CL" sz="1000" b="1" dirty="0">
                  <a:solidFill>
                    <a:schemeClr val="tx1"/>
                  </a:solidFill>
                </a:endParaRPr>
              </a:p>
            </p:txBody>
          </p:sp>
          <p:grpSp>
            <p:nvGrpSpPr>
              <p:cNvPr id="13" name="Grupo 12"/>
              <p:cNvGrpSpPr/>
              <p:nvPr/>
            </p:nvGrpSpPr>
            <p:grpSpPr>
              <a:xfrm>
                <a:off x="6383530" y="1219598"/>
                <a:ext cx="466881" cy="451942"/>
                <a:chOff x="8371323" y="1544515"/>
                <a:chExt cx="466881" cy="451942"/>
              </a:xfrm>
            </p:grpSpPr>
            <p:sp>
              <p:nvSpPr>
                <p:cNvPr id="62" name="61 Multidocumento"/>
                <p:cNvSpPr/>
                <p:nvPr/>
              </p:nvSpPr>
              <p:spPr>
                <a:xfrm>
                  <a:off x="8412776" y="1544515"/>
                  <a:ext cx="387292" cy="451942"/>
                </a:xfrm>
                <a:prstGeom prst="flowChartMultidocument">
                  <a:avLst/>
                </a:prstGeom>
                <a:solidFill>
                  <a:schemeClr val="bg1">
                    <a:lumMod val="8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0" dirty="0">
                    <a:solidFill>
                      <a:sysClr val="windowText" lastClr="000000"/>
                    </a:solidFill>
                  </a:endParaRPr>
                </a:p>
              </p:txBody>
            </p:sp>
            <p:sp>
              <p:nvSpPr>
                <p:cNvPr id="10" name="9 CuadroTexto"/>
                <p:cNvSpPr txBox="1"/>
                <p:nvPr/>
              </p:nvSpPr>
              <p:spPr>
                <a:xfrm>
                  <a:off x="8371323" y="1606043"/>
                  <a:ext cx="466881" cy="276999"/>
                </a:xfrm>
                <a:prstGeom prst="rect">
                  <a:avLst/>
                </a:prstGeom>
                <a:noFill/>
              </p:spPr>
              <p:txBody>
                <a:bodyPr wrap="square" rtlCol="0">
                  <a:spAutoFit/>
                </a:bodyPr>
                <a:lstStyle/>
                <a:p>
                  <a:pPr algn="ctr"/>
                  <a:r>
                    <a:rPr lang="es-CL" sz="400" b="1" i="1" dirty="0" smtClean="0">
                      <a:latin typeface="Arial" panose="020B0604020202020204" pitchFamily="34" charset="0"/>
                      <a:cs typeface="Arial" panose="020B0604020202020204" pitchFamily="34" charset="0"/>
                    </a:rPr>
                    <a:t>OTROS DCTOS. CENFIN</a:t>
                  </a:r>
                  <a:endParaRPr lang="es-CL" sz="400" b="1" i="1" dirty="0">
                    <a:latin typeface="Arial" panose="020B0604020202020204" pitchFamily="34" charset="0"/>
                    <a:cs typeface="Arial" panose="020B0604020202020204" pitchFamily="34" charset="0"/>
                  </a:endParaRPr>
                </a:p>
              </p:txBody>
            </p:sp>
          </p:grpSp>
          <p:sp>
            <p:nvSpPr>
              <p:cNvPr id="76" name="40 Rectángulo"/>
              <p:cNvSpPr/>
              <p:nvPr/>
            </p:nvSpPr>
            <p:spPr>
              <a:xfrm>
                <a:off x="5862602" y="1616932"/>
                <a:ext cx="1620003" cy="1288216"/>
              </a:xfrm>
              <a:prstGeom prst="rect">
                <a:avLst/>
              </a:prstGeom>
              <a:noFill/>
              <a:ln>
                <a:gradFill>
                  <a:gsLst>
                    <a:gs pos="0">
                      <a:srgbClr val="000082"/>
                    </a:gs>
                    <a:gs pos="30000">
                      <a:srgbClr val="66008F"/>
                    </a:gs>
                    <a:gs pos="64999">
                      <a:srgbClr val="BA0066"/>
                    </a:gs>
                    <a:gs pos="89999">
                      <a:srgbClr val="FF0000"/>
                    </a:gs>
                    <a:gs pos="100000">
                      <a:srgbClr val="FF82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7" name="Rectángulo 76"/>
              <p:cNvSpPr/>
              <p:nvPr/>
            </p:nvSpPr>
            <p:spPr>
              <a:xfrm>
                <a:off x="6265153" y="1638674"/>
                <a:ext cx="814647" cy="261610"/>
              </a:xfrm>
              <a:prstGeom prst="rect">
                <a:avLst/>
              </a:prstGeom>
            </p:spPr>
            <p:txBody>
              <a:bodyPr wrap="none">
                <a:spAutoFit/>
              </a:bodyPr>
              <a:lstStyle/>
              <a:p>
                <a:pPr algn="ctr"/>
                <a:r>
                  <a:rPr lang="es-CL" sz="1100" b="1" dirty="0" smtClean="0">
                    <a:solidFill>
                      <a:srgbClr val="FF0000"/>
                    </a:solidFill>
                    <a:latin typeface="Arial" panose="020B0604020202020204" pitchFamily="34" charset="0"/>
                    <a:cs typeface="Arial" panose="020B0604020202020204" pitchFamily="34" charset="0"/>
                  </a:rPr>
                  <a:t>SISREDA</a:t>
                </a:r>
                <a:endParaRPr lang="es-CL" sz="1100" b="1" dirty="0">
                  <a:solidFill>
                    <a:srgbClr val="FF0000"/>
                  </a:solidFill>
                  <a:latin typeface="Arial" panose="020B0604020202020204" pitchFamily="34" charset="0"/>
                  <a:cs typeface="Arial" panose="020B0604020202020204" pitchFamily="34" charset="0"/>
                </a:endParaRPr>
              </a:p>
            </p:txBody>
          </p:sp>
          <p:sp>
            <p:nvSpPr>
              <p:cNvPr id="25" name="CuadroTexto 24"/>
              <p:cNvSpPr txBox="1"/>
              <p:nvPr/>
            </p:nvSpPr>
            <p:spPr>
              <a:xfrm>
                <a:off x="5927027" y="1843587"/>
                <a:ext cx="1472251"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171450" indent="-171450">
                  <a:buFont typeface="Arial" panose="020B0604020202020204" pitchFamily="34" charset="0"/>
                  <a:buChar char="•"/>
                </a:pPr>
                <a:r>
                  <a:rPr lang="es-CL" sz="800" dirty="0" smtClean="0"/>
                  <a:t>Procesos de validación de documentación.</a:t>
                </a:r>
              </a:p>
              <a:p>
                <a:pPr marL="171450" indent="-171450">
                  <a:buFont typeface="Arial" panose="020B0604020202020204" pitchFamily="34" charset="0"/>
                  <a:buChar char="•"/>
                </a:pPr>
                <a:r>
                  <a:rPr lang="es-CL" sz="800" dirty="0" smtClean="0"/>
                  <a:t>Integración documentos</a:t>
                </a:r>
              </a:p>
              <a:p>
                <a:r>
                  <a:rPr lang="es-CL" sz="800" dirty="0" smtClean="0"/>
                  <a:t>electrónicos / digitales.</a:t>
                </a:r>
              </a:p>
              <a:p>
                <a:pPr marL="171450" indent="-171450">
                  <a:buFont typeface="Arial" panose="020B0604020202020204" pitchFamily="34" charset="0"/>
                  <a:buChar char="•"/>
                </a:pPr>
                <a:r>
                  <a:rPr lang="es-CL" sz="800" dirty="0" smtClean="0"/>
                  <a:t>Confección Informe </a:t>
                </a:r>
              </a:p>
              <a:p>
                <a:r>
                  <a:rPr lang="es-CL" sz="800" dirty="0" smtClean="0"/>
                  <a:t>Rendicuenta con sus </a:t>
                </a:r>
              </a:p>
              <a:p>
                <a:r>
                  <a:rPr lang="es-CL" sz="800" dirty="0" smtClean="0"/>
                  <a:t>Anexos /expedientes.</a:t>
                </a:r>
                <a:endParaRPr lang="es-CL" sz="800" dirty="0"/>
              </a:p>
            </p:txBody>
          </p:sp>
          <p:sp>
            <p:nvSpPr>
              <p:cNvPr id="79" name="Flecha doblada 78"/>
              <p:cNvSpPr/>
              <p:nvPr/>
            </p:nvSpPr>
            <p:spPr>
              <a:xfrm>
                <a:off x="6616970" y="900470"/>
                <a:ext cx="195305" cy="159112"/>
              </a:xfrm>
              <a:prstGeom prst="ben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s-CL">
                  <a:solidFill>
                    <a:schemeClr val="tx1"/>
                  </a:solidFill>
                </a:endParaRPr>
              </a:p>
            </p:txBody>
          </p:sp>
        </p:grpSp>
        <p:sp>
          <p:nvSpPr>
            <p:cNvPr id="122" name="42 Flecha arriba y abajo"/>
            <p:cNvSpPr/>
            <p:nvPr/>
          </p:nvSpPr>
          <p:spPr>
            <a:xfrm>
              <a:off x="6552289" y="1498779"/>
              <a:ext cx="116390" cy="174927"/>
            </a:xfrm>
            <a:prstGeom prst="upDownArrow">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20" name="Grupo 19"/>
          <p:cNvGrpSpPr/>
          <p:nvPr/>
        </p:nvGrpSpPr>
        <p:grpSpPr>
          <a:xfrm>
            <a:off x="3417361" y="1584984"/>
            <a:ext cx="2187122" cy="2010998"/>
            <a:chOff x="3417361" y="1584984"/>
            <a:chExt cx="2187122" cy="2010998"/>
          </a:xfrm>
        </p:grpSpPr>
        <p:grpSp>
          <p:nvGrpSpPr>
            <p:cNvPr id="36" name="Grupo 35"/>
            <p:cNvGrpSpPr/>
            <p:nvPr/>
          </p:nvGrpSpPr>
          <p:grpSpPr>
            <a:xfrm>
              <a:off x="3417361" y="1584984"/>
              <a:ext cx="907082" cy="1288216"/>
              <a:chOff x="3417361" y="1584984"/>
              <a:chExt cx="907082" cy="1288216"/>
            </a:xfrm>
          </p:grpSpPr>
          <p:sp>
            <p:nvSpPr>
              <p:cNvPr id="70" name="40 Rectángulo"/>
              <p:cNvSpPr/>
              <p:nvPr/>
            </p:nvSpPr>
            <p:spPr>
              <a:xfrm>
                <a:off x="3594623" y="1584984"/>
                <a:ext cx="640802" cy="1288216"/>
              </a:xfrm>
              <a:prstGeom prst="rect">
                <a:avLst/>
              </a:prstGeom>
              <a:noFill/>
              <a:ln>
                <a:gradFill>
                  <a:gsLst>
                    <a:gs pos="0">
                      <a:srgbClr val="000082"/>
                    </a:gs>
                    <a:gs pos="30000">
                      <a:srgbClr val="66008F"/>
                    </a:gs>
                    <a:gs pos="64999">
                      <a:srgbClr val="BA0066"/>
                    </a:gs>
                    <a:gs pos="89999">
                      <a:srgbClr val="FF0000"/>
                    </a:gs>
                    <a:gs pos="100000">
                      <a:srgbClr val="FF82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Rectángulo 14"/>
              <p:cNvSpPr/>
              <p:nvPr/>
            </p:nvSpPr>
            <p:spPr>
              <a:xfrm>
                <a:off x="3509796" y="1607854"/>
                <a:ext cx="814647" cy="261610"/>
              </a:xfrm>
              <a:prstGeom prst="rect">
                <a:avLst/>
              </a:prstGeom>
            </p:spPr>
            <p:txBody>
              <a:bodyPr wrap="none">
                <a:spAutoFit/>
              </a:bodyPr>
              <a:lstStyle/>
              <a:p>
                <a:pPr algn="ctr"/>
                <a:r>
                  <a:rPr lang="es-CL" sz="1100" b="1" dirty="0" smtClean="0">
                    <a:solidFill>
                      <a:srgbClr val="FF0000"/>
                    </a:solidFill>
                    <a:latin typeface="Arial" panose="020B0604020202020204" pitchFamily="34" charset="0"/>
                    <a:cs typeface="Arial" panose="020B0604020202020204" pitchFamily="34" charset="0"/>
                  </a:rPr>
                  <a:t>SISREDA</a:t>
                </a:r>
                <a:endParaRPr lang="es-CL" sz="1100" b="1" dirty="0">
                  <a:solidFill>
                    <a:srgbClr val="FF0000"/>
                  </a:solidFill>
                  <a:latin typeface="Arial" panose="020B0604020202020204" pitchFamily="34" charset="0"/>
                  <a:cs typeface="Arial" panose="020B0604020202020204" pitchFamily="34" charset="0"/>
                </a:endParaRPr>
              </a:p>
            </p:txBody>
          </p:sp>
          <p:sp>
            <p:nvSpPr>
              <p:cNvPr id="16" name="CuadroTexto 15"/>
              <p:cNvSpPr txBox="1"/>
              <p:nvPr/>
            </p:nvSpPr>
            <p:spPr>
              <a:xfrm>
                <a:off x="3664053" y="2051578"/>
                <a:ext cx="528432" cy="415498"/>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s-CL" sz="700" dirty="0" smtClean="0"/>
                  <a:t>Revisa</a:t>
                </a:r>
              </a:p>
              <a:p>
                <a:pPr algn="ctr"/>
                <a:r>
                  <a:rPr lang="es-CL" sz="700" dirty="0" smtClean="0"/>
                  <a:t>Acepta /</a:t>
                </a:r>
              </a:p>
              <a:p>
                <a:pPr algn="ctr"/>
                <a:r>
                  <a:rPr lang="es-CL" sz="700" dirty="0" smtClean="0"/>
                  <a:t>Rechaza</a:t>
                </a:r>
                <a:endParaRPr lang="es-CL" sz="700" dirty="0"/>
              </a:p>
            </p:txBody>
          </p:sp>
          <p:sp>
            <p:nvSpPr>
              <p:cNvPr id="19" name="Flecha izquierda y derecha 18"/>
              <p:cNvSpPr/>
              <p:nvPr/>
            </p:nvSpPr>
            <p:spPr>
              <a:xfrm>
                <a:off x="3417361" y="2206346"/>
                <a:ext cx="171063" cy="10039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64" name="Grupo 63"/>
            <p:cNvGrpSpPr/>
            <p:nvPr/>
          </p:nvGrpSpPr>
          <p:grpSpPr>
            <a:xfrm>
              <a:off x="4282685" y="1740324"/>
              <a:ext cx="1321798" cy="1855658"/>
              <a:chOff x="4282685" y="1740324"/>
              <a:chExt cx="1321798" cy="1855658"/>
            </a:xfrm>
          </p:grpSpPr>
          <p:grpSp>
            <p:nvGrpSpPr>
              <p:cNvPr id="38" name="Grupo 37"/>
              <p:cNvGrpSpPr/>
              <p:nvPr/>
            </p:nvGrpSpPr>
            <p:grpSpPr>
              <a:xfrm>
                <a:off x="4282685" y="1991651"/>
                <a:ext cx="1321798" cy="1604331"/>
                <a:chOff x="4282685" y="1991651"/>
                <a:chExt cx="1321798" cy="1604331"/>
              </a:xfrm>
            </p:grpSpPr>
            <p:sp>
              <p:nvSpPr>
                <p:cNvPr id="68" name="67 Flecha doblada hacia arriba"/>
                <p:cNvSpPr/>
                <p:nvPr/>
              </p:nvSpPr>
              <p:spPr>
                <a:xfrm>
                  <a:off x="4343337" y="2386991"/>
                  <a:ext cx="940271" cy="335790"/>
                </a:xfrm>
                <a:prstGeom prst="bentUpArrow">
                  <a:avLst>
                    <a:gd name="adj1" fmla="val 39518"/>
                    <a:gd name="adj2" fmla="val 32338"/>
                    <a:gd name="adj3" fmla="val 25000"/>
                  </a:avLst>
                </a:prstGeom>
                <a:solidFill>
                  <a:schemeClr val="bg1">
                    <a:lumMod val="8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37" name="Grupo 36"/>
                <p:cNvGrpSpPr/>
                <p:nvPr/>
              </p:nvGrpSpPr>
              <p:grpSpPr>
                <a:xfrm>
                  <a:off x="4282685" y="1991651"/>
                  <a:ext cx="1321798" cy="1604331"/>
                  <a:chOff x="4282685" y="1991651"/>
                  <a:chExt cx="1321798" cy="1604331"/>
                </a:xfrm>
              </p:grpSpPr>
              <p:pic>
                <p:nvPicPr>
                  <p:cNvPr id="59" name="Picture 5" descr="cgu"/>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4458693" y="1991651"/>
                    <a:ext cx="1145790" cy="356646"/>
                  </a:xfrm>
                  <a:prstGeom prst="rect">
                    <a:avLst/>
                  </a:prstGeom>
                  <a:solidFill>
                    <a:schemeClr val="bg1"/>
                  </a:solidFill>
                  <a:ln w="9525">
                    <a:noFill/>
                    <a:miter lim="800000"/>
                    <a:headEnd/>
                    <a:tailEnd/>
                  </a:ln>
                </p:spPr>
              </p:pic>
              <p:sp>
                <p:nvSpPr>
                  <p:cNvPr id="66" name="65 CuadroTexto"/>
                  <p:cNvSpPr txBox="1"/>
                  <p:nvPr/>
                </p:nvSpPr>
                <p:spPr>
                  <a:xfrm>
                    <a:off x="4457617" y="2567765"/>
                    <a:ext cx="875723" cy="184666"/>
                  </a:xfrm>
                  <a:prstGeom prst="rect">
                    <a:avLst/>
                  </a:prstGeom>
                  <a:noFill/>
                </p:spPr>
                <p:txBody>
                  <a:bodyPr wrap="square" rtlCol="0">
                    <a:spAutoFit/>
                  </a:bodyPr>
                  <a:lstStyle/>
                  <a:p>
                    <a:pPr algn="ctr"/>
                    <a:r>
                      <a:rPr lang="es-CL" sz="600" b="1" i="1" dirty="0" smtClean="0">
                        <a:latin typeface="Arial" panose="020B0604020202020204" pitchFamily="34" charset="0"/>
                        <a:cs typeface="Arial" panose="020B0604020202020204" pitchFamily="34" charset="0"/>
                      </a:rPr>
                      <a:t>DEVENGACIÓN</a:t>
                    </a:r>
                    <a:endParaRPr lang="es-CL" sz="600" b="1" i="1" dirty="0">
                      <a:latin typeface="Arial" panose="020B0604020202020204" pitchFamily="34" charset="0"/>
                      <a:cs typeface="Arial" panose="020B0604020202020204" pitchFamily="34" charset="0"/>
                    </a:endParaRPr>
                  </a:p>
                </p:txBody>
              </p:sp>
              <p:pic>
                <p:nvPicPr>
                  <p:cNvPr id="69" name="Picture 2"/>
                  <p:cNvPicPr>
                    <a:picLocks noChangeAspect="1" noChangeArrowheads="1"/>
                  </p:cNvPicPr>
                  <p:nvPr/>
                </p:nvPicPr>
                <p:blipFill rotWithShape="1">
                  <a:blip r:embed="rId12">
                    <a:extLst>
                      <a:ext uri="{28A0092B-C50C-407E-A947-70E740481C1C}">
                        <a14:useLocalDpi xmlns:a14="http://schemas.microsoft.com/office/drawing/2010/main" val="0"/>
                      </a:ext>
                    </a:extLst>
                  </a:blip>
                  <a:srcRect l="54738" t="73924" r="33290"/>
                  <a:stretch/>
                </p:blipFill>
                <p:spPr bwMode="auto">
                  <a:xfrm>
                    <a:off x="4345421" y="2751319"/>
                    <a:ext cx="839402" cy="84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 name="59 Flecha derecha"/>
                  <p:cNvSpPr/>
                  <p:nvPr/>
                </p:nvSpPr>
                <p:spPr>
                  <a:xfrm>
                    <a:off x="4282685" y="2206346"/>
                    <a:ext cx="162437" cy="124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sp>
            <p:nvSpPr>
              <p:cNvPr id="56" name="CuadroTexto 55"/>
              <p:cNvSpPr txBox="1"/>
              <p:nvPr/>
            </p:nvSpPr>
            <p:spPr>
              <a:xfrm>
                <a:off x="4297966" y="1740324"/>
                <a:ext cx="881973" cy="369332"/>
              </a:xfrm>
              <a:prstGeom prst="rect">
                <a:avLst/>
              </a:prstGeom>
              <a:noFill/>
            </p:spPr>
            <p:txBody>
              <a:bodyPr wrap="none" rtlCol="0">
                <a:spAutoFit/>
              </a:bodyPr>
              <a:lstStyle/>
              <a:p>
                <a:r>
                  <a:rPr lang="es-CL" b="1" dirty="0" smtClean="0">
                    <a:solidFill>
                      <a:srgbClr val="FF0000"/>
                    </a:solidFill>
                  </a:rPr>
                  <a:t>CENFIN</a:t>
                </a:r>
                <a:endParaRPr lang="es-CL" b="1" dirty="0">
                  <a:solidFill>
                    <a:srgbClr val="FF0000"/>
                  </a:solidFill>
                </a:endParaRPr>
              </a:p>
            </p:txBody>
          </p:sp>
        </p:grpSp>
      </p:grpSp>
      <p:grpSp>
        <p:nvGrpSpPr>
          <p:cNvPr id="54" name="Grupo 53"/>
          <p:cNvGrpSpPr/>
          <p:nvPr/>
        </p:nvGrpSpPr>
        <p:grpSpPr>
          <a:xfrm>
            <a:off x="6383530" y="3186742"/>
            <a:ext cx="1710222" cy="1671907"/>
            <a:chOff x="7281758" y="1982669"/>
            <a:chExt cx="1710222" cy="1671907"/>
          </a:xfrm>
        </p:grpSpPr>
        <p:pic>
          <p:nvPicPr>
            <p:cNvPr id="30" name="Picture 42" descr="ANd9GcQUER7NU6jnT5Z4RyYHIbUp9Ba5cj5fqsJisUZ_wxUr4XKqL_16FFscE7HLtw"/>
            <p:cNvPicPr>
              <a:picLocks noChangeAspect="1" noChangeArrowheads="1"/>
            </p:cNvPicPr>
            <p:nvPr/>
          </p:nvPicPr>
          <p:blipFill>
            <a:blip r:embed="rId14" cstate="print"/>
            <a:srcRect/>
            <a:stretch>
              <a:fillRect/>
            </a:stretch>
          </p:blipFill>
          <p:spPr bwMode="auto">
            <a:xfrm>
              <a:off x="8516263" y="3265308"/>
              <a:ext cx="443187" cy="389268"/>
            </a:xfrm>
            <a:prstGeom prst="rect">
              <a:avLst/>
            </a:prstGeom>
            <a:noFill/>
            <a:ln w="9525">
              <a:noFill/>
              <a:miter lim="800000"/>
              <a:headEnd/>
              <a:tailEnd/>
            </a:ln>
          </p:spPr>
        </p:pic>
        <p:pic>
          <p:nvPicPr>
            <p:cNvPr id="31" name="Picture 1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248410" y="2717225"/>
              <a:ext cx="332745" cy="412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26" name="Grupo 125"/>
            <p:cNvGrpSpPr/>
            <p:nvPr/>
          </p:nvGrpSpPr>
          <p:grpSpPr>
            <a:xfrm>
              <a:off x="8170330" y="2029367"/>
              <a:ext cx="821650" cy="547121"/>
              <a:chOff x="7134726" y="469196"/>
              <a:chExt cx="821650" cy="547121"/>
            </a:xfrm>
          </p:grpSpPr>
          <p:pic>
            <p:nvPicPr>
              <p:cNvPr id="127" name="Imagen 8"/>
              <p:cNvPicPr>
                <a:picLocks noChangeAspect="1"/>
              </p:cNvPicPr>
              <p:nvPr/>
            </p:nvPicPr>
            <p:blipFill>
              <a:blip r:embed="rId16"/>
              <a:stretch>
                <a:fillRect/>
              </a:stretch>
            </p:blipFill>
            <p:spPr>
              <a:xfrm>
                <a:off x="7292974" y="469196"/>
                <a:ext cx="375370" cy="411502"/>
              </a:xfrm>
              <a:prstGeom prst="rect">
                <a:avLst/>
              </a:prstGeom>
            </p:spPr>
          </p:pic>
          <p:sp>
            <p:nvSpPr>
              <p:cNvPr id="128" name="Rectángulo 11"/>
              <p:cNvSpPr/>
              <p:nvPr/>
            </p:nvSpPr>
            <p:spPr>
              <a:xfrm>
                <a:off x="7134726" y="816262"/>
                <a:ext cx="821650" cy="200055"/>
              </a:xfrm>
              <a:prstGeom prst="rect">
                <a:avLst/>
              </a:prstGeom>
            </p:spPr>
            <p:txBody>
              <a:bodyPr wrap="square">
                <a:spAutoFit/>
              </a:bodyPr>
              <a:lstStyle/>
              <a:p>
                <a:r>
                  <a:rPr lang="es-CL" sz="700" b="1" dirty="0" smtClean="0">
                    <a:solidFill>
                      <a:srgbClr val="0070C0"/>
                    </a:solidFill>
                    <a:latin typeface="Arial" panose="020B0604020202020204" pitchFamily="34" charset="0"/>
                    <a:ea typeface="KaiTi" panose="02010609060101010101" pitchFamily="49" charset="-122"/>
                    <a:cs typeface="Arial" panose="020B0604020202020204" pitchFamily="34" charset="0"/>
                  </a:rPr>
                  <a:t>BD.SISREDA</a:t>
                </a:r>
                <a:endParaRPr lang="en-US" sz="1600" dirty="0"/>
              </a:p>
            </p:txBody>
          </p:sp>
        </p:grpSp>
        <p:sp>
          <p:nvSpPr>
            <p:cNvPr id="130" name="59 Flecha derecha"/>
            <p:cNvSpPr/>
            <p:nvPr/>
          </p:nvSpPr>
          <p:spPr>
            <a:xfrm>
              <a:off x="7804162" y="2179696"/>
              <a:ext cx="421098" cy="127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1" name="Picture 8" descr="Resultado de imagen para electronic signature PNG"/>
            <p:cNvPicPr>
              <a:picLocks noChangeAspect="1" noChangeArrowheads="1"/>
            </p:cNvPicPr>
            <p:nvPr/>
          </p:nvPicPr>
          <p:blipFill>
            <a:blip r:embed="rId17" cstate="print">
              <a:lum bright="70000" contrast="-70000"/>
              <a:extLst>
                <a:ext uri="{28A0092B-C50C-407E-A947-70E740481C1C}">
                  <a14:useLocalDpi xmlns:a14="http://schemas.microsoft.com/office/drawing/2010/main" val="0"/>
                </a:ext>
              </a:extLst>
            </a:blip>
            <a:srcRect/>
            <a:stretch>
              <a:fillRect/>
            </a:stretch>
          </p:blipFill>
          <p:spPr bwMode="auto">
            <a:xfrm>
              <a:off x="7281758" y="1982669"/>
              <a:ext cx="422396" cy="422396"/>
            </a:xfrm>
            <a:prstGeom prst="rect">
              <a:avLst/>
            </a:prstGeom>
            <a:extLst/>
          </p:spPr>
          <p:style>
            <a:lnRef idx="3">
              <a:schemeClr val="lt1"/>
            </a:lnRef>
            <a:fillRef idx="1">
              <a:schemeClr val="dk1"/>
            </a:fillRef>
            <a:effectRef idx="1">
              <a:schemeClr val="dk1"/>
            </a:effectRef>
            <a:fontRef idx="minor">
              <a:schemeClr val="lt1"/>
            </a:fontRef>
          </p:style>
        </p:pic>
        <p:sp>
          <p:nvSpPr>
            <p:cNvPr id="81" name="Flecha arriba 80"/>
            <p:cNvSpPr/>
            <p:nvPr/>
          </p:nvSpPr>
          <p:spPr>
            <a:xfrm>
              <a:off x="8349890" y="2562101"/>
              <a:ext cx="166373" cy="14073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050" name="Picture 2" descr="Resultado de imagen para WEB SERVICE"/>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627342" y="2920780"/>
              <a:ext cx="276815" cy="27681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9103385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4 Conector recto"/>
          <p:cNvCxnSpPr/>
          <p:nvPr/>
        </p:nvCxnSpPr>
        <p:spPr>
          <a:xfrm>
            <a:off x="107504" y="998544"/>
            <a:ext cx="0" cy="3240360"/>
          </a:xfrm>
          <a:prstGeom prst="line">
            <a:avLst/>
          </a:prstGeom>
          <a:ln w="15875" cmpd="sng">
            <a:solidFill>
              <a:schemeClr val="tx1"/>
            </a:solidFill>
            <a:headEnd type="oval"/>
          </a:ln>
        </p:spPr>
        <p:style>
          <a:lnRef idx="1">
            <a:schemeClr val="accent1"/>
          </a:lnRef>
          <a:fillRef idx="0">
            <a:schemeClr val="accent1"/>
          </a:fillRef>
          <a:effectRef idx="0">
            <a:schemeClr val="accent1"/>
          </a:effectRef>
          <a:fontRef idx="minor">
            <a:schemeClr val="tx1"/>
          </a:fontRef>
        </p:style>
      </p:cxnSp>
      <p:pic>
        <p:nvPicPr>
          <p:cNvPr id="32" name="Imagen 31"/>
          <p:cNvPicPr>
            <a:picLocks noChangeAspect="1"/>
          </p:cNvPicPr>
          <p:nvPr/>
        </p:nvPicPr>
        <p:blipFill>
          <a:blip r:embed="rId3"/>
          <a:stretch>
            <a:fillRect/>
          </a:stretch>
        </p:blipFill>
        <p:spPr>
          <a:xfrm>
            <a:off x="-36512" y="4691664"/>
            <a:ext cx="9202090" cy="472374"/>
          </a:xfrm>
          <a:prstGeom prst="rect">
            <a:avLst/>
          </a:prstGeom>
        </p:spPr>
      </p:pic>
      <p:sp>
        <p:nvSpPr>
          <p:cNvPr id="12" name="Rectángulo 11"/>
          <p:cNvSpPr/>
          <p:nvPr/>
        </p:nvSpPr>
        <p:spPr>
          <a:xfrm>
            <a:off x="10266620" y="7124466"/>
            <a:ext cx="780740" cy="627968"/>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23" name="Proceso alternativo 5">
            <a:extLst>
              <a:ext uri="{FF2B5EF4-FFF2-40B4-BE49-F238E27FC236}">
                <a16:creationId xmlns="" xmlns:a16="http://schemas.microsoft.com/office/drawing/2014/main" id="{A9B50D0E-EF3B-4F81-8D1C-45E23C4F8FF5}"/>
              </a:ext>
            </a:extLst>
          </p:cNvPr>
          <p:cNvSpPr/>
          <p:nvPr/>
        </p:nvSpPr>
        <p:spPr>
          <a:xfrm>
            <a:off x="560916" y="665253"/>
            <a:ext cx="7791545" cy="3428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s-CL" dirty="0"/>
          </a:p>
        </p:txBody>
      </p:sp>
      <p:pic>
        <p:nvPicPr>
          <p:cNvPr id="24" name="Picture 2" descr="Imagen relacionada"/>
          <p:cNvPicPr>
            <a:picLocks noChangeAspect="1" noChangeArrowheads="1"/>
          </p:cNvPicPr>
          <p:nvPr/>
        </p:nvPicPr>
        <p:blipFill>
          <a:blip r:embed="rId4" cstate="print"/>
          <a:srcRect/>
          <a:stretch>
            <a:fillRect/>
          </a:stretch>
        </p:blipFill>
        <p:spPr bwMode="auto">
          <a:xfrm>
            <a:off x="0" y="0"/>
            <a:ext cx="590641" cy="757990"/>
          </a:xfrm>
          <a:prstGeom prst="rect">
            <a:avLst/>
          </a:prstGeom>
          <a:noFill/>
        </p:spPr>
      </p:pic>
      <p:pic>
        <p:nvPicPr>
          <p:cNvPr id="25" name="Picture 19" descr="Y:\heraldica\04_Reparticiones_Vigentes\imagenes_RV_PNG\Dirección General de Finanzas de la Armada.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805" t="17610" r="28804" b="17282"/>
          <a:stretch/>
        </p:blipFill>
        <p:spPr bwMode="auto">
          <a:xfrm>
            <a:off x="8361367" y="76651"/>
            <a:ext cx="581689" cy="775847"/>
          </a:xfrm>
          <a:prstGeom prst="rect">
            <a:avLst/>
          </a:prstGeom>
          <a:noFill/>
          <a:extLst>
            <a:ext uri="{909E8E84-426E-40DD-AFC4-6F175D3DCCD1}">
              <a14:hiddenFill xmlns:a14="http://schemas.microsoft.com/office/drawing/2010/main">
                <a:solidFill>
                  <a:srgbClr val="FFFFFF"/>
                </a:solidFill>
              </a14:hiddenFill>
            </a:ext>
          </a:extLst>
        </p:spPr>
      </p:pic>
      <p:sp>
        <p:nvSpPr>
          <p:cNvPr id="26" name="Título 1">
            <a:extLst>
              <a:ext uri="{FF2B5EF4-FFF2-40B4-BE49-F238E27FC236}">
                <a16:creationId xmlns="" xmlns:a16="http://schemas.microsoft.com/office/drawing/2014/main" id="{FC9AE50B-CC12-4A0A-9A4B-556DD10FAA3D}"/>
              </a:ext>
            </a:extLst>
          </p:cNvPr>
          <p:cNvSpPr txBox="1">
            <a:spLocks/>
          </p:cNvSpPr>
          <p:nvPr/>
        </p:nvSpPr>
        <p:spPr>
          <a:xfrm>
            <a:off x="107504" y="123478"/>
            <a:ext cx="9011876" cy="447750"/>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400" b="1" dirty="0" smtClean="0">
                <a:solidFill>
                  <a:srgbClr val="0070C0"/>
                </a:solidFill>
                <a:latin typeface="Arial Narrow" panose="020B0606020202030204" pitchFamily="34" charset="0"/>
                <a:cs typeface="Arial" panose="020B0604020202020204" pitchFamily="34" charset="0"/>
              </a:rPr>
              <a:t>Roles SECP (Proceso Adquisiciones – estándar)</a:t>
            </a:r>
            <a:endParaRPr lang="es-CL" sz="2400" b="1" dirty="0">
              <a:solidFill>
                <a:srgbClr val="0070C0"/>
              </a:solidFill>
              <a:latin typeface="Arial Narrow" panose="020B0606020202030204" pitchFamily="34" charset="0"/>
              <a:cs typeface="Arial" panose="020B0604020202020204" pitchFamily="34" charset="0"/>
            </a:endParaRPr>
          </a:p>
        </p:txBody>
      </p:sp>
      <p:sp>
        <p:nvSpPr>
          <p:cNvPr id="42" name="CuadroTexto 41"/>
          <p:cNvSpPr txBox="1"/>
          <p:nvPr/>
        </p:nvSpPr>
        <p:spPr>
          <a:xfrm>
            <a:off x="3114053" y="899366"/>
            <a:ext cx="1706373" cy="261610"/>
          </a:xfrm>
          <a:prstGeom prst="rect">
            <a:avLst/>
          </a:prstGeom>
          <a:solidFill>
            <a:srgbClr val="92D050"/>
          </a:solidFill>
        </p:spPr>
        <p:txBody>
          <a:bodyPr wrap="square" rtlCol="0">
            <a:spAutoFit/>
          </a:bodyPr>
          <a:lstStyle/>
          <a:p>
            <a:pPr algn="ctr"/>
            <a:r>
              <a:rPr lang="es-ES" sz="1050" dirty="0" smtClean="0"/>
              <a:t>Ministro de fe</a:t>
            </a:r>
            <a:endParaRPr lang="es-CL" sz="1050" dirty="0"/>
          </a:p>
        </p:txBody>
      </p:sp>
      <p:sp>
        <p:nvSpPr>
          <p:cNvPr id="9" name="CuadroTexto 8"/>
          <p:cNvSpPr txBox="1"/>
          <p:nvPr/>
        </p:nvSpPr>
        <p:spPr>
          <a:xfrm>
            <a:off x="257304" y="4034870"/>
            <a:ext cx="1135469" cy="261610"/>
          </a:xfrm>
          <a:prstGeom prst="rect">
            <a:avLst/>
          </a:prstGeom>
          <a:noFill/>
          <a:ln>
            <a:solidFill>
              <a:schemeClr val="accent6">
                <a:shade val="50000"/>
              </a:schemeClr>
            </a:solidFill>
            <a:prstDash val="dash"/>
          </a:ln>
        </p:spPr>
        <p:txBody>
          <a:bodyPr wrap="square" rtlCol="0">
            <a:spAutoFit/>
          </a:bodyPr>
          <a:lstStyle/>
          <a:p>
            <a:pPr algn="ctr"/>
            <a:r>
              <a:rPr lang="es-ES" sz="1100" dirty="0" smtClean="0"/>
              <a:t>SOLICITA</a:t>
            </a:r>
            <a:endParaRPr lang="es-CL" sz="1100" dirty="0"/>
          </a:p>
        </p:txBody>
      </p:sp>
      <p:sp>
        <p:nvSpPr>
          <p:cNvPr id="55" name="CuadroTexto 54"/>
          <p:cNvSpPr txBox="1"/>
          <p:nvPr/>
        </p:nvSpPr>
        <p:spPr>
          <a:xfrm>
            <a:off x="1447437" y="4044966"/>
            <a:ext cx="1180616" cy="261610"/>
          </a:xfrm>
          <a:prstGeom prst="rect">
            <a:avLst/>
          </a:prstGeom>
          <a:noFill/>
          <a:ln>
            <a:solidFill>
              <a:schemeClr val="accent6">
                <a:shade val="50000"/>
              </a:schemeClr>
            </a:solidFill>
            <a:prstDash val="dash"/>
          </a:ln>
        </p:spPr>
        <p:txBody>
          <a:bodyPr wrap="square" rtlCol="0">
            <a:spAutoFit/>
          </a:bodyPr>
          <a:lstStyle/>
          <a:p>
            <a:pPr algn="ctr"/>
            <a:r>
              <a:rPr lang="es-ES" sz="1100" dirty="0" smtClean="0"/>
              <a:t>SANCIONA</a:t>
            </a:r>
            <a:endParaRPr lang="es-CL" sz="1100" dirty="0"/>
          </a:p>
        </p:txBody>
      </p:sp>
      <p:sp>
        <p:nvSpPr>
          <p:cNvPr id="56" name="CuadroTexto 55"/>
          <p:cNvSpPr txBox="1"/>
          <p:nvPr/>
        </p:nvSpPr>
        <p:spPr>
          <a:xfrm>
            <a:off x="2698121" y="4038469"/>
            <a:ext cx="1873879" cy="261610"/>
          </a:xfrm>
          <a:prstGeom prst="rect">
            <a:avLst/>
          </a:prstGeom>
          <a:noFill/>
          <a:ln>
            <a:solidFill>
              <a:schemeClr val="accent6">
                <a:shade val="50000"/>
              </a:schemeClr>
            </a:solidFill>
            <a:prstDash val="dash"/>
          </a:ln>
        </p:spPr>
        <p:txBody>
          <a:bodyPr wrap="square" rtlCol="0">
            <a:spAutoFit/>
          </a:bodyPr>
          <a:lstStyle/>
          <a:p>
            <a:pPr algn="ctr"/>
            <a:r>
              <a:rPr lang="es-ES" sz="1100" dirty="0" smtClean="0"/>
              <a:t>APRUEBA</a:t>
            </a:r>
            <a:endParaRPr lang="es-CL" sz="1100" dirty="0"/>
          </a:p>
        </p:txBody>
      </p:sp>
      <p:sp>
        <p:nvSpPr>
          <p:cNvPr id="57" name="CuadroTexto 56"/>
          <p:cNvSpPr txBox="1"/>
          <p:nvPr/>
        </p:nvSpPr>
        <p:spPr>
          <a:xfrm>
            <a:off x="4658383" y="4041597"/>
            <a:ext cx="1552086" cy="261610"/>
          </a:xfrm>
          <a:prstGeom prst="rect">
            <a:avLst/>
          </a:prstGeom>
          <a:noFill/>
          <a:ln>
            <a:solidFill>
              <a:schemeClr val="accent6">
                <a:shade val="50000"/>
              </a:schemeClr>
            </a:solidFill>
            <a:prstDash val="dash"/>
          </a:ln>
        </p:spPr>
        <p:txBody>
          <a:bodyPr wrap="square" rtlCol="0">
            <a:spAutoFit/>
          </a:bodyPr>
          <a:lstStyle/>
          <a:p>
            <a:pPr algn="ctr"/>
            <a:r>
              <a:rPr lang="es-ES" sz="1100" dirty="0" smtClean="0"/>
              <a:t>COMPRA</a:t>
            </a:r>
            <a:endParaRPr lang="es-CL" sz="1100" dirty="0"/>
          </a:p>
        </p:txBody>
      </p:sp>
      <p:grpSp>
        <p:nvGrpSpPr>
          <p:cNvPr id="13" name="Grupo 12"/>
          <p:cNvGrpSpPr/>
          <p:nvPr/>
        </p:nvGrpSpPr>
        <p:grpSpPr>
          <a:xfrm>
            <a:off x="390987" y="1109101"/>
            <a:ext cx="1156677" cy="931851"/>
            <a:chOff x="390987" y="877039"/>
            <a:chExt cx="1588726" cy="1227972"/>
          </a:xfrm>
        </p:grpSpPr>
        <p:sp>
          <p:nvSpPr>
            <p:cNvPr id="6" name="CuadroTexto 5"/>
            <p:cNvSpPr txBox="1"/>
            <p:nvPr/>
          </p:nvSpPr>
          <p:spPr>
            <a:xfrm>
              <a:off x="390987" y="877039"/>
              <a:ext cx="1156677" cy="527256"/>
            </a:xfrm>
            <a:prstGeom prst="rect">
              <a:avLst/>
            </a:prstGeom>
            <a:solidFill>
              <a:schemeClr val="bg2">
                <a:lumMod val="75000"/>
              </a:schemeClr>
            </a:solidFill>
          </p:spPr>
          <p:txBody>
            <a:bodyPr wrap="square" rtlCol="0">
              <a:spAutoFit/>
            </a:bodyPr>
            <a:lstStyle/>
            <a:p>
              <a:pPr algn="ctr"/>
              <a:r>
                <a:rPr lang="es-ES" sz="1000" dirty="0" smtClean="0"/>
                <a:t>Solicitante</a:t>
              </a:r>
            </a:p>
            <a:p>
              <a:pPr algn="ctr"/>
              <a:r>
                <a:rPr lang="es-ES" sz="1000" dirty="0" smtClean="0"/>
                <a:t>Depto. x</a:t>
              </a:r>
              <a:endParaRPr lang="es-CL" sz="1000" dirty="0"/>
            </a:p>
          </p:txBody>
        </p:sp>
        <p:sp>
          <p:nvSpPr>
            <p:cNvPr id="29" name="CuadroTexto 28"/>
            <p:cNvSpPr txBox="1"/>
            <p:nvPr/>
          </p:nvSpPr>
          <p:spPr>
            <a:xfrm>
              <a:off x="1043610" y="1577755"/>
              <a:ext cx="936103" cy="527256"/>
            </a:xfrm>
            <a:prstGeom prst="rect">
              <a:avLst/>
            </a:prstGeom>
            <a:solidFill>
              <a:schemeClr val="bg2">
                <a:lumMod val="75000"/>
              </a:schemeClr>
            </a:solidFill>
          </p:spPr>
          <p:txBody>
            <a:bodyPr wrap="square" rtlCol="0">
              <a:spAutoFit/>
            </a:bodyPr>
            <a:lstStyle/>
            <a:p>
              <a:pPr algn="ctr"/>
              <a:r>
                <a:rPr lang="es-ES" sz="1000" dirty="0" smtClean="0"/>
                <a:t>Jefe Depto. X</a:t>
              </a:r>
              <a:endParaRPr lang="es-CL" sz="1000" dirty="0"/>
            </a:p>
          </p:txBody>
        </p:sp>
        <p:cxnSp>
          <p:nvCxnSpPr>
            <p:cNvPr id="11" name="Conector angular 10"/>
            <p:cNvCxnSpPr>
              <a:endCxn id="29" idx="1"/>
            </p:cNvCxnSpPr>
            <p:nvPr/>
          </p:nvCxnSpPr>
          <p:spPr>
            <a:xfrm rot="16200000" flipH="1">
              <a:off x="679030" y="1476803"/>
              <a:ext cx="441126" cy="288034"/>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14" name="Grupo 13"/>
          <p:cNvGrpSpPr/>
          <p:nvPr/>
        </p:nvGrpSpPr>
        <p:grpSpPr>
          <a:xfrm>
            <a:off x="1171140" y="2036382"/>
            <a:ext cx="1456913" cy="1095739"/>
            <a:chOff x="1426893" y="2100636"/>
            <a:chExt cx="2271638" cy="1415879"/>
          </a:xfrm>
        </p:grpSpPr>
        <p:sp>
          <p:nvSpPr>
            <p:cNvPr id="30" name="CuadroTexto 29"/>
            <p:cNvSpPr txBox="1"/>
            <p:nvPr/>
          </p:nvSpPr>
          <p:spPr>
            <a:xfrm>
              <a:off x="1917075" y="2248862"/>
              <a:ext cx="998738" cy="437469"/>
            </a:xfrm>
            <a:prstGeom prst="rect">
              <a:avLst/>
            </a:prstGeom>
            <a:solidFill>
              <a:schemeClr val="tx2">
                <a:lumMod val="40000"/>
                <a:lumOff val="60000"/>
              </a:schemeClr>
            </a:solidFill>
          </p:spPr>
          <p:txBody>
            <a:bodyPr wrap="square" rtlCol="0">
              <a:spAutoFit/>
            </a:bodyPr>
            <a:lstStyle/>
            <a:p>
              <a:pPr algn="ctr"/>
              <a:r>
                <a:rPr lang="es-ES" sz="800" dirty="0" smtClean="0"/>
                <a:t>Encargado </a:t>
              </a:r>
              <a:r>
                <a:rPr lang="es-ES" sz="800" dirty="0" err="1" smtClean="0"/>
                <a:t>Ppto</a:t>
              </a:r>
              <a:r>
                <a:rPr lang="es-ES" sz="800" dirty="0" smtClean="0"/>
                <a:t>.</a:t>
              </a:r>
              <a:endParaRPr lang="es-CL" sz="800" dirty="0"/>
            </a:p>
          </p:txBody>
        </p:sp>
        <p:sp>
          <p:nvSpPr>
            <p:cNvPr id="31" name="CuadroTexto 30"/>
            <p:cNvSpPr txBox="1"/>
            <p:nvPr/>
          </p:nvSpPr>
          <p:spPr>
            <a:xfrm>
              <a:off x="2699793" y="2919966"/>
              <a:ext cx="998738" cy="596549"/>
            </a:xfrm>
            <a:prstGeom prst="rect">
              <a:avLst/>
            </a:prstGeom>
            <a:solidFill>
              <a:schemeClr val="tx2">
                <a:lumMod val="40000"/>
                <a:lumOff val="60000"/>
              </a:schemeClr>
            </a:solidFill>
          </p:spPr>
          <p:txBody>
            <a:bodyPr wrap="square" rtlCol="0">
              <a:spAutoFit/>
            </a:bodyPr>
            <a:lstStyle/>
            <a:p>
              <a:pPr algn="ctr"/>
              <a:r>
                <a:rPr lang="es-ES" sz="800" dirty="0" smtClean="0"/>
                <a:t>Jefe Depto. AB y </a:t>
              </a:r>
              <a:r>
                <a:rPr lang="es-ES" sz="800" dirty="0" err="1" smtClean="0"/>
                <a:t>Fzas</a:t>
              </a:r>
              <a:r>
                <a:rPr lang="es-ES" sz="800" dirty="0" smtClean="0"/>
                <a:t>.</a:t>
              </a:r>
              <a:endParaRPr lang="es-CL" sz="800" dirty="0"/>
            </a:p>
          </p:txBody>
        </p:sp>
        <p:cxnSp>
          <p:nvCxnSpPr>
            <p:cNvPr id="58" name="Conector angular 57"/>
            <p:cNvCxnSpPr>
              <a:endCxn id="30" idx="1"/>
            </p:cNvCxnSpPr>
            <p:nvPr/>
          </p:nvCxnSpPr>
          <p:spPr>
            <a:xfrm>
              <a:off x="1426893" y="2100636"/>
              <a:ext cx="490182" cy="366960"/>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Conector angular 58"/>
            <p:cNvCxnSpPr/>
            <p:nvPr/>
          </p:nvCxnSpPr>
          <p:spPr>
            <a:xfrm>
              <a:off x="2202674" y="2781354"/>
              <a:ext cx="490181" cy="409835"/>
            </a:xfrm>
            <a:prstGeom prst="bentConnector3">
              <a:avLst>
                <a:gd name="adj1" fmla="val 1144"/>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15" name="Grupo 14"/>
          <p:cNvGrpSpPr/>
          <p:nvPr/>
        </p:nvGrpSpPr>
        <p:grpSpPr>
          <a:xfrm>
            <a:off x="2282196" y="2991755"/>
            <a:ext cx="2538230" cy="654162"/>
            <a:chOff x="3215287" y="3311581"/>
            <a:chExt cx="2538230" cy="654162"/>
          </a:xfrm>
        </p:grpSpPr>
        <p:sp>
          <p:nvSpPr>
            <p:cNvPr id="33" name="CuadroTexto 32"/>
            <p:cNvSpPr txBox="1"/>
            <p:nvPr/>
          </p:nvSpPr>
          <p:spPr>
            <a:xfrm>
              <a:off x="3698531" y="3704133"/>
              <a:ext cx="998739" cy="261610"/>
            </a:xfrm>
            <a:prstGeom prst="rect">
              <a:avLst/>
            </a:prstGeom>
            <a:solidFill>
              <a:srgbClr val="FFC000"/>
            </a:solidFill>
          </p:spPr>
          <p:txBody>
            <a:bodyPr wrap="square" rtlCol="0">
              <a:spAutoFit/>
            </a:bodyPr>
            <a:lstStyle/>
            <a:p>
              <a:pPr algn="ctr"/>
              <a:r>
                <a:rPr lang="es-ES" sz="1050" dirty="0" smtClean="0"/>
                <a:t>Segundo</a:t>
              </a:r>
              <a:endParaRPr lang="es-CL" sz="1050" dirty="0"/>
            </a:p>
          </p:txBody>
        </p:sp>
        <p:sp>
          <p:nvSpPr>
            <p:cNvPr id="34" name="CuadroTexto 33"/>
            <p:cNvSpPr txBox="1"/>
            <p:nvPr/>
          </p:nvSpPr>
          <p:spPr>
            <a:xfrm>
              <a:off x="4505884" y="3311581"/>
              <a:ext cx="1247633" cy="261610"/>
            </a:xfrm>
            <a:prstGeom prst="rect">
              <a:avLst/>
            </a:prstGeom>
            <a:solidFill>
              <a:srgbClr val="FFC000"/>
            </a:solidFill>
          </p:spPr>
          <p:txBody>
            <a:bodyPr wrap="square" rtlCol="0">
              <a:spAutoFit/>
            </a:bodyPr>
            <a:lstStyle/>
            <a:p>
              <a:pPr algn="ctr"/>
              <a:r>
                <a:rPr lang="es-ES" sz="1050" dirty="0" smtClean="0"/>
                <a:t>Comandante</a:t>
              </a:r>
              <a:endParaRPr lang="es-CL" sz="1050" dirty="0"/>
            </a:p>
          </p:txBody>
        </p:sp>
        <p:cxnSp>
          <p:nvCxnSpPr>
            <p:cNvPr id="60" name="Conector angular 59"/>
            <p:cNvCxnSpPr/>
            <p:nvPr/>
          </p:nvCxnSpPr>
          <p:spPr>
            <a:xfrm>
              <a:off x="3215287" y="3443186"/>
              <a:ext cx="490181" cy="409835"/>
            </a:xfrm>
            <a:prstGeom prst="bentConnector3">
              <a:avLst>
                <a:gd name="adj1" fmla="val 1144"/>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1" name="Conector angular 60"/>
            <p:cNvCxnSpPr>
              <a:stCxn id="33" idx="3"/>
              <a:endCxn id="34" idx="2"/>
            </p:cNvCxnSpPr>
            <p:nvPr/>
          </p:nvCxnSpPr>
          <p:spPr>
            <a:xfrm flipV="1">
              <a:off x="4697270" y="3573191"/>
              <a:ext cx="432431" cy="261747"/>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16" name="Grupo 15"/>
          <p:cNvGrpSpPr/>
          <p:nvPr/>
        </p:nvGrpSpPr>
        <p:grpSpPr>
          <a:xfrm>
            <a:off x="4879722" y="1516720"/>
            <a:ext cx="2448272" cy="1615403"/>
            <a:chOff x="6300192" y="1606282"/>
            <a:chExt cx="2448272" cy="1615403"/>
          </a:xfrm>
        </p:grpSpPr>
        <p:sp>
          <p:nvSpPr>
            <p:cNvPr id="37" name="CuadroTexto 36"/>
            <p:cNvSpPr txBox="1"/>
            <p:nvPr/>
          </p:nvSpPr>
          <p:spPr>
            <a:xfrm>
              <a:off x="6300192" y="2565101"/>
              <a:ext cx="1247633" cy="276999"/>
            </a:xfrm>
            <a:prstGeom prst="rect">
              <a:avLst/>
            </a:prstGeom>
            <a:solidFill>
              <a:schemeClr val="bg1">
                <a:lumMod val="75000"/>
              </a:schemeClr>
            </a:solidFill>
          </p:spPr>
          <p:txBody>
            <a:bodyPr wrap="square" rtlCol="0">
              <a:spAutoFit/>
            </a:bodyPr>
            <a:lstStyle/>
            <a:p>
              <a:pPr algn="ctr"/>
              <a:r>
                <a:rPr lang="es-ES" sz="1200" dirty="0" smtClean="0"/>
                <a:t>Jefe Depto. </a:t>
              </a:r>
              <a:r>
                <a:rPr lang="es-ES" sz="1200" dirty="0" err="1" smtClean="0"/>
                <a:t>Adq</a:t>
              </a:r>
              <a:r>
                <a:rPr lang="es-ES" sz="1200" dirty="0" smtClean="0"/>
                <a:t>.</a:t>
              </a:r>
              <a:endParaRPr lang="es-CL" sz="1200" dirty="0"/>
            </a:p>
          </p:txBody>
        </p:sp>
        <p:sp>
          <p:nvSpPr>
            <p:cNvPr id="39" name="CuadroTexto 38"/>
            <p:cNvSpPr txBox="1"/>
            <p:nvPr/>
          </p:nvSpPr>
          <p:spPr>
            <a:xfrm>
              <a:off x="7500831" y="1606282"/>
              <a:ext cx="1247633" cy="200055"/>
            </a:xfrm>
            <a:prstGeom prst="rect">
              <a:avLst/>
            </a:prstGeom>
            <a:solidFill>
              <a:schemeClr val="bg1">
                <a:lumMod val="75000"/>
              </a:schemeClr>
            </a:solidFill>
          </p:spPr>
          <p:txBody>
            <a:bodyPr wrap="square" rtlCol="0">
              <a:spAutoFit/>
            </a:bodyPr>
            <a:lstStyle/>
            <a:p>
              <a:pPr algn="ctr"/>
              <a:r>
                <a:rPr lang="es-ES" sz="700" dirty="0" smtClean="0"/>
                <a:t>Comprador 1</a:t>
              </a:r>
              <a:endParaRPr lang="es-CL" sz="700" dirty="0"/>
            </a:p>
          </p:txBody>
        </p:sp>
        <p:sp>
          <p:nvSpPr>
            <p:cNvPr id="40" name="CuadroTexto 39"/>
            <p:cNvSpPr txBox="1"/>
            <p:nvPr/>
          </p:nvSpPr>
          <p:spPr>
            <a:xfrm>
              <a:off x="7500830" y="1953892"/>
              <a:ext cx="1247633" cy="200055"/>
            </a:xfrm>
            <a:prstGeom prst="rect">
              <a:avLst/>
            </a:prstGeom>
            <a:solidFill>
              <a:schemeClr val="bg1">
                <a:lumMod val="75000"/>
              </a:schemeClr>
            </a:solidFill>
          </p:spPr>
          <p:txBody>
            <a:bodyPr wrap="square" rtlCol="0">
              <a:spAutoFit/>
            </a:bodyPr>
            <a:lstStyle/>
            <a:p>
              <a:pPr algn="ctr"/>
              <a:r>
                <a:rPr lang="es-ES" sz="700" dirty="0" smtClean="0"/>
                <a:t>Comprador 2</a:t>
              </a:r>
              <a:endParaRPr lang="es-CL" sz="700" dirty="0"/>
            </a:p>
          </p:txBody>
        </p:sp>
        <p:sp>
          <p:nvSpPr>
            <p:cNvPr id="41" name="CuadroTexto 40"/>
            <p:cNvSpPr txBox="1"/>
            <p:nvPr/>
          </p:nvSpPr>
          <p:spPr>
            <a:xfrm>
              <a:off x="7500830" y="2284298"/>
              <a:ext cx="1247633" cy="200055"/>
            </a:xfrm>
            <a:prstGeom prst="rect">
              <a:avLst/>
            </a:prstGeom>
            <a:solidFill>
              <a:schemeClr val="bg1">
                <a:lumMod val="75000"/>
              </a:schemeClr>
            </a:solidFill>
          </p:spPr>
          <p:txBody>
            <a:bodyPr wrap="square" rtlCol="0">
              <a:spAutoFit/>
            </a:bodyPr>
            <a:lstStyle/>
            <a:p>
              <a:pPr algn="ctr"/>
              <a:r>
                <a:rPr lang="es-ES" sz="700" dirty="0" smtClean="0"/>
                <a:t>Comprador 3</a:t>
              </a:r>
              <a:endParaRPr lang="es-CL" sz="700" dirty="0"/>
            </a:p>
          </p:txBody>
        </p:sp>
        <p:cxnSp>
          <p:nvCxnSpPr>
            <p:cNvPr id="62" name="Conector angular 61"/>
            <p:cNvCxnSpPr>
              <a:endCxn id="37" idx="2"/>
            </p:cNvCxnSpPr>
            <p:nvPr/>
          </p:nvCxnSpPr>
          <p:spPr>
            <a:xfrm flipV="1">
              <a:off x="6300192" y="2842100"/>
              <a:ext cx="623817" cy="379585"/>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4" name="Grupo 3"/>
          <p:cNvGrpSpPr/>
          <p:nvPr/>
        </p:nvGrpSpPr>
        <p:grpSpPr>
          <a:xfrm>
            <a:off x="179512" y="771550"/>
            <a:ext cx="1737564" cy="2259945"/>
            <a:chOff x="179512" y="665253"/>
            <a:chExt cx="2023162" cy="2476160"/>
          </a:xfrm>
        </p:grpSpPr>
        <p:sp>
          <p:nvSpPr>
            <p:cNvPr id="2" name="Elipse 1"/>
            <p:cNvSpPr/>
            <p:nvPr/>
          </p:nvSpPr>
          <p:spPr>
            <a:xfrm>
              <a:off x="179512" y="665253"/>
              <a:ext cx="2023162" cy="18998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CuadroTexto 2"/>
            <p:cNvSpPr txBox="1"/>
            <p:nvPr/>
          </p:nvSpPr>
          <p:spPr>
            <a:xfrm>
              <a:off x="390987" y="2772081"/>
              <a:ext cx="1219312" cy="369332"/>
            </a:xfrm>
            <a:prstGeom prst="rect">
              <a:avLst/>
            </a:prstGeom>
            <a:noFill/>
          </p:spPr>
          <p:txBody>
            <a:bodyPr wrap="square" rtlCol="0">
              <a:spAutoFit/>
            </a:bodyPr>
            <a:lstStyle/>
            <a:p>
              <a:r>
                <a:rPr lang="es-ES" sz="1600" dirty="0" smtClean="0">
                  <a:solidFill>
                    <a:srgbClr val="FF0000"/>
                  </a:solidFill>
                </a:rPr>
                <a:t>Necesidad</a:t>
              </a:r>
              <a:endParaRPr lang="es-CL" sz="1600" dirty="0">
                <a:solidFill>
                  <a:srgbClr val="FF0000"/>
                </a:solidFill>
              </a:endParaRPr>
            </a:p>
          </p:txBody>
        </p:sp>
      </p:grpSp>
      <p:grpSp>
        <p:nvGrpSpPr>
          <p:cNvPr id="10" name="Grupo 9"/>
          <p:cNvGrpSpPr/>
          <p:nvPr/>
        </p:nvGrpSpPr>
        <p:grpSpPr>
          <a:xfrm>
            <a:off x="7700526" y="1441078"/>
            <a:ext cx="1282144" cy="1136897"/>
            <a:chOff x="7441444" y="2826711"/>
            <a:chExt cx="1739068" cy="1690599"/>
          </a:xfrm>
        </p:grpSpPr>
        <p:sp>
          <p:nvSpPr>
            <p:cNvPr id="63" name="CuadroTexto 62"/>
            <p:cNvSpPr txBox="1"/>
            <p:nvPr/>
          </p:nvSpPr>
          <p:spPr>
            <a:xfrm>
              <a:off x="7668344" y="3174331"/>
              <a:ext cx="1247633" cy="594975"/>
            </a:xfrm>
            <a:prstGeom prst="rect">
              <a:avLst/>
            </a:prstGeom>
            <a:solidFill>
              <a:srgbClr val="C00000"/>
            </a:solidFill>
          </p:spPr>
          <p:txBody>
            <a:bodyPr wrap="square" rtlCol="0">
              <a:spAutoFit/>
            </a:bodyPr>
            <a:lstStyle/>
            <a:p>
              <a:pPr algn="ctr"/>
              <a:r>
                <a:rPr lang="es-ES" sz="1000" dirty="0" smtClean="0"/>
                <a:t>Compromiso C.G.U.</a:t>
              </a:r>
              <a:endParaRPr lang="es-CL" sz="1000" dirty="0"/>
            </a:p>
          </p:txBody>
        </p:sp>
        <p:pic>
          <p:nvPicPr>
            <p:cNvPr id="64" name="Imagen 63"/>
            <p:cNvPicPr>
              <a:picLocks noChangeAspect="1"/>
            </p:cNvPicPr>
            <p:nvPr/>
          </p:nvPicPr>
          <p:blipFill>
            <a:blip r:embed="rId6"/>
            <a:stretch>
              <a:fillRect/>
            </a:stretch>
          </p:blipFill>
          <p:spPr>
            <a:xfrm>
              <a:off x="7956376" y="3723878"/>
              <a:ext cx="739289" cy="635439"/>
            </a:xfrm>
            <a:prstGeom prst="rect">
              <a:avLst/>
            </a:prstGeom>
          </p:spPr>
        </p:pic>
        <p:sp>
          <p:nvSpPr>
            <p:cNvPr id="8" name="Elipse 7"/>
            <p:cNvSpPr/>
            <p:nvPr/>
          </p:nvSpPr>
          <p:spPr>
            <a:xfrm>
              <a:off x="7441444" y="2826711"/>
              <a:ext cx="1739068" cy="16905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14848640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4 Conector recto"/>
          <p:cNvCxnSpPr/>
          <p:nvPr/>
        </p:nvCxnSpPr>
        <p:spPr>
          <a:xfrm>
            <a:off x="107504" y="998544"/>
            <a:ext cx="0" cy="3240360"/>
          </a:xfrm>
          <a:prstGeom prst="line">
            <a:avLst/>
          </a:prstGeom>
          <a:ln w="15875" cmpd="sng">
            <a:solidFill>
              <a:schemeClr val="tx1"/>
            </a:solidFill>
            <a:headEnd type="oval"/>
          </a:ln>
        </p:spPr>
        <p:style>
          <a:lnRef idx="1">
            <a:schemeClr val="accent1"/>
          </a:lnRef>
          <a:fillRef idx="0">
            <a:schemeClr val="accent1"/>
          </a:fillRef>
          <a:effectRef idx="0">
            <a:schemeClr val="accent1"/>
          </a:effectRef>
          <a:fontRef idx="minor">
            <a:schemeClr val="tx1"/>
          </a:fontRef>
        </p:style>
      </p:cxnSp>
      <p:pic>
        <p:nvPicPr>
          <p:cNvPr id="32" name="Imagen 31"/>
          <p:cNvPicPr>
            <a:picLocks noChangeAspect="1"/>
          </p:cNvPicPr>
          <p:nvPr/>
        </p:nvPicPr>
        <p:blipFill>
          <a:blip r:embed="rId3"/>
          <a:stretch>
            <a:fillRect/>
          </a:stretch>
        </p:blipFill>
        <p:spPr>
          <a:xfrm>
            <a:off x="-36512" y="4691664"/>
            <a:ext cx="9202090" cy="472374"/>
          </a:xfrm>
          <a:prstGeom prst="rect">
            <a:avLst/>
          </a:prstGeom>
        </p:spPr>
      </p:pic>
      <p:sp>
        <p:nvSpPr>
          <p:cNvPr id="12" name="Rectángulo 11"/>
          <p:cNvSpPr/>
          <p:nvPr/>
        </p:nvSpPr>
        <p:spPr>
          <a:xfrm>
            <a:off x="10266620" y="7124466"/>
            <a:ext cx="780740" cy="627968"/>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23" name="Proceso alternativo 5">
            <a:extLst>
              <a:ext uri="{FF2B5EF4-FFF2-40B4-BE49-F238E27FC236}">
                <a16:creationId xmlns="" xmlns:a16="http://schemas.microsoft.com/office/drawing/2014/main" id="{A9B50D0E-EF3B-4F81-8D1C-45E23C4F8FF5}"/>
              </a:ext>
            </a:extLst>
          </p:cNvPr>
          <p:cNvSpPr/>
          <p:nvPr/>
        </p:nvSpPr>
        <p:spPr>
          <a:xfrm>
            <a:off x="560916" y="665253"/>
            <a:ext cx="7791545" cy="3428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s-CL" dirty="0"/>
          </a:p>
        </p:txBody>
      </p:sp>
      <p:pic>
        <p:nvPicPr>
          <p:cNvPr id="24" name="Picture 2" descr="Imagen relacionada"/>
          <p:cNvPicPr>
            <a:picLocks noChangeAspect="1" noChangeArrowheads="1"/>
          </p:cNvPicPr>
          <p:nvPr/>
        </p:nvPicPr>
        <p:blipFill>
          <a:blip r:embed="rId4" cstate="print"/>
          <a:srcRect/>
          <a:stretch>
            <a:fillRect/>
          </a:stretch>
        </p:blipFill>
        <p:spPr bwMode="auto">
          <a:xfrm>
            <a:off x="0" y="0"/>
            <a:ext cx="590641" cy="757990"/>
          </a:xfrm>
          <a:prstGeom prst="rect">
            <a:avLst/>
          </a:prstGeom>
          <a:noFill/>
        </p:spPr>
      </p:pic>
      <p:pic>
        <p:nvPicPr>
          <p:cNvPr id="25" name="Picture 19" descr="Y:\heraldica\04_Reparticiones_Vigentes\imagenes_RV_PNG\Dirección General de Finanzas de la Armada.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805" t="17610" r="28804" b="17282"/>
          <a:stretch/>
        </p:blipFill>
        <p:spPr bwMode="auto">
          <a:xfrm>
            <a:off x="8361367" y="76651"/>
            <a:ext cx="581689" cy="775847"/>
          </a:xfrm>
          <a:prstGeom prst="rect">
            <a:avLst/>
          </a:prstGeom>
          <a:noFill/>
          <a:extLst>
            <a:ext uri="{909E8E84-426E-40DD-AFC4-6F175D3DCCD1}">
              <a14:hiddenFill xmlns:a14="http://schemas.microsoft.com/office/drawing/2010/main">
                <a:solidFill>
                  <a:srgbClr val="FFFFFF"/>
                </a:solidFill>
              </a14:hiddenFill>
            </a:ext>
          </a:extLst>
        </p:spPr>
      </p:pic>
      <p:sp>
        <p:nvSpPr>
          <p:cNvPr id="26" name="Título 1">
            <a:extLst>
              <a:ext uri="{FF2B5EF4-FFF2-40B4-BE49-F238E27FC236}">
                <a16:creationId xmlns="" xmlns:a16="http://schemas.microsoft.com/office/drawing/2014/main" id="{FC9AE50B-CC12-4A0A-9A4B-556DD10FAA3D}"/>
              </a:ext>
            </a:extLst>
          </p:cNvPr>
          <p:cNvSpPr txBox="1">
            <a:spLocks/>
          </p:cNvSpPr>
          <p:nvPr/>
        </p:nvSpPr>
        <p:spPr>
          <a:xfrm>
            <a:off x="107504" y="123478"/>
            <a:ext cx="9011876" cy="447750"/>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400" b="1" dirty="0" smtClean="0">
                <a:solidFill>
                  <a:srgbClr val="0070C0"/>
                </a:solidFill>
                <a:latin typeface="Arial Narrow" panose="020B0606020202030204" pitchFamily="34" charset="0"/>
                <a:cs typeface="Arial" panose="020B0604020202020204" pitchFamily="34" charset="0"/>
              </a:rPr>
              <a:t>Roles SECP (</a:t>
            </a:r>
            <a:r>
              <a:rPr lang="es-CL" sz="2400" b="1" dirty="0" smtClean="0">
                <a:solidFill>
                  <a:srgbClr val="FF0000"/>
                </a:solidFill>
                <a:latin typeface="Arial Narrow" panose="020B0606020202030204" pitchFamily="34" charset="0"/>
                <a:cs typeface="Arial" panose="020B0604020202020204" pitchFamily="34" charset="0"/>
              </a:rPr>
              <a:t>Proceso Finanzas</a:t>
            </a:r>
            <a:r>
              <a:rPr lang="es-CL" sz="2400" b="1" dirty="0" smtClean="0">
                <a:solidFill>
                  <a:srgbClr val="0070C0"/>
                </a:solidFill>
                <a:latin typeface="Arial Narrow" panose="020B0606020202030204" pitchFamily="34" charset="0"/>
                <a:cs typeface="Arial" panose="020B0604020202020204" pitchFamily="34" charset="0"/>
              </a:rPr>
              <a:t>)</a:t>
            </a:r>
            <a:endParaRPr lang="es-CL" sz="2400" b="1" dirty="0">
              <a:solidFill>
                <a:srgbClr val="0070C0"/>
              </a:solidFill>
              <a:latin typeface="Arial Narrow" panose="020B0606020202030204" pitchFamily="34" charset="0"/>
              <a:cs typeface="Arial" panose="020B0604020202020204" pitchFamily="34" charset="0"/>
            </a:endParaRPr>
          </a:p>
        </p:txBody>
      </p:sp>
      <p:grpSp>
        <p:nvGrpSpPr>
          <p:cNvPr id="27" name="Grupo 26"/>
          <p:cNvGrpSpPr/>
          <p:nvPr/>
        </p:nvGrpSpPr>
        <p:grpSpPr>
          <a:xfrm>
            <a:off x="454652" y="1155268"/>
            <a:ext cx="3637981" cy="1444955"/>
            <a:chOff x="454652" y="1155268"/>
            <a:chExt cx="3637981" cy="1444955"/>
          </a:xfrm>
        </p:grpSpPr>
        <p:sp>
          <p:nvSpPr>
            <p:cNvPr id="9" name="CuadroTexto 8"/>
            <p:cNvSpPr txBox="1"/>
            <p:nvPr/>
          </p:nvSpPr>
          <p:spPr>
            <a:xfrm>
              <a:off x="454652" y="1683226"/>
              <a:ext cx="1396360" cy="276999"/>
            </a:xfrm>
            <a:prstGeom prst="rect">
              <a:avLst/>
            </a:prstGeom>
            <a:noFill/>
            <a:ln>
              <a:solidFill>
                <a:schemeClr val="accent6">
                  <a:shade val="50000"/>
                </a:schemeClr>
              </a:solidFill>
              <a:prstDash val="dash"/>
            </a:ln>
          </p:spPr>
          <p:txBody>
            <a:bodyPr wrap="square" rtlCol="0">
              <a:spAutoFit/>
            </a:bodyPr>
            <a:lstStyle/>
            <a:p>
              <a:pPr algn="ctr"/>
              <a:r>
                <a:rPr lang="es-ES" sz="1200" dirty="0" smtClean="0"/>
                <a:t>D.T.E.</a:t>
              </a:r>
              <a:endParaRPr lang="es-CL" sz="1200" dirty="0"/>
            </a:p>
          </p:txBody>
        </p:sp>
        <p:sp>
          <p:nvSpPr>
            <p:cNvPr id="55" name="CuadroTexto 54"/>
            <p:cNvSpPr txBox="1"/>
            <p:nvPr/>
          </p:nvSpPr>
          <p:spPr>
            <a:xfrm>
              <a:off x="1926902" y="1683226"/>
              <a:ext cx="988914" cy="430887"/>
            </a:xfrm>
            <a:prstGeom prst="rect">
              <a:avLst/>
            </a:prstGeom>
            <a:noFill/>
            <a:ln>
              <a:solidFill>
                <a:schemeClr val="accent6">
                  <a:shade val="50000"/>
                </a:schemeClr>
              </a:solidFill>
              <a:prstDash val="dash"/>
            </a:ln>
          </p:spPr>
          <p:txBody>
            <a:bodyPr wrap="square" rtlCol="0">
              <a:spAutoFit/>
            </a:bodyPr>
            <a:lstStyle/>
            <a:p>
              <a:pPr algn="ctr"/>
              <a:r>
                <a:rPr lang="es-ES" sz="1100" dirty="0" smtClean="0"/>
                <a:t>ACTA RECEPCION</a:t>
              </a:r>
              <a:endParaRPr lang="es-CL" sz="1100" dirty="0"/>
            </a:p>
          </p:txBody>
        </p:sp>
        <p:sp>
          <p:nvSpPr>
            <p:cNvPr id="56" name="CuadroTexto 55"/>
            <p:cNvSpPr txBox="1"/>
            <p:nvPr/>
          </p:nvSpPr>
          <p:spPr>
            <a:xfrm>
              <a:off x="2991706" y="1690780"/>
              <a:ext cx="1100927" cy="348203"/>
            </a:xfrm>
            <a:prstGeom prst="rect">
              <a:avLst/>
            </a:prstGeom>
            <a:noFill/>
            <a:ln>
              <a:solidFill>
                <a:schemeClr val="accent6">
                  <a:shade val="50000"/>
                </a:schemeClr>
              </a:solidFill>
              <a:prstDash val="dash"/>
            </a:ln>
          </p:spPr>
          <p:txBody>
            <a:bodyPr wrap="square" rtlCol="0">
              <a:spAutoFit/>
            </a:bodyPr>
            <a:lstStyle/>
            <a:p>
              <a:pPr algn="ctr"/>
              <a:r>
                <a:rPr lang="es-ES" sz="1100" dirty="0" smtClean="0"/>
                <a:t>IMPUTAR</a:t>
              </a:r>
              <a:endParaRPr lang="es-CL" sz="1100" dirty="0"/>
            </a:p>
          </p:txBody>
        </p:sp>
        <p:sp>
          <p:nvSpPr>
            <p:cNvPr id="57" name="CuadroTexto 56"/>
            <p:cNvSpPr txBox="1"/>
            <p:nvPr/>
          </p:nvSpPr>
          <p:spPr>
            <a:xfrm>
              <a:off x="2990502" y="2158742"/>
              <a:ext cx="1102131" cy="268992"/>
            </a:xfrm>
            <a:prstGeom prst="rect">
              <a:avLst/>
            </a:prstGeom>
            <a:noFill/>
            <a:ln>
              <a:solidFill>
                <a:schemeClr val="accent6">
                  <a:shade val="50000"/>
                </a:schemeClr>
              </a:solidFill>
              <a:prstDash val="dash"/>
            </a:ln>
          </p:spPr>
          <p:txBody>
            <a:bodyPr wrap="square" rtlCol="0">
              <a:spAutoFit/>
            </a:bodyPr>
            <a:lstStyle/>
            <a:p>
              <a:pPr algn="ctr"/>
              <a:r>
                <a:rPr lang="es-ES" sz="1100" dirty="0" smtClean="0"/>
                <a:t>RESOL. PAGO</a:t>
              </a:r>
              <a:endParaRPr lang="es-CL" sz="1100" dirty="0"/>
            </a:p>
          </p:txBody>
        </p:sp>
        <p:sp>
          <p:nvSpPr>
            <p:cNvPr id="30" name="CuadroTexto 29"/>
            <p:cNvSpPr txBox="1"/>
            <p:nvPr/>
          </p:nvSpPr>
          <p:spPr>
            <a:xfrm>
              <a:off x="488276" y="1155268"/>
              <a:ext cx="3604357" cy="307777"/>
            </a:xfrm>
            <a:prstGeom prst="rect">
              <a:avLst/>
            </a:prstGeom>
            <a:solidFill>
              <a:schemeClr val="tx2">
                <a:lumMod val="40000"/>
                <a:lumOff val="60000"/>
              </a:schemeClr>
            </a:solidFill>
          </p:spPr>
          <p:txBody>
            <a:bodyPr wrap="square" rtlCol="0">
              <a:spAutoFit/>
            </a:bodyPr>
            <a:lstStyle/>
            <a:p>
              <a:pPr algn="ctr"/>
              <a:r>
                <a:rPr lang="es-ES" sz="1400" dirty="0" smtClean="0"/>
                <a:t>Encargado Presupuesto</a:t>
              </a:r>
              <a:endParaRPr lang="es-CL" sz="1400" dirty="0"/>
            </a:p>
          </p:txBody>
        </p:sp>
        <p:sp>
          <p:nvSpPr>
            <p:cNvPr id="43" name="CuadroTexto 42"/>
            <p:cNvSpPr txBox="1"/>
            <p:nvPr/>
          </p:nvSpPr>
          <p:spPr>
            <a:xfrm>
              <a:off x="1926903" y="2169336"/>
              <a:ext cx="988914" cy="430887"/>
            </a:xfrm>
            <a:prstGeom prst="rect">
              <a:avLst/>
            </a:prstGeom>
            <a:noFill/>
            <a:ln>
              <a:solidFill>
                <a:schemeClr val="accent6">
                  <a:shade val="50000"/>
                </a:schemeClr>
              </a:solidFill>
              <a:prstDash val="dash"/>
            </a:ln>
          </p:spPr>
          <p:txBody>
            <a:bodyPr wrap="square" rtlCol="0">
              <a:spAutoFit/>
            </a:bodyPr>
            <a:lstStyle/>
            <a:p>
              <a:pPr algn="ctr"/>
              <a:r>
                <a:rPr lang="es-ES" sz="1100" dirty="0" smtClean="0"/>
                <a:t>ASOCIAR ORCOM</a:t>
              </a:r>
              <a:endParaRPr lang="es-CL" sz="1100" dirty="0"/>
            </a:p>
          </p:txBody>
        </p:sp>
      </p:grpSp>
      <p:grpSp>
        <p:nvGrpSpPr>
          <p:cNvPr id="36" name="Grupo 35"/>
          <p:cNvGrpSpPr/>
          <p:nvPr/>
        </p:nvGrpSpPr>
        <p:grpSpPr>
          <a:xfrm>
            <a:off x="5931050" y="947505"/>
            <a:ext cx="2878196" cy="1690599"/>
            <a:chOff x="5469235" y="1817369"/>
            <a:chExt cx="2878196" cy="1690599"/>
          </a:xfrm>
        </p:grpSpPr>
        <p:grpSp>
          <p:nvGrpSpPr>
            <p:cNvPr id="10" name="Grupo 9"/>
            <p:cNvGrpSpPr/>
            <p:nvPr/>
          </p:nvGrpSpPr>
          <p:grpSpPr>
            <a:xfrm>
              <a:off x="6608363" y="1817369"/>
              <a:ext cx="1739068" cy="1690599"/>
              <a:chOff x="7441444" y="2826711"/>
              <a:chExt cx="1739068" cy="1690599"/>
            </a:xfrm>
          </p:grpSpPr>
          <p:sp>
            <p:nvSpPr>
              <p:cNvPr id="63" name="CuadroTexto 62"/>
              <p:cNvSpPr txBox="1"/>
              <p:nvPr/>
            </p:nvSpPr>
            <p:spPr>
              <a:xfrm>
                <a:off x="7668344" y="3174331"/>
                <a:ext cx="1247633" cy="523220"/>
              </a:xfrm>
              <a:prstGeom prst="rect">
                <a:avLst/>
              </a:prstGeom>
              <a:solidFill>
                <a:srgbClr val="C00000"/>
              </a:solidFill>
            </p:spPr>
            <p:txBody>
              <a:bodyPr wrap="square" rtlCol="0">
                <a:spAutoFit/>
              </a:bodyPr>
              <a:lstStyle/>
              <a:p>
                <a:pPr algn="ctr"/>
                <a:r>
                  <a:rPr lang="es-ES" sz="1400" dirty="0" smtClean="0"/>
                  <a:t>DEVENGO</a:t>
                </a:r>
              </a:p>
              <a:p>
                <a:pPr algn="ctr"/>
                <a:r>
                  <a:rPr lang="es-ES" sz="1400" dirty="0" smtClean="0"/>
                  <a:t>C.G.U.</a:t>
                </a:r>
                <a:endParaRPr lang="es-CL" sz="1400" dirty="0"/>
              </a:p>
            </p:txBody>
          </p:sp>
          <p:pic>
            <p:nvPicPr>
              <p:cNvPr id="64" name="Imagen 63"/>
              <p:cNvPicPr>
                <a:picLocks noChangeAspect="1"/>
              </p:cNvPicPr>
              <p:nvPr/>
            </p:nvPicPr>
            <p:blipFill>
              <a:blip r:embed="rId6"/>
              <a:stretch>
                <a:fillRect/>
              </a:stretch>
            </p:blipFill>
            <p:spPr>
              <a:xfrm>
                <a:off x="7956376" y="3723878"/>
                <a:ext cx="739289" cy="635439"/>
              </a:xfrm>
              <a:prstGeom prst="rect">
                <a:avLst/>
              </a:prstGeom>
            </p:spPr>
          </p:pic>
          <p:sp>
            <p:nvSpPr>
              <p:cNvPr id="8" name="Elipse 7"/>
              <p:cNvSpPr/>
              <p:nvPr/>
            </p:nvSpPr>
            <p:spPr>
              <a:xfrm>
                <a:off x="7441444" y="2826711"/>
                <a:ext cx="1739068" cy="16905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cxnSp>
          <p:nvCxnSpPr>
            <p:cNvPr id="22" name="Conector recto de flecha 21"/>
            <p:cNvCxnSpPr>
              <a:stCxn id="34" idx="3"/>
            </p:cNvCxnSpPr>
            <p:nvPr/>
          </p:nvCxnSpPr>
          <p:spPr>
            <a:xfrm flipV="1">
              <a:off x="5469235" y="2898066"/>
              <a:ext cx="785074"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45" name="Grupo 44"/>
          <p:cNvGrpSpPr/>
          <p:nvPr/>
        </p:nvGrpSpPr>
        <p:grpSpPr>
          <a:xfrm>
            <a:off x="4221602" y="1152302"/>
            <a:ext cx="1247633" cy="2723575"/>
            <a:chOff x="4195477" y="1101996"/>
            <a:chExt cx="1247633" cy="2723575"/>
          </a:xfrm>
        </p:grpSpPr>
        <p:grpSp>
          <p:nvGrpSpPr>
            <p:cNvPr id="35" name="Grupo 34"/>
            <p:cNvGrpSpPr/>
            <p:nvPr/>
          </p:nvGrpSpPr>
          <p:grpSpPr>
            <a:xfrm>
              <a:off x="4195477" y="1101996"/>
              <a:ext cx="1247633" cy="1899653"/>
              <a:chOff x="4195477" y="1101996"/>
              <a:chExt cx="1247633" cy="1899653"/>
            </a:xfrm>
          </p:grpSpPr>
          <p:sp>
            <p:nvSpPr>
              <p:cNvPr id="31" name="CuadroTexto 30"/>
              <p:cNvSpPr txBox="1"/>
              <p:nvPr/>
            </p:nvSpPr>
            <p:spPr>
              <a:xfrm>
                <a:off x="4298624" y="1101996"/>
                <a:ext cx="998739" cy="523220"/>
              </a:xfrm>
              <a:prstGeom prst="rect">
                <a:avLst/>
              </a:prstGeom>
              <a:solidFill>
                <a:schemeClr val="tx2">
                  <a:lumMod val="40000"/>
                  <a:lumOff val="60000"/>
                </a:schemeClr>
              </a:solidFill>
            </p:spPr>
            <p:txBody>
              <a:bodyPr wrap="square" rtlCol="0">
                <a:spAutoFit/>
              </a:bodyPr>
              <a:lstStyle/>
              <a:p>
                <a:pPr algn="ctr"/>
                <a:r>
                  <a:rPr lang="es-ES" sz="1400" dirty="0" smtClean="0"/>
                  <a:t>Jefe Depto. AB y </a:t>
                </a:r>
                <a:r>
                  <a:rPr lang="es-ES" sz="1400" dirty="0" err="1" smtClean="0"/>
                  <a:t>Fzas</a:t>
                </a:r>
                <a:r>
                  <a:rPr lang="es-ES" sz="1400" dirty="0" smtClean="0"/>
                  <a:t>.</a:t>
                </a:r>
                <a:endParaRPr lang="es-CL" sz="1400" dirty="0"/>
              </a:p>
            </p:txBody>
          </p:sp>
          <p:sp>
            <p:nvSpPr>
              <p:cNvPr id="34" name="CuadroTexto 33"/>
              <p:cNvSpPr txBox="1"/>
              <p:nvPr/>
            </p:nvSpPr>
            <p:spPr>
              <a:xfrm>
                <a:off x="4195477" y="2693872"/>
                <a:ext cx="1247633" cy="307777"/>
              </a:xfrm>
              <a:prstGeom prst="rect">
                <a:avLst/>
              </a:prstGeom>
              <a:solidFill>
                <a:srgbClr val="FFC000"/>
              </a:solidFill>
            </p:spPr>
            <p:txBody>
              <a:bodyPr wrap="square" rtlCol="0">
                <a:spAutoFit/>
              </a:bodyPr>
              <a:lstStyle/>
              <a:p>
                <a:pPr algn="ctr"/>
                <a:r>
                  <a:rPr lang="es-ES" sz="1400" dirty="0" smtClean="0"/>
                  <a:t>Comandante</a:t>
                </a:r>
                <a:endParaRPr lang="es-CL" sz="1400" dirty="0"/>
              </a:p>
            </p:txBody>
          </p:sp>
          <p:cxnSp>
            <p:nvCxnSpPr>
              <p:cNvPr id="20" name="Conector recto de flecha 19"/>
              <p:cNvCxnSpPr/>
              <p:nvPr/>
            </p:nvCxnSpPr>
            <p:spPr>
              <a:xfrm>
                <a:off x="4797993" y="1683226"/>
                <a:ext cx="0" cy="9354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pic>
          <p:nvPicPr>
            <p:cNvPr id="38" name="Imagen 37"/>
            <p:cNvPicPr>
              <a:picLocks noChangeAspect="1"/>
            </p:cNvPicPr>
            <p:nvPr/>
          </p:nvPicPr>
          <p:blipFill>
            <a:blip r:embed="rId7"/>
            <a:stretch>
              <a:fillRect/>
            </a:stretch>
          </p:blipFill>
          <p:spPr>
            <a:xfrm>
              <a:off x="4217700" y="3148779"/>
              <a:ext cx="1203186" cy="676792"/>
            </a:xfrm>
            <a:prstGeom prst="rect">
              <a:avLst/>
            </a:prstGeom>
          </p:spPr>
        </p:pic>
      </p:grpSp>
      <p:grpSp>
        <p:nvGrpSpPr>
          <p:cNvPr id="46" name="Grupo 45"/>
          <p:cNvGrpSpPr/>
          <p:nvPr/>
        </p:nvGrpSpPr>
        <p:grpSpPr>
          <a:xfrm>
            <a:off x="5931050" y="2774685"/>
            <a:ext cx="2878196" cy="1690599"/>
            <a:chOff x="5931050" y="2774685"/>
            <a:chExt cx="2878196" cy="1690599"/>
          </a:xfrm>
        </p:grpSpPr>
        <p:grpSp>
          <p:nvGrpSpPr>
            <p:cNvPr id="66" name="Grupo 65"/>
            <p:cNvGrpSpPr/>
            <p:nvPr/>
          </p:nvGrpSpPr>
          <p:grpSpPr>
            <a:xfrm>
              <a:off x="7070178" y="2774685"/>
              <a:ext cx="1739068" cy="1690599"/>
              <a:chOff x="7441444" y="2826711"/>
              <a:chExt cx="1739068" cy="1690599"/>
            </a:xfrm>
          </p:grpSpPr>
          <p:sp>
            <p:nvSpPr>
              <p:cNvPr id="68" name="CuadroTexto 67"/>
              <p:cNvSpPr txBox="1"/>
              <p:nvPr/>
            </p:nvSpPr>
            <p:spPr>
              <a:xfrm>
                <a:off x="7668344" y="3396700"/>
                <a:ext cx="1247633" cy="523220"/>
              </a:xfrm>
              <a:prstGeom prst="rect">
                <a:avLst/>
              </a:prstGeom>
              <a:solidFill>
                <a:schemeClr val="accent3">
                  <a:lumMod val="75000"/>
                </a:schemeClr>
              </a:solidFill>
              <a:ln>
                <a:solidFill>
                  <a:schemeClr val="accent3">
                    <a:lumMod val="75000"/>
                  </a:schemeClr>
                </a:solidFill>
              </a:ln>
            </p:spPr>
            <p:txBody>
              <a:bodyPr wrap="square" rtlCol="0">
                <a:spAutoFit/>
              </a:bodyPr>
              <a:lstStyle/>
              <a:p>
                <a:pPr algn="ctr"/>
                <a:r>
                  <a:rPr lang="es-ES" sz="1400" dirty="0" smtClean="0"/>
                  <a:t>LEGAJO ELECTRÓNICO</a:t>
                </a:r>
                <a:endParaRPr lang="es-CL" sz="1400" dirty="0"/>
              </a:p>
            </p:txBody>
          </p:sp>
          <p:sp>
            <p:nvSpPr>
              <p:cNvPr id="70" name="Elipse 69"/>
              <p:cNvSpPr/>
              <p:nvPr/>
            </p:nvSpPr>
            <p:spPr>
              <a:xfrm>
                <a:off x="7441444" y="2826711"/>
                <a:ext cx="1739068" cy="1690599"/>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cxnSp>
          <p:nvCxnSpPr>
            <p:cNvPr id="67" name="Conector recto de flecha 66"/>
            <p:cNvCxnSpPr/>
            <p:nvPr/>
          </p:nvCxnSpPr>
          <p:spPr>
            <a:xfrm flipV="1">
              <a:off x="5931050" y="3507854"/>
              <a:ext cx="785074" cy="1"/>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622884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duotone>
              <a:prstClr val="black"/>
              <a:schemeClr val="bg1">
                <a:tint val="45000"/>
                <a:satMod val="400000"/>
              </a:schemeClr>
            </a:duotone>
            <a:extLst>
              <a:ext uri="{BEBA8EAE-BF5A-486C-A8C5-ECC9F3942E4B}">
                <a14:imgProps xmlns:a14="http://schemas.microsoft.com/office/drawing/2010/main">
                  <a14:imgLayer r:embed="rId3">
                    <a14:imgEffect>
                      <a14:artisticTexturizer/>
                    </a14:imgEffect>
                  </a14:imgLayer>
                </a14:imgProps>
              </a:ext>
            </a:extLst>
          </a:blip>
          <a:srcRect t="857" r="29618"/>
          <a:stretch/>
        </p:blipFill>
        <p:spPr>
          <a:xfrm>
            <a:off x="7144" y="6359"/>
            <a:ext cx="2016224" cy="5135564"/>
          </a:xfrm>
          <a:prstGeom prst="rect">
            <a:avLst/>
          </a:prstGeom>
        </p:spPr>
      </p:pic>
      <p:sp>
        <p:nvSpPr>
          <p:cNvPr id="7" name="Elipse 6"/>
          <p:cNvSpPr/>
          <p:nvPr/>
        </p:nvSpPr>
        <p:spPr>
          <a:xfrm>
            <a:off x="1457465" y="350237"/>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8" name="Elipse 7"/>
          <p:cNvSpPr/>
          <p:nvPr/>
        </p:nvSpPr>
        <p:spPr>
          <a:xfrm>
            <a:off x="1421465" y="2073204"/>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9" name="Elipse 8"/>
          <p:cNvSpPr/>
          <p:nvPr/>
        </p:nvSpPr>
        <p:spPr>
          <a:xfrm>
            <a:off x="1115616" y="2574141"/>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0" name="Elipse 9"/>
          <p:cNvSpPr/>
          <p:nvPr/>
        </p:nvSpPr>
        <p:spPr>
          <a:xfrm>
            <a:off x="1173889" y="3173009"/>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Elipse 10"/>
          <p:cNvSpPr/>
          <p:nvPr/>
        </p:nvSpPr>
        <p:spPr>
          <a:xfrm>
            <a:off x="1374197" y="4585505"/>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3" name="CuadroTexto 12"/>
          <p:cNvSpPr txBox="1"/>
          <p:nvPr/>
        </p:nvSpPr>
        <p:spPr>
          <a:xfrm>
            <a:off x="2386984" y="339502"/>
            <a:ext cx="1752968" cy="246221"/>
          </a:xfrm>
          <a:prstGeom prst="rect">
            <a:avLst/>
          </a:prstGeom>
          <a:noFill/>
        </p:spPr>
        <p:txBody>
          <a:bodyPr wrap="square" rtlCol="0">
            <a:spAutoFit/>
          </a:bodyPr>
          <a:lstStyle/>
          <a:p>
            <a:r>
              <a:rPr lang="es-CL" sz="1000" dirty="0" smtClean="0"/>
              <a:t>CF CUARZONA (26)</a:t>
            </a:r>
            <a:endParaRPr lang="es-CL" sz="1000" dirty="0"/>
          </a:p>
        </p:txBody>
      </p:sp>
      <p:sp>
        <p:nvSpPr>
          <p:cNvPr id="14" name="CuadroTexto 13"/>
          <p:cNvSpPr txBox="1"/>
          <p:nvPr/>
        </p:nvSpPr>
        <p:spPr>
          <a:xfrm>
            <a:off x="2339752" y="2078727"/>
            <a:ext cx="1431101" cy="246221"/>
          </a:xfrm>
          <a:prstGeom prst="rect">
            <a:avLst/>
          </a:prstGeom>
          <a:noFill/>
        </p:spPr>
        <p:txBody>
          <a:bodyPr wrap="square" rtlCol="0">
            <a:spAutoFit/>
          </a:bodyPr>
          <a:lstStyle/>
          <a:p>
            <a:r>
              <a:rPr lang="es-CL" sz="1000" dirty="0" smtClean="0"/>
              <a:t>CF ESTANAVMET (7)</a:t>
            </a:r>
            <a:endParaRPr lang="es-CL" sz="1000" dirty="0"/>
          </a:p>
        </p:txBody>
      </p:sp>
      <p:sp>
        <p:nvSpPr>
          <p:cNvPr id="17" name="CuadroTexto 16"/>
          <p:cNvSpPr txBox="1"/>
          <p:nvPr/>
        </p:nvSpPr>
        <p:spPr>
          <a:xfrm>
            <a:off x="2476599" y="4544839"/>
            <a:ext cx="1554290" cy="246221"/>
          </a:xfrm>
          <a:prstGeom prst="rect">
            <a:avLst/>
          </a:prstGeom>
          <a:noFill/>
        </p:spPr>
        <p:txBody>
          <a:bodyPr wrap="square" rtlCol="0">
            <a:spAutoFit/>
          </a:bodyPr>
          <a:lstStyle/>
          <a:p>
            <a:r>
              <a:rPr lang="es-CL" sz="1000" dirty="0" smtClean="0"/>
              <a:t>CF TERZONA (32)</a:t>
            </a:r>
            <a:endParaRPr lang="es-CL" sz="1000" dirty="0"/>
          </a:p>
        </p:txBody>
      </p:sp>
      <p:sp>
        <p:nvSpPr>
          <p:cNvPr id="18" name="CuadroTexto 17"/>
          <p:cNvSpPr txBox="1"/>
          <p:nvPr/>
        </p:nvSpPr>
        <p:spPr>
          <a:xfrm>
            <a:off x="4110154" y="352673"/>
            <a:ext cx="2272787" cy="184666"/>
          </a:xfrm>
          <a:prstGeom prst="rect">
            <a:avLst/>
          </a:prstGeom>
          <a:noFill/>
        </p:spPr>
        <p:txBody>
          <a:bodyPr wrap="square" rtlCol="0">
            <a:spAutoFit/>
          </a:bodyPr>
          <a:lstStyle/>
          <a:p>
            <a:r>
              <a:rPr lang="es-CL" sz="600" dirty="0" smtClean="0"/>
              <a:t>MARITGOBARI - MARITGOBANTO</a:t>
            </a:r>
            <a:endParaRPr lang="es-CL" sz="600" dirty="0"/>
          </a:p>
        </p:txBody>
      </p:sp>
      <p:sp>
        <p:nvSpPr>
          <p:cNvPr id="20" name="CuadroTexto 19"/>
          <p:cNvSpPr txBox="1"/>
          <p:nvPr/>
        </p:nvSpPr>
        <p:spPr>
          <a:xfrm>
            <a:off x="4139952" y="2505830"/>
            <a:ext cx="2520280" cy="184666"/>
          </a:xfrm>
          <a:prstGeom prst="rect">
            <a:avLst/>
          </a:prstGeom>
          <a:noFill/>
        </p:spPr>
        <p:txBody>
          <a:bodyPr wrap="square" rtlCol="0">
            <a:spAutoFit/>
          </a:bodyPr>
          <a:lstStyle/>
          <a:p>
            <a:r>
              <a:rPr lang="es-CL" sz="600" dirty="0" smtClean="0"/>
              <a:t>ESGRUM - MARITGOBVLD</a:t>
            </a:r>
            <a:endParaRPr lang="es-CL" sz="600" dirty="0"/>
          </a:p>
        </p:txBody>
      </p:sp>
      <p:sp>
        <p:nvSpPr>
          <p:cNvPr id="21" name="CuadroTexto 20"/>
          <p:cNvSpPr txBox="1"/>
          <p:nvPr/>
        </p:nvSpPr>
        <p:spPr>
          <a:xfrm>
            <a:off x="4118181" y="3147814"/>
            <a:ext cx="2520280" cy="184666"/>
          </a:xfrm>
          <a:prstGeom prst="rect">
            <a:avLst/>
          </a:prstGeom>
          <a:noFill/>
        </p:spPr>
        <p:txBody>
          <a:bodyPr wrap="square" rtlCol="0">
            <a:spAutoFit/>
          </a:bodyPr>
          <a:lstStyle>
            <a:defPPr>
              <a:defRPr lang="es-CL"/>
            </a:defPPr>
            <a:lvl1pPr>
              <a:defRPr sz="1000"/>
            </a:lvl1pPr>
          </a:lstStyle>
          <a:p>
            <a:r>
              <a:rPr lang="es-CL" sz="600" dirty="0" smtClean="0"/>
              <a:t> MARITGOBCAS </a:t>
            </a:r>
            <a:r>
              <a:rPr lang="es-CL" sz="600" dirty="0"/>
              <a:t>- MARITOGBAYS</a:t>
            </a:r>
          </a:p>
        </p:txBody>
      </p:sp>
      <p:sp>
        <p:nvSpPr>
          <p:cNvPr id="22" name="CuadroTexto 21"/>
          <p:cNvSpPr txBox="1"/>
          <p:nvPr/>
        </p:nvSpPr>
        <p:spPr>
          <a:xfrm>
            <a:off x="4163892" y="4619332"/>
            <a:ext cx="2064292" cy="184666"/>
          </a:xfrm>
          <a:prstGeom prst="rect">
            <a:avLst/>
          </a:prstGeom>
          <a:noFill/>
        </p:spPr>
        <p:txBody>
          <a:bodyPr wrap="square" rtlCol="0">
            <a:spAutoFit/>
          </a:bodyPr>
          <a:lstStyle/>
          <a:p>
            <a:r>
              <a:rPr lang="es-CL" sz="600" dirty="0" smtClean="0"/>
              <a:t>DISNABE – DELBIENWILL – COMANDAW</a:t>
            </a:r>
            <a:endParaRPr lang="es-CL" sz="600" dirty="0"/>
          </a:p>
        </p:txBody>
      </p:sp>
      <p:sp>
        <p:nvSpPr>
          <p:cNvPr id="23" name="Elipse 22"/>
          <p:cNvSpPr/>
          <p:nvPr/>
        </p:nvSpPr>
        <p:spPr>
          <a:xfrm>
            <a:off x="1475465" y="134511"/>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a:p>
        </p:txBody>
      </p:sp>
      <p:sp>
        <p:nvSpPr>
          <p:cNvPr id="24" name="Elipse 23"/>
          <p:cNvSpPr/>
          <p:nvPr/>
        </p:nvSpPr>
        <p:spPr>
          <a:xfrm>
            <a:off x="1457465" y="752521"/>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a:p>
        </p:txBody>
      </p:sp>
      <p:sp>
        <p:nvSpPr>
          <p:cNvPr id="26" name="Elipse 25"/>
          <p:cNvSpPr/>
          <p:nvPr/>
        </p:nvSpPr>
        <p:spPr>
          <a:xfrm>
            <a:off x="1110531" y="3045646"/>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a:p>
        </p:txBody>
      </p:sp>
      <p:sp>
        <p:nvSpPr>
          <p:cNvPr id="27" name="Elipse 26"/>
          <p:cNvSpPr/>
          <p:nvPr/>
        </p:nvSpPr>
        <p:spPr>
          <a:xfrm>
            <a:off x="1266197" y="3832864"/>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a:p>
        </p:txBody>
      </p:sp>
      <p:sp>
        <p:nvSpPr>
          <p:cNvPr id="28" name="Elipse 27"/>
          <p:cNvSpPr/>
          <p:nvPr/>
        </p:nvSpPr>
        <p:spPr>
          <a:xfrm>
            <a:off x="1086451" y="3332049"/>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a:p>
        </p:txBody>
      </p:sp>
      <p:sp>
        <p:nvSpPr>
          <p:cNvPr id="29" name="Elipse 28"/>
          <p:cNvSpPr/>
          <p:nvPr/>
        </p:nvSpPr>
        <p:spPr>
          <a:xfrm>
            <a:off x="1511465" y="4752953"/>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a:p>
        </p:txBody>
      </p:sp>
      <p:sp>
        <p:nvSpPr>
          <p:cNvPr id="30" name="Elipse 29"/>
          <p:cNvSpPr/>
          <p:nvPr/>
        </p:nvSpPr>
        <p:spPr>
          <a:xfrm>
            <a:off x="1374197" y="4719492"/>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a:p>
        </p:txBody>
      </p:sp>
      <p:sp>
        <p:nvSpPr>
          <p:cNvPr id="31" name="Elipse 30"/>
          <p:cNvSpPr/>
          <p:nvPr/>
        </p:nvSpPr>
        <p:spPr>
          <a:xfrm>
            <a:off x="6671587" y="218246"/>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sz="1000"/>
          </a:p>
        </p:txBody>
      </p:sp>
      <p:sp>
        <p:nvSpPr>
          <p:cNvPr id="32" name="CuadroTexto 31"/>
          <p:cNvSpPr txBox="1"/>
          <p:nvPr/>
        </p:nvSpPr>
        <p:spPr>
          <a:xfrm>
            <a:off x="6804248" y="134511"/>
            <a:ext cx="2066273" cy="276999"/>
          </a:xfrm>
          <a:prstGeom prst="rect">
            <a:avLst/>
          </a:prstGeom>
          <a:noFill/>
        </p:spPr>
        <p:txBody>
          <a:bodyPr wrap="square" rtlCol="0">
            <a:spAutoFit/>
          </a:bodyPr>
          <a:lstStyle/>
          <a:p>
            <a:r>
              <a:rPr lang="es-CL" sz="1200" dirty="0" smtClean="0"/>
              <a:t>Centros Financieros</a:t>
            </a:r>
            <a:endParaRPr lang="es-CL" sz="1200" dirty="0"/>
          </a:p>
        </p:txBody>
      </p:sp>
      <p:sp>
        <p:nvSpPr>
          <p:cNvPr id="33" name="Elipse 32"/>
          <p:cNvSpPr/>
          <p:nvPr/>
        </p:nvSpPr>
        <p:spPr>
          <a:xfrm>
            <a:off x="6689587" y="456990"/>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sz="1000"/>
          </a:p>
        </p:txBody>
      </p:sp>
      <p:sp>
        <p:nvSpPr>
          <p:cNvPr id="34" name="CuadroTexto 33"/>
          <p:cNvSpPr txBox="1"/>
          <p:nvPr/>
        </p:nvSpPr>
        <p:spPr>
          <a:xfrm>
            <a:off x="6797587" y="362246"/>
            <a:ext cx="2066273" cy="246221"/>
          </a:xfrm>
          <a:prstGeom prst="rect">
            <a:avLst/>
          </a:prstGeom>
          <a:noFill/>
        </p:spPr>
        <p:txBody>
          <a:bodyPr wrap="square" rtlCol="0">
            <a:spAutoFit/>
          </a:bodyPr>
          <a:lstStyle/>
          <a:p>
            <a:r>
              <a:rPr lang="es-CL" sz="1000" dirty="0" smtClean="0"/>
              <a:t>Ej. Otras RR.RR.</a:t>
            </a:r>
            <a:endParaRPr lang="es-CL" sz="1000" dirty="0"/>
          </a:p>
        </p:txBody>
      </p:sp>
      <p:sp>
        <p:nvSpPr>
          <p:cNvPr id="35" name="CuadroTexto 34"/>
          <p:cNvSpPr txBox="1"/>
          <p:nvPr/>
        </p:nvSpPr>
        <p:spPr>
          <a:xfrm>
            <a:off x="2364149" y="2485521"/>
            <a:ext cx="1431101" cy="246221"/>
          </a:xfrm>
          <a:prstGeom prst="rect">
            <a:avLst/>
          </a:prstGeom>
          <a:noFill/>
        </p:spPr>
        <p:txBody>
          <a:bodyPr wrap="square" rtlCol="0">
            <a:spAutoFit/>
          </a:bodyPr>
          <a:lstStyle/>
          <a:p>
            <a:r>
              <a:rPr lang="es-CL" sz="1000" dirty="0" smtClean="0"/>
              <a:t>CF SEZONA (45)</a:t>
            </a:r>
            <a:endParaRPr lang="es-CL" sz="1000" dirty="0"/>
          </a:p>
        </p:txBody>
      </p:sp>
      <p:sp>
        <p:nvSpPr>
          <p:cNvPr id="36" name="CuadroTexto 35"/>
          <p:cNvSpPr txBox="1"/>
          <p:nvPr/>
        </p:nvSpPr>
        <p:spPr>
          <a:xfrm>
            <a:off x="2388964" y="3131379"/>
            <a:ext cx="1431101" cy="246221"/>
          </a:xfrm>
          <a:prstGeom prst="rect">
            <a:avLst/>
          </a:prstGeom>
          <a:noFill/>
        </p:spPr>
        <p:txBody>
          <a:bodyPr wrap="square" rtlCol="0">
            <a:spAutoFit/>
          </a:bodyPr>
          <a:lstStyle/>
          <a:p>
            <a:r>
              <a:rPr lang="es-CL" sz="1000" dirty="0" smtClean="0"/>
              <a:t>CF QUINZONA (17)</a:t>
            </a:r>
            <a:endParaRPr lang="es-CL" sz="1000" dirty="0"/>
          </a:p>
        </p:txBody>
      </p:sp>
      <p:sp>
        <p:nvSpPr>
          <p:cNvPr id="37" name="Elipse 36"/>
          <p:cNvSpPr/>
          <p:nvPr/>
        </p:nvSpPr>
        <p:spPr>
          <a:xfrm>
            <a:off x="1288844" y="1971950"/>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38" name="CuadroTexto 37"/>
          <p:cNvSpPr txBox="1"/>
          <p:nvPr/>
        </p:nvSpPr>
        <p:spPr>
          <a:xfrm>
            <a:off x="2339752" y="1893481"/>
            <a:ext cx="5832648" cy="246221"/>
          </a:xfrm>
          <a:prstGeom prst="rect">
            <a:avLst/>
          </a:prstGeom>
          <a:noFill/>
        </p:spPr>
        <p:txBody>
          <a:bodyPr wrap="square" rtlCol="0">
            <a:spAutoFit/>
          </a:bodyPr>
          <a:lstStyle/>
          <a:p>
            <a:r>
              <a:rPr lang="es-CL" sz="1000" dirty="0" smtClean="0"/>
              <a:t>CF COMAVNAV (21)  – COMPLEJO DIRECCIONES (11) – </a:t>
            </a:r>
            <a:r>
              <a:rPr lang="es-CL" sz="1000" dirty="0" smtClean="0">
                <a:solidFill>
                  <a:srgbClr val="FF0000"/>
                </a:solidFill>
              </a:rPr>
              <a:t>CF AJUSTES (1) - CF ALMIRANTE (3) – CF PRIZONA (78)  </a:t>
            </a:r>
            <a:endParaRPr lang="es-CL" sz="1000" dirty="0">
              <a:solidFill>
                <a:srgbClr val="FF0000"/>
              </a:solidFill>
            </a:endParaRPr>
          </a:p>
        </p:txBody>
      </p:sp>
      <p:sp>
        <p:nvSpPr>
          <p:cNvPr id="39" name="Elipse 38"/>
          <p:cNvSpPr/>
          <p:nvPr/>
        </p:nvSpPr>
        <p:spPr>
          <a:xfrm>
            <a:off x="2195752" y="384990"/>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sz="1000"/>
          </a:p>
        </p:txBody>
      </p:sp>
      <p:sp>
        <p:nvSpPr>
          <p:cNvPr id="40" name="Elipse 39"/>
          <p:cNvSpPr/>
          <p:nvPr/>
        </p:nvSpPr>
        <p:spPr>
          <a:xfrm>
            <a:off x="2277921" y="3208126"/>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sz="1000"/>
          </a:p>
        </p:txBody>
      </p:sp>
      <p:sp>
        <p:nvSpPr>
          <p:cNvPr id="41" name="Elipse 40"/>
          <p:cNvSpPr/>
          <p:nvPr/>
        </p:nvSpPr>
        <p:spPr>
          <a:xfrm>
            <a:off x="2261244" y="2563121"/>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sz="1000"/>
          </a:p>
        </p:txBody>
      </p:sp>
      <p:sp>
        <p:nvSpPr>
          <p:cNvPr id="42" name="Elipse 41"/>
          <p:cNvSpPr/>
          <p:nvPr/>
        </p:nvSpPr>
        <p:spPr>
          <a:xfrm>
            <a:off x="2240893" y="2174614"/>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sz="1000"/>
          </a:p>
        </p:txBody>
      </p:sp>
      <p:sp>
        <p:nvSpPr>
          <p:cNvPr id="43" name="Elipse 42"/>
          <p:cNvSpPr/>
          <p:nvPr/>
        </p:nvSpPr>
        <p:spPr>
          <a:xfrm>
            <a:off x="2234325" y="1948918"/>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sz="1000"/>
          </a:p>
        </p:txBody>
      </p:sp>
      <p:sp>
        <p:nvSpPr>
          <p:cNvPr id="44" name="Elipse 43"/>
          <p:cNvSpPr/>
          <p:nvPr/>
        </p:nvSpPr>
        <p:spPr>
          <a:xfrm>
            <a:off x="2349921" y="4621016"/>
            <a:ext cx="144000" cy="144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sz="1000"/>
          </a:p>
        </p:txBody>
      </p:sp>
      <p:sp>
        <p:nvSpPr>
          <p:cNvPr id="45" name="Elipse 44"/>
          <p:cNvSpPr/>
          <p:nvPr/>
        </p:nvSpPr>
        <p:spPr>
          <a:xfrm>
            <a:off x="4048897" y="3182746"/>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sz="1000"/>
          </a:p>
        </p:txBody>
      </p:sp>
      <p:sp>
        <p:nvSpPr>
          <p:cNvPr id="46" name="Elipse 45"/>
          <p:cNvSpPr/>
          <p:nvPr/>
        </p:nvSpPr>
        <p:spPr>
          <a:xfrm>
            <a:off x="4083890" y="4650488"/>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sz="1000"/>
          </a:p>
        </p:txBody>
      </p:sp>
      <p:sp>
        <p:nvSpPr>
          <p:cNvPr id="47" name="Elipse 46"/>
          <p:cNvSpPr/>
          <p:nvPr/>
        </p:nvSpPr>
        <p:spPr>
          <a:xfrm>
            <a:off x="4029890" y="377146"/>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sz="1000"/>
          </a:p>
        </p:txBody>
      </p:sp>
      <p:sp>
        <p:nvSpPr>
          <p:cNvPr id="48" name="Elipse 47"/>
          <p:cNvSpPr/>
          <p:nvPr/>
        </p:nvSpPr>
        <p:spPr>
          <a:xfrm>
            <a:off x="4051841" y="2541553"/>
            <a:ext cx="108000" cy="108000"/>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sz="1000"/>
          </a:p>
        </p:txBody>
      </p:sp>
    </p:spTree>
    <p:extLst>
      <p:ext uri="{BB962C8B-B14F-4D97-AF65-F5344CB8AC3E}">
        <p14:creationId xmlns:p14="http://schemas.microsoft.com/office/powerpoint/2010/main" val="38253499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80512" cy="5143500"/>
          </a:xfrm>
          <a:prstGeom prst="rect">
            <a:avLst/>
          </a:prstGeom>
        </p:spPr>
      </p:pic>
      <p:pic>
        <p:nvPicPr>
          <p:cNvPr id="11" name="Picture 2" descr="Imagen relacionada"/>
          <p:cNvPicPr>
            <a:picLocks noChangeAspect="1" noChangeArrowheads="1"/>
          </p:cNvPicPr>
          <p:nvPr/>
        </p:nvPicPr>
        <p:blipFill>
          <a:blip r:embed="rId4" cstate="print"/>
          <a:srcRect/>
          <a:stretch>
            <a:fillRect/>
          </a:stretch>
        </p:blipFill>
        <p:spPr bwMode="auto">
          <a:xfrm>
            <a:off x="-14909" y="-42475"/>
            <a:ext cx="590641" cy="836709"/>
          </a:xfrm>
          <a:prstGeom prst="rect">
            <a:avLst/>
          </a:prstGeom>
          <a:noFill/>
        </p:spPr>
      </p:pic>
      <p:sp>
        <p:nvSpPr>
          <p:cNvPr id="12" name="11 Rectángulo"/>
          <p:cNvSpPr/>
          <p:nvPr/>
        </p:nvSpPr>
        <p:spPr>
          <a:xfrm>
            <a:off x="-14910" y="4732010"/>
            <a:ext cx="9195422" cy="461217"/>
          </a:xfrm>
          <a:prstGeom prst="rect">
            <a:avLst/>
          </a:prstGeom>
        </p:spPr>
        <p:txBody>
          <a:bodyPr wrap="square" lIns="90999" tIns="45498" rIns="90999" bIns="45498">
            <a:spAutoFit/>
          </a:bodyPr>
          <a:lstStyle/>
          <a:p>
            <a:pPr algn="ctr">
              <a:lnSpc>
                <a:spcPct val="150000"/>
              </a:lnSpc>
            </a:pPr>
            <a:r>
              <a:rPr lang="es-CL" sz="800" b="1" dirty="0">
                <a:solidFill>
                  <a:schemeClr val="bg1"/>
                </a:solidFill>
                <a:latin typeface="Arial" pitchFamily="34" charset="0"/>
                <a:cs typeface="Arial" pitchFamily="34" charset="0"/>
              </a:rPr>
              <a:t>P A T R I O T I S M O</a:t>
            </a:r>
          </a:p>
          <a:p>
            <a:pPr algn="ctr">
              <a:lnSpc>
                <a:spcPct val="150000"/>
              </a:lnSpc>
            </a:pPr>
            <a:r>
              <a:rPr lang="es-CL" sz="800" b="1" dirty="0">
                <a:solidFill>
                  <a:schemeClr val="bg1"/>
                </a:solidFill>
                <a:latin typeface="Arial" pitchFamily="34" charset="0"/>
                <a:cs typeface="Arial" pitchFamily="34" charset="0"/>
              </a:rPr>
              <a:t>HONOR	LEALTAD	         VALENTÍA	         INTEGRIDAD		  DEBER</a:t>
            </a:r>
          </a:p>
        </p:txBody>
      </p:sp>
      <p:pic>
        <p:nvPicPr>
          <p:cNvPr id="14" name="13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30548" y="-194109"/>
            <a:ext cx="1224000" cy="1224000"/>
          </a:xfrm>
          <a:prstGeom prst="rect">
            <a:avLst/>
          </a:prstGeom>
        </p:spPr>
      </p:pic>
    </p:spTree>
    <p:extLst>
      <p:ext uri="{BB962C8B-B14F-4D97-AF65-F5344CB8AC3E}">
        <p14:creationId xmlns:p14="http://schemas.microsoft.com/office/powerpoint/2010/main" val="3034405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4593</TotalTime>
  <Words>826</Words>
  <Application>Microsoft Office PowerPoint</Application>
  <PresentationFormat>Presentación en pantalla (16:9)</PresentationFormat>
  <Paragraphs>127</Paragraphs>
  <Slides>8</Slides>
  <Notes>6</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8</vt:i4>
      </vt:variant>
    </vt:vector>
  </HeadingPairs>
  <TitlesOfParts>
    <vt:vector size="16" baseType="lpstr">
      <vt:lpstr>Arial</vt:lpstr>
      <vt:lpstr>Arial Narrow</vt:lpstr>
      <vt:lpstr>Calibri</vt:lpstr>
      <vt:lpstr>Century</vt:lpstr>
      <vt:lpstr>EverSlide Office</vt:lpstr>
      <vt:lpstr>KaiTi</vt:lpstr>
      <vt:lpstr>linea-basic-10</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040 Jefe Administrativo CC Araya</dc:creator>
  <cp:lastModifiedBy>Sala Reuniones</cp:lastModifiedBy>
  <cp:revision>295</cp:revision>
  <cp:lastPrinted>2020-05-18T21:56:21Z</cp:lastPrinted>
  <dcterms:created xsi:type="dcterms:W3CDTF">2019-05-20T16:51:58Z</dcterms:created>
  <dcterms:modified xsi:type="dcterms:W3CDTF">2021-01-14T15:49:18Z</dcterms:modified>
</cp:coreProperties>
</file>