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Default Extension="wdp" ContentType="image/vnd.ms-photo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6" r:id="rId1"/>
  </p:sldMasterIdLst>
  <p:notesMasterIdLst>
    <p:notesMasterId r:id="rId70"/>
  </p:notesMasterIdLst>
  <p:sldIdLst>
    <p:sldId id="256" r:id="rId2"/>
    <p:sldId id="259" r:id="rId3"/>
    <p:sldId id="274" r:id="rId4"/>
    <p:sldId id="275" r:id="rId5"/>
    <p:sldId id="276" r:id="rId6"/>
    <p:sldId id="277" r:id="rId7"/>
    <p:sldId id="279" r:id="rId8"/>
    <p:sldId id="280" r:id="rId9"/>
    <p:sldId id="281" r:id="rId10"/>
    <p:sldId id="282" r:id="rId11"/>
    <p:sldId id="283" r:id="rId12"/>
    <p:sldId id="287" r:id="rId13"/>
    <p:sldId id="286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304" r:id="rId23"/>
    <p:sldId id="296" r:id="rId24"/>
    <p:sldId id="297" r:id="rId25"/>
    <p:sldId id="298" r:id="rId26"/>
    <p:sldId id="299" r:id="rId27"/>
    <p:sldId id="312" r:id="rId28"/>
    <p:sldId id="313" r:id="rId29"/>
    <p:sldId id="314" r:id="rId30"/>
    <p:sldId id="315" r:id="rId31"/>
    <p:sldId id="316" r:id="rId32"/>
    <p:sldId id="317" r:id="rId33"/>
    <p:sldId id="300" r:id="rId34"/>
    <p:sldId id="301" r:id="rId35"/>
    <p:sldId id="302" r:id="rId36"/>
    <p:sldId id="309" r:id="rId37"/>
    <p:sldId id="336" r:id="rId38"/>
    <p:sldId id="311" r:id="rId39"/>
    <p:sldId id="303" r:id="rId40"/>
    <p:sldId id="318" r:id="rId41"/>
    <p:sldId id="328" r:id="rId42"/>
    <p:sldId id="327" r:id="rId43"/>
    <p:sldId id="329" r:id="rId44"/>
    <p:sldId id="330" r:id="rId45"/>
    <p:sldId id="337" r:id="rId46"/>
    <p:sldId id="331" r:id="rId47"/>
    <p:sldId id="332" r:id="rId48"/>
    <p:sldId id="333" r:id="rId49"/>
    <p:sldId id="334" r:id="rId50"/>
    <p:sldId id="338" r:id="rId51"/>
    <p:sldId id="339" r:id="rId52"/>
    <p:sldId id="340" r:id="rId53"/>
    <p:sldId id="341" r:id="rId54"/>
    <p:sldId id="342" r:id="rId55"/>
    <p:sldId id="343" r:id="rId56"/>
    <p:sldId id="335" r:id="rId57"/>
    <p:sldId id="306" r:id="rId58"/>
    <p:sldId id="308" r:id="rId59"/>
    <p:sldId id="322" r:id="rId60"/>
    <p:sldId id="325" r:id="rId61"/>
    <p:sldId id="323" r:id="rId62"/>
    <p:sldId id="344" r:id="rId63"/>
    <p:sldId id="345" r:id="rId64"/>
    <p:sldId id="346" r:id="rId65"/>
    <p:sldId id="347" r:id="rId66"/>
    <p:sldId id="348" r:id="rId67"/>
    <p:sldId id="349" r:id="rId68"/>
    <p:sldId id="265" r:id="rId69"/>
  </p:sldIdLst>
  <p:sldSz cx="9144000" cy="6858000" type="screen4x3"/>
  <p:notesSz cx="6858000" cy="9144000"/>
  <p:defaultTextStyle>
    <a:defPPr>
      <a:defRPr lang="es-CL"/>
    </a:defPPr>
    <a:lvl1pPr marL="0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1pPr>
    <a:lvl2pPr marL="457152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2pPr>
    <a:lvl3pPr marL="91430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3pPr>
    <a:lvl4pPr marL="1371458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4pPr>
    <a:lvl5pPr marL="182861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5pPr>
    <a:lvl6pPr marL="2285763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6pPr>
    <a:lvl7pPr marL="2742915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7pPr>
    <a:lvl8pPr marL="3200069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8pPr>
    <a:lvl9pPr marL="3657221" algn="l" defTabSz="914305" rtl="0" eaLnBrk="1" latinLnBrk="0" hangingPunct="1">
      <a:defRPr sz="17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Estilo claro 3 - Acento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6552" autoAdjust="0"/>
  </p:normalViewPr>
  <p:slideViewPr>
    <p:cSldViewPr>
      <p:cViewPr>
        <p:scale>
          <a:sx n="100" d="100"/>
          <a:sy n="100" d="100"/>
        </p:scale>
        <p:origin x="-1860" y="-27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48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" Type="http://schemas.openxmlformats.org/officeDocument/2006/relationships/slide" Target="slides/slide6.xml"/><Relationship Id="rId71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F651119-C172-4E43-B50C-0857C6D88AAB}" type="datetimeFigureOut">
              <a:rPr lang="es-ES" smtClean="0"/>
              <a:pPr/>
              <a:t>19/11/2020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6F214A-4E75-432D-A00E-7DFB8804B0CE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2153689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31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407653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6F214A-4E75-432D-A00E-7DFB8804B0CE}" type="slidenum">
              <a:rPr lang="es-ES" smtClean="0"/>
              <a:pPr/>
              <a:t>32</a:t>
            </a:fld>
            <a:endParaRPr lang="es-ES"/>
          </a:p>
        </p:txBody>
      </p:sp>
    </p:spTree>
    <p:extLst>
      <p:ext uri="{BB962C8B-B14F-4D97-AF65-F5344CB8AC3E}">
        <p14:creationId xmlns="" xmlns:p14="http://schemas.microsoft.com/office/powerpoint/2010/main" val="194076535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10C82E-D7B2-45EE-BD8D-08711A6CB60F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A885690-FF04-40EE-93D6-2866430DCBE5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74CEE4-7DA9-4E64-9E17-5BDD4B4A1DCC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158DC-4B85-42CA-BE70-A508FCD4260E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9D228-284D-455C-B2C6-483DAD886CFA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EE3BFC-85D3-46E8-9938-75EE3BDA86BC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F6C545-D291-4DAC-8324-293260C7B796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22DB3-08E3-42F2-A2D1-E49DE718FEF9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s-CL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09CFF-4499-4998-8B9B-BB6FBB2AE6A1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B116A-345B-498A-832C-CA85141D30FC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6EEA6-2069-4902-A5D7-32A01497B5E5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L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L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94823E-6C2B-455E-92F4-22189A6251F4}" type="datetime1">
              <a:rPr lang="es-CL" smtClean="0"/>
              <a:pPr/>
              <a:t>19-11-2020</a:t>
            </a:fld>
            <a:endParaRPr lang="es-CL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847B6F-A357-4613-9912-CCE14F9D9016}" type="slidenum">
              <a:rPr lang="es-CL" smtClean="0"/>
              <a:pPr/>
              <a:t>‹Nº›</a:t>
            </a:fld>
            <a:endParaRPr lang="es-C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18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png"/><Relationship Id="rId4" Type="http://schemas.microsoft.com/office/2007/relationships/hdphoto" Target="../media/hdphoto2.wdp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07504" y="764704"/>
            <a:ext cx="8712968" cy="1728192"/>
          </a:xfrm>
        </p:spPr>
        <p:txBody>
          <a:bodyPr>
            <a:norm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es-CL" sz="36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PROCEDIMIENTOS DEL CARGO ALIMENTACIÓN</a:t>
            </a:r>
          </a:p>
        </p:txBody>
      </p:sp>
      <p:pic>
        <p:nvPicPr>
          <p:cNvPr id="3" name="2 Imagen" descr="foto_00000017201812031109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70179" y="2515716"/>
            <a:ext cx="4290053" cy="3217540"/>
          </a:xfrm>
          <a:prstGeom prst="rect">
            <a:avLst/>
          </a:prstGeom>
        </p:spPr>
      </p:pic>
      <p:sp>
        <p:nvSpPr>
          <p:cNvPr id="4" name="1 Título"/>
          <p:cNvSpPr txBox="1">
            <a:spLocks/>
          </p:cNvSpPr>
          <p:nvPr/>
        </p:nvSpPr>
        <p:spPr>
          <a:xfrm>
            <a:off x="251520" y="5949280"/>
            <a:ext cx="8712968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CL" sz="3600" b="1" dirty="0" smtClean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+mj-lt"/>
                <a:ea typeface="+mj-ea"/>
                <a:cs typeface="+mj-cs"/>
              </a:rPr>
              <a:t>T1° AB Matías GUEVARA Vegas</a:t>
            </a:r>
            <a:endParaRPr kumimoji="0" lang="es-CL" sz="3600" b="1" i="0" u="none" strike="noStrike" kern="1200" normalizeH="0" baseline="0" noProof="0" dirty="0" smtClean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" name="Picture 4" descr="SELL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504" y="692696"/>
            <a:ext cx="1425924" cy="14516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96336" y="836712"/>
            <a:ext cx="1419770" cy="1296144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95536" y="485800"/>
            <a:ext cx="8229600" cy="1143000"/>
          </a:xfrm>
        </p:spPr>
        <p:txBody>
          <a:bodyPr>
            <a:normAutofit/>
          </a:bodyPr>
          <a:lstStyle/>
          <a:p>
            <a:r>
              <a:rPr lang="es-CL" sz="2800" b="1" dirty="0" smtClean="0">
                <a:solidFill>
                  <a:schemeClr val="tx2">
                    <a:lumMod val="75000"/>
                  </a:schemeClr>
                </a:solidFill>
              </a:rPr>
              <a:t>INTRODUCCIÓN</a:t>
            </a:r>
            <a:endParaRPr lang="es-CL" sz="3600" b="1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251520" y="1268760"/>
            <a:ext cx="8640960" cy="4968552"/>
          </a:xfrm>
        </p:spPr>
        <p:txBody>
          <a:bodyPr>
            <a:normAutofit fontScale="32500" lnSpcReduction="20000"/>
          </a:bodyPr>
          <a:lstStyle/>
          <a:p>
            <a:pPr algn="just"/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En enero del año 2004 se materializa la puesta en marcha y explotación del Sistema Automatizado de Cuenta de Víveres a nivel institucional,  estableciéndose inicialmente la administración según lo indica el mensaje R031617 Nov-2003  de la siguiente forma:</a:t>
            </a: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514600" algn="l"/>
                <a:tab pos="2867025" algn="l"/>
                <a:tab pos="3228975" algn="l"/>
                <a:tab pos="3590925" algn="l"/>
                <a:tab pos="3943350" algn="l"/>
                <a:tab pos="430530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General</a:t>
            </a:r>
          </a:p>
          <a:p>
            <a:pPr marL="361950" lvl="1" indent="0">
              <a:buNone/>
              <a:tabLst>
                <a:tab pos="2514600" algn="l"/>
                <a:tab pos="2867025" algn="l"/>
                <a:tab pos="3228975" algn="l"/>
                <a:tab pos="3590925" algn="l"/>
                <a:tab pos="3943350" algn="l"/>
                <a:tab pos="430530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Dirección de Abastecimiento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</a:tabLst>
            </a:pPr>
            <a:endParaRPr lang="es-CL" sz="6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Funcional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Dirección de Abastecimiento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Contraloría de la Armada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</a:tabLst>
            </a:pPr>
            <a:endParaRPr lang="es-CL" sz="6200" dirty="0" smtClean="0">
              <a:solidFill>
                <a:schemeClr val="tx2">
                  <a:lumMod val="75000"/>
                </a:schemeClr>
              </a:solidFill>
            </a:endParaRP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b="1" u="sng" dirty="0" smtClean="0">
                <a:solidFill>
                  <a:schemeClr val="tx2">
                    <a:lumMod val="75000"/>
                  </a:schemeClr>
                </a:solidFill>
              </a:rPr>
              <a:t>Administrador Técnico</a:t>
            </a:r>
          </a:p>
          <a:p>
            <a:pPr marL="361950" lvl="1" indent="0">
              <a:buNone/>
              <a:tabLst>
                <a:tab pos="2333625" algn="l"/>
                <a:tab pos="2867025" algn="l"/>
                <a:tab pos="3228975" algn="l"/>
                <a:tab pos="3590925" algn="l"/>
                <a:tab pos="3943350" algn="l"/>
              </a:tabLst>
            </a:pPr>
            <a:r>
              <a:rPr lang="es-CL" sz="6200" dirty="0" smtClean="0">
                <a:solidFill>
                  <a:schemeClr val="tx2">
                    <a:lumMod val="75000"/>
                  </a:schemeClr>
                </a:solidFill>
              </a:rPr>
              <a:t>Contraloría de la Armada</a:t>
            </a: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pPr algn="just"/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  <a:p>
            <a:endParaRPr lang="es-CL" sz="6800" dirty="0" smtClean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5" name="4 Imagen" descr="images22 cop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012160" y="2708920"/>
            <a:ext cx="2954908" cy="2675384"/>
          </a:xfrm>
          <a:prstGeom prst="rect">
            <a:avLst/>
          </a:prstGeom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b="1" smtClean="0">
                <a:latin typeface="Bahnschrift" pitchFamily="34" charset="0"/>
              </a:rPr>
              <a:pPr/>
              <a:t>2</a:t>
            </a:fld>
            <a:endParaRPr lang="es-CL" b="1" dirty="0">
              <a:latin typeface="Bahnschrif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7575" y="2420887"/>
            <a:ext cx="8372897" cy="410445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323528" y="1484784"/>
            <a:ext cx="8247062" cy="30003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Dirección de Abastecimiento de la Armada, con su Departamento I “Operaciones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” y el (CODE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"U") área de víveres,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es la encargada de la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administración de los recursos monetarios, en moneda nacional y dólar, asignados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en:</a:t>
            </a:r>
          </a:p>
          <a:p>
            <a:pPr marL="171450" algn="just" eaLnBrk="0" hangingPunct="0">
              <a:spcBef>
                <a:spcPct val="20000"/>
              </a:spcBef>
              <a:defRPr/>
            </a:pPr>
            <a:endParaRPr lang="es-CL" sz="200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					     Ítem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01 "Alimentos y Bebidas"</a:t>
            </a:r>
          </a:p>
        </p:txBody>
      </p:sp>
      <p:sp>
        <p:nvSpPr>
          <p:cNvPr id="8198" name="8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11750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47062" cy="48577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171450" algn="just" eaLnBrk="0" hangingPunct="0">
              <a:spcBef>
                <a:spcPct val="20000"/>
              </a:spcBef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Dirección de Abastecimiento de la Armada es responsable de:</a:t>
            </a:r>
          </a:p>
          <a:p>
            <a:pPr marL="171450" algn="just" eaLnBrk="0" hangingPunct="0">
              <a:spcBef>
                <a:spcPct val="20000"/>
              </a:spcBef>
              <a:defRPr/>
            </a:pPr>
            <a:endParaRPr lang="es-CL" sz="200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La obtención de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“</a:t>
            </a:r>
            <a:r>
              <a:rPr lang="es-CL" sz="2000" dirty="0" smtClean="0">
                <a:solidFill>
                  <a:srgbClr val="002060"/>
                </a:solidFill>
              </a:rPr>
              <a:t>V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íveres Armada”,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los cuales son almacenados y entregados a las Unidades y Reparticiones a través de los Centros de Abastecimiento.</a:t>
            </a: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Fijar el valor de la Ración Armada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.</a:t>
            </a:r>
            <a:r>
              <a:rPr lang="es-CL" sz="2000" dirty="0" smtClean="0">
                <a:solidFill>
                  <a:srgbClr val="002060"/>
                </a:solidFill>
              </a:rPr>
              <a:t> (BOLINFO 02/MAY 2020).</a:t>
            </a:r>
          </a:p>
          <a:p>
            <a:pPr marL="53340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endParaRPr lang="es-CL" sz="200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990552" lvl="1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800" dirty="0" smtClean="0">
                <a:solidFill>
                  <a:srgbClr val="002060"/>
                </a:solidFill>
              </a:rPr>
              <a:t>COMPLETA: $ 2.027</a:t>
            </a:r>
          </a:p>
          <a:p>
            <a:pPr marL="990552" lvl="1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1800" dirty="0" smtClean="0">
                <a:solidFill>
                  <a:srgbClr val="002060"/>
                </a:solidFill>
              </a:rPr>
              <a:t>MEDIA (85%): $ 1.723</a:t>
            </a:r>
            <a:endParaRPr lang="es-CL" sz="1800" dirty="0">
              <a:solidFill>
                <a:srgbClr val="002060"/>
              </a:solidFill>
            </a:endParaRPr>
          </a:p>
        </p:txBody>
      </p:sp>
      <p:sp>
        <p:nvSpPr>
          <p:cNvPr id="9222" name="8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9774186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07375" cy="485775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>
              <a:spcBef>
                <a:spcPct val="20000"/>
              </a:spcBef>
              <a:defRPr/>
            </a:pPr>
            <a:r>
              <a:rPr lang="es-CL" sz="2000" u="sng" dirty="0" smtClean="0">
                <a:solidFill>
                  <a:srgbClr val="002060"/>
                </a:solidFill>
                <a:latin typeface="+mn-lt"/>
                <a:cs typeface="+mn-cs"/>
              </a:rPr>
              <a:t>Funciones </a:t>
            </a:r>
            <a:r>
              <a:rPr lang="es-CL" sz="2000" u="sng" dirty="0">
                <a:solidFill>
                  <a:srgbClr val="002060"/>
                </a:solidFill>
                <a:latin typeface="+mn-lt"/>
                <a:cs typeface="+mn-cs"/>
              </a:rPr>
              <a:t>del CODE "U“</a:t>
            </a:r>
          </a:p>
          <a:p>
            <a:pPr algn="just" eaLnBrk="0" hangingPunct="0">
              <a:spcBef>
                <a:spcPct val="20000"/>
              </a:spcBef>
              <a:defRPr/>
            </a:pPr>
            <a:endParaRPr lang="es-CL" sz="2000" u="sng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61950" indent="-361950" algn="just" eaLnBrk="0" hangingPunct="0">
              <a:spcBef>
                <a:spcPct val="20000"/>
              </a:spcBef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Confeccionar el Presupuesto Anual de la Institución, correspondiente al </a:t>
            </a:r>
            <a:r>
              <a:rPr lang="es-CL" sz="2000" dirty="0" smtClean="0">
                <a:solidFill>
                  <a:srgbClr val="002060"/>
                </a:solidFill>
                <a:latin typeface="+mn-lt"/>
                <a:cs typeface="+mn-cs"/>
              </a:rPr>
              <a:t>Ítem </a:t>
            </a:r>
            <a:r>
              <a:rPr lang="es-CL" sz="2000" dirty="0">
                <a:solidFill>
                  <a:srgbClr val="002060"/>
                </a:solidFill>
                <a:latin typeface="+mn-lt"/>
                <a:cs typeface="+mn-cs"/>
              </a:rPr>
              <a:t>01, "Alimentos y Bebidas” de acuerdo a estadísticas de racionamiento de años anteriores, períodos de actividad y dotación de la Armada.</a:t>
            </a:r>
          </a:p>
        </p:txBody>
      </p:sp>
      <p:sp>
        <p:nvSpPr>
          <p:cNvPr id="10246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42" name="Picture 2" descr="https://encrypted-tbn3.gstatic.com/images?q=tbn:ANd9GcQiTqjsUMVFNYZky2uaGz0sxjBImN3WA-LnIFGCJsy_RZbTizs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artisticPlasticWrap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313" y="3501009"/>
            <a:ext cx="8207375" cy="309634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253562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864221"/>
            <a:ext cx="8207375" cy="42290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 smtClean="0">
                <a:solidFill>
                  <a:srgbClr val="002060"/>
                </a:solidFill>
              </a:rPr>
              <a:t>Determinar </a:t>
            </a:r>
            <a:r>
              <a:rPr lang="es-CL" sz="2000" dirty="0">
                <a:solidFill>
                  <a:srgbClr val="002060"/>
                </a:solidFill>
              </a:rPr>
              <a:t>la cantidad de Víveres Armada a adquirir para ser entregados a UU y RR a través de los Centros de Abastecimiento.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Generar el Plan de Compras Anual de Víveres</a:t>
            </a:r>
            <a:r>
              <a:rPr lang="es-CL" sz="2000" dirty="0" smtClean="0">
                <a:solidFill>
                  <a:srgbClr val="002060"/>
                </a:solidFill>
              </a:rPr>
              <a:t>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Asesorar reglamentariamente a las UU y RR en lo concerniente a la correcta aplicación de las normas establecidas para el Sistema de Alimentación.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>
                <a:solidFill>
                  <a:srgbClr val="002060"/>
                </a:solidFill>
              </a:rPr>
              <a:t>Impartir instrucciones a los mandos por intermedio de las Comisarías, relacionadas con modificaciones, disposiciones e instrucciones que se deban adoptar</a:t>
            </a: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524936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468313" y="1772816"/>
            <a:ext cx="8207375" cy="2428875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61950" indent="-361950" algn="just">
              <a:buFont typeface="Arial" pitchFamily="34" charset="0"/>
              <a:buChar char="•"/>
              <a:defRPr/>
            </a:pPr>
            <a:r>
              <a:rPr lang="es-CL" sz="2000" dirty="0" smtClean="0">
                <a:solidFill>
                  <a:srgbClr val="002060"/>
                </a:solidFill>
              </a:rPr>
              <a:t>Confeccionar </a:t>
            </a:r>
            <a:r>
              <a:rPr lang="es-CL" sz="2000" dirty="0">
                <a:solidFill>
                  <a:srgbClr val="002060"/>
                </a:solidFill>
              </a:rPr>
              <a:t>el Boletín Informativo de Precios, de los Víveres Armada y de Reintegro cada vez que se produzcan modificaciones, enviándolos a los mandos para su difusión a las Unidades y Reparticiones dependientes.</a:t>
            </a: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2000" dirty="0">
              <a:solidFill>
                <a:srgbClr val="00206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  <a:p>
            <a:pPr marL="361950" indent="-361950" algn="just">
              <a:buFont typeface="Arial" pitchFamily="34" charset="0"/>
              <a:buChar char="•"/>
              <a:defRPr/>
            </a:pPr>
            <a:endParaRPr lang="es-CL" sz="3000" dirty="0">
              <a:solidFill>
                <a:srgbClr val="FFFF00"/>
              </a:solidFill>
            </a:endParaRPr>
          </a:p>
        </p:txBody>
      </p:sp>
      <p:sp>
        <p:nvSpPr>
          <p:cNvPr id="7" name="6 CuadroTexto"/>
          <p:cNvSpPr txBox="1">
            <a:spLocks noChangeArrowheads="1"/>
          </p:cNvSpPr>
          <p:nvPr/>
        </p:nvSpPr>
        <p:spPr bwMode="auto">
          <a:xfrm>
            <a:off x="0" y="762000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CODE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194" name="Picture 2" descr="Resultado de imagen para BOLETIN DE PRECIOS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3" y="3849215"/>
            <a:ext cx="2316087" cy="2316089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7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238070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41" name="Rectangle 3"/>
          <p:cNvSpPr txBox="1">
            <a:spLocks noChangeArrowheads="1"/>
          </p:cNvSpPr>
          <p:nvPr/>
        </p:nvSpPr>
        <p:spPr bwMode="auto">
          <a:xfrm>
            <a:off x="468313" y="1357312"/>
            <a:ext cx="8207375" cy="5379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61950" indent="-3619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En UU y RR, será responsabilidad del 2° Comandante o Sub Jefe y del Jefe del Departamento de Abastecimiento y Finanzas, a través del Cargo Alimentación, la administración de los víveres y recursos monetarios que se disponen para el otorgamiento de un racionamiento balanceado y racional, tanto en calidad como en calorías, acorde a las actividades que deba desarrollar el personal en la Institución.</a:t>
            </a:r>
          </a:p>
        </p:txBody>
      </p:sp>
      <p:sp>
        <p:nvSpPr>
          <p:cNvPr id="14342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1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9606" r="6210"/>
          <a:stretch/>
        </p:blipFill>
        <p:spPr bwMode="auto">
          <a:xfrm>
            <a:off x="4439541" y="3212976"/>
            <a:ext cx="4380931" cy="35242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8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1451988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5" name="Rectangle 3"/>
          <p:cNvSpPr txBox="1">
            <a:spLocks noChangeArrowheads="1"/>
          </p:cNvSpPr>
          <p:nvPr/>
        </p:nvSpPr>
        <p:spPr bwMode="auto">
          <a:xfrm>
            <a:off x="468313" y="1357313"/>
            <a:ext cx="8207375" cy="4857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66700" indent="-2667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Los Jefes de Departamento o Encargados de Abastecimiento y Finanzas, deberán dar estricto cumplimiento al Parte Diario de Racionamiento que haya autorizado el Segundo Comandante o Sub Jefe.</a:t>
            </a:r>
          </a:p>
          <a:p>
            <a:pPr algn="just" eaLnBrk="1" hangingPunct="1">
              <a:buFont typeface="Arial" charset="0"/>
              <a:buChar char="•"/>
            </a:pPr>
            <a:endParaRPr lang="es-CL" altLang="es-ES" sz="2000" dirty="0">
              <a:solidFill>
                <a:srgbClr val="002060"/>
              </a:solidFill>
              <a:latin typeface="+mn-lt"/>
            </a:endParaRPr>
          </a:p>
          <a:p>
            <a:pPr algn="just" eaLnBrk="1" hangingPunct="1">
              <a:buFont typeface="Arial" charset="0"/>
              <a:buChar char="•"/>
            </a:pPr>
            <a:r>
              <a:rPr lang="es-CL" altLang="es-ES" sz="2000" dirty="0">
                <a:solidFill>
                  <a:srgbClr val="002060"/>
                </a:solidFill>
                <a:latin typeface="+mn-lt"/>
              </a:rPr>
              <a:t>El Jefe del Departamento de Abastecimiento y Finanzas, debe administrar eficientemente los recursos monetarios presupuestarios, que le hayan sido asignados por la D.AB.A</a:t>
            </a:r>
          </a:p>
          <a:p>
            <a:pPr algn="just" eaLnBrk="1" hangingPunct="1">
              <a:buFont typeface="Arial" charset="0"/>
              <a:buChar char="•"/>
            </a:pPr>
            <a:endParaRPr lang="es-CL" altLang="es-ES" sz="2000" dirty="0">
              <a:solidFill>
                <a:srgbClr val="002060"/>
              </a:solidFill>
              <a:latin typeface="+mn-lt"/>
            </a:endParaRPr>
          </a:p>
        </p:txBody>
      </p:sp>
      <p:sp>
        <p:nvSpPr>
          <p:cNvPr id="15366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dirty="0">
                <a:solidFill>
                  <a:srgbClr val="002060"/>
                </a:solidFill>
                <a:latin typeface="+mj-lt"/>
              </a:rPr>
              <a:t>SISTEMA ALIMENTACIÓN EN LA ARMADA</a:t>
            </a:r>
            <a:endParaRPr lang="es-CL" altLang="es-ES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3564235"/>
            <a:ext cx="5328592" cy="32491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9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969451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357188" y="1528763"/>
            <a:ext cx="8286750" cy="4543425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Obtener, recibir, almacenar y administrar el abastecimiento de víveres para proporcionar la alimentación adecuada a la dotación de la unidad y repartición.</a:t>
            </a:r>
          </a:p>
          <a:p>
            <a:pPr algn="just"/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Administrar los recursos que aporta la Institución para la alimentación del personal, debiendo rendir cuenta documentada de su inversión a la Contraloría de la Armada.</a:t>
            </a:r>
            <a:endParaRPr lang="es-ES" altLang="es-ES" sz="2000" dirty="0" smtClean="0">
              <a:solidFill>
                <a:srgbClr val="002060"/>
              </a:solidFill>
            </a:endParaRPr>
          </a:p>
        </p:txBody>
      </p:sp>
      <p:sp>
        <p:nvSpPr>
          <p:cNvPr id="16389" name="5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CARGO ALIMENTACIÓN DE UU y RR.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789040"/>
            <a:ext cx="4572000" cy="2952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10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828225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8032" y="1357808"/>
            <a:ext cx="7772400" cy="5311552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Elaborar y tramitar los informes de Alimentación que dispone la Comisaría respectiva.</a:t>
            </a:r>
          </a:p>
          <a:p>
            <a:pPr algn="just"/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/>
            <a:r>
              <a:rPr lang="es-MX" altLang="es-ES" sz="2000" dirty="0" smtClean="0">
                <a:solidFill>
                  <a:srgbClr val="002060"/>
                </a:solidFill>
              </a:rPr>
              <a:t>Administrar los fondos que aporta el personal para mejora del rancho en relación con los acuerdos de la comisión de Bienestar.</a:t>
            </a:r>
          </a:p>
          <a:p>
            <a:pPr algn="just"/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Estudiar  y planificar la alimentación de la Unidad o repartición, de acuerdo a los respectivos Menú.</a:t>
            </a: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Elaborar mensualmente la Cuenta de Víveres</a:t>
            </a:r>
            <a:r>
              <a:rPr lang="es-MX" altLang="es-ES" sz="2000" dirty="0" smtClean="0">
                <a:solidFill>
                  <a:srgbClr val="002060"/>
                </a:solidFill>
              </a:rPr>
              <a:t>.</a:t>
            </a:r>
          </a:p>
          <a:p>
            <a:pPr marL="0" indent="0" algn="just">
              <a:lnSpc>
                <a:spcPct val="90000"/>
              </a:lnSpc>
              <a:buNone/>
            </a:pPr>
            <a:endParaRPr lang="es-MX" altLang="es-ES" sz="2000" dirty="0" smtClean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Verificar y controlar que los elementos de medición como balanza, romanas u otros se encuentren certificados.</a:t>
            </a: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r>
              <a:rPr lang="es-MX" altLang="es-ES" sz="2000" dirty="0">
                <a:solidFill>
                  <a:srgbClr val="002060"/>
                </a:solidFill>
              </a:rPr>
              <a:t>Velar que los elementos requeridos para confeccionar la alimentación se ocupen a plenitud, con el objeto de no mermar la calidad de este. </a:t>
            </a:r>
            <a:endParaRPr lang="es-ES" altLang="es-ES" sz="2000" dirty="0">
              <a:solidFill>
                <a:srgbClr val="002060"/>
              </a:solidFill>
            </a:endParaRPr>
          </a:p>
          <a:p>
            <a:pPr algn="just">
              <a:lnSpc>
                <a:spcPct val="90000"/>
              </a:lnSpc>
            </a:pPr>
            <a:endParaRPr lang="es-MX" altLang="es-ES" sz="2000" dirty="0">
              <a:solidFill>
                <a:srgbClr val="002060"/>
              </a:solidFill>
            </a:endParaRPr>
          </a:p>
          <a:p>
            <a:pPr marL="0" indent="0" algn="just">
              <a:lnSpc>
                <a:spcPct val="90000"/>
              </a:lnSpc>
              <a:buNone/>
            </a:pPr>
            <a:endParaRPr lang="es-MX" altLang="es-ES" sz="2000" dirty="0">
              <a:solidFill>
                <a:srgbClr val="002060"/>
              </a:solidFill>
            </a:endParaRPr>
          </a:p>
        </p:txBody>
      </p:sp>
      <p:sp>
        <p:nvSpPr>
          <p:cNvPr id="17413" name="6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CARGO ALIMENTACIÓN DE UU y RR.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9622994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3707" t="19776" r="16015" b="9142"/>
          <a:stretch/>
        </p:blipFill>
        <p:spPr bwMode="auto">
          <a:xfrm>
            <a:off x="0" y="1253539"/>
            <a:ext cx="9144000" cy="51997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6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ORGANIZACIÓN DEPTO ABASTECIMIENTO Y FZAS.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4572000" y="2564904"/>
            <a:ext cx="1584176" cy="3960440"/>
          </a:xfrm>
          <a:prstGeom prst="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12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5291937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r>
              <a:rPr lang="es-ES" sz="2000" b="1" kern="0" dirty="0">
                <a:solidFill>
                  <a:srgbClr val="002060"/>
                </a:solidFill>
              </a:rPr>
              <a:t>MABA </a:t>
            </a:r>
            <a:r>
              <a:rPr lang="es-ES" sz="2000" b="1" kern="0" dirty="0" smtClean="0">
                <a:solidFill>
                  <a:srgbClr val="002060"/>
                </a:solidFill>
              </a:rPr>
              <a:t> </a:t>
            </a:r>
            <a:r>
              <a:rPr lang="es-CL" sz="2000" b="1" kern="0" dirty="0" smtClean="0">
                <a:solidFill>
                  <a:srgbClr val="002060"/>
                </a:solidFill>
              </a:rPr>
              <a:t>ART </a:t>
            </a:r>
            <a:r>
              <a:rPr lang="es-ES" sz="2000" b="1" kern="0" dirty="0" smtClean="0">
                <a:solidFill>
                  <a:srgbClr val="002060"/>
                </a:solidFill>
              </a:rPr>
              <a:t>30201.</a:t>
            </a:r>
            <a:endParaRPr lang="es-CL" sz="2000" b="1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CL" sz="2000" kern="0" dirty="0" smtClean="0">
                <a:solidFill>
                  <a:srgbClr val="002060"/>
                </a:solidFill>
                <a:latin typeface="+mn-lt"/>
                <a:cs typeface="+mn-cs"/>
              </a:rPr>
              <a:t>La </a:t>
            </a:r>
            <a:r>
              <a:rPr lang="es-CL" sz="2000" kern="0" dirty="0">
                <a:solidFill>
                  <a:srgbClr val="002060"/>
                </a:solidFill>
                <a:latin typeface="+mn-lt"/>
                <a:cs typeface="+mn-cs"/>
              </a:rPr>
              <a:t>Ración Armada es la cantidad y calidad de alimentos que la Armada proporciona a su personal diariamente, para otorgarle una alimentación racional que le permita desarrollar las diferentes actividades que la Institución impone</a:t>
            </a:r>
            <a:r>
              <a:rPr lang="es-CL" sz="2000" kern="0" dirty="0" smtClean="0">
                <a:solidFill>
                  <a:srgbClr val="002060"/>
                </a:solidFill>
                <a:latin typeface="+mn-lt"/>
                <a:cs typeface="+mn-cs"/>
              </a:rPr>
              <a:t>.</a:t>
            </a:r>
          </a:p>
          <a:p>
            <a:pPr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kern="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kern="0" dirty="0">
                <a:solidFill>
                  <a:srgbClr val="002060"/>
                </a:solidFill>
              </a:rPr>
              <a:t>Las Unidades y Reparticiones quedan facultadas para otorgar los e</a:t>
            </a:r>
            <a:r>
              <a:rPr lang="es-ES" sz="2000" kern="0" dirty="0" smtClean="0">
                <a:solidFill>
                  <a:srgbClr val="002060"/>
                </a:solidFill>
              </a:rPr>
              <a:t>jercicios </a:t>
            </a:r>
            <a:r>
              <a:rPr lang="es-ES" sz="2000" kern="0" dirty="0">
                <a:solidFill>
                  <a:srgbClr val="002060"/>
                </a:solidFill>
              </a:rPr>
              <a:t>de </a:t>
            </a:r>
            <a:r>
              <a:rPr lang="es-ES" sz="2000" kern="0" dirty="0" smtClean="0">
                <a:solidFill>
                  <a:srgbClr val="002060"/>
                </a:solidFill>
              </a:rPr>
              <a:t>ranchos adicionales </a:t>
            </a:r>
            <a:r>
              <a:rPr lang="es-ES" sz="2000" kern="0" dirty="0">
                <a:solidFill>
                  <a:srgbClr val="002060"/>
                </a:solidFill>
              </a:rPr>
              <a:t>a lo antes mencionado, con cargo a sus disponibilidades de alimentación.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La ración Armada contempla, como mínimo los siguientes ejercicios de rancho: 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>
              <a:defRPr/>
            </a:pPr>
            <a:r>
              <a:rPr lang="es-CL" sz="2000" u="sng" kern="0" dirty="0">
                <a:solidFill>
                  <a:srgbClr val="002060"/>
                </a:solidFill>
              </a:rPr>
              <a:t>Ración Completa</a:t>
            </a:r>
            <a:r>
              <a:rPr lang="es-CL" sz="2000" kern="0" dirty="0">
                <a:solidFill>
                  <a:srgbClr val="002060"/>
                </a:solidFill>
              </a:rPr>
              <a:t>		</a:t>
            </a:r>
            <a:r>
              <a:rPr lang="es-CL" sz="2000" kern="0" dirty="0" smtClean="0">
                <a:solidFill>
                  <a:srgbClr val="002060"/>
                </a:solidFill>
              </a:rPr>
              <a:t>		</a:t>
            </a:r>
            <a:r>
              <a:rPr lang="es-CL" sz="2000" u="sng" kern="0" dirty="0">
                <a:solidFill>
                  <a:srgbClr val="002060"/>
                </a:solidFill>
              </a:rPr>
              <a:t>Media Ración</a:t>
            </a: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Desayuno 				Almuerzo</a:t>
            </a:r>
            <a:endParaRPr lang="es-MX" sz="2000" kern="0" dirty="0">
              <a:solidFill>
                <a:srgbClr val="002060"/>
              </a:solidFill>
            </a:endParaRP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 smtClean="0">
                <a:solidFill>
                  <a:srgbClr val="002060"/>
                </a:solidFill>
              </a:rPr>
              <a:t>Almuerzo </a:t>
            </a: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>
              <a:buFont typeface="Wingdings" pitchFamily="2" charset="2"/>
              <a:buChar char="ü"/>
              <a:defRPr/>
            </a:pPr>
            <a:r>
              <a:rPr lang="es-CL" sz="2000" kern="0" dirty="0">
                <a:solidFill>
                  <a:srgbClr val="002060"/>
                </a:solidFill>
              </a:rPr>
              <a:t>Cena </a:t>
            </a:r>
          </a:p>
          <a:p>
            <a:pPr marL="800100" indent="-43815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20486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13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43558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57" t="27226" r="20687" b="6565"/>
          <a:stretch/>
        </p:blipFill>
        <p:spPr bwMode="auto">
          <a:xfrm>
            <a:off x="582410" y="1196752"/>
            <a:ext cx="8310070" cy="544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7" name="1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14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86285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26" t="20186" r="20590" b="16317"/>
          <a:stretch/>
        </p:blipFill>
        <p:spPr bwMode="auto">
          <a:xfrm>
            <a:off x="755576" y="1814694"/>
            <a:ext cx="8208912" cy="51426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22457" t="27226" r="20687" b="64916"/>
          <a:stretch/>
        </p:blipFill>
        <p:spPr bwMode="auto">
          <a:xfrm>
            <a:off x="755576" y="1206987"/>
            <a:ext cx="8208912" cy="63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8" name="1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0" name="1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1" name="2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2" name="2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23" name="2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24" name="2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15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95088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DETERMINACIÓN </a:t>
            </a:r>
            <a:r>
              <a:rPr lang="es-ES" sz="2000" b="1" kern="0" dirty="0">
                <a:solidFill>
                  <a:srgbClr val="002060"/>
                </a:solidFill>
              </a:rPr>
              <a:t>DEL VALOR DE LA RACIÓN ARMADA</a:t>
            </a:r>
            <a:r>
              <a:rPr lang="es-ES" sz="2000" b="1" kern="0" dirty="0" smtClean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30206</a:t>
            </a:r>
            <a:r>
              <a:rPr lang="es-ES" sz="2000" kern="0" dirty="0">
                <a:solidFill>
                  <a:srgbClr val="002060"/>
                </a:solidFill>
              </a:rPr>
              <a:t> La Dirección de Abastecimiento de la Armada, fijará en forma </a:t>
            </a:r>
            <a:r>
              <a:rPr lang="es-ES" sz="2000" kern="0" dirty="0" smtClean="0">
                <a:solidFill>
                  <a:srgbClr val="002060"/>
                </a:solidFill>
              </a:rPr>
              <a:t>	    periódica </a:t>
            </a:r>
            <a:r>
              <a:rPr lang="es-ES" sz="2000" kern="0" dirty="0">
                <a:solidFill>
                  <a:srgbClr val="002060"/>
                </a:solidFill>
              </a:rPr>
              <a:t>el valor de la </a:t>
            </a:r>
            <a:r>
              <a:rPr lang="es-ES" sz="2000" kern="0" dirty="0" smtClean="0">
                <a:solidFill>
                  <a:srgbClr val="002060"/>
                </a:solidFill>
              </a:rPr>
              <a:t>Ración Armada</a:t>
            </a:r>
            <a:r>
              <a:rPr lang="es-ES" sz="2000" kern="0" dirty="0">
                <a:solidFill>
                  <a:srgbClr val="002060"/>
                </a:solidFill>
              </a:rPr>
              <a:t>, de acuerdo a análisis y </a:t>
            </a:r>
            <a:r>
              <a:rPr lang="es-ES" sz="2000" kern="0" dirty="0" smtClean="0">
                <a:solidFill>
                  <a:srgbClr val="002060"/>
                </a:solidFill>
              </a:rPr>
              <a:t>	    evaluación </a:t>
            </a:r>
            <a:r>
              <a:rPr lang="es-ES" sz="2000" kern="0" dirty="0">
                <a:solidFill>
                  <a:srgbClr val="002060"/>
                </a:solidFill>
              </a:rPr>
              <a:t>de la situación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30207 </a:t>
            </a:r>
            <a:r>
              <a:rPr lang="es-ES" sz="2000" kern="0" dirty="0">
                <a:solidFill>
                  <a:srgbClr val="002060"/>
                </a:solidFill>
              </a:rPr>
              <a:t>Dicho valor será determinado basándose en el precio que </a:t>
            </a:r>
            <a:r>
              <a:rPr lang="es-ES" sz="2000" kern="0" dirty="0" smtClean="0">
                <a:solidFill>
                  <a:srgbClr val="002060"/>
                </a:solidFill>
              </a:rPr>
              <a:t>la   	    D.AB.A</a:t>
            </a:r>
            <a:r>
              <a:rPr lang="es-ES" sz="2000" kern="0" dirty="0">
                <a:solidFill>
                  <a:srgbClr val="002060"/>
                </a:solidFill>
              </a:rPr>
              <a:t>. obtenga de </a:t>
            </a:r>
            <a:r>
              <a:rPr lang="es-ES" sz="2000" kern="0" dirty="0" smtClean="0">
                <a:solidFill>
                  <a:srgbClr val="002060"/>
                </a:solidFill>
              </a:rPr>
              <a:t>sus proveedores </a:t>
            </a:r>
            <a:r>
              <a:rPr lang="es-ES" sz="2000" kern="0" dirty="0">
                <a:solidFill>
                  <a:srgbClr val="002060"/>
                </a:solidFill>
              </a:rPr>
              <a:t>por los diferentes elementos </a:t>
            </a:r>
            <a:r>
              <a:rPr lang="es-ES" sz="2000" kern="0" dirty="0" smtClean="0">
                <a:solidFill>
                  <a:srgbClr val="002060"/>
                </a:solidFill>
              </a:rPr>
              <a:t>	    que </a:t>
            </a:r>
            <a:r>
              <a:rPr lang="es-ES" sz="2000" kern="0" dirty="0">
                <a:solidFill>
                  <a:srgbClr val="002060"/>
                </a:solidFill>
              </a:rPr>
              <a:t>componen la Ración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>
                <a:solidFill>
                  <a:srgbClr val="002060"/>
                </a:solidFill>
              </a:rPr>
              <a:t>30208</a:t>
            </a:r>
            <a:r>
              <a:rPr lang="es-ES" sz="2000" kern="0" dirty="0">
                <a:solidFill>
                  <a:srgbClr val="002060"/>
                </a:solidFill>
              </a:rPr>
              <a:t> El valor de la Ración Armada y el valor de sus componentes, será </a:t>
            </a:r>
            <a:r>
              <a:rPr lang="es-ES" sz="2000" kern="0" dirty="0" smtClean="0">
                <a:solidFill>
                  <a:srgbClr val="002060"/>
                </a:solidFill>
              </a:rPr>
              <a:t>	   informado </a:t>
            </a:r>
            <a:r>
              <a:rPr lang="es-ES" sz="2000" kern="0" dirty="0">
                <a:solidFill>
                  <a:srgbClr val="002060"/>
                </a:solidFill>
              </a:rPr>
              <a:t>por la D.AB.A. </a:t>
            </a:r>
            <a:r>
              <a:rPr lang="es-ES" sz="2000" kern="0" dirty="0" smtClean="0">
                <a:solidFill>
                  <a:srgbClr val="002060"/>
                </a:solidFill>
              </a:rPr>
              <a:t>a los </a:t>
            </a:r>
            <a:r>
              <a:rPr lang="es-ES" sz="2000" kern="0" dirty="0">
                <a:solidFill>
                  <a:srgbClr val="002060"/>
                </a:solidFill>
              </a:rPr>
              <a:t>Mandos, Comisarios y Jefes de </a:t>
            </a:r>
            <a:r>
              <a:rPr lang="es-ES" sz="2000" kern="0" dirty="0" smtClean="0">
                <a:solidFill>
                  <a:srgbClr val="002060"/>
                </a:solidFill>
              </a:rPr>
              <a:t>	   Departamento </a:t>
            </a:r>
            <a:r>
              <a:rPr lang="es-ES" sz="2000" kern="0" dirty="0">
                <a:solidFill>
                  <a:srgbClr val="002060"/>
                </a:solidFill>
              </a:rPr>
              <a:t>de Abastecimiento y Finanzas, </a:t>
            </a:r>
            <a:r>
              <a:rPr lang="es-ES" sz="2000" kern="0" dirty="0" smtClean="0">
                <a:solidFill>
                  <a:srgbClr val="002060"/>
                </a:solidFill>
              </a:rPr>
              <a:t>por intermedio </a:t>
            </a:r>
            <a:r>
              <a:rPr lang="es-ES" sz="2000" kern="0" dirty="0">
                <a:solidFill>
                  <a:srgbClr val="002060"/>
                </a:solidFill>
              </a:rPr>
              <a:t>de </a:t>
            </a:r>
            <a:r>
              <a:rPr lang="es-ES" sz="2000" kern="0" dirty="0" smtClean="0">
                <a:solidFill>
                  <a:srgbClr val="002060"/>
                </a:solidFill>
              </a:rPr>
              <a:t>	   un </a:t>
            </a:r>
            <a:r>
              <a:rPr lang="es-ES" sz="2000" kern="0" dirty="0">
                <a:solidFill>
                  <a:srgbClr val="002060"/>
                </a:solidFill>
              </a:rPr>
              <a:t>boletín informativo. (INFODABA).</a:t>
            </a:r>
            <a:r>
              <a:rPr lang="es-CL" sz="2000" kern="0" dirty="0" smtClean="0">
                <a:solidFill>
                  <a:srgbClr val="002060"/>
                </a:solidFill>
              </a:rPr>
              <a:t> </a:t>
            </a:r>
            <a:endParaRPr lang="es-CL" sz="2000" kern="0" dirty="0">
              <a:solidFill>
                <a:srgbClr val="002060"/>
              </a:solidFill>
            </a:endParaRPr>
          </a:p>
          <a:p>
            <a:pPr marL="800100" indent="-438150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8" name="17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16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982827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60816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b="1" kern="0" dirty="0">
                <a:solidFill>
                  <a:srgbClr val="002060"/>
                </a:solidFill>
              </a:rPr>
              <a:t>A LA RACIÓN ARMADA POR MAYOR ÍNDICE </a:t>
            </a:r>
            <a:r>
              <a:rPr lang="es-ES" sz="2000" b="1" kern="0" dirty="0" smtClean="0">
                <a:solidFill>
                  <a:srgbClr val="002060"/>
                </a:solidFill>
              </a:rPr>
              <a:t>DE COSTO </a:t>
            </a:r>
            <a:r>
              <a:rPr lang="es-ES" sz="2000" b="1" kern="0" dirty="0">
                <a:solidFill>
                  <a:srgbClr val="002060"/>
                </a:solidFill>
              </a:rPr>
              <a:t>DE VIDA EN REGIONES DETERMINADAS Y </a:t>
            </a:r>
            <a:r>
              <a:rPr lang="es-ES" sz="2000" b="1" kern="0" dirty="0" smtClean="0">
                <a:solidFill>
                  <a:srgbClr val="002060"/>
                </a:solidFill>
              </a:rPr>
              <a:t>CIRCUNSTANCIAS ESPECIALES</a:t>
            </a:r>
            <a:r>
              <a:rPr lang="es-ES" sz="2000" b="1" kern="0" dirty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30206 </a:t>
            </a: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valor de la Ración Armada será suplementado en los porcentajes </a:t>
            </a:r>
            <a:r>
              <a:rPr lang="es-ES" sz="2000" kern="0" dirty="0" smtClean="0">
                <a:solidFill>
                  <a:srgbClr val="002060"/>
                </a:solidFill>
              </a:rPr>
              <a:t>	  que </a:t>
            </a:r>
            <a:r>
              <a:rPr lang="es-ES" sz="2000" kern="0" dirty="0">
                <a:solidFill>
                  <a:srgbClr val="002060"/>
                </a:solidFill>
              </a:rPr>
              <a:t>se indican, </a:t>
            </a:r>
            <a:r>
              <a:rPr lang="es-ES" sz="2000" b="1" kern="0" dirty="0">
                <a:solidFill>
                  <a:srgbClr val="002060"/>
                </a:solidFill>
              </a:rPr>
              <a:t>en </a:t>
            </a:r>
            <a:r>
              <a:rPr lang="es-ES" sz="2000" b="1" kern="0" dirty="0" smtClean="0">
                <a:solidFill>
                  <a:srgbClr val="002060"/>
                </a:solidFill>
              </a:rPr>
              <a:t>las siguientes circunstancias</a:t>
            </a:r>
            <a:endParaRPr lang="es-ES" sz="2000" b="1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6300192" y="3501008"/>
            <a:ext cx="15841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1224136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907287"/>
            <a:ext cx="4032449" cy="194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17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58892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268760"/>
            <a:ext cx="8207375" cy="52772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</a:t>
            </a:r>
            <a:r>
              <a:rPr lang="es-ES" sz="2000" b="1" kern="0" dirty="0" smtClean="0">
                <a:solidFill>
                  <a:srgbClr val="002060"/>
                </a:solidFill>
              </a:rPr>
              <a:t>15%: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embarcado en las Unidades de la IV Zona Naval y en aquellas que posean dotaciones menores de 50 hombres</a:t>
            </a:r>
            <a:r>
              <a:rPr lang="es-ES" sz="2000" kern="0" dirty="0" smtClean="0">
                <a:solidFill>
                  <a:srgbClr val="002060"/>
                </a:solidFill>
              </a:rPr>
              <a:t>. 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Infantes de Marina y Naval de dotación en los Destacamentos I.M. y aquel que sea designado en Comisión a estas </a:t>
            </a:r>
            <a:r>
              <a:rPr lang="es-ES" sz="2000" kern="0" dirty="0" smtClean="0">
                <a:solidFill>
                  <a:srgbClr val="002060"/>
                </a:solidFill>
              </a:rPr>
              <a:t>Unidades.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 dotación en el Comando de Fuerzas </a:t>
            </a:r>
            <a:r>
              <a:rPr lang="es-ES" sz="2000" kern="0" dirty="0" smtClean="0">
                <a:solidFill>
                  <a:srgbClr val="002060"/>
                </a:solidFill>
              </a:rPr>
              <a:t>Especiales.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Cadetes </a:t>
            </a:r>
            <a:r>
              <a:rPr lang="es-ES" sz="2000" kern="0" dirty="0">
                <a:solidFill>
                  <a:srgbClr val="002060"/>
                </a:solidFill>
              </a:rPr>
              <a:t>y Grumetes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Aspirantes </a:t>
            </a:r>
            <a:r>
              <a:rPr lang="es-ES" sz="2000" kern="0" dirty="0">
                <a:solidFill>
                  <a:srgbClr val="002060"/>
                </a:solidFill>
              </a:rPr>
              <a:t>Navales en los Centros de </a:t>
            </a:r>
            <a:r>
              <a:rPr lang="es-ES" sz="2000" kern="0" dirty="0" smtClean="0">
                <a:solidFill>
                  <a:srgbClr val="002060"/>
                </a:solidFill>
              </a:rPr>
              <a:t>Instrucción.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Conscriptos </a:t>
            </a:r>
            <a:r>
              <a:rPr lang="es-ES" sz="2000" kern="0" dirty="0">
                <a:solidFill>
                  <a:srgbClr val="002060"/>
                </a:solidFill>
              </a:rPr>
              <a:t>del Servicio Militar Obligatorio en los Centros de Instrucción de </a:t>
            </a:r>
            <a:r>
              <a:rPr lang="es-ES" sz="2000" kern="0" dirty="0" smtClean="0">
                <a:solidFill>
                  <a:srgbClr val="002060"/>
                </a:solidFill>
              </a:rPr>
              <a:t>Reclutas.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Buzos </a:t>
            </a:r>
            <a:r>
              <a:rPr lang="es-ES" sz="2000" kern="0" dirty="0">
                <a:solidFill>
                  <a:srgbClr val="002060"/>
                </a:solidFill>
              </a:rPr>
              <a:t>de Salvatajes sólo por los períodos en que este personal, efectúe tareas o cursos que le impliquen un trabajo intensivo en la actividad de buceo de </a:t>
            </a:r>
            <a:r>
              <a:rPr lang="es-ES" sz="2000" kern="0" dirty="0" smtClean="0">
                <a:solidFill>
                  <a:srgbClr val="002060"/>
                </a:solidFill>
              </a:rPr>
              <a:t>salvataje.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 dotación de Unidades a flote, durante período de reparaciones, racionado en el Complejo Habitacional de la Base Naval de Talcahuano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  <a:endParaRPr lang="es-CL" sz="2000" u="sng" kern="0" dirty="0">
              <a:solidFill>
                <a:srgbClr val="002060"/>
              </a:solidFill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buFontTx/>
              <a:buChar char="•"/>
              <a:defRPr/>
            </a:pPr>
            <a:endParaRPr lang="es-CL" sz="2000" kern="0" dirty="0">
              <a:solidFill>
                <a:srgbClr val="002060"/>
              </a:solidFill>
              <a:latin typeface="+mn-lt"/>
              <a:cs typeface="+mn-cs"/>
            </a:endParaRP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>
              <a:solidFill>
                <a:srgbClr val="002060"/>
              </a:solidFill>
              <a:latin typeface="+mn-lt"/>
              <a:cs typeface="+mn-cs"/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18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799558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3" y="1196752"/>
            <a:ext cx="8207375" cy="554461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b.- 20 </a:t>
            </a:r>
            <a:r>
              <a:rPr lang="es-ES" sz="2000" b="1" kern="0" dirty="0">
                <a:solidFill>
                  <a:srgbClr val="002060"/>
                </a:solidFill>
              </a:rPr>
              <a:t>%:</a:t>
            </a:r>
          </a:p>
          <a:p>
            <a:endParaRPr lang="es-ES" sz="1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en Unidades en reparaciones fuera del Puerto Base.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c</a:t>
            </a:r>
            <a:r>
              <a:rPr lang="es-ES" sz="2000" b="1" kern="0" dirty="0">
                <a:solidFill>
                  <a:srgbClr val="002060"/>
                </a:solidFill>
              </a:rPr>
              <a:t>.- </a:t>
            </a:r>
            <a:r>
              <a:rPr lang="es-ES" sz="2000" b="1" kern="0" dirty="0" smtClean="0">
                <a:solidFill>
                  <a:srgbClr val="002060"/>
                </a:solidFill>
              </a:rPr>
              <a:t>30%:</a:t>
            </a:r>
          </a:p>
          <a:p>
            <a:endParaRPr lang="es-ES" sz="100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desempeñe en </a:t>
            </a:r>
            <a:r>
              <a:rPr lang="es-ES" sz="2000" b="1" kern="0" dirty="0">
                <a:solidFill>
                  <a:srgbClr val="002060"/>
                </a:solidFill>
              </a:rPr>
              <a:t>p</a:t>
            </a:r>
            <a:r>
              <a:rPr lang="es-ES" sz="2000" kern="0" dirty="0">
                <a:solidFill>
                  <a:srgbClr val="002060"/>
                </a:solidFill>
              </a:rPr>
              <a:t>uestos </a:t>
            </a:r>
            <a:r>
              <a:rPr lang="es-ES" sz="2000" b="1" kern="0" dirty="0">
                <a:solidFill>
                  <a:srgbClr val="002060"/>
                </a:solidFill>
              </a:rPr>
              <a:t>v</a:t>
            </a:r>
            <a:r>
              <a:rPr lang="es-ES" sz="2000" kern="0" dirty="0">
                <a:solidFill>
                  <a:srgbClr val="002060"/>
                </a:solidFill>
              </a:rPr>
              <a:t>isuales de </a:t>
            </a:r>
            <a:r>
              <a:rPr lang="es-ES" sz="2000" b="1" kern="0" dirty="0">
                <a:solidFill>
                  <a:srgbClr val="002060"/>
                </a:solidFill>
              </a:rPr>
              <a:t>s</a:t>
            </a:r>
            <a:r>
              <a:rPr lang="es-ES" sz="2000" kern="0" dirty="0">
                <a:solidFill>
                  <a:srgbClr val="002060"/>
                </a:solidFill>
              </a:rPr>
              <a:t>eñales (P.V.S.).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durante los días de operativos y acciones bélicas, en Tiempo de Guerra o Conmoción Interna.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sólo en los días en que cumpla comisiones derivadas de la aplicación de Planes de Seguridad Interior, dispuestas por el Mando Operativo o Guarnicional.</a:t>
            </a:r>
          </a:p>
          <a:p>
            <a:pPr marL="342900" indent="-342900" algn="just" eaLnBrk="0" hangingPunct="0">
              <a:lnSpc>
                <a:spcPct val="90000"/>
              </a:lnSpc>
              <a:spcBef>
                <a:spcPct val="20000"/>
              </a:spcBef>
              <a:defRPr/>
            </a:pPr>
            <a:endParaRPr lang="es-MX" sz="2000" kern="0" dirty="0" smtClean="0">
              <a:solidFill>
                <a:srgbClr val="002060"/>
              </a:solidFill>
              <a:latin typeface="+mn-lt"/>
              <a:cs typeface="+mn-cs"/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d.- </a:t>
            </a:r>
            <a:r>
              <a:rPr lang="es-ES" sz="2000" b="1" kern="0" dirty="0" smtClean="0">
                <a:solidFill>
                  <a:srgbClr val="002060"/>
                </a:solidFill>
              </a:rPr>
              <a:t>40%:</a:t>
            </a:r>
          </a:p>
          <a:p>
            <a:endParaRPr lang="es-ES" sz="105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del Comando de Fuerzas Especiales, que integra los </a:t>
            </a:r>
            <a:r>
              <a:rPr lang="es-ES" sz="2000" kern="0" dirty="0" smtClean="0">
                <a:solidFill>
                  <a:srgbClr val="002060"/>
                </a:solidFill>
              </a:rPr>
              <a:t>Grupos Operativos </a:t>
            </a:r>
            <a:r>
              <a:rPr lang="es-ES" sz="2000" kern="0" dirty="0">
                <a:solidFill>
                  <a:srgbClr val="002060"/>
                </a:solidFill>
              </a:rPr>
              <a:t>de “Unidad de Buceadores de Combate, Unidad Táctica de Comandos y </a:t>
            </a:r>
            <a:r>
              <a:rPr lang="es-ES" sz="2000" kern="0" dirty="0" smtClean="0">
                <a:solidFill>
                  <a:srgbClr val="002060"/>
                </a:solidFill>
              </a:rPr>
              <a:t>la Partida </a:t>
            </a:r>
            <a:r>
              <a:rPr lang="es-ES" sz="2000" kern="0" dirty="0">
                <a:solidFill>
                  <a:srgbClr val="002060"/>
                </a:solidFill>
              </a:rPr>
              <a:t>de Apoyo Logístico Especial”.</a:t>
            </a:r>
            <a:endParaRPr lang="es-MX" sz="2000" kern="0" dirty="0">
              <a:solidFill>
                <a:srgbClr val="002060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19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0673451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3" y="980728"/>
            <a:ext cx="8207375" cy="587727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b.- 50 </a:t>
            </a:r>
            <a:r>
              <a:rPr lang="es-ES" sz="2000" b="1" kern="0" dirty="0">
                <a:solidFill>
                  <a:srgbClr val="002060"/>
                </a:solidFill>
              </a:rPr>
              <a:t>%:</a:t>
            </a:r>
          </a:p>
          <a:p>
            <a:endParaRPr lang="es-ES" sz="1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los Conscriptos del Servicio Militar Obligatorio (S.M.O.) en los días de </a:t>
            </a:r>
            <a:r>
              <a:rPr lang="es-ES" sz="2000" kern="0" dirty="0" smtClean="0">
                <a:solidFill>
                  <a:srgbClr val="002060"/>
                </a:solidFill>
              </a:rPr>
              <a:t>su licenciamiento.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el Personal racionado los días 21 de Mayo y 18 de Septiembre de cada </a:t>
            </a:r>
            <a:r>
              <a:rPr lang="es-ES" sz="2000" kern="0" dirty="0" smtClean="0">
                <a:solidFill>
                  <a:srgbClr val="002060"/>
                </a:solidFill>
              </a:rPr>
              <a:t>año.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embarcado: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Durante </a:t>
            </a:r>
            <a:r>
              <a:rPr lang="es-ES" sz="1800" kern="0" dirty="0">
                <a:solidFill>
                  <a:srgbClr val="002060"/>
                </a:solidFill>
              </a:rPr>
              <a:t>días de </a:t>
            </a:r>
            <a:r>
              <a:rPr lang="es-ES" sz="1800" kern="0" dirty="0" smtClean="0">
                <a:solidFill>
                  <a:srgbClr val="002060"/>
                </a:solidFill>
              </a:rPr>
              <a:t>navegación.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Permanencia </a:t>
            </a:r>
            <a:r>
              <a:rPr lang="es-ES" sz="1800" kern="0" dirty="0">
                <a:solidFill>
                  <a:srgbClr val="002060"/>
                </a:solidFill>
              </a:rPr>
              <a:t>de la Unidad fuera del Puerto Base exceptuando los períodos </a:t>
            </a:r>
            <a:r>
              <a:rPr lang="es-ES" sz="1800" kern="0" dirty="0" smtClean="0">
                <a:solidFill>
                  <a:srgbClr val="002060"/>
                </a:solidFill>
              </a:rPr>
              <a:t>de reparaciones.</a:t>
            </a:r>
          </a:p>
          <a:p>
            <a:pPr marL="914352" lvl="1" indent="-457200" algn="just">
              <a:buFont typeface="+mj-lt"/>
              <a:buAutoNum type="alphaLcPeriod"/>
            </a:pPr>
            <a:r>
              <a:rPr lang="es-ES" sz="1800" kern="0" dirty="0" smtClean="0">
                <a:solidFill>
                  <a:srgbClr val="002060"/>
                </a:solidFill>
              </a:rPr>
              <a:t>Cuando </a:t>
            </a:r>
            <a:r>
              <a:rPr lang="es-ES" sz="1800" kern="0" dirty="0">
                <a:solidFill>
                  <a:srgbClr val="002060"/>
                </a:solidFill>
              </a:rPr>
              <a:t>por Inspección de Combate o Combate Real, se disponga Rancho </a:t>
            </a:r>
            <a:r>
              <a:rPr lang="es-ES" sz="1800" kern="0" dirty="0" smtClean="0">
                <a:solidFill>
                  <a:srgbClr val="002060"/>
                </a:solidFill>
              </a:rPr>
              <a:t>de Combate.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I.M. y Naval durante campañas terrestres programadas, debiendo informar </a:t>
            </a:r>
            <a:r>
              <a:rPr lang="es-ES" sz="2000" kern="0" dirty="0" smtClean="0">
                <a:solidFill>
                  <a:srgbClr val="002060"/>
                </a:solidFill>
              </a:rPr>
              <a:t>al término </a:t>
            </a:r>
            <a:r>
              <a:rPr lang="es-ES" sz="2000" kern="0" dirty="0">
                <a:solidFill>
                  <a:srgbClr val="002060"/>
                </a:solidFill>
              </a:rPr>
              <a:t>de éstas los días de duración, dotación participante y costo total involucrado </a:t>
            </a:r>
            <a:r>
              <a:rPr lang="es-ES" sz="2000" kern="0" dirty="0" smtClean="0">
                <a:solidFill>
                  <a:srgbClr val="002060"/>
                </a:solidFill>
              </a:rPr>
              <a:t>a la </a:t>
            </a:r>
            <a:r>
              <a:rPr lang="es-ES" sz="2000" kern="0" dirty="0">
                <a:solidFill>
                  <a:srgbClr val="002060"/>
                </a:solidFill>
              </a:rPr>
              <a:t>Dirección de Abastecimiento de la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del Comando de Fuerzas Especiales que integra los grupos de “Unidad </a:t>
            </a:r>
            <a:r>
              <a:rPr lang="es-ES" sz="2000" kern="0" dirty="0" smtClean="0">
                <a:solidFill>
                  <a:srgbClr val="002060"/>
                </a:solidFill>
              </a:rPr>
              <a:t>de Buceadores </a:t>
            </a:r>
            <a:r>
              <a:rPr lang="es-ES" sz="2000" kern="0" dirty="0">
                <a:solidFill>
                  <a:srgbClr val="002060"/>
                </a:solidFill>
              </a:rPr>
              <a:t>de Combate, Unidad Táctica de Comandos y la Partida de </a:t>
            </a:r>
            <a:r>
              <a:rPr lang="es-ES" sz="2000" kern="0" dirty="0" smtClean="0">
                <a:solidFill>
                  <a:srgbClr val="002060"/>
                </a:solidFill>
              </a:rPr>
              <a:t>Apoyo Logístico </a:t>
            </a:r>
            <a:r>
              <a:rPr lang="es-ES" sz="2000" kern="0" dirty="0">
                <a:solidFill>
                  <a:srgbClr val="002060"/>
                </a:solidFill>
              </a:rPr>
              <a:t>Especial”, sólo por los días que permanezca en campaña fuera de su </a:t>
            </a:r>
            <a:r>
              <a:rPr lang="es-ES" sz="2000" kern="0" dirty="0" smtClean="0">
                <a:solidFill>
                  <a:srgbClr val="002060"/>
                </a:solidFill>
              </a:rPr>
              <a:t>Unidad de </a:t>
            </a:r>
            <a:r>
              <a:rPr lang="es-ES" sz="2000" kern="0" dirty="0">
                <a:solidFill>
                  <a:srgbClr val="002060"/>
                </a:solidFill>
              </a:rPr>
              <a:t>Origen.</a:t>
            </a: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20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688460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3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1484784"/>
            <a:ext cx="864096" cy="5112568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 bwMode="auto">
          <a:xfrm>
            <a:off x="757112" y="909563"/>
            <a:ext cx="8207375" cy="29386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f.- 60%: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Para el Personal embarcado en submarinos, cuando estos últimos deban </a:t>
            </a:r>
            <a:r>
              <a:rPr lang="es-ES" sz="2000" kern="0" dirty="0" smtClean="0">
                <a:solidFill>
                  <a:srgbClr val="002060"/>
                </a:solidFill>
              </a:rPr>
              <a:t>cumplir comisiones </a:t>
            </a:r>
            <a:r>
              <a:rPr lang="es-ES" sz="2000" kern="0" dirty="0">
                <a:solidFill>
                  <a:srgbClr val="002060"/>
                </a:solidFill>
              </a:rPr>
              <a:t>superiores a 12 días de duración en la mar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g.- </a:t>
            </a:r>
            <a:r>
              <a:rPr lang="es-ES" sz="2000" b="1" kern="0" dirty="0" smtClean="0">
                <a:solidFill>
                  <a:srgbClr val="002060"/>
                </a:solidFill>
              </a:rPr>
              <a:t>200%: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El Personal Alumno de los Cursos de Buzos Tácticos y de Comandos I.M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2" name="1 Rectángulo"/>
          <p:cNvSpPr/>
          <p:nvPr/>
        </p:nvSpPr>
        <p:spPr>
          <a:xfrm>
            <a:off x="323528" y="4437112"/>
            <a:ext cx="8352928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44500" indent="-444500" algn="ctr"/>
            <a:r>
              <a:rPr lang="es-ES" sz="3200" b="1" kern="0" dirty="0" smtClean="0">
                <a:solidFill>
                  <a:srgbClr val="FF0000"/>
                </a:solidFill>
              </a:rPr>
              <a:t>    Los </a:t>
            </a:r>
            <a:r>
              <a:rPr lang="es-ES" sz="3200" b="1" kern="0" dirty="0">
                <a:solidFill>
                  <a:srgbClr val="FF0000"/>
                </a:solidFill>
              </a:rPr>
              <a:t>porcentajes establecidos </a:t>
            </a:r>
            <a:r>
              <a:rPr lang="es-ES" sz="3200" b="1" kern="0" dirty="0" smtClean="0">
                <a:solidFill>
                  <a:srgbClr val="FF0000"/>
                </a:solidFill>
              </a:rPr>
              <a:t>  precedentemente </a:t>
            </a:r>
            <a:r>
              <a:rPr lang="es-ES" sz="3200" b="1" kern="0" dirty="0">
                <a:solidFill>
                  <a:srgbClr val="FF0000"/>
                </a:solidFill>
              </a:rPr>
              <a:t>son incompatibles entre sí.</a:t>
            </a: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2615783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44172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b="1" kern="0" dirty="0">
                <a:solidFill>
                  <a:srgbClr val="002060"/>
                </a:solidFill>
              </a:rPr>
              <a:t>A LA RACIÓN ARMADA POR MAYOR ÍNDICE </a:t>
            </a:r>
            <a:r>
              <a:rPr lang="es-ES" sz="2000" b="1" kern="0" dirty="0" smtClean="0">
                <a:solidFill>
                  <a:srgbClr val="002060"/>
                </a:solidFill>
              </a:rPr>
              <a:t>DE COSTO </a:t>
            </a:r>
            <a:r>
              <a:rPr lang="es-ES" sz="2000" b="1" kern="0" dirty="0">
                <a:solidFill>
                  <a:srgbClr val="002060"/>
                </a:solidFill>
              </a:rPr>
              <a:t>DE VIDA EN REGIONES DETERMINADAS Y </a:t>
            </a:r>
            <a:r>
              <a:rPr lang="es-ES" sz="2000" b="1" kern="0" dirty="0" smtClean="0">
                <a:solidFill>
                  <a:srgbClr val="002060"/>
                </a:solidFill>
              </a:rPr>
              <a:t>CIRCUNSTANCIAS ESPECIALES</a:t>
            </a:r>
            <a:r>
              <a:rPr lang="es-ES" sz="2000" b="1" kern="0" dirty="0">
                <a:solidFill>
                  <a:srgbClr val="002060"/>
                </a:solidFill>
              </a:rPr>
              <a:t>.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30210 </a:t>
            </a:r>
            <a:r>
              <a:rPr lang="es-ES" sz="2000" kern="0" dirty="0">
                <a:solidFill>
                  <a:srgbClr val="002060"/>
                </a:solidFill>
              </a:rPr>
              <a:t>El valor de la Ración Armada será suplementado en los porcentajes </a:t>
            </a:r>
            <a:r>
              <a:rPr lang="es-ES" sz="2000" kern="0" dirty="0" smtClean="0">
                <a:solidFill>
                  <a:srgbClr val="002060"/>
                </a:solidFill>
              </a:rPr>
              <a:t>	  que </a:t>
            </a:r>
            <a:r>
              <a:rPr lang="es-ES" sz="2000" kern="0" dirty="0">
                <a:solidFill>
                  <a:srgbClr val="002060"/>
                </a:solidFill>
              </a:rPr>
              <a:t>se indican, </a:t>
            </a:r>
            <a:r>
              <a:rPr lang="es-ES" sz="2000" b="1" kern="0" dirty="0">
                <a:solidFill>
                  <a:srgbClr val="002060"/>
                </a:solidFill>
              </a:rPr>
              <a:t>de acuerdo a la ubicación geográfica: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6300192" y="3501008"/>
            <a:ext cx="1584176" cy="32403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2" descr="http://tigersoftwaresolutions.com/wp-content/uploads/2013/09/eis_icon_1024x1024.pn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="" xmlns:a14="http://schemas.microsoft.com/office/drawing/2010/main">
                  <a14:imgLayer r:embed="rId4"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664" y="3284984"/>
            <a:ext cx="1224136" cy="3240360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3" y="3907287"/>
            <a:ext cx="4032449" cy="19475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8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5" name="1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22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9905677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757113" y="1556792"/>
            <a:ext cx="8207375" cy="4824536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En un 5%: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desempeña en Unidades y Reparticiones dependientes o ubicadas en la I</a:t>
            </a:r>
            <a:r>
              <a:rPr lang="es-ES" sz="2000" kern="0" dirty="0" smtClean="0">
                <a:solidFill>
                  <a:srgbClr val="002060"/>
                </a:solidFill>
              </a:rPr>
              <a:t>, II</a:t>
            </a:r>
            <a:r>
              <a:rPr lang="es-ES" sz="2000" kern="0" dirty="0">
                <a:solidFill>
                  <a:srgbClr val="002060"/>
                </a:solidFill>
              </a:rPr>
              <a:t>, X, XIV y XV Región.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b</a:t>
            </a:r>
            <a:r>
              <a:rPr lang="es-ES" sz="2000" b="1" kern="0" dirty="0">
                <a:solidFill>
                  <a:srgbClr val="002060"/>
                </a:solidFill>
              </a:rPr>
              <a:t>.- En un 15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cumple labores de seguridad de los Bienes Institucionales, en la IV Región.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c</a:t>
            </a:r>
            <a:r>
              <a:rPr lang="es-ES" sz="2000" b="1" kern="0" dirty="0">
                <a:solidFill>
                  <a:srgbClr val="002060"/>
                </a:solidFill>
              </a:rPr>
              <a:t>.- En un 30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se desempeña en Unidades y Reparticiones ubicadas en XI y XII Regiones.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d</a:t>
            </a:r>
            <a:r>
              <a:rPr lang="es-ES" sz="2000" b="1" kern="0" dirty="0">
                <a:solidFill>
                  <a:srgbClr val="002060"/>
                </a:solidFill>
              </a:rPr>
              <a:t>.- En un 40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Personal </a:t>
            </a:r>
            <a:r>
              <a:rPr lang="es-ES" sz="2000" kern="0" dirty="0">
                <a:solidFill>
                  <a:srgbClr val="002060"/>
                </a:solidFill>
              </a:rPr>
              <a:t>que se desempeña en Unidades y Reparticiones dependientes del Distrito </a:t>
            </a:r>
            <a:r>
              <a:rPr lang="es-ES" sz="2000" kern="0" dirty="0" smtClean="0">
                <a:solidFill>
                  <a:srgbClr val="002060"/>
                </a:solidFill>
              </a:rPr>
              <a:t>Naval Beagle</a:t>
            </a:r>
            <a:r>
              <a:rPr lang="es-ES" sz="2000" kern="0" dirty="0">
                <a:solidFill>
                  <a:srgbClr val="002060"/>
                </a:solidFill>
              </a:rPr>
              <a:t>, excepto Puestos Visuales de Señales (P.V.S</a:t>
            </a:r>
            <a:r>
              <a:rPr lang="es-ES" sz="2000" kern="0" dirty="0" smtClean="0">
                <a:solidFill>
                  <a:srgbClr val="002060"/>
                </a:solidFill>
              </a:rPr>
              <a:t>.).”</a:t>
            </a:r>
            <a:endParaRPr lang="es-MX" sz="2000" kern="0" dirty="0">
              <a:solidFill>
                <a:srgbClr val="002060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23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8074391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484784"/>
            <a:ext cx="8207375" cy="511256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a</a:t>
            </a:r>
            <a:r>
              <a:rPr lang="es-ES" sz="2000" b="1" kern="0" dirty="0">
                <a:solidFill>
                  <a:srgbClr val="002060"/>
                </a:solidFill>
              </a:rPr>
              <a:t>.- En un 5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se desempeña en Unidades y Reparticiones dependientes o ubicadas en la I</a:t>
            </a:r>
            <a:r>
              <a:rPr lang="es-ES" sz="2000" kern="0" dirty="0" smtClean="0">
                <a:solidFill>
                  <a:srgbClr val="002060"/>
                </a:solidFill>
              </a:rPr>
              <a:t>, II</a:t>
            </a:r>
            <a:r>
              <a:rPr lang="es-ES" sz="2000" kern="0" dirty="0">
                <a:solidFill>
                  <a:srgbClr val="002060"/>
                </a:solidFill>
              </a:rPr>
              <a:t>, X, XIV y XV Región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e.- En un 50%: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 dotación de la Unidades que componen la Flotilla </a:t>
            </a:r>
            <a:r>
              <a:rPr lang="es-ES" sz="2000" kern="0" dirty="0" smtClean="0">
                <a:solidFill>
                  <a:srgbClr val="002060"/>
                </a:solidFill>
              </a:rPr>
              <a:t>Antártica cuando </a:t>
            </a:r>
            <a:r>
              <a:rPr lang="es-ES" sz="2000" kern="0" dirty="0">
                <a:solidFill>
                  <a:srgbClr val="002060"/>
                </a:solidFill>
              </a:rPr>
              <a:t>deban, por razones de servicio, tomar parte en faenas de carga y descarga en fondeaderos de la Antártica.</a:t>
            </a: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presta servicios en Juan </a:t>
            </a:r>
            <a:r>
              <a:rPr lang="es-ES" sz="2000" kern="0" dirty="0" smtClean="0">
                <a:solidFill>
                  <a:srgbClr val="002060"/>
                </a:solidFill>
              </a:rPr>
              <a:t>Fernández.</a:t>
            </a:r>
          </a:p>
          <a:p>
            <a:endParaRPr lang="es-ES" sz="2000" kern="0" dirty="0">
              <a:solidFill>
                <a:srgbClr val="002060"/>
              </a:solidFill>
            </a:endParaRPr>
          </a:p>
          <a:p>
            <a:r>
              <a:rPr lang="es-ES" sz="2000" b="1" kern="0" dirty="0">
                <a:solidFill>
                  <a:srgbClr val="002060"/>
                </a:solidFill>
              </a:rPr>
              <a:t>f.- En un 100</a:t>
            </a:r>
            <a:r>
              <a:rPr lang="es-ES" sz="2000" b="1" kern="0" dirty="0" smtClean="0">
                <a:solidFill>
                  <a:srgbClr val="002060"/>
                </a:solidFill>
              </a:rPr>
              <a:t>%: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destacado en la Isla San </a:t>
            </a:r>
            <a:r>
              <a:rPr lang="es-ES" sz="2000" kern="0" dirty="0" smtClean="0">
                <a:solidFill>
                  <a:srgbClr val="002060"/>
                </a:solidFill>
              </a:rPr>
              <a:t>Félix </a:t>
            </a:r>
            <a:r>
              <a:rPr lang="es-ES" sz="2000" kern="0" dirty="0">
                <a:solidFill>
                  <a:srgbClr val="002060"/>
                </a:solidFill>
              </a:rPr>
              <a:t>y personal que presta servicios en la Isla de </a:t>
            </a:r>
            <a:r>
              <a:rPr lang="es-ES" sz="2000" kern="0" dirty="0" smtClean="0">
                <a:solidFill>
                  <a:srgbClr val="002060"/>
                </a:solidFill>
              </a:rPr>
              <a:t>Pascua.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24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14688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757113" y="1772816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g</a:t>
            </a:r>
            <a:r>
              <a:rPr lang="es-ES" sz="2000" b="1" kern="0" dirty="0">
                <a:solidFill>
                  <a:srgbClr val="002060"/>
                </a:solidFill>
              </a:rPr>
              <a:t>.- En un 280</a:t>
            </a:r>
            <a:r>
              <a:rPr lang="es-ES" sz="2000" b="1" kern="0" dirty="0" smtClean="0">
                <a:solidFill>
                  <a:srgbClr val="002060"/>
                </a:solidFill>
              </a:rPr>
              <a:t>%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Brigada de Reparaciones Antártica, sólo durante el tiempo efectivamente servido en dicha calidad.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dotación de la Capitanía de Puerto de Bahía Fildes y Paraíso.</a:t>
            </a:r>
          </a:p>
          <a:p>
            <a:pPr marL="457200" indent="-457200">
              <a:buFont typeface="+mj-lt"/>
              <a:buAutoNum type="arabicPeriod"/>
            </a:pPr>
            <a:r>
              <a:rPr lang="es-ES" sz="2000" kern="0" dirty="0">
                <a:solidFill>
                  <a:srgbClr val="002060"/>
                </a:solidFill>
              </a:rPr>
              <a:t>Personal que conforma la dotación de la Base Naval Antártica “Arturo Prat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25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101532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772816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355600" indent="-355600" algn="just"/>
            <a:r>
              <a:rPr lang="es-ES" sz="2000" b="1" kern="0" dirty="0" smtClean="0">
                <a:solidFill>
                  <a:srgbClr val="002060"/>
                </a:solidFill>
              </a:rPr>
              <a:t>h</a:t>
            </a:r>
            <a:r>
              <a:rPr lang="es-ES" sz="2000" b="1" kern="0" dirty="0">
                <a:solidFill>
                  <a:srgbClr val="002060"/>
                </a:solidFill>
              </a:rPr>
              <a:t>.- Cuando por disposiciones del Mando Institucional u Operativo, una Unidad </a:t>
            </a:r>
            <a:r>
              <a:rPr lang="es-ES" sz="2000" b="1" kern="0" dirty="0" smtClean="0">
                <a:solidFill>
                  <a:srgbClr val="002060"/>
                </a:solidFill>
              </a:rPr>
              <a:t>deba permanecer </a:t>
            </a:r>
            <a:r>
              <a:rPr lang="es-ES" sz="2000" b="1" kern="0" dirty="0">
                <a:solidFill>
                  <a:srgbClr val="002060"/>
                </a:solidFill>
              </a:rPr>
              <a:t>por un período superior a 30 días dentro de la Jurisdicción de la III </a:t>
            </a:r>
            <a:r>
              <a:rPr lang="es-ES" sz="2000" b="1" kern="0" dirty="0" smtClean="0">
                <a:solidFill>
                  <a:srgbClr val="002060"/>
                </a:solidFill>
              </a:rPr>
              <a:t>Zona Naval</a:t>
            </a:r>
            <a:r>
              <a:rPr lang="es-ES" sz="2000" b="1" kern="0" dirty="0">
                <a:solidFill>
                  <a:srgbClr val="002060"/>
                </a:solidFill>
              </a:rPr>
              <a:t>, cesará el porcentaje de suplemento de su ubicación geográfica de origen, </a:t>
            </a:r>
            <a:r>
              <a:rPr lang="es-ES" sz="2000" b="1" kern="0" dirty="0" smtClean="0">
                <a:solidFill>
                  <a:srgbClr val="002060"/>
                </a:solidFill>
              </a:rPr>
              <a:t>pudiendo racionar</a:t>
            </a:r>
            <a:r>
              <a:rPr lang="es-ES" sz="2000" b="1" kern="0" dirty="0">
                <a:solidFill>
                  <a:srgbClr val="002060"/>
                </a:solidFill>
              </a:rPr>
              <a:t>, por los días que permanezcan en tal condición, el porcentaje asignado a la XI </a:t>
            </a:r>
            <a:r>
              <a:rPr lang="es-ES" sz="2000" b="1" kern="0" dirty="0" smtClean="0">
                <a:solidFill>
                  <a:srgbClr val="002060"/>
                </a:solidFill>
              </a:rPr>
              <a:t>o XII </a:t>
            </a:r>
            <a:r>
              <a:rPr lang="es-ES" sz="2000" b="1" kern="0" dirty="0">
                <a:solidFill>
                  <a:srgbClr val="002060"/>
                </a:solidFill>
              </a:rPr>
              <a:t>Región.</a:t>
            </a:r>
          </a:p>
          <a:p>
            <a:pPr marL="355600" indent="-355600" algn="just"/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/>
            <a:r>
              <a:rPr lang="es-ES" sz="2000" b="1" kern="0" dirty="0">
                <a:solidFill>
                  <a:srgbClr val="002060"/>
                </a:solidFill>
              </a:rPr>
              <a:t>i.- </a:t>
            </a:r>
            <a:r>
              <a:rPr lang="es-ES" sz="2000" b="1" kern="0" dirty="0">
                <a:solidFill>
                  <a:srgbClr val="FF0000"/>
                </a:solidFill>
              </a:rPr>
              <a:t>Los porcentajes establecidos precedentemente son incompatibles entre sí, </a:t>
            </a:r>
            <a:r>
              <a:rPr lang="es-ES" sz="2000" b="1" kern="0" dirty="0" smtClean="0">
                <a:solidFill>
                  <a:srgbClr val="FF0000"/>
                </a:solidFill>
              </a:rPr>
              <a:t>pero compatibles </a:t>
            </a:r>
            <a:r>
              <a:rPr lang="es-ES" sz="2000" b="1" kern="0" dirty="0">
                <a:solidFill>
                  <a:srgbClr val="FF0000"/>
                </a:solidFill>
              </a:rPr>
              <a:t>con los porcentajes señalados en el párrafo 30209</a:t>
            </a:r>
            <a:r>
              <a:rPr lang="es-ES" sz="2000" b="1" kern="0" dirty="0" smtClean="0">
                <a:solidFill>
                  <a:srgbClr val="FF0000"/>
                </a:solidFill>
              </a:rPr>
              <a:t>.</a:t>
            </a:r>
          </a:p>
          <a:p>
            <a:pPr marL="355600" indent="-355600" algn="just"/>
            <a:endParaRPr lang="es-ES" sz="2000" b="1" kern="0" dirty="0">
              <a:solidFill>
                <a:srgbClr val="002060"/>
              </a:solidFill>
            </a:endParaRPr>
          </a:p>
          <a:p>
            <a:pPr marL="355600" indent="-355600" algn="just"/>
            <a:r>
              <a:rPr lang="es-ES" sz="2000" b="1" kern="0" dirty="0">
                <a:solidFill>
                  <a:srgbClr val="002060"/>
                </a:solidFill>
              </a:rPr>
              <a:t>j.- Al consumir Raciones de Combate las Unidades y Reparticiones, deberán racionar </a:t>
            </a:r>
            <a:r>
              <a:rPr lang="es-ES" sz="2000" b="1" kern="0" dirty="0" smtClean="0">
                <a:solidFill>
                  <a:srgbClr val="002060"/>
                </a:solidFill>
              </a:rPr>
              <a:t>al Personal </a:t>
            </a:r>
            <a:r>
              <a:rPr lang="es-ES" sz="2000" b="1" kern="0" dirty="0">
                <a:solidFill>
                  <a:srgbClr val="002060"/>
                </a:solidFill>
              </a:rPr>
              <a:t>involucrado con ración completa, más los suplementos al valor de la </a:t>
            </a:r>
            <a:r>
              <a:rPr lang="es-ES" sz="2000" b="1" kern="0" dirty="0" smtClean="0">
                <a:solidFill>
                  <a:srgbClr val="002060"/>
                </a:solidFill>
              </a:rPr>
              <a:t>Ración Armada</a:t>
            </a:r>
            <a:r>
              <a:rPr lang="es-ES" sz="2000" b="1" kern="0" dirty="0">
                <a:solidFill>
                  <a:srgbClr val="002060"/>
                </a:solidFill>
              </a:rPr>
              <a:t>, que estipula el párrafo 30210.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26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935276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560" y="4568006"/>
            <a:ext cx="3960440" cy="222774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251520" y="1248128"/>
            <a:ext cx="8207375" cy="44131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12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30266 RACIÓN DE COMBATE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1077913" algn="just"/>
            <a:r>
              <a:rPr lang="es-ES" sz="2000" kern="0" dirty="0">
                <a:solidFill>
                  <a:srgbClr val="002060"/>
                </a:solidFill>
              </a:rPr>
              <a:t>La Ración de Combate consistirá en alimentos preparados y envasados al vacío, en la </a:t>
            </a:r>
            <a:r>
              <a:rPr lang="es-ES" sz="2000" kern="0" dirty="0" smtClean="0">
                <a:solidFill>
                  <a:srgbClr val="002060"/>
                </a:solidFill>
              </a:rPr>
              <a:t>cantidad suficiente </a:t>
            </a:r>
            <a:r>
              <a:rPr lang="es-ES" sz="2000" kern="0" dirty="0">
                <a:solidFill>
                  <a:srgbClr val="002060"/>
                </a:solidFill>
              </a:rPr>
              <a:t>para alimentar a un combatiente en acciones o ejercicios militares en tiempo de paz</a:t>
            </a:r>
            <a:r>
              <a:rPr lang="es-ES" sz="2000" kern="0" dirty="0" smtClean="0">
                <a:solidFill>
                  <a:srgbClr val="002060"/>
                </a:solidFill>
              </a:rPr>
              <a:t>, de </a:t>
            </a:r>
            <a:r>
              <a:rPr lang="es-ES" sz="2000" kern="0" dirty="0">
                <a:solidFill>
                  <a:srgbClr val="002060"/>
                </a:solidFill>
              </a:rPr>
              <a:t>guerra y cuando no sea posible proporcionarle rancho preparado en su Unidad o en </a:t>
            </a:r>
            <a:r>
              <a:rPr lang="es-ES" sz="2000" kern="0" dirty="0" smtClean="0">
                <a:solidFill>
                  <a:srgbClr val="002060"/>
                </a:solidFill>
              </a:rPr>
              <a:t>cocinas de </a:t>
            </a:r>
            <a:r>
              <a:rPr lang="es-ES" sz="2000" kern="0" dirty="0">
                <a:solidFill>
                  <a:srgbClr val="002060"/>
                </a:solidFill>
              </a:rPr>
              <a:t>campaña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1077913" algn="just"/>
            <a:endParaRPr lang="es-ES" sz="1400" kern="0" dirty="0">
              <a:solidFill>
                <a:srgbClr val="002060"/>
              </a:solidFill>
            </a:endParaRPr>
          </a:p>
          <a:p>
            <a:r>
              <a:rPr lang="es-ES" sz="2000" b="1" dirty="0" smtClean="0"/>
              <a:t>		</a:t>
            </a:r>
            <a:r>
              <a:rPr lang="es-ES" sz="2000" b="1" kern="0" dirty="0">
                <a:solidFill>
                  <a:srgbClr val="002060"/>
                </a:solidFill>
              </a:rPr>
              <a:t>a.- Ración de Combate. </a:t>
            </a:r>
          </a:p>
          <a:p>
            <a:r>
              <a:rPr lang="es-ES" sz="2000" b="1" dirty="0" smtClean="0"/>
              <a:t>		</a:t>
            </a:r>
            <a:r>
              <a:rPr lang="es-ES" sz="2000" b="1" kern="0" dirty="0">
                <a:solidFill>
                  <a:srgbClr val="002060"/>
                </a:solidFill>
              </a:rPr>
              <a:t>b.- Ración de Combate Extraordinaria.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4077072"/>
            <a:ext cx="1800200" cy="27003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13176"/>
            <a:ext cx="3453975" cy="18002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27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098838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750918"/>
            <a:ext cx="2717533" cy="2174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536160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30266 RACIÓN DE COMBATE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Cuando </a:t>
            </a:r>
            <a:r>
              <a:rPr lang="es-ES" sz="2000" kern="0" dirty="0">
                <a:solidFill>
                  <a:srgbClr val="002060"/>
                </a:solidFill>
              </a:rPr>
              <a:t>las Raciones de Combate sean adquiridas con recursos provenientes de una </a:t>
            </a:r>
            <a:r>
              <a:rPr lang="es-ES" sz="2000" kern="0" dirty="0" smtClean="0">
                <a:solidFill>
                  <a:srgbClr val="002060"/>
                </a:solidFill>
              </a:rPr>
              <a:t>fuente de </a:t>
            </a:r>
            <a:r>
              <a:rPr lang="es-ES" sz="2000" kern="0" dirty="0">
                <a:solidFill>
                  <a:srgbClr val="002060"/>
                </a:solidFill>
              </a:rPr>
              <a:t>financiamiento diferente al </a:t>
            </a:r>
            <a:r>
              <a:rPr lang="es-ES" sz="2000" kern="0" dirty="0" smtClean="0">
                <a:solidFill>
                  <a:srgbClr val="002060"/>
                </a:solidFill>
              </a:rPr>
              <a:t>Ítem </a:t>
            </a:r>
            <a:r>
              <a:rPr lang="es-ES" sz="2000" kern="0" dirty="0">
                <a:solidFill>
                  <a:srgbClr val="002060"/>
                </a:solidFill>
              </a:rPr>
              <a:t>01, se deberá cumplir el siguiente procedimiento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798513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y Reparticiones, no deberán ingresar las Raciones de </a:t>
            </a:r>
            <a:r>
              <a:rPr lang="es-ES" sz="2000" kern="0" dirty="0" smtClean="0">
                <a:solidFill>
                  <a:srgbClr val="002060"/>
                </a:solidFill>
              </a:rPr>
              <a:t>Combate asignadas </a:t>
            </a:r>
            <a:r>
              <a:rPr lang="es-ES" sz="2000" kern="0" dirty="0">
                <a:solidFill>
                  <a:srgbClr val="002060"/>
                </a:solidFill>
              </a:rPr>
              <a:t>en su Cuenta de </a:t>
            </a:r>
            <a:r>
              <a:rPr lang="es-ES" sz="2000" kern="0" dirty="0" smtClean="0">
                <a:solidFill>
                  <a:srgbClr val="002060"/>
                </a:solidFill>
              </a:rPr>
              <a:t>Víveres.</a:t>
            </a:r>
          </a:p>
          <a:p>
            <a:pPr marL="798513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personal que consuma Raciones de Combate, deberá ser considerado sin </a:t>
            </a:r>
            <a:r>
              <a:rPr lang="es-ES" sz="2000" kern="0" dirty="0" smtClean="0">
                <a:solidFill>
                  <a:srgbClr val="002060"/>
                </a:solidFill>
              </a:rPr>
              <a:t>la condición </a:t>
            </a:r>
            <a:r>
              <a:rPr lang="es-ES" sz="2000" kern="0" dirty="0">
                <a:solidFill>
                  <a:srgbClr val="002060"/>
                </a:solidFill>
              </a:rPr>
              <a:t>de racionamiento en el Parte Diario</a:t>
            </a:r>
            <a:r>
              <a:rPr lang="es-ES" sz="2000" kern="0" dirty="0" smtClean="0">
                <a:solidFill>
                  <a:srgbClr val="002060"/>
                </a:solidFill>
              </a:rPr>
              <a:t>. 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Cuando </a:t>
            </a:r>
            <a:r>
              <a:rPr lang="es-ES" sz="2000" kern="0" dirty="0">
                <a:solidFill>
                  <a:srgbClr val="002060"/>
                </a:solidFill>
              </a:rPr>
              <a:t>la D.AB.A. adquiera Raciones de Combate con recursos del ítem </a:t>
            </a:r>
            <a:r>
              <a:rPr lang="es-ES" sz="2000" kern="0" dirty="0" smtClean="0">
                <a:solidFill>
                  <a:srgbClr val="002060"/>
                </a:solidFill>
              </a:rPr>
              <a:t>01 “</a:t>
            </a:r>
            <a:r>
              <a:rPr lang="es-ES" sz="2000" kern="0" dirty="0">
                <a:solidFill>
                  <a:srgbClr val="002060"/>
                </a:solidFill>
              </a:rPr>
              <a:t>Alimentación” las UU.RR. que las ocupen deben considerar ración completa, más </a:t>
            </a:r>
            <a:r>
              <a:rPr lang="es-ES" sz="2000" kern="0" dirty="0" smtClean="0">
                <a:solidFill>
                  <a:srgbClr val="002060"/>
                </a:solidFill>
              </a:rPr>
              <a:t>los porcentajes </a:t>
            </a:r>
            <a:r>
              <a:rPr lang="es-ES" sz="2000" kern="0" dirty="0">
                <a:solidFill>
                  <a:srgbClr val="002060"/>
                </a:solidFill>
              </a:rPr>
              <a:t>establecidos en el párrafo 30210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28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659569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268760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14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30267 RACIÓN DE ABANDONO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355600" algn="just"/>
            <a:r>
              <a:rPr lang="es-ES" sz="2000" kern="0" dirty="0">
                <a:solidFill>
                  <a:srgbClr val="002060"/>
                </a:solidFill>
              </a:rPr>
              <a:t>Este tipo de ración será consumido con cargo al Crédito de Consumo de las Unidades, por </a:t>
            </a:r>
            <a:r>
              <a:rPr lang="es-ES" sz="2000" kern="0" dirty="0" smtClean="0">
                <a:solidFill>
                  <a:srgbClr val="002060"/>
                </a:solidFill>
              </a:rPr>
              <a:t>lo tanto</a:t>
            </a:r>
            <a:r>
              <a:rPr lang="es-ES" sz="2000" kern="0" dirty="0">
                <a:solidFill>
                  <a:srgbClr val="002060"/>
                </a:solidFill>
              </a:rPr>
              <a:t>, </a:t>
            </a:r>
            <a:r>
              <a:rPr lang="es-ES" sz="2000" b="1" kern="0" dirty="0" smtClean="0">
                <a:solidFill>
                  <a:srgbClr val="002060"/>
                </a:solidFill>
              </a:rPr>
              <a:t>NO</a:t>
            </a:r>
            <a:r>
              <a:rPr lang="es-ES" sz="2000" kern="0" dirty="0" smtClean="0">
                <a:solidFill>
                  <a:srgbClr val="002060"/>
                </a:solidFill>
              </a:rPr>
              <a:t> </a:t>
            </a:r>
            <a:r>
              <a:rPr lang="es-ES" sz="2000" kern="0" dirty="0">
                <a:solidFill>
                  <a:srgbClr val="002060"/>
                </a:solidFill>
              </a:rPr>
              <a:t>debe ser considerada en la Rendición de la Cuenta de Víveres.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b="21025"/>
          <a:stretch/>
        </p:blipFill>
        <p:spPr bwMode="auto">
          <a:xfrm>
            <a:off x="881063" y="3501008"/>
            <a:ext cx="7867401" cy="3312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0418" r="26000"/>
          <a:stretch/>
        </p:blipFill>
        <p:spPr bwMode="auto">
          <a:xfrm>
            <a:off x="6948264" y="748113"/>
            <a:ext cx="1972296" cy="181679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29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438236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41089" y="1464152"/>
            <a:ext cx="8207375" cy="498918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342900" indent="-342900" algn="just">
              <a:buFont typeface="Arial" panose="020B0604020202020204" pitchFamily="34" charset="0"/>
              <a:buChar char="•"/>
            </a:pPr>
            <a:r>
              <a:rPr lang="es-ES" sz="2000" b="1" kern="0" dirty="0" smtClean="0">
                <a:solidFill>
                  <a:srgbClr val="002060"/>
                </a:solidFill>
              </a:rPr>
              <a:t>30268 RACIONAMIENTO EN MONEDA DÓLAR.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Autorizase </a:t>
            </a:r>
            <a:r>
              <a:rPr lang="es-ES" sz="2000" kern="0" dirty="0">
                <a:solidFill>
                  <a:srgbClr val="002060"/>
                </a:solidFill>
              </a:rPr>
              <a:t>para racionar en moneda dólar a la dotación de las Unidades de la Armada </a:t>
            </a:r>
            <a:r>
              <a:rPr lang="es-ES" sz="2000" kern="0" dirty="0" smtClean="0">
                <a:solidFill>
                  <a:srgbClr val="002060"/>
                </a:solidFill>
              </a:rPr>
              <a:t>que cumplen </a:t>
            </a:r>
            <a:r>
              <a:rPr lang="es-ES" sz="2000" kern="0" dirty="0">
                <a:solidFill>
                  <a:srgbClr val="002060"/>
                </a:solidFill>
              </a:rPr>
              <a:t>comisiones en el extranjero, por un período superior a </a:t>
            </a:r>
            <a:r>
              <a:rPr lang="es-ES" sz="2000" b="1" kern="0" dirty="0">
                <a:solidFill>
                  <a:srgbClr val="002060"/>
                </a:solidFill>
              </a:rPr>
              <a:t>45 días</a:t>
            </a:r>
            <a:r>
              <a:rPr lang="es-ES" sz="2000" kern="0" dirty="0">
                <a:solidFill>
                  <a:srgbClr val="002060"/>
                </a:solidFill>
              </a:rPr>
              <a:t>, a contar de </a:t>
            </a:r>
            <a:r>
              <a:rPr lang="es-ES" sz="2000" kern="0" dirty="0" smtClean="0">
                <a:solidFill>
                  <a:srgbClr val="002060"/>
                </a:solidFill>
              </a:rPr>
              <a:t>la fecha </a:t>
            </a:r>
            <a:r>
              <a:rPr lang="es-ES" sz="2000" kern="0" dirty="0">
                <a:solidFill>
                  <a:srgbClr val="002060"/>
                </a:solidFill>
              </a:rPr>
              <a:t>de la recalada al primer puerto extranjero y hasta la fecha de </a:t>
            </a:r>
            <a:r>
              <a:rPr lang="es-ES" sz="2000" kern="0" dirty="0" smtClean="0">
                <a:solidFill>
                  <a:srgbClr val="002060"/>
                </a:solidFill>
              </a:rPr>
              <a:t>recalada </a:t>
            </a:r>
            <a:r>
              <a:rPr lang="es-ES" sz="2000" kern="0" dirty="0">
                <a:solidFill>
                  <a:srgbClr val="002060"/>
                </a:solidFill>
              </a:rPr>
              <a:t>al </a:t>
            </a:r>
            <a:r>
              <a:rPr lang="es-ES" sz="2000" kern="0" dirty="0" smtClean="0">
                <a:solidFill>
                  <a:srgbClr val="002060"/>
                </a:solidFill>
              </a:rPr>
              <a:t>primer puerto </a:t>
            </a:r>
            <a:r>
              <a:rPr lang="es-ES" sz="2000" kern="0" dirty="0">
                <a:solidFill>
                  <a:srgbClr val="002060"/>
                </a:solidFill>
              </a:rPr>
              <a:t>nacional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723900" indent="-368300" algn="just">
              <a:tabLst>
                <a:tab pos="627063" algn="l"/>
              </a:tabLst>
            </a:pPr>
            <a:endParaRPr lang="es-ES" sz="2000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 startAt="3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D.AB.A registrará en el Sistema Automatizado Control de Víveres los valores en Monedas Dólar y </a:t>
            </a:r>
            <a:r>
              <a:rPr lang="es-ES" sz="2000" kern="0" dirty="0" smtClean="0">
                <a:solidFill>
                  <a:srgbClr val="002060"/>
                </a:solidFill>
              </a:rPr>
              <a:t>Pesos.</a:t>
            </a:r>
          </a:p>
          <a:p>
            <a:pPr marL="723900" indent="-368300">
              <a:tabLst>
                <a:tab pos="627063" algn="l"/>
              </a:tabLst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 startAt="4"/>
              <a:tabLst>
                <a:tab pos="62706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Unidad previo al zarpe, debe realizar en el Sistema Automatizado, la “</a:t>
            </a:r>
            <a:r>
              <a:rPr lang="es-ES" sz="2000" kern="0" dirty="0" smtClean="0">
                <a:solidFill>
                  <a:srgbClr val="002060"/>
                </a:solidFill>
              </a:rPr>
              <a:t>Transferencia para </a:t>
            </a:r>
            <a:r>
              <a:rPr lang="es-ES" sz="2000" kern="0" dirty="0">
                <a:solidFill>
                  <a:srgbClr val="002060"/>
                </a:solidFill>
              </a:rPr>
              <a:t>Navegación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744885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4340" name="Picture 4" descr="https://encrypted-tbn0.gstatic.com/images?q=tbn:ANd9GcQ_TL82NvB8TLaMqDOG7hJ87-WYxUzjF2ygJNq3yK49OTeLUaUB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052" r="12457"/>
          <a:stretch/>
        </p:blipFill>
        <p:spPr bwMode="auto">
          <a:xfrm>
            <a:off x="6794494" y="940320"/>
            <a:ext cx="2169994" cy="1552576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30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717509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660" y="1445518"/>
            <a:ext cx="9028113" cy="5583882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723900" algn="just"/>
            <a:r>
              <a:rPr lang="es-ES" sz="2000" b="1" kern="0" dirty="0" smtClean="0">
                <a:solidFill>
                  <a:srgbClr val="002060"/>
                </a:solidFill>
              </a:rPr>
              <a:t>30269 </a:t>
            </a:r>
            <a:r>
              <a:rPr lang="es-ES" sz="2000" b="1" kern="0" dirty="0">
                <a:solidFill>
                  <a:srgbClr val="002060"/>
                </a:solidFill>
              </a:rPr>
              <a:t>RACIONAMIENTO PRODUCTO DE ACTIVIDADES POR SITUACIONES </a:t>
            </a:r>
            <a:r>
              <a:rPr lang="es-ES" sz="2000" b="1" kern="0" dirty="0" smtClean="0">
                <a:solidFill>
                  <a:srgbClr val="002060"/>
                </a:solidFill>
              </a:rPr>
              <a:t>DE 	EXCEPCIÓN </a:t>
            </a:r>
            <a:r>
              <a:rPr lang="es-ES" sz="2000" b="1" kern="0" dirty="0">
                <a:solidFill>
                  <a:srgbClr val="002060"/>
                </a:solidFill>
              </a:rPr>
              <a:t>CONSTITUCIONAL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marL="723900" algn="just"/>
            <a:r>
              <a:rPr lang="es-ES" sz="2000" kern="0" dirty="0" smtClean="0">
                <a:solidFill>
                  <a:srgbClr val="002060"/>
                </a:solidFill>
              </a:rPr>
              <a:t>Las UU.RR. que </a:t>
            </a:r>
            <a:r>
              <a:rPr lang="es-ES" sz="2000" kern="0" dirty="0">
                <a:solidFill>
                  <a:srgbClr val="002060"/>
                </a:solidFill>
              </a:rPr>
              <a:t>deban suministrar alimentación extraordinaria, producto </a:t>
            </a:r>
            <a:r>
              <a:rPr lang="es-ES" sz="2000" kern="0" dirty="0" smtClean="0">
                <a:solidFill>
                  <a:srgbClr val="002060"/>
                </a:solidFill>
              </a:rPr>
              <a:t>de actividades </a:t>
            </a:r>
            <a:r>
              <a:rPr lang="es-ES" sz="2000" kern="0" dirty="0">
                <a:solidFill>
                  <a:srgbClr val="002060"/>
                </a:solidFill>
              </a:rPr>
              <a:t>provenientes de situaciones de excepción constitucional, seguirán </a:t>
            </a:r>
            <a:r>
              <a:rPr lang="es-ES" sz="2000" kern="0" dirty="0" smtClean="0">
                <a:solidFill>
                  <a:srgbClr val="002060"/>
                </a:solidFill>
              </a:rPr>
              <a:t>los procedimientos </a:t>
            </a:r>
            <a:r>
              <a:rPr lang="es-ES" sz="2000" kern="0" dirty="0">
                <a:solidFill>
                  <a:srgbClr val="002060"/>
                </a:solidFill>
              </a:rPr>
              <a:t>que se indican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723900" algn="just"/>
            <a:endParaRPr lang="es-ES" sz="2000" kern="0" dirty="0">
              <a:solidFill>
                <a:srgbClr val="002060"/>
              </a:solidFill>
            </a:endParaRP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Contabilizarán </a:t>
            </a:r>
            <a:r>
              <a:rPr lang="es-ES" sz="2000" kern="0" dirty="0">
                <a:solidFill>
                  <a:srgbClr val="002060"/>
                </a:solidFill>
              </a:rPr>
              <a:t>el mayor costo sobre el racionamiento que corresponda, según lo </a:t>
            </a:r>
            <a:r>
              <a:rPr lang="es-ES" sz="2000" kern="0" dirty="0" smtClean="0">
                <a:solidFill>
                  <a:srgbClr val="002060"/>
                </a:solidFill>
              </a:rPr>
              <a:t>dispuesto en </a:t>
            </a:r>
            <a:r>
              <a:rPr lang="es-ES" sz="2000" kern="0" dirty="0">
                <a:solidFill>
                  <a:srgbClr val="002060"/>
                </a:solidFill>
              </a:rPr>
              <a:t>los párrafos 30205, 30209 y 30210, en cantidades de </a:t>
            </a:r>
            <a:r>
              <a:rPr lang="es-ES" sz="2000" kern="0" dirty="0" smtClean="0">
                <a:solidFill>
                  <a:srgbClr val="002060"/>
                </a:solidFill>
              </a:rPr>
              <a:t>raciones.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Valorizarán </a:t>
            </a:r>
            <a:r>
              <a:rPr lang="es-ES" sz="2000" kern="0" dirty="0">
                <a:solidFill>
                  <a:srgbClr val="002060"/>
                </a:solidFill>
              </a:rPr>
              <a:t>las raciones antes señaladas a precio de </a:t>
            </a:r>
            <a:r>
              <a:rPr lang="es-ES" sz="2000" kern="0" dirty="0" smtClean="0">
                <a:solidFill>
                  <a:srgbClr val="002060"/>
                </a:solidFill>
              </a:rPr>
              <a:t>reintegro.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Enviarán </a:t>
            </a:r>
            <a:r>
              <a:rPr lang="es-ES" sz="2000" kern="0" dirty="0">
                <a:solidFill>
                  <a:srgbClr val="002060"/>
                </a:solidFill>
              </a:rPr>
              <a:t>el detalle en número de raciones y valor de lo anterior a su Mando </a:t>
            </a:r>
            <a:r>
              <a:rPr lang="es-ES" sz="2000" kern="0" dirty="0" smtClean="0">
                <a:solidFill>
                  <a:srgbClr val="002060"/>
                </a:solidFill>
              </a:rPr>
              <a:t>Operativo.</a:t>
            </a:r>
          </a:p>
          <a:p>
            <a:pPr marL="730250" indent="-457200" algn="just">
              <a:buFont typeface="+mj-lt"/>
              <a:buAutoNum type="alphaLcPeriod"/>
            </a:pPr>
            <a:r>
              <a:rPr lang="es-ES" sz="2000" kern="0" dirty="0">
                <a:solidFill>
                  <a:srgbClr val="002060"/>
                </a:solidFill>
              </a:rPr>
              <a:t>E</a:t>
            </a:r>
            <a:r>
              <a:rPr lang="es-ES" sz="2000" kern="0" dirty="0" smtClean="0">
                <a:solidFill>
                  <a:srgbClr val="002060"/>
                </a:solidFill>
              </a:rPr>
              <a:t>mitirá </a:t>
            </a:r>
            <a:r>
              <a:rPr lang="es-ES" sz="2000" kern="0" dirty="0">
                <a:solidFill>
                  <a:srgbClr val="002060"/>
                </a:solidFill>
              </a:rPr>
              <a:t>la Resolución de </a:t>
            </a:r>
            <a:r>
              <a:rPr lang="es-ES" sz="2000" kern="0" dirty="0" smtClean="0">
                <a:solidFill>
                  <a:srgbClr val="002060"/>
                </a:solidFill>
              </a:rPr>
              <a:t>abono correspondiente</a:t>
            </a:r>
            <a:r>
              <a:rPr lang="es-ES" sz="2000" kern="0" dirty="0">
                <a:solidFill>
                  <a:srgbClr val="002060"/>
                </a:solidFill>
              </a:rPr>
              <a:t>, objeto la Unidad y/o Repartición, la registre en el Estado de Saldos</a:t>
            </a:r>
            <a:r>
              <a:rPr lang="es-ES" sz="2000" kern="0" dirty="0" smtClean="0">
                <a:solidFill>
                  <a:srgbClr val="002060"/>
                </a:solidFill>
              </a:rPr>
              <a:t>, Cargos </a:t>
            </a:r>
            <a:r>
              <a:rPr lang="es-ES" sz="2000" kern="0" dirty="0">
                <a:solidFill>
                  <a:srgbClr val="002060"/>
                </a:solidFill>
              </a:rPr>
              <a:t>y Abono de la Rendición de cuenta de Víveres.</a:t>
            </a: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983496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559" y="2852936"/>
            <a:ext cx="3104289" cy="174421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57660" y="1418135"/>
            <a:ext cx="9028113" cy="1434801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r>
              <a:rPr lang="es-ES" sz="2000" b="1" kern="0" dirty="0" smtClean="0">
                <a:solidFill>
                  <a:srgbClr val="002060"/>
                </a:solidFill>
              </a:rPr>
              <a:t>RACIONAMIENTOS ESPECIALES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723900" algn="just"/>
            <a:r>
              <a:rPr lang="es-ES" sz="2000" b="1" kern="0" dirty="0" smtClean="0">
                <a:solidFill>
                  <a:srgbClr val="002060"/>
                </a:solidFill>
              </a:rPr>
              <a:t>30269 </a:t>
            </a:r>
            <a:r>
              <a:rPr lang="es-ES" sz="2000" b="1" kern="0" dirty="0">
                <a:solidFill>
                  <a:srgbClr val="002060"/>
                </a:solidFill>
              </a:rPr>
              <a:t>RACIONAMIENTO PRODUCTO DE ACTIVIDADES POR SITUACIONES </a:t>
            </a:r>
            <a:r>
              <a:rPr lang="es-ES" sz="2000" b="1" kern="0" dirty="0" smtClean="0">
                <a:solidFill>
                  <a:srgbClr val="002060"/>
                </a:solidFill>
              </a:rPr>
              <a:t>DE 	EXCEPCIÓN </a:t>
            </a:r>
            <a:r>
              <a:rPr lang="es-ES" sz="2000" b="1" kern="0" dirty="0">
                <a:solidFill>
                  <a:srgbClr val="002060"/>
                </a:solidFill>
              </a:rPr>
              <a:t>CONSTITUCIONAL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5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>
                <a:solidFill>
                  <a:srgbClr val="002060"/>
                </a:solidFill>
                <a:latin typeface="+mj-lt"/>
              </a:rPr>
              <a:t>RACIÓN ARMADA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560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195" y="3861048"/>
            <a:ext cx="3982029" cy="22564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84" y="4786313"/>
            <a:ext cx="2907631" cy="20716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32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7299533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DETERMINACIÓN DE DISPONIBILIDADES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772816"/>
            <a:ext cx="8207375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30211 </a:t>
            </a:r>
            <a:r>
              <a:rPr lang="es-ES" sz="2000" kern="0" dirty="0" smtClean="0">
                <a:solidFill>
                  <a:srgbClr val="002060"/>
                </a:solidFill>
              </a:rPr>
              <a:t>Los </a:t>
            </a:r>
            <a:r>
              <a:rPr lang="es-ES" sz="2000" kern="0" dirty="0">
                <a:solidFill>
                  <a:srgbClr val="002060"/>
                </a:solidFill>
              </a:rPr>
              <a:t>jefes de Departamento de Abastecimiento y Finanzas proporcionarán la alimentación </a:t>
            </a:r>
            <a:r>
              <a:rPr lang="es-ES" sz="2000" kern="0" dirty="0" smtClean="0">
                <a:solidFill>
                  <a:srgbClr val="002060"/>
                </a:solidFill>
              </a:rPr>
              <a:t>a dotación </a:t>
            </a:r>
            <a:r>
              <a:rPr lang="es-ES" sz="2000" kern="0" dirty="0">
                <a:solidFill>
                  <a:srgbClr val="002060"/>
                </a:solidFill>
              </a:rPr>
              <a:t>de sus Unidades o Reparticiones, basándose en sus Disponibilidades Diarias de </a:t>
            </a:r>
            <a:r>
              <a:rPr lang="es-ES" sz="2000" kern="0" dirty="0" smtClean="0">
                <a:solidFill>
                  <a:srgbClr val="002060"/>
                </a:solidFill>
              </a:rPr>
              <a:t>la Alimentación</a:t>
            </a:r>
            <a:r>
              <a:rPr lang="es-ES" sz="2000" kern="0" dirty="0">
                <a:solidFill>
                  <a:srgbClr val="002060"/>
                </a:solidFill>
              </a:rPr>
              <a:t>, calculadas de acuerdo al siguiente procedimiento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determinará el número de raciones suministradas diariamente, de a</a:t>
            </a:r>
            <a:r>
              <a:rPr lang="es-ES" sz="2000" kern="0" dirty="0" smtClean="0">
                <a:solidFill>
                  <a:srgbClr val="002060"/>
                </a:solidFill>
              </a:rPr>
              <a:t>cuerdo </a:t>
            </a:r>
            <a:r>
              <a:rPr lang="es-ES" sz="2000" kern="0" dirty="0">
                <a:solidFill>
                  <a:srgbClr val="002060"/>
                </a:solidFill>
              </a:rPr>
              <a:t>a los </a:t>
            </a:r>
            <a:r>
              <a:rPr lang="es-ES" sz="2000" kern="0" dirty="0" smtClean="0">
                <a:solidFill>
                  <a:srgbClr val="002060"/>
                </a:solidFill>
              </a:rPr>
              <a:t>Partes Diarios </a:t>
            </a:r>
            <a:r>
              <a:rPr lang="es-ES" sz="2000" kern="0" dirty="0">
                <a:solidFill>
                  <a:srgbClr val="002060"/>
                </a:solidFill>
              </a:rPr>
              <a:t>de la Segunda </a:t>
            </a:r>
            <a:r>
              <a:rPr lang="es-ES" sz="2000" kern="0" dirty="0" smtClean="0">
                <a:solidFill>
                  <a:srgbClr val="002060"/>
                </a:solidFill>
              </a:rPr>
              <a:t>Comandancia.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valorizarán las raciones suministradas de acuerdo a los precios </a:t>
            </a:r>
            <a:r>
              <a:rPr lang="es-ES" sz="2000" kern="0" dirty="0" smtClean="0">
                <a:solidFill>
                  <a:srgbClr val="002060"/>
                </a:solidFill>
              </a:rPr>
              <a:t>indicados </a:t>
            </a:r>
            <a:r>
              <a:rPr lang="es-ES" sz="2000" kern="0" dirty="0">
                <a:solidFill>
                  <a:srgbClr val="002060"/>
                </a:solidFill>
              </a:rPr>
              <a:t>por </a:t>
            </a:r>
            <a:r>
              <a:rPr lang="es-ES" sz="2000" kern="0" dirty="0" smtClean="0">
                <a:solidFill>
                  <a:srgbClr val="002060"/>
                </a:solidFill>
              </a:rPr>
              <a:t>los boletines </a:t>
            </a:r>
            <a:r>
              <a:rPr lang="es-ES" sz="2000" kern="0" dirty="0">
                <a:solidFill>
                  <a:srgbClr val="002060"/>
                </a:solidFill>
              </a:rPr>
              <a:t>informativos de la </a:t>
            </a:r>
            <a:r>
              <a:rPr lang="es-ES" sz="2000" kern="0" dirty="0" smtClean="0">
                <a:solidFill>
                  <a:srgbClr val="002060"/>
                </a:solidFill>
              </a:rPr>
              <a:t>D.AB.A.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determinarán los suplementos correspondientes, de acuerdo a </a:t>
            </a:r>
            <a:r>
              <a:rPr lang="es-ES" sz="2000" kern="0" dirty="0" smtClean="0">
                <a:solidFill>
                  <a:srgbClr val="002060"/>
                </a:solidFill>
              </a:rPr>
              <a:t>los porcentajes indicados en </a:t>
            </a:r>
            <a:r>
              <a:rPr lang="es-ES" sz="2000" kern="0" dirty="0">
                <a:solidFill>
                  <a:srgbClr val="002060"/>
                </a:solidFill>
              </a:rPr>
              <a:t>los párrafos 30209 y 30210 del presente </a:t>
            </a:r>
            <a:r>
              <a:rPr lang="es-ES" sz="2000" kern="0" dirty="0" smtClean="0">
                <a:solidFill>
                  <a:srgbClr val="002060"/>
                </a:solidFill>
              </a:rPr>
              <a:t>Capítulo.</a:t>
            </a:r>
          </a:p>
          <a:p>
            <a:pPr marL="13573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totalizarán las Disponibilidades.</a:t>
            </a: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33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365828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14910" r="41575" b="-3004"/>
          <a:stretch/>
        </p:blipFill>
        <p:spPr bwMode="auto">
          <a:xfrm>
            <a:off x="35496" y="1882283"/>
            <a:ext cx="1224136" cy="47870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6893"/>
            <a:ext cx="914400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DETERMINACIÓN DE DISPONIBILIDADES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Rectangle 3"/>
          <p:cNvSpPr txBox="1">
            <a:spLocks noChangeArrowheads="1"/>
          </p:cNvSpPr>
          <p:nvPr/>
        </p:nvSpPr>
        <p:spPr bwMode="auto">
          <a:xfrm>
            <a:off x="611560" y="1484784"/>
            <a:ext cx="8207375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>
                <a:solidFill>
                  <a:srgbClr val="002060"/>
                </a:solidFill>
              </a:rPr>
              <a:t>30212 </a:t>
            </a:r>
            <a:r>
              <a:rPr lang="es-ES" sz="2000" kern="0" dirty="0">
                <a:solidFill>
                  <a:srgbClr val="002060"/>
                </a:solidFill>
              </a:rPr>
              <a:t>Las Disponibilidades serán determinadas en el Formulario Disponibilidades de </a:t>
            </a:r>
            <a:r>
              <a:rPr lang="es-ES" sz="2000" kern="0" dirty="0" smtClean="0">
                <a:solidFill>
                  <a:srgbClr val="002060"/>
                </a:solidFill>
              </a:rPr>
              <a:t>Alimentación.</a:t>
            </a: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algn="just"/>
            <a:r>
              <a:rPr lang="es-ES" sz="2000" kern="0" dirty="0" smtClean="0">
                <a:solidFill>
                  <a:srgbClr val="002060"/>
                </a:solidFill>
              </a:rPr>
              <a:t>Los </a:t>
            </a:r>
            <a:r>
              <a:rPr lang="es-ES" sz="2000" kern="0" dirty="0">
                <a:solidFill>
                  <a:srgbClr val="002060"/>
                </a:solidFill>
              </a:rPr>
              <a:t>Jefes de Departamento Abastecimiento y Finanzas de Unidades y Reparticiones </a:t>
            </a:r>
            <a:r>
              <a:rPr lang="es-ES" sz="2000" kern="0" dirty="0" smtClean="0">
                <a:solidFill>
                  <a:srgbClr val="002060"/>
                </a:solidFill>
              </a:rPr>
              <a:t>podrán mantener </a:t>
            </a:r>
            <a:r>
              <a:rPr lang="es-ES" sz="2000" kern="0" dirty="0">
                <a:solidFill>
                  <a:srgbClr val="002060"/>
                </a:solidFill>
              </a:rPr>
              <a:t>un promedio mensual de Economías sobre las Disponibilidades de Alimentación </a:t>
            </a:r>
            <a:r>
              <a:rPr lang="es-ES" sz="2000" kern="0" dirty="0" smtClean="0">
                <a:solidFill>
                  <a:srgbClr val="002060"/>
                </a:solidFill>
              </a:rPr>
              <a:t>de hasta </a:t>
            </a:r>
            <a:r>
              <a:rPr lang="es-ES" sz="2000" kern="0" dirty="0">
                <a:solidFill>
                  <a:srgbClr val="002060"/>
                </a:solidFill>
              </a:rPr>
              <a:t>un 5%, con el objeto de enfrentar adecuadamente las variaciones en los valores de </a:t>
            </a:r>
            <a:r>
              <a:rPr lang="es-ES" sz="2000" kern="0" dirty="0" smtClean="0">
                <a:solidFill>
                  <a:srgbClr val="002060"/>
                </a:solidFill>
              </a:rPr>
              <a:t>los alimentos </a:t>
            </a:r>
            <a:r>
              <a:rPr lang="es-ES" sz="2000" kern="0" dirty="0">
                <a:solidFill>
                  <a:srgbClr val="002060"/>
                </a:solidFill>
              </a:rPr>
              <a:t>en el mercado nacional. Las </a:t>
            </a:r>
            <a:r>
              <a:rPr lang="es-ES" sz="2000" b="1" kern="0" dirty="0">
                <a:solidFill>
                  <a:srgbClr val="002060"/>
                </a:solidFill>
              </a:rPr>
              <a:t>Unidades a Flote</a:t>
            </a:r>
            <a:r>
              <a:rPr lang="es-ES" sz="2000" kern="0" dirty="0">
                <a:solidFill>
                  <a:srgbClr val="002060"/>
                </a:solidFill>
              </a:rPr>
              <a:t>, mientras permanezcan en puerto base</a:t>
            </a:r>
            <a:r>
              <a:rPr lang="es-ES" sz="2000" kern="0" dirty="0" smtClean="0">
                <a:solidFill>
                  <a:srgbClr val="002060"/>
                </a:solidFill>
              </a:rPr>
              <a:t>, podrán </a:t>
            </a:r>
            <a:r>
              <a:rPr lang="es-ES" sz="2000" kern="0" dirty="0">
                <a:solidFill>
                  <a:srgbClr val="002060"/>
                </a:solidFill>
              </a:rPr>
              <a:t>mantener un </a:t>
            </a:r>
            <a:r>
              <a:rPr lang="es-ES" sz="2000" b="1" kern="0" dirty="0">
                <a:solidFill>
                  <a:srgbClr val="002060"/>
                </a:solidFill>
              </a:rPr>
              <a:t>sobregiro y/o </a:t>
            </a:r>
            <a:r>
              <a:rPr lang="es-ES" sz="2000" b="1" kern="0" dirty="0" smtClean="0">
                <a:solidFill>
                  <a:srgbClr val="002060"/>
                </a:solidFill>
              </a:rPr>
              <a:t>superávit </a:t>
            </a:r>
            <a:r>
              <a:rPr lang="es-ES" sz="2000" kern="0" dirty="0">
                <a:solidFill>
                  <a:srgbClr val="002060"/>
                </a:solidFill>
              </a:rPr>
              <a:t>de sus economías de </a:t>
            </a:r>
            <a:r>
              <a:rPr lang="es-ES" sz="2000" b="1" kern="0" dirty="0">
                <a:solidFill>
                  <a:srgbClr val="002060"/>
                </a:solidFill>
              </a:rPr>
              <a:t>hasta un 25</a:t>
            </a:r>
            <a:r>
              <a:rPr lang="es-ES" sz="2000" b="1" kern="0" dirty="0" smtClean="0">
                <a:solidFill>
                  <a:srgbClr val="002060"/>
                </a:solidFill>
              </a:rPr>
              <a:t>%</a:t>
            </a:r>
          </a:p>
          <a:p>
            <a:pPr marL="900113" algn="just"/>
            <a:endParaRPr lang="es-ES" sz="1200" kern="0" dirty="0">
              <a:solidFill>
                <a:srgbClr val="002060"/>
              </a:solidFill>
            </a:endParaRPr>
          </a:p>
          <a:p>
            <a:pPr marL="900113" algn="just"/>
            <a:r>
              <a:rPr lang="es-ES" sz="2000" kern="0" dirty="0">
                <a:solidFill>
                  <a:srgbClr val="002060"/>
                </a:solidFill>
              </a:rPr>
              <a:t>La fórmula para determinar el porcentaje de Disponibilidades será la siguiente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marL="900113" algn="just"/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Disponibilidades </a:t>
            </a:r>
            <a:r>
              <a:rPr lang="es-ES" sz="2000" kern="0" dirty="0">
                <a:solidFill>
                  <a:srgbClr val="002060"/>
                </a:solidFill>
              </a:rPr>
              <a:t>Próximo Mes</a:t>
            </a: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				 </a:t>
            </a:r>
            <a:r>
              <a:rPr lang="es-ES" sz="2000" kern="0" dirty="0">
                <a:solidFill>
                  <a:srgbClr val="002060"/>
                </a:solidFill>
              </a:rPr>
              <a:t>x 100 = </a:t>
            </a:r>
            <a:r>
              <a:rPr lang="es-ES" sz="2000" kern="0" dirty="0" smtClean="0">
                <a:solidFill>
                  <a:srgbClr val="002060"/>
                </a:solidFill>
              </a:rPr>
              <a:t> XX %</a:t>
            </a:r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		Abonos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cxnSp>
        <p:nvCxnSpPr>
          <p:cNvPr id="6" name="5 Conector recto"/>
          <p:cNvCxnSpPr/>
          <p:nvPr/>
        </p:nvCxnSpPr>
        <p:spPr>
          <a:xfrm>
            <a:off x="2339752" y="6093296"/>
            <a:ext cx="3528392" cy="0"/>
          </a:xfrm>
          <a:prstGeom prst="line">
            <a:avLst/>
          </a:prstGeom>
          <a:ln w="3810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3" name="1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34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7738522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3717032"/>
            <a:ext cx="2375586" cy="15837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3" name="Rectangle 3"/>
          <p:cNvSpPr txBox="1">
            <a:spLocks noChangeArrowheads="1"/>
          </p:cNvSpPr>
          <p:nvPr/>
        </p:nvSpPr>
        <p:spPr bwMode="auto">
          <a:xfrm>
            <a:off x="611560" y="1484784"/>
            <a:ext cx="8352928" cy="4680520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30215 	</a:t>
            </a: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fuentes de obtención de víveres serán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>
                <a:solidFill>
                  <a:srgbClr val="002060"/>
                </a:solidFill>
              </a:rPr>
              <a:t>Centros de </a:t>
            </a:r>
            <a:r>
              <a:rPr lang="es-ES" sz="2000" kern="0" dirty="0" smtClean="0">
                <a:solidFill>
                  <a:srgbClr val="002060"/>
                </a:solidFill>
              </a:rPr>
              <a:t>Abastecimiento.			CREDIMAT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Otras </a:t>
            </a:r>
            <a:r>
              <a:rPr lang="es-ES" sz="2000" kern="0" dirty="0">
                <a:solidFill>
                  <a:srgbClr val="002060"/>
                </a:solidFill>
              </a:rPr>
              <a:t>Unidades o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Reparticiones.		TRANSFERENCIA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Comercio establecido.				ITEM 01.001</a:t>
            </a:r>
          </a:p>
          <a:p>
            <a:pPr marL="1255713" indent="-355600">
              <a:buFont typeface="+mj-lt"/>
              <a:buAutoNum type="alphaLcPeriod"/>
              <a:tabLst>
                <a:tab pos="1255713" algn="l"/>
              </a:tabLst>
            </a:pPr>
            <a:r>
              <a:rPr lang="es-ES" sz="2000" kern="0" dirty="0" smtClean="0">
                <a:solidFill>
                  <a:srgbClr val="002060"/>
                </a:solidFill>
              </a:rPr>
              <a:t>Feriantes.					ITEM 01.001	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974" y="4909062"/>
            <a:ext cx="1867010" cy="14002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3" y="3960182"/>
            <a:ext cx="2524125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7" y="5221429"/>
            <a:ext cx="1933063" cy="1447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4" name="1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35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625266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30217</a:t>
            </a:r>
            <a:r>
              <a:rPr lang="es-ES" sz="1800" kern="0" dirty="0" smtClean="0">
                <a:solidFill>
                  <a:srgbClr val="002060"/>
                </a:solidFill>
              </a:rPr>
              <a:t>	Todas </a:t>
            </a:r>
            <a:r>
              <a:rPr lang="es-ES" sz="1800" kern="0" dirty="0">
                <a:solidFill>
                  <a:srgbClr val="002060"/>
                </a:solidFill>
              </a:rPr>
              <a:t>las compras realizadas en las fuentes de obtención, deben ser cargadas en el Estado </a:t>
            </a:r>
            <a:r>
              <a:rPr lang="es-ES" sz="1800" kern="0" dirty="0" smtClean="0">
                <a:solidFill>
                  <a:srgbClr val="002060"/>
                </a:solidFill>
              </a:rPr>
              <a:t>de Saldos</a:t>
            </a:r>
            <a:r>
              <a:rPr lang="es-ES" sz="1800" kern="0" dirty="0">
                <a:solidFill>
                  <a:srgbClr val="002060"/>
                </a:solidFill>
              </a:rPr>
              <a:t>, Cargos y Abonos de la Rendición de Cuenta de Víveres confeccionada en </a:t>
            </a:r>
            <a:r>
              <a:rPr lang="es-ES" sz="1800" kern="0" dirty="0" smtClean="0">
                <a:solidFill>
                  <a:srgbClr val="002060"/>
                </a:solidFill>
              </a:rPr>
              <a:t>forma manual, </a:t>
            </a:r>
            <a:r>
              <a:rPr lang="es-ES" sz="1800" kern="0" dirty="0">
                <a:solidFill>
                  <a:srgbClr val="002060"/>
                </a:solidFill>
              </a:rPr>
              <a:t>con excepción de aquellos Víveres adquiridos con </a:t>
            </a:r>
            <a:r>
              <a:rPr lang="es-ES" sz="1800" kern="0" dirty="0" smtClean="0">
                <a:solidFill>
                  <a:srgbClr val="002060"/>
                </a:solidFill>
              </a:rPr>
              <a:t>una fuente </a:t>
            </a:r>
            <a:r>
              <a:rPr lang="es-ES" sz="1800" kern="0" dirty="0">
                <a:solidFill>
                  <a:srgbClr val="002060"/>
                </a:solidFill>
              </a:rPr>
              <a:t>de financiamiento diferente al </a:t>
            </a:r>
            <a:r>
              <a:rPr lang="es-ES" sz="1800" kern="0" dirty="0" smtClean="0">
                <a:solidFill>
                  <a:srgbClr val="002060"/>
                </a:solidFill>
              </a:rPr>
              <a:t>Ítem </a:t>
            </a:r>
            <a:r>
              <a:rPr lang="es-ES" sz="1800" kern="0" dirty="0">
                <a:solidFill>
                  <a:srgbClr val="002060"/>
                </a:solidFill>
              </a:rPr>
              <a:t>01 “Alimentos y Bebidas</a:t>
            </a:r>
            <a:r>
              <a:rPr lang="es-ES" sz="1800" kern="0" dirty="0" smtClean="0">
                <a:solidFill>
                  <a:srgbClr val="002060"/>
                </a:solidFill>
              </a:rPr>
              <a:t>”.</a:t>
            </a:r>
          </a:p>
          <a:p>
            <a:pPr algn="just"/>
            <a:endParaRPr lang="es-ES" sz="18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30218</a:t>
            </a:r>
            <a:r>
              <a:rPr lang="es-ES" sz="1800" kern="0" dirty="0" smtClean="0">
                <a:solidFill>
                  <a:srgbClr val="002060"/>
                </a:solidFill>
              </a:rPr>
              <a:t>	La </a:t>
            </a:r>
            <a:r>
              <a:rPr lang="es-ES" sz="1800" kern="0" dirty="0">
                <a:solidFill>
                  <a:srgbClr val="002060"/>
                </a:solidFill>
              </a:rPr>
              <a:t>recepción y distribución de los víveres en las Unidades y Reparticiones estará a cargo </a:t>
            </a:r>
            <a:r>
              <a:rPr lang="es-ES" sz="1800" kern="0" dirty="0" smtClean="0">
                <a:solidFill>
                  <a:srgbClr val="002060"/>
                </a:solidFill>
              </a:rPr>
              <a:t>del Maestre </a:t>
            </a:r>
            <a:r>
              <a:rPr lang="es-ES" sz="1800" kern="0" dirty="0">
                <a:solidFill>
                  <a:srgbClr val="002060"/>
                </a:solidFill>
              </a:rPr>
              <a:t>de Víveres bajo el control del Jefe o Encargado del Departamento de Abastecimiento </a:t>
            </a:r>
            <a:r>
              <a:rPr lang="es-ES" sz="1800" kern="0" dirty="0" smtClean="0">
                <a:solidFill>
                  <a:srgbClr val="002060"/>
                </a:solidFill>
              </a:rPr>
              <a:t>y Finanzas</a:t>
            </a:r>
            <a:r>
              <a:rPr lang="es-ES" sz="1800" kern="0" dirty="0">
                <a:solidFill>
                  <a:srgbClr val="002060"/>
                </a:solidFill>
              </a:rPr>
              <a:t>, según corresponda</a:t>
            </a:r>
            <a:r>
              <a:rPr lang="es-ES" sz="1800" kern="0" dirty="0" smtClean="0">
                <a:solidFill>
                  <a:srgbClr val="002060"/>
                </a:solidFill>
              </a:rPr>
              <a:t>.</a:t>
            </a:r>
          </a:p>
          <a:p>
            <a:pPr algn="just"/>
            <a:endParaRPr lang="es-ES" sz="18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>
                <a:solidFill>
                  <a:srgbClr val="002060"/>
                </a:solidFill>
              </a:rPr>
              <a:t>30219 </a:t>
            </a:r>
            <a:r>
              <a:rPr lang="es-ES" sz="1800" b="1" dirty="0" smtClean="0"/>
              <a:t>	</a:t>
            </a:r>
            <a:r>
              <a:rPr lang="es-ES" sz="1800" kern="0" dirty="0">
                <a:solidFill>
                  <a:srgbClr val="002060"/>
                </a:solidFill>
              </a:rPr>
              <a:t>El Encargado de Víveres denominado Maestre de Víveres, deberá ser el especialista </a:t>
            </a:r>
            <a:r>
              <a:rPr lang="es-ES" sz="1800" kern="0" dirty="0" smtClean="0">
                <a:solidFill>
                  <a:srgbClr val="002060"/>
                </a:solidFill>
              </a:rPr>
              <a:t>en Abastecimiento </a:t>
            </a:r>
            <a:r>
              <a:rPr lang="es-ES" sz="1800" kern="0" dirty="0">
                <a:solidFill>
                  <a:srgbClr val="002060"/>
                </a:solidFill>
              </a:rPr>
              <a:t>más antiguo y será responsable de la custodia, almacenamiento, conservación</a:t>
            </a:r>
            <a:r>
              <a:rPr lang="es-ES" sz="1800" kern="0" dirty="0" smtClean="0">
                <a:solidFill>
                  <a:srgbClr val="002060"/>
                </a:solidFill>
              </a:rPr>
              <a:t>, y </a:t>
            </a:r>
            <a:r>
              <a:rPr lang="es-ES" sz="1800" kern="0" dirty="0">
                <a:solidFill>
                  <a:srgbClr val="002060"/>
                </a:solidFill>
              </a:rPr>
              <a:t>distribución de los </a:t>
            </a:r>
            <a:r>
              <a:rPr lang="es-ES" sz="1800" kern="0" dirty="0" smtClean="0">
                <a:solidFill>
                  <a:srgbClr val="002060"/>
                </a:solidFill>
              </a:rPr>
              <a:t>víveres.</a:t>
            </a:r>
            <a:endParaRPr lang="es-ES" sz="1800" kern="0" dirty="0">
              <a:solidFill>
                <a:srgbClr val="002060"/>
              </a:solidFill>
            </a:endParaRPr>
          </a:p>
          <a:p>
            <a:pPr marL="900113" algn="just"/>
            <a:r>
              <a:rPr lang="es-ES" sz="1800" kern="0" dirty="0">
                <a:solidFill>
                  <a:srgbClr val="002060"/>
                </a:solidFill>
              </a:rPr>
              <a:t>Esto no releva al Jefe del Departamento de Abastecimiento y Finanzas de la </a:t>
            </a:r>
            <a:r>
              <a:rPr lang="es-ES" sz="1800" kern="0" dirty="0" smtClean="0">
                <a:solidFill>
                  <a:srgbClr val="002060"/>
                </a:solidFill>
              </a:rPr>
              <a:t>responsabilidad que </a:t>
            </a:r>
            <a:r>
              <a:rPr lang="es-ES" sz="1800" kern="0" dirty="0">
                <a:solidFill>
                  <a:srgbClr val="002060"/>
                </a:solidFill>
              </a:rPr>
              <a:t>le cabe, por la administración general de su Departamento.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36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241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30221</a:t>
            </a:r>
            <a:r>
              <a:rPr lang="es-ES" sz="1800" kern="0" dirty="0" smtClean="0">
                <a:solidFill>
                  <a:srgbClr val="002060"/>
                </a:solidFill>
              </a:rPr>
              <a:t>	El Maestre de Víveres deberá justificar las salidas de víveres de pañol, mediante un recibo diario, valorizado, foliado y legalizado con la firma de la persona autorizada para recibir dichos víveres.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30222</a:t>
            </a:r>
            <a:r>
              <a:rPr lang="es-ES" sz="1800" kern="0" dirty="0" smtClean="0">
                <a:solidFill>
                  <a:srgbClr val="002060"/>
                </a:solidFill>
              </a:rPr>
              <a:t>	El Jefe del Departamento de Abastecimiento y Finanzas deberá exigir que el Maestre de Víveres lleve un control de Existencias por las entradas y salidas de víveres, en el cual se señalen los documentos que originan dichos movimientos.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30224 </a:t>
            </a:r>
            <a:r>
              <a:rPr lang="es-ES" sz="1800" b="1" dirty="0" smtClean="0"/>
              <a:t>	</a:t>
            </a:r>
            <a:r>
              <a:rPr lang="es-ES" sz="1800" kern="0" dirty="0" smtClean="0">
                <a:solidFill>
                  <a:srgbClr val="002060"/>
                </a:solidFill>
              </a:rPr>
              <a:t>El Oficial de Sanidad o Enfermero de Cargo en las Unidades y Reparticiones, deberá efectuar a lo menos una vez al mes, una revista sanitaria a los víveres y dependencias destinadas al almacenamiento, conservación y distribución de éstos, como también a las áreas de su preparación y servicio, informando por escrito de lo obrado al Jefe del Departamento de Abastecimiento y Finanzas.</a:t>
            </a:r>
            <a:endParaRPr lang="es-ES" sz="18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37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241460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173186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2000" b="1" kern="0" dirty="0" smtClean="0">
                <a:solidFill>
                  <a:srgbClr val="002060"/>
                </a:solidFill>
              </a:rPr>
              <a:t>30225 	</a:t>
            </a: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Jefe del Departamento de Abastecimiento y Finanzas, deberá mantener </a:t>
            </a:r>
            <a:r>
              <a:rPr lang="es-ES" sz="2000" kern="0" dirty="0" smtClean="0">
                <a:solidFill>
                  <a:srgbClr val="002060"/>
                </a:solidFill>
              </a:rPr>
              <a:t>ordenado cronológicamente </a:t>
            </a:r>
            <a:r>
              <a:rPr lang="es-ES" sz="2000" kern="0" dirty="0">
                <a:solidFill>
                  <a:srgbClr val="002060"/>
                </a:solidFill>
              </a:rPr>
              <a:t>los siguientes documentos que justifican el movimiento de víveres</a:t>
            </a:r>
            <a:r>
              <a:rPr lang="es-ES" sz="2000" kern="0" dirty="0" smtClean="0">
                <a:solidFill>
                  <a:srgbClr val="002060"/>
                </a:solidFill>
              </a:rPr>
              <a:t>, conservando </a:t>
            </a:r>
            <a:r>
              <a:rPr lang="es-ES" sz="2000" kern="0" dirty="0">
                <a:solidFill>
                  <a:srgbClr val="002060"/>
                </a:solidFill>
              </a:rPr>
              <a:t>en el archivo los dos últimos </a:t>
            </a:r>
            <a:r>
              <a:rPr lang="es-ES" sz="2000" kern="0" dirty="0" smtClean="0">
                <a:solidFill>
                  <a:srgbClr val="002060"/>
                </a:solidFill>
              </a:rPr>
              <a:t>años:</a:t>
            </a: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indent="-900113" algn="just"/>
            <a:endParaRPr lang="es-ES" sz="11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Control </a:t>
            </a:r>
            <a:r>
              <a:rPr lang="es-ES" sz="2000" kern="0" dirty="0">
                <a:solidFill>
                  <a:srgbClr val="002060"/>
                </a:solidFill>
              </a:rPr>
              <a:t>de Existencias de los víveres D.AB.A. </a:t>
            </a:r>
            <a:endParaRPr lang="es-ES" sz="2000" kern="0" dirty="0" smtClean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Copia de los documentos que justifican: Ingresos y Egresos.</a:t>
            </a: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Recibos </a:t>
            </a:r>
            <a:r>
              <a:rPr lang="es-ES" sz="2000" kern="0" dirty="0">
                <a:solidFill>
                  <a:srgbClr val="002060"/>
                </a:solidFill>
              </a:rPr>
              <a:t>por salida de víveres de </a:t>
            </a:r>
            <a:r>
              <a:rPr lang="es-ES" sz="2000" kern="0" dirty="0" smtClean="0">
                <a:solidFill>
                  <a:srgbClr val="002060"/>
                </a:solidFill>
              </a:rPr>
              <a:t>pañol.</a:t>
            </a:r>
            <a:endParaRPr lang="es-ES" sz="20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Copias </a:t>
            </a:r>
            <a:r>
              <a:rPr lang="es-ES" sz="2000" kern="0" dirty="0">
                <a:solidFill>
                  <a:srgbClr val="002060"/>
                </a:solidFill>
              </a:rPr>
              <a:t>legalizadas de los </a:t>
            </a:r>
            <a:r>
              <a:rPr lang="es-ES" sz="2000" kern="0" dirty="0" smtClean="0">
                <a:solidFill>
                  <a:srgbClr val="002060"/>
                </a:solidFill>
              </a:rPr>
              <a:t>Partes Diarios </a:t>
            </a:r>
            <a:r>
              <a:rPr lang="es-ES" sz="2000" kern="0" dirty="0">
                <a:solidFill>
                  <a:srgbClr val="002060"/>
                </a:solidFill>
              </a:rPr>
              <a:t>suscritos por el </a:t>
            </a:r>
            <a:r>
              <a:rPr lang="es-ES" sz="2000" kern="0" dirty="0" smtClean="0">
                <a:solidFill>
                  <a:srgbClr val="002060"/>
                </a:solidFill>
              </a:rPr>
              <a:t>2º Cmdte</a:t>
            </a:r>
            <a:r>
              <a:rPr lang="es-ES" sz="2000" kern="0" dirty="0">
                <a:solidFill>
                  <a:srgbClr val="002060"/>
                </a:solidFill>
              </a:rPr>
              <a:t>.</a:t>
            </a: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Certificados </a:t>
            </a:r>
            <a:r>
              <a:rPr lang="es-ES" sz="2000" kern="0" dirty="0">
                <a:solidFill>
                  <a:srgbClr val="002060"/>
                </a:solidFill>
              </a:rPr>
              <a:t>de Recepción de </a:t>
            </a:r>
            <a:r>
              <a:rPr lang="es-ES" sz="2000" kern="0" dirty="0" smtClean="0">
                <a:solidFill>
                  <a:srgbClr val="002060"/>
                </a:solidFill>
              </a:rPr>
              <a:t>Víveres.</a:t>
            </a:r>
            <a:endParaRPr lang="es-ES" sz="2000" kern="0" dirty="0">
              <a:solidFill>
                <a:srgbClr val="002060"/>
              </a:solidFill>
            </a:endParaRPr>
          </a:p>
          <a:p>
            <a:pPr marL="1166813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Archivos del </a:t>
            </a:r>
            <a:r>
              <a:rPr lang="es-ES" sz="2000" kern="0" dirty="0">
                <a:solidFill>
                  <a:srgbClr val="002060"/>
                </a:solidFill>
              </a:rPr>
              <a:t>menú.                                        </a:t>
            </a:r>
          </a:p>
          <a:p>
            <a:pPr algn="just"/>
            <a:endParaRPr lang="es-ES" sz="2000" kern="0" dirty="0" smtClean="0">
              <a:solidFill>
                <a:srgbClr val="002060"/>
              </a:solidFill>
            </a:endParaRPr>
          </a:p>
          <a:p>
            <a:pPr marL="900113" indent="-900113" algn="just"/>
            <a:endParaRPr lang="es-ES" sz="2000" kern="0" dirty="0" smtClean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FUENTES DE OBTENCIÓN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38</a:t>
            </a:fld>
            <a:endParaRPr lang="es-CL" dirty="0"/>
          </a:p>
        </p:txBody>
      </p:sp>
      <p:pic>
        <p:nvPicPr>
          <p:cNvPr id="11" name="10 Imagen" descr="descarga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868144" y="4797152"/>
            <a:ext cx="2505075" cy="181927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213540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764704"/>
            <a:ext cx="8229600" cy="72008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s-MX" sz="2800" b="1" dirty="0" smtClean="0">
                <a:solidFill>
                  <a:srgbClr val="002060"/>
                </a:solidFill>
              </a:rPr>
              <a:t>RENDICIÓN DE CUENTA DE VÍVERES</a:t>
            </a:r>
            <a:endParaRPr lang="es-CL" sz="4000" dirty="0" smtClean="0">
              <a:solidFill>
                <a:srgbClr val="002060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39</a:t>
            </a:fld>
            <a:endParaRPr lang="es-CL" dirty="0"/>
          </a:p>
        </p:txBody>
      </p:sp>
      <p:pic>
        <p:nvPicPr>
          <p:cNvPr id="11" name="10 Imagen" descr="acceso Cuenta de Víver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5536" y="1700808"/>
            <a:ext cx="8590977" cy="3744416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9069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182707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algn="just"/>
            <a:endParaRPr lang="es-ES" sz="2000" kern="0" dirty="0" smtClean="0">
              <a:solidFill>
                <a:srgbClr val="002060"/>
              </a:solidFill>
            </a:endParaRPr>
          </a:p>
          <a:p>
            <a:r>
              <a:rPr lang="es-ES" sz="2000" b="1" kern="0" dirty="0" smtClean="0">
                <a:solidFill>
                  <a:srgbClr val="002060"/>
                </a:solidFill>
              </a:rPr>
              <a:t>A.- SISTEMA AUTOMATIZADO CONTROL DE VÍVERES</a:t>
            </a:r>
          </a:p>
          <a:p>
            <a:endParaRPr lang="es-ES" sz="2000" b="1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confecciona una Rendición de Cuenta de Víveres, que refleje las </a:t>
            </a:r>
            <a:r>
              <a:rPr lang="es-ES" sz="2000" kern="0" dirty="0" smtClean="0">
                <a:solidFill>
                  <a:srgbClr val="002060"/>
                </a:solidFill>
              </a:rPr>
              <a:t>existencias disponibles </a:t>
            </a:r>
            <a:r>
              <a:rPr lang="es-ES" sz="2000" kern="0" dirty="0">
                <a:solidFill>
                  <a:srgbClr val="002060"/>
                </a:solidFill>
              </a:rPr>
              <a:t>en pañol, tanto al inicio como al término del ejercicio, los </a:t>
            </a:r>
            <a:r>
              <a:rPr lang="es-ES" sz="2000" kern="0" dirty="0" smtClean="0">
                <a:solidFill>
                  <a:srgbClr val="002060"/>
                </a:solidFill>
              </a:rPr>
              <a:t>ingresos, traspasos</a:t>
            </a:r>
            <a:r>
              <a:rPr lang="es-ES" sz="2000" kern="0" dirty="0">
                <a:solidFill>
                  <a:srgbClr val="002060"/>
                </a:solidFill>
              </a:rPr>
              <a:t>, bajas y consumos de víveres, el detalle del racionamiento de acuerdo a </a:t>
            </a:r>
            <a:r>
              <a:rPr lang="es-ES" sz="2000" kern="0" dirty="0" smtClean="0">
                <a:solidFill>
                  <a:srgbClr val="002060"/>
                </a:solidFill>
              </a:rPr>
              <a:t>los partes </a:t>
            </a:r>
            <a:r>
              <a:rPr lang="es-ES" sz="2000" kern="0" dirty="0">
                <a:solidFill>
                  <a:srgbClr val="002060"/>
                </a:solidFill>
              </a:rPr>
              <a:t>diarios ingresados, suplementos aplicados al valor de la Ración Armada </a:t>
            </a:r>
            <a:r>
              <a:rPr lang="es-ES" sz="2000" kern="0" dirty="0" smtClean="0">
                <a:solidFill>
                  <a:srgbClr val="002060"/>
                </a:solidFill>
              </a:rPr>
              <a:t>por mayor </a:t>
            </a:r>
            <a:r>
              <a:rPr lang="es-ES" sz="2000" kern="0" dirty="0">
                <a:solidFill>
                  <a:srgbClr val="002060"/>
                </a:solidFill>
              </a:rPr>
              <a:t>índice de costo de vida en regiones determinadas y circunstancias especiales</a:t>
            </a:r>
            <a:r>
              <a:rPr lang="es-ES" sz="2000" kern="0" dirty="0" smtClean="0">
                <a:solidFill>
                  <a:srgbClr val="002060"/>
                </a:solidFill>
              </a:rPr>
              <a:t>, además </a:t>
            </a:r>
            <a:r>
              <a:rPr lang="es-ES" sz="2000" kern="0" dirty="0">
                <a:solidFill>
                  <a:srgbClr val="002060"/>
                </a:solidFill>
              </a:rPr>
              <a:t>de las disponibilidades de </a:t>
            </a:r>
            <a:r>
              <a:rPr lang="es-ES" sz="2000" kern="0" dirty="0" smtClean="0">
                <a:solidFill>
                  <a:srgbClr val="002060"/>
                </a:solidFill>
              </a:rPr>
              <a:t>alimentación.</a:t>
            </a:r>
          </a:p>
          <a:p>
            <a:pPr marL="457200" indent="-457200" algn="just">
              <a:buFont typeface="+mj-lt"/>
              <a:buAutoNum type="arabi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rabicPeriod"/>
            </a:pPr>
            <a:r>
              <a:rPr lang="es-ES" sz="2000" kern="0" dirty="0" smtClean="0">
                <a:solidFill>
                  <a:srgbClr val="002060"/>
                </a:solidFill>
              </a:rPr>
              <a:t>La </a:t>
            </a:r>
            <a:r>
              <a:rPr lang="es-ES" sz="2000" kern="0" dirty="0">
                <a:solidFill>
                  <a:srgbClr val="002060"/>
                </a:solidFill>
              </a:rPr>
              <a:t>Rendición de Cuenta de Víveres, es ejecutada mediante la utilización de </a:t>
            </a:r>
            <a:r>
              <a:rPr lang="es-ES" sz="2000" kern="0" dirty="0" smtClean="0">
                <a:solidFill>
                  <a:srgbClr val="002060"/>
                </a:solidFill>
              </a:rPr>
              <a:t>un sistema </a:t>
            </a:r>
            <a:r>
              <a:rPr lang="es-ES" sz="2000" kern="0" dirty="0">
                <a:solidFill>
                  <a:srgbClr val="002060"/>
                </a:solidFill>
              </a:rPr>
              <a:t>computacional, a través de la Intranet Institucional, denominado “</a:t>
            </a:r>
            <a:r>
              <a:rPr lang="es-ES" sz="2000" kern="0" dirty="0" smtClean="0">
                <a:solidFill>
                  <a:srgbClr val="002060"/>
                </a:solidFill>
              </a:rPr>
              <a:t>Sistema Automatizado </a:t>
            </a:r>
            <a:r>
              <a:rPr lang="es-ES" sz="2000" kern="0" dirty="0">
                <a:solidFill>
                  <a:srgbClr val="002060"/>
                </a:solidFill>
              </a:rPr>
              <a:t>Control de Víveres”, el cual contempla dos módulos principales </a:t>
            </a:r>
            <a:r>
              <a:rPr lang="es-ES" sz="2000" kern="0" dirty="0" smtClean="0">
                <a:solidFill>
                  <a:srgbClr val="002060"/>
                </a:solidFill>
              </a:rPr>
              <a:t>de operación </a:t>
            </a:r>
            <a:r>
              <a:rPr lang="es-ES" sz="2000" kern="0" dirty="0">
                <a:solidFill>
                  <a:srgbClr val="002060"/>
                </a:solidFill>
              </a:rPr>
              <a:t>“Parte Diario y Cuenta de Víveres”, y uno de Auditoría </a:t>
            </a:r>
            <a:r>
              <a:rPr lang="es-ES" sz="2000" kern="0" dirty="0" smtClean="0">
                <a:solidFill>
                  <a:srgbClr val="002060"/>
                </a:solidFill>
              </a:rPr>
              <a:t>Contraloría </a:t>
            </a:r>
            <a:r>
              <a:rPr lang="es-ES" sz="2000" kern="0" dirty="0">
                <a:solidFill>
                  <a:srgbClr val="002060"/>
                </a:solidFill>
              </a:rPr>
              <a:t>y </a:t>
            </a:r>
            <a:r>
              <a:rPr lang="es-ES" sz="2000" kern="0" dirty="0" smtClean="0">
                <a:solidFill>
                  <a:srgbClr val="002060"/>
                </a:solidFill>
              </a:rPr>
              <a:t>de Administración </a:t>
            </a:r>
            <a:r>
              <a:rPr lang="es-ES" sz="2000" kern="0" dirty="0">
                <a:solidFill>
                  <a:srgbClr val="002060"/>
                </a:solidFill>
              </a:rPr>
              <a:t>D.AB.A.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40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1964969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1.- Módulo </a:t>
            </a:r>
            <a:r>
              <a:rPr lang="es-ES" sz="2000" b="1" kern="0" dirty="0">
                <a:solidFill>
                  <a:srgbClr val="002060"/>
                </a:solidFill>
              </a:rPr>
              <a:t>Parte Diario:</a:t>
            </a: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</a:t>
            </a: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Para </a:t>
            </a:r>
            <a:r>
              <a:rPr lang="es-ES" sz="2000" kern="0" dirty="0">
                <a:solidFill>
                  <a:srgbClr val="002060"/>
                </a:solidFill>
              </a:rPr>
              <a:t>la confección del Parte Diario las Unidades y Reparticiones obtienen </a:t>
            </a:r>
            <a:r>
              <a:rPr lang="es-ES" sz="2000" kern="0" dirty="0" smtClean="0">
                <a:solidFill>
                  <a:srgbClr val="002060"/>
                </a:solidFill>
              </a:rPr>
              <a:t>la información </a:t>
            </a:r>
            <a:r>
              <a:rPr lang="es-ES" sz="2000" kern="0" dirty="0">
                <a:solidFill>
                  <a:srgbClr val="002060"/>
                </a:solidFill>
              </a:rPr>
              <a:t>de la Dirección General del Personal de la Armada (SISPER), </a:t>
            </a:r>
            <a:r>
              <a:rPr lang="es-ES" sz="2000" kern="0" dirty="0" smtClean="0">
                <a:solidFill>
                  <a:srgbClr val="002060"/>
                </a:solidFill>
              </a:rPr>
              <a:t>la que </a:t>
            </a:r>
            <a:r>
              <a:rPr lang="es-ES" sz="2000" kern="0" dirty="0">
                <a:solidFill>
                  <a:srgbClr val="002060"/>
                </a:solidFill>
              </a:rPr>
              <a:t>considera las Altas, Bajas y las diferentes condiciones en que se </a:t>
            </a:r>
            <a:r>
              <a:rPr lang="es-ES" sz="2000" kern="0" dirty="0" smtClean="0">
                <a:solidFill>
                  <a:srgbClr val="002060"/>
                </a:solidFill>
              </a:rPr>
              <a:t>encuentra el </a:t>
            </a:r>
            <a:r>
              <a:rPr lang="es-ES" sz="2000" kern="0" dirty="0">
                <a:solidFill>
                  <a:srgbClr val="002060"/>
                </a:solidFill>
              </a:rPr>
              <a:t>personal, siendo responsabilidad de la </a:t>
            </a:r>
            <a:r>
              <a:rPr lang="es-ES" sz="2000" kern="0" dirty="0" err="1">
                <a:solidFill>
                  <a:srgbClr val="002060"/>
                </a:solidFill>
              </a:rPr>
              <a:t>Detallía</a:t>
            </a:r>
            <a:r>
              <a:rPr lang="es-ES" sz="2000" kern="0" dirty="0">
                <a:solidFill>
                  <a:srgbClr val="002060"/>
                </a:solidFill>
              </a:rPr>
              <a:t> agregar su realidad </a:t>
            </a:r>
            <a:r>
              <a:rPr lang="es-ES" sz="2000" kern="0" dirty="0" smtClean="0">
                <a:solidFill>
                  <a:srgbClr val="002060"/>
                </a:solidFill>
              </a:rPr>
              <a:t>particular del </a:t>
            </a:r>
            <a:r>
              <a:rPr lang="es-ES" sz="2000" kern="0" dirty="0">
                <a:solidFill>
                  <a:srgbClr val="002060"/>
                </a:solidFill>
              </a:rPr>
              <a:t>personal con derecho a ración y las circunstancias en que pierde </a:t>
            </a:r>
            <a:r>
              <a:rPr lang="es-ES" sz="2000" kern="0" dirty="0" smtClean="0">
                <a:solidFill>
                  <a:srgbClr val="002060"/>
                </a:solidFill>
              </a:rPr>
              <a:t>este derecho</a:t>
            </a:r>
            <a:r>
              <a:rPr lang="es-ES" sz="2000" kern="0" dirty="0">
                <a:solidFill>
                  <a:srgbClr val="002060"/>
                </a:solidFill>
              </a:rPr>
              <a:t>. Las Subdirecciones, Segundas Comandancias o </a:t>
            </a:r>
            <a:r>
              <a:rPr lang="es-ES" sz="2000" kern="0" dirty="0" err="1">
                <a:solidFill>
                  <a:srgbClr val="002060"/>
                </a:solidFill>
              </a:rPr>
              <a:t>Subjefaturas</a:t>
            </a:r>
            <a:r>
              <a:rPr lang="es-ES" sz="2000" kern="0" dirty="0">
                <a:solidFill>
                  <a:srgbClr val="002060"/>
                </a:solidFill>
              </a:rPr>
              <a:t> </a:t>
            </a:r>
            <a:r>
              <a:rPr lang="es-ES" sz="2000" kern="0" dirty="0" smtClean="0">
                <a:solidFill>
                  <a:srgbClr val="002060"/>
                </a:solidFill>
              </a:rPr>
              <a:t>deben autorizar </a:t>
            </a:r>
            <a:r>
              <a:rPr lang="es-ES" sz="2000" kern="0" dirty="0">
                <a:solidFill>
                  <a:srgbClr val="002060"/>
                </a:solidFill>
              </a:rPr>
              <a:t>dichos partes, en el plazo que disponga la Dirección </a:t>
            </a:r>
            <a:r>
              <a:rPr lang="es-ES" sz="2000" kern="0" dirty="0" smtClean="0">
                <a:solidFill>
                  <a:srgbClr val="002060"/>
                </a:solidFill>
              </a:rPr>
              <a:t>de Abastecimiento</a:t>
            </a:r>
            <a:r>
              <a:rPr lang="es-ES" sz="2000" kern="0" dirty="0">
                <a:solidFill>
                  <a:srgbClr val="002060"/>
                </a:solidFill>
              </a:rPr>
              <a:t>, los cuales arrojan en forma automática las </a:t>
            </a:r>
            <a:r>
              <a:rPr lang="es-ES" sz="2000" kern="0" dirty="0" smtClean="0">
                <a:solidFill>
                  <a:srgbClr val="002060"/>
                </a:solidFill>
              </a:rPr>
              <a:t>disponibilidades diarias </a:t>
            </a:r>
            <a:r>
              <a:rPr lang="es-ES" sz="2000" kern="0" dirty="0">
                <a:solidFill>
                  <a:srgbClr val="002060"/>
                </a:solidFill>
              </a:rPr>
              <a:t>y mensuales de su dotación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>
                <a:solidFill>
                  <a:srgbClr val="002060"/>
                </a:solidFill>
              </a:rPr>
              <a:t>Aplica automáticamente el racionamiento que corresponde a cada servidor Institucional o particular.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085029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1.- Módulo </a:t>
            </a:r>
            <a:r>
              <a:rPr lang="es-ES" sz="2000" b="1" kern="0" dirty="0">
                <a:solidFill>
                  <a:srgbClr val="002060"/>
                </a:solidFill>
              </a:rPr>
              <a:t>Parte Diario: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la asignación automática de suplementos dispuestos en el M.AB.A</a:t>
            </a:r>
            <a:r>
              <a:rPr lang="es-ES" sz="2000" kern="0" dirty="0" smtClean="0">
                <a:solidFill>
                  <a:srgbClr val="002060"/>
                </a:solidFill>
              </a:rPr>
              <a:t>., por </a:t>
            </a:r>
            <a:r>
              <a:rPr lang="es-ES" sz="2000" kern="0" dirty="0">
                <a:solidFill>
                  <a:srgbClr val="002060"/>
                </a:solidFill>
              </a:rPr>
              <a:t>Zonas geográficas y/o circunstancias </a:t>
            </a:r>
            <a:r>
              <a:rPr lang="es-ES" sz="2000" kern="0" dirty="0" smtClean="0">
                <a:solidFill>
                  <a:srgbClr val="002060"/>
                </a:solidFill>
              </a:rPr>
              <a:t>especiales.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Valida </a:t>
            </a:r>
            <a:r>
              <a:rPr lang="es-ES" sz="2000" kern="0" dirty="0">
                <a:solidFill>
                  <a:srgbClr val="002060"/>
                </a:solidFill>
              </a:rPr>
              <a:t>y evita el doble </a:t>
            </a:r>
            <a:r>
              <a:rPr lang="es-ES" sz="2000" kern="0" dirty="0" smtClean="0">
                <a:solidFill>
                  <a:srgbClr val="002060"/>
                </a:solidFill>
              </a:rPr>
              <a:t>racionamiento.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suministrar racionamiento con la condición de cobro, a particulares </a:t>
            </a:r>
            <a:r>
              <a:rPr lang="es-ES" sz="2000" kern="0" dirty="0" smtClean="0">
                <a:solidFill>
                  <a:srgbClr val="002060"/>
                </a:solidFill>
              </a:rPr>
              <a:t>o personal </a:t>
            </a:r>
            <a:r>
              <a:rPr lang="es-ES" sz="2000" kern="0" dirty="0" err="1" smtClean="0">
                <a:solidFill>
                  <a:srgbClr val="002060"/>
                </a:solidFill>
              </a:rPr>
              <a:t>extrainstitucional</a:t>
            </a:r>
            <a:r>
              <a:rPr lang="es-ES" sz="2000" kern="0" dirty="0" smtClean="0">
                <a:solidFill>
                  <a:srgbClr val="002060"/>
                </a:solidFill>
              </a:rPr>
              <a:t>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Genera </a:t>
            </a:r>
            <a:r>
              <a:rPr lang="es-ES" sz="2000" kern="0" dirty="0">
                <a:solidFill>
                  <a:srgbClr val="002060"/>
                </a:solidFill>
              </a:rPr>
              <a:t>una relación automática de deudores afectos a reintegro, cuando se </a:t>
            </a:r>
            <a:r>
              <a:rPr lang="es-ES" sz="2000" kern="0" dirty="0" smtClean="0">
                <a:solidFill>
                  <a:srgbClr val="002060"/>
                </a:solidFill>
              </a:rPr>
              <a:t>ha racionado </a:t>
            </a:r>
            <a:r>
              <a:rPr lang="es-ES" sz="2000" kern="0" dirty="0">
                <a:solidFill>
                  <a:srgbClr val="002060"/>
                </a:solidFill>
              </a:rPr>
              <a:t>a personal sin derecho a </a:t>
            </a:r>
            <a:r>
              <a:rPr lang="es-ES" sz="2000" kern="0" dirty="0" smtClean="0">
                <a:solidFill>
                  <a:srgbClr val="002060"/>
                </a:solidFill>
              </a:rPr>
              <a:t>él.</a:t>
            </a:r>
          </a:p>
          <a:p>
            <a:pPr marL="457200" indent="-457200" algn="just">
              <a:buFont typeface="+mj-lt"/>
              <a:buAutoNum type="alphaLcPeriod" startAt="3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al Jefe de Departamento de Abastecimiento y Finanzas y Maestre </a:t>
            </a:r>
            <a:r>
              <a:rPr lang="es-ES" sz="2000" kern="0" dirty="0" smtClean="0">
                <a:solidFill>
                  <a:srgbClr val="002060"/>
                </a:solidFill>
              </a:rPr>
              <a:t>de Víveres</a:t>
            </a:r>
            <a:r>
              <a:rPr lang="es-ES" sz="2000" kern="0" dirty="0">
                <a:solidFill>
                  <a:srgbClr val="002060"/>
                </a:solidFill>
              </a:rPr>
              <a:t>, visualizar en todo momento las disponibilidades de Alimentación.</a:t>
            </a:r>
          </a:p>
          <a:p>
            <a:pPr marL="900113" indent="-900113" algn="just"/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42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417465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En </a:t>
            </a:r>
            <a:r>
              <a:rPr lang="es-ES" sz="2000" kern="0" dirty="0">
                <a:solidFill>
                  <a:srgbClr val="002060"/>
                </a:solidFill>
              </a:rPr>
              <a:t>este módulo se registran en un </a:t>
            </a:r>
            <a:r>
              <a:rPr lang="es-ES" sz="2000" kern="0" dirty="0" err="1">
                <a:solidFill>
                  <a:srgbClr val="002060"/>
                </a:solidFill>
              </a:rPr>
              <a:t>kárdex</a:t>
            </a:r>
            <a:r>
              <a:rPr lang="es-ES" sz="2000" kern="0" dirty="0">
                <a:solidFill>
                  <a:srgbClr val="002060"/>
                </a:solidFill>
              </a:rPr>
              <a:t> electrónico, todos los </a:t>
            </a:r>
            <a:r>
              <a:rPr lang="es-ES" sz="2000" kern="0" dirty="0" smtClean="0">
                <a:solidFill>
                  <a:srgbClr val="002060"/>
                </a:solidFill>
              </a:rPr>
              <a:t>movimientos de </a:t>
            </a:r>
            <a:r>
              <a:rPr lang="es-ES" sz="2000" kern="0" dirty="0">
                <a:solidFill>
                  <a:srgbClr val="002060"/>
                </a:solidFill>
              </a:rPr>
              <a:t>víveres dentro del período, el que a su vez lleva el registro en la </a:t>
            </a:r>
            <a:r>
              <a:rPr lang="es-ES" sz="2000" kern="0" dirty="0" smtClean="0">
                <a:solidFill>
                  <a:srgbClr val="002060"/>
                </a:solidFill>
              </a:rPr>
              <a:t>propia Cuenta </a:t>
            </a:r>
            <a:r>
              <a:rPr lang="es-ES" sz="2000" kern="0" dirty="0">
                <a:solidFill>
                  <a:srgbClr val="002060"/>
                </a:solidFill>
              </a:rPr>
              <a:t>de Víveres. Genera el Informe Mensual de Alimentación, que </a:t>
            </a:r>
            <a:r>
              <a:rPr lang="es-ES" sz="2000" kern="0" dirty="0" smtClean="0">
                <a:solidFill>
                  <a:srgbClr val="002060"/>
                </a:solidFill>
              </a:rPr>
              <a:t>es remitido </a:t>
            </a:r>
            <a:r>
              <a:rPr lang="es-ES" sz="2000" kern="0" dirty="0">
                <a:solidFill>
                  <a:srgbClr val="002060"/>
                </a:solidFill>
              </a:rPr>
              <a:t>en forma automática a la Contraloría de la Armada, para su control, </a:t>
            </a:r>
            <a:r>
              <a:rPr lang="es-ES" sz="2000" kern="0" dirty="0" smtClean="0">
                <a:solidFill>
                  <a:srgbClr val="002060"/>
                </a:solidFill>
              </a:rPr>
              <a:t>y a </a:t>
            </a:r>
            <a:r>
              <a:rPr lang="es-ES" sz="2000" kern="0" dirty="0">
                <a:solidFill>
                  <a:srgbClr val="002060"/>
                </a:solidFill>
              </a:rPr>
              <a:t>la Dirección de Abastecimiento de la Armada, para el análisis de gestión </a:t>
            </a:r>
            <a:r>
              <a:rPr lang="es-ES" sz="2000" kern="0" dirty="0" smtClean="0">
                <a:solidFill>
                  <a:srgbClr val="002060"/>
                </a:solidFill>
              </a:rPr>
              <a:t>y confección </a:t>
            </a:r>
            <a:r>
              <a:rPr lang="es-ES" sz="2000" kern="0" dirty="0">
                <a:solidFill>
                  <a:srgbClr val="002060"/>
                </a:solidFill>
              </a:rPr>
              <a:t>del Informe de Contabilidad de Costo </a:t>
            </a:r>
            <a:r>
              <a:rPr lang="es-ES" sz="2000" kern="0" dirty="0" smtClean="0">
                <a:solidFill>
                  <a:srgbClr val="002060"/>
                </a:solidFill>
              </a:rPr>
              <a:t>Institucional.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Minimiza </a:t>
            </a:r>
            <a:r>
              <a:rPr lang="es-ES" sz="2000" kern="0" dirty="0">
                <a:solidFill>
                  <a:srgbClr val="002060"/>
                </a:solidFill>
              </a:rPr>
              <a:t>los errores en la administración de los víveres, </a:t>
            </a:r>
            <a:r>
              <a:rPr lang="es-ES" sz="2000" kern="0" dirty="0" smtClean="0">
                <a:solidFill>
                  <a:srgbClr val="002060"/>
                </a:solidFill>
              </a:rPr>
              <a:t>permitiendo aprovechar </a:t>
            </a:r>
            <a:r>
              <a:rPr lang="es-ES" sz="2000" kern="0" dirty="0">
                <a:solidFill>
                  <a:srgbClr val="002060"/>
                </a:solidFill>
              </a:rPr>
              <a:t>en mejor forma los recursos Institucionales, asignados para </a:t>
            </a:r>
            <a:r>
              <a:rPr lang="es-ES" sz="2000" kern="0" dirty="0" smtClean="0">
                <a:solidFill>
                  <a:srgbClr val="002060"/>
                </a:solidFill>
              </a:rPr>
              <a:t>este beneficio </a:t>
            </a:r>
            <a:r>
              <a:rPr lang="es-ES" sz="2000" kern="0" dirty="0">
                <a:solidFill>
                  <a:srgbClr val="002060"/>
                </a:solidFill>
              </a:rPr>
              <a:t>otorgado al </a:t>
            </a:r>
            <a:r>
              <a:rPr lang="es-ES" sz="2000" kern="0" dirty="0" smtClean="0">
                <a:solidFill>
                  <a:srgbClr val="002060"/>
                </a:solidFill>
              </a:rPr>
              <a:t>personal.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a flote durante períodos de navegación, deben ejecutar </a:t>
            </a:r>
            <a:r>
              <a:rPr lang="es-ES" sz="2000" kern="0" dirty="0" smtClean="0">
                <a:solidFill>
                  <a:srgbClr val="002060"/>
                </a:solidFill>
              </a:rPr>
              <a:t>los movimientos </a:t>
            </a:r>
            <a:r>
              <a:rPr lang="es-ES" sz="2000" kern="0" dirty="0">
                <a:solidFill>
                  <a:srgbClr val="002060"/>
                </a:solidFill>
              </a:rPr>
              <a:t>de víveres en la aplicación “Navegación</a:t>
            </a:r>
            <a:r>
              <a:rPr lang="es-ES" sz="2000" kern="0" dirty="0" smtClean="0">
                <a:solidFill>
                  <a:srgbClr val="002060"/>
                </a:solidFill>
              </a:rPr>
              <a:t>”.</a:t>
            </a:r>
            <a:endParaRPr lang="es-ES" sz="2000" kern="0" dirty="0">
              <a:solidFill>
                <a:srgbClr val="002060"/>
              </a:solidFill>
            </a:endParaRP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43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5793573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En </a:t>
            </a:r>
            <a:r>
              <a:rPr lang="es-ES" sz="2000" kern="0" dirty="0">
                <a:solidFill>
                  <a:srgbClr val="002060"/>
                </a:solidFill>
              </a:rPr>
              <a:t>todas aquellas reparticiones del área del Litoral y en aquellas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 navales </a:t>
            </a:r>
            <a:r>
              <a:rPr lang="es-ES" sz="2000" kern="0" dirty="0">
                <a:solidFill>
                  <a:srgbClr val="002060"/>
                </a:solidFill>
              </a:rPr>
              <a:t>que presenten una figura similar a la orgánica de las anteriores, </a:t>
            </a:r>
            <a:r>
              <a:rPr lang="es-ES" sz="2000" kern="0" dirty="0" smtClean="0">
                <a:solidFill>
                  <a:srgbClr val="002060"/>
                </a:solidFill>
              </a:rPr>
              <a:t>como lo </a:t>
            </a:r>
            <a:r>
              <a:rPr lang="es-ES" sz="2000" kern="0" dirty="0">
                <a:solidFill>
                  <a:srgbClr val="002060"/>
                </a:solidFill>
              </a:rPr>
              <a:t>es JENAMONTT y COMBASEIQUE, se usarán los términos “</a:t>
            </a:r>
            <a:r>
              <a:rPr lang="es-ES" sz="2000" b="1" kern="0" dirty="0">
                <a:solidFill>
                  <a:srgbClr val="002060"/>
                </a:solidFill>
              </a:rPr>
              <a:t>Centro </a:t>
            </a:r>
            <a:r>
              <a:rPr lang="es-ES" sz="2000" b="1" kern="0" dirty="0" smtClean="0">
                <a:solidFill>
                  <a:srgbClr val="002060"/>
                </a:solidFill>
              </a:rPr>
              <a:t>de Alimentación</a:t>
            </a:r>
            <a:r>
              <a:rPr lang="es-ES" sz="2000" kern="0" dirty="0">
                <a:solidFill>
                  <a:srgbClr val="002060"/>
                </a:solidFill>
              </a:rPr>
              <a:t>” y “</a:t>
            </a:r>
            <a:r>
              <a:rPr lang="es-ES" sz="2000" b="1" kern="0" dirty="0">
                <a:solidFill>
                  <a:srgbClr val="002060"/>
                </a:solidFill>
              </a:rPr>
              <a:t>Pañoles Periféricos</a:t>
            </a:r>
            <a:r>
              <a:rPr lang="es-ES" sz="2000" kern="0" dirty="0" smtClean="0">
                <a:solidFill>
                  <a:srgbClr val="002060"/>
                </a:solidFill>
              </a:rPr>
              <a:t>”. 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denomina “Centro de Alimentación” a todas aquellas reparticiones </a:t>
            </a:r>
            <a:r>
              <a:rPr lang="es-ES" sz="2000" kern="0" dirty="0" smtClean="0">
                <a:solidFill>
                  <a:srgbClr val="002060"/>
                </a:solidFill>
              </a:rPr>
              <a:t>que suministran </a:t>
            </a:r>
            <a:r>
              <a:rPr lang="es-ES" sz="2000" kern="0" dirty="0">
                <a:solidFill>
                  <a:srgbClr val="002060"/>
                </a:solidFill>
              </a:rPr>
              <a:t>los víveres para la alimentación naval a sus Unidades </a:t>
            </a:r>
            <a:r>
              <a:rPr lang="es-ES" sz="2000" kern="0" dirty="0" smtClean="0">
                <a:solidFill>
                  <a:srgbClr val="002060"/>
                </a:solidFill>
              </a:rPr>
              <a:t>y Reparticiones </a:t>
            </a:r>
            <a:r>
              <a:rPr lang="es-ES" sz="2000" kern="0" dirty="0">
                <a:solidFill>
                  <a:srgbClr val="002060"/>
                </a:solidFill>
              </a:rPr>
              <a:t>dependientes (Pañoles Periféricos) y que a la vez centralizan </a:t>
            </a:r>
            <a:r>
              <a:rPr lang="es-ES" sz="2000" kern="0" dirty="0" smtClean="0">
                <a:solidFill>
                  <a:srgbClr val="002060"/>
                </a:solidFill>
              </a:rPr>
              <a:t>la información </a:t>
            </a:r>
            <a:r>
              <a:rPr lang="es-ES" sz="2000" kern="0" dirty="0">
                <a:solidFill>
                  <a:srgbClr val="002060"/>
                </a:solidFill>
              </a:rPr>
              <a:t>administrativa del movimiento de estos víveres, rindiendo </a:t>
            </a:r>
            <a:r>
              <a:rPr lang="es-ES" sz="2000" kern="0" dirty="0" smtClean="0">
                <a:solidFill>
                  <a:srgbClr val="002060"/>
                </a:solidFill>
              </a:rPr>
              <a:t>cuenta del </a:t>
            </a:r>
            <a:r>
              <a:rPr lang="es-ES" sz="2000" kern="0" dirty="0">
                <a:solidFill>
                  <a:srgbClr val="002060"/>
                </a:solidFill>
              </a:rPr>
              <a:t>proceso a la Contraloría de la </a:t>
            </a:r>
            <a:r>
              <a:rPr lang="es-ES" sz="2000" kern="0" dirty="0" smtClean="0">
                <a:solidFill>
                  <a:srgbClr val="002060"/>
                </a:solidFill>
              </a:rPr>
              <a:t>Armada.</a:t>
            </a:r>
          </a:p>
          <a:p>
            <a:pPr marL="457200" indent="-457200" algn="just">
              <a:buFont typeface="+mj-lt"/>
              <a:buAutoNum type="alphaLcPeriod" startAt="4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4"/>
            </a:pPr>
            <a:r>
              <a:rPr lang="es-ES" sz="2000" kern="0" dirty="0" smtClean="0">
                <a:solidFill>
                  <a:srgbClr val="002060"/>
                </a:solidFill>
              </a:rPr>
              <a:t>Se </a:t>
            </a:r>
            <a:r>
              <a:rPr lang="es-ES" sz="2000" kern="0" dirty="0">
                <a:solidFill>
                  <a:srgbClr val="002060"/>
                </a:solidFill>
              </a:rPr>
              <a:t>denomina “Pañol Periférico” a todas aquellas Unidades y </a:t>
            </a:r>
            <a:r>
              <a:rPr lang="es-ES" sz="2000" kern="0" dirty="0" smtClean="0">
                <a:solidFill>
                  <a:srgbClr val="002060"/>
                </a:solidFill>
              </a:rPr>
              <a:t>Reparticiones dependientes </a:t>
            </a:r>
            <a:r>
              <a:rPr lang="es-ES" sz="2000" kern="0" dirty="0">
                <a:solidFill>
                  <a:srgbClr val="002060"/>
                </a:solidFill>
              </a:rPr>
              <a:t>de un Centro de Alimentación, que administran </a:t>
            </a:r>
            <a:r>
              <a:rPr lang="es-ES" sz="2000" kern="0" dirty="0" smtClean="0">
                <a:solidFill>
                  <a:srgbClr val="002060"/>
                </a:solidFill>
              </a:rPr>
              <a:t>víveres entregados </a:t>
            </a:r>
            <a:r>
              <a:rPr lang="es-ES" sz="2000" kern="0" dirty="0">
                <a:solidFill>
                  <a:srgbClr val="002060"/>
                </a:solidFill>
              </a:rPr>
              <a:t>por este último para la alimentación de sus dotaciones.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44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612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2</a:t>
            </a:r>
            <a:r>
              <a:rPr lang="es-ES" sz="2000" b="1" kern="0" dirty="0">
                <a:solidFill>
                  <a:srgbClr val="002060"/>
                </a:solidFill>
              </a:rPr>
              <a:t>.- Módulo Cuenta de Víveres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El Sistema emite automáticamente las Actas de Recepción y las Papeletas de Salidas de Víveres del Pañol. 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Permite el ingreso de un mismo artículo al </a:t>
            </a:r>
            <a:r>
              <a:rPr lang="es-ES" sz="2000" kern="0" dirty="0" err="1" smtClean="0">
                <a:solidFill>
                  <a:srgbClr val="002060"/>
                </a:solidFill>
              </a:rPr>
              <a:t>kárdex</a:t>
            </a:r>
            <a:r>
              <a:rPr lang="es-ES" sz="2000" kern="0" dirty="0" smtClean="0">
                <a:solidFill>
                  <a:srgbClr val="002060"/>
                </a:solidFill>
              </a:rPr>
              <a:t>, con distintos precios, valorizando las salidas de víveres en la modalidad F.I.F.O., (Primero en Entrar, Primero en Salir) es decir, al primer precio que fue ingresado.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El Informe Mensual de Alimentación, se genera a partir de la información que se ingresa al Parte Diario, </a:t>
            </a:r>
            <a:r>
              <a:rPr lang="es-ES" sz="2000" kern="0" dirty="0" err="1" smtClean="0">
                <a:solidFill>
                  <a:srgbClr val="002060"/>
                </a:solidFill>
              </a:rPr>
              <a:t>Kárdex</a:t>
            </a:r>
            <a:r>
              <a:rPr lang="es-ES" sz="2000" kern="0" dirty="0" smtClean="0">
                <a:solidFill>
                  <a:srgbClr val="002060"/>
                </a:solidFill>
              </a:rPr>
              <a:t> y a la consecuencia de las validaciones efectuadas por el Sistema.</a:t>
            </a:r>
          </a:p>
          <a:p>
            <a:pPr marL="457200" indent="-457200" algn="just">
              <a:buFont typeface="+mj-lt"/>
              <a:buAutoNum type="alphaLcPeriod" startAt="7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7"/>
            </a:pPr>
            <a:r>
              <a:rPr lang="es-ES" sz="2000" kern="0" dirty="0" smtClean="0">
                <a:solidFill>
                  <a:srgbClr val="002060"/>
                </a:solidFill>
              </a:rPr>
              <a:t>Permite registrar devoluciones al pañol de víveres, rebajándose el gasto en alimentación, debido a excedentes de cocina y cámaras.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45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61219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1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>
                <a:solidFill>
                  <a:srgbClr val="002060"/>
                </a:solidFill>
              </a:rPr>
              <a:t>3</a:t>
            </a:r>
            <a:r>
              <a:rPr lang="es-ES" sz="2000" b="1" kern="0" dirty="0" smtClean="0">
                <a:solidFill>
                  <a:srgbClr val="002060"/>
                </a:solidFill>
              </a:rPr>
              <a:t>.-  La </a:t>
            </a:r>
            <a:r>
              <a:rPr lang="es-ES" sz="2000" b="1" kern="0" dirty="0">
                <a:solidFill>
                  <a:srgbClr val="002060"/>
                </a:solidFill>
              </a:rPr>
              <a:t>Cuenta de Víveres se compone de los siguientes documentos base</a:t>
            </a:r>
            <a:r>
              <a:rPr lang="es-ES" sz="2000" b="1" kern="0" dirty="0" smtClean="0">
                <a:solidFill>
                  <a:srgbClr val="002060"/>
                </a:solidFill>
              </a:rPr>
              <a:t>:</a:t>
            </a:r>
          </a:p>
          <a:p>
            <a:endParaRPr lang="es-ES" sz="2000" b="1" kern="0" dirty="0">
              <a:solidFill>
                <a:srgbClr val="002060"/>
              </a:solidFill>
            </a:endParaRP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Informe </a:t>
            </a:r>
            <a:r>
              <a:rPr lang="es-ES" sz="2000" kern="0" dirty="0">
                <a:solidFill>
                  <a:srgbClr val="002060"/>
                </a:solidFill>
              </a:rPr>
              <a:t>Mensual de Alimentación.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Informe </a:t>
            </a:r>
            <a:r>
              <a:rPr lang="es-ES" sz="2000" kern="0" dirty="0">
                <a:solidFill>
                  <a:srgbClr val="002060"/>
                </a:solidFill>
              </a:rPr>
              <a:t>Mensual de Partes Diarios.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Detalle </a:t>
            </a:r>
            <a:r>
              <a:rPr lang="es-ES" sz="2000" kern="0" dirty="0">
                <a:solidFill>
                  <a:srgbClr val="002060"/>
                </a:solidFill>
              </a:rPr>
              <a:t>de las Adquisiciones.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Certificado </a:t>
            </a:r>
            <a:r>
              <a:rPr lang="es-ES" sz="2000" kern="0" dirty="0">
                <a:solidFill>
                  <a:srgbClr val="002060"/>
                </a:solidFill>
              </a:rPr>
              <a:t>Recepción de Víveres.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Papeletas </a:t>
            </a:r>
            <a:r>
              <a:rPr lang="es-ES" sz="2000" kern="0" dirty="0">
                <a:solidFill>
                  <a:srgbClr val="002060"/>
                </a:solidFill>
              </a:rPr>
              <a:t>Salidas de Víveres del Pañol.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Devoluciones </a:t>
            </a:r>
            <a:r>
              <a:rPr lang="es-ES" sz="2000" kern="0" dirty="0">
                <a:solidFill>
                  <a:srgbClr val="002060"/>
                </a:solidFill>
              </a:rPr>
              <a:t>de Víveres a pañol.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Boletines </a:t>
            </a:r>
            <a:r>
              <a:rPr lang="es-ES" sz="2000" kern="0" dirty="0">
                <a:solidFill>
                  <a:srgbClr val="002060"/>
                </a:solidFill>
              </a:rPr>
              <a:t>de Reintegro (Pago Deudores).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Relación </a:t>
            </a:r>
            <a:r>
              <a:rPr lang="es-ES" sz="2000" kern="0" dirty="0">
                <a:solidFill>
                  <a:srgbClr val="002060"/>
                </a:solidFill>
              </a:rPr>
              <a:t>de Existencias en Pañol al cierre mensual.</a:t>
            </a:r>
          </a:p>
          <a:p>
            <a:pPr marL="723900" indent="-3683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Menú </a:t>
            </a:r>
            <a:r>
              <a:rPr lang="es-ES" sz="2000" kern="0" dirty="0">
                <a:solidFill>
                  <a:srgbClr val="002060"/>
                </a:solidFill>
              </a:rPr>
              <a:t>otorgado en el mes.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r="77835" b="72670"/>
          <a:stretch/>
        </p:blipFill>
        <p:spPr bwMode="auto">
          <a:xfrm>
            <a:off x="5940152" y="4653136"/>
            <a:ext cx="3181678" cy="220486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46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504944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ttp://jegoyalu.com/image/blog/tenga-cuidado-a-contratar-un-web-designer/warning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601562"/>
            <a:ext cx="1331640" cy="1283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182707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4.-  Consideraciones especiales:</a:t>
            </a:r>
          </a:p>
          <a:p>
            <a:pPr marL="355600" algn="just"/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 Cuenta </a:t>
            </a:r>
            <a:r>
              <a:rPr lang="es-ES" sz="2000" kern="0" dirty="0">
                <a:solidFill>
                  <a:srgbClr val="002060"/>
                </a:solidFill>
              </a:rPr>
              <a:t>de Víveres, debe imprimirse mensualmente en un ejemplar, </a:t>
            </a:r>
            <a:r>
              <a:rPr lang="es-ES" sz="2000" kern="0" dirty="0" smtClean="0">
                <a:solidFill>
                  <a:srgbClr val="002060"/>
                </a:solidFill>
              </a:rPr>
              <a:t>que queda </a:t>
            </a:r>
            <a:r>
              <a:rPr lang="es-ES" sz="2000" kern="0" dirty="0">
                <a:solidFill>
                  <a:srgbClr val="002060"/>
                </a:solidFill>
              </a:rPr>
              <a:t>como archivo de la Unidad o Repartición, para las revistas Trimestrales</a:t>
            </a:r>
            <a:r>
              <a:rPr lang="es-ES" sz="2000" kern="0" dirty="0" smtClean="0">
                <a:solidFill>
                  <a:srgbClr val="002060"/>
                </a:solidFill>
              </a:rPr>
              <a:t>, Revistas </a:t>
            </a:r>
            <a:r>
              <a:rPr lang="es-ES" sz="2000" kern="0" dirty="0">
                <a:solidFill>
                  <a:srgbClr val="002060"/>
                </a:solidFill>
              </a:rPr>
              <a:t>de Inspección de la Contraloría de la Armada y entregas de cargo </a:t>
            </a:r>
            <a:r>
              <a:rPr lang="es-ES" sz="2000" kern="0" dirty="0" smtClean="0">
                <a:solidFill>
                  <a:srgbClr val="002060"/>
                </a:solidFill>
              </a:rPr>
              <a:t>del Departamento </a:t>
            </a:r>
            <a:r>
              <a:rPr lang="es-ES" sz="2000" kern="0" dirty="0">
                <a:solidFill>
                  <a:srgbClr val="002060"/>
                </a:solidFill>
              </a:rPr>
              <a:t>de Abastecimiento </a:t>
            </a:r>
            <a:r>
              <a:rPr lang="es-ES" sz="2000" kern="0" dirty="0" smtClean="0">
                <a:solidFill>
                  <a:srgbClr val="002060"/>
                </a:solidFill>
              </a:rPr>
              <a:t>respectivo. 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El </a:t>
            </a:r>
            <a:r>
              <a:rPr lang="es-ES" sz="2000" kern="0" dirty="0">
                <a:solidFill>
                  <a:srgbClr val="002060"/>
                </a:solidFill>
              </a:rPr>
              <a:t>cierre mensual del proceso de la Cuenta de Víveres Automatizada, </a:t>
            </a:r>
            <a:r>
              <a:rPr lang="es-ES" sz="2000" kern="0" dirty="0" smtClean="0">
                <a:solidFill>
                  <a:srgbClr val="002060"/>
                </a:solidFill>
              </a:rPr>
              <a:t>debe efectuarse </a:t>
            </a:r>
            <a:r>
              <a:rPr lang="es-ES" sz="2000" b="1" kern="0" dirty="0">
                <a:solidFill>
                  <a:srgbClr val="002060"/>
                </a:solidFill>
              </a:rPr>
              <a:t>dentro de los cinco primeros días hábiles del mes siguiente</a:t>
            </a:r>
            <a:r>
              <a:rPr lang="es-ES" sz="2000" kern="0" dirty="0">
                <a:solidFill>
                  <a:srgbClr val="002060"/>
                </a:solidFill>
              </a:rPr>
              <a:t>, </a:t>
            </a:r>
            <a:r>
              <a:rPr lang="es-ES" sz="2000" kern="0" dirty="0" smtClean="0">
                <a:solidFill>
                  <a:srgbClr val="002060"/>
                </a:solidFill>
              </a:rPr>
              <a:t>previa autorización </a:t>
            </a:r>
            <a:r>
              <a:rPr lang="es-ES" sz="2000" kern="0" dirty="0">
                <a:solidFill>
                  <a:srgbClr val="002060"/>
                </a:solidFill>
              </a:rPr>
              <a:t>del Comandante de la Unidad o </a:t>
            </a:r>
            <a:r>
              <a:rPr lang="es-ES" sz="2000" kern="0" dirty="0" smtClean="0">
                <a:solidFill>
                  <a:srgbClr val="002060"/>
                </a:solidFill>
              </a:rPr>
              <a:t>Repartición.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Las </a:t>
            </a:r>
            <a:r>
              <a:rPr lang="es-ES" sz="2000" kern="0" dirty="0">
                <a:solidFill>
                  <a:srgbClr val="002060"/>
                </a:solidFill>
              </a:rPr>
              <a:t>Unidades y Reparticiones, que no cuenten con este Sistema de </a:t>
            </a:r>
            <a:r>
              <a:rPr lang="es-ES" sz="2000" kern="0" dirty="0" smtClean="0">
                <a:solidFill>
                  <a:srgbClr val="002060"/>
                </a:solidFill>
              </a:rPr>
              <a:t>Administración de </a:t>
            </a:r>
            <a:r>
              <a:rPr lang="es-ES" sz="2000" kern="0" dirty="0">
                <a:solidFill>
                  <a:srgbClr val="002060"/>
                </a:solidFill>
              </a:rPr>
              <a:t>Víveres, por falta o pérdida de enlace computacional de la operación, </a:t>
            </a:r>
            <a:r>
              <a:rPr lang="es-ES" sz="2000" kern="0" dirty="0" smtClean="0">
                <a:solidFill>
                  <a:srgbClr val="002060"/>
                </a:solidFill>
              </a:rPr>
              <a:t>sin posibilidades </a:t>
            </a:r>
            <a:r>
              <a:rPr lang="es-ES" sz="2000" kern="0" dirty="0">
                <a:solidFill>
                  <a:srgbClr val="002060"/>
                </a:solidFill>
              </a:rPr>
              <a:t>de interconexión, o cualquier otra circunstancia, deben </a:t>
            </a:r>
            <a:r>
              <a:rPr lang="es-ES" sz="2000" kern="0" dirty="0" smtClean="0">
                <a:solidFill>
                  <a:srgbClr val="002060"/>
                </a:solidFill>
              </a:rPr>
              <a:t>continuar confeccionando </a:t>
            </a:r>
            <a:r>
              <a:rPr lang="es-ES" sz="2000" kern="0" dirty="0">
                <a:solidFill>
                  <a:srgbClr val="002060"/>
                </a:solidFill>
              </a:rPr>
              <a:t>la Rendición de Cuentas de Víveres en forma manual.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745540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2" name="11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47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332957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>
                <a:solidFill>
                  <a:srgbClr val="002060"/>
                </a:solidFill>
              </a:rPr>
              <a:t>5</a:t>
            </a:r>
            <a:r>
              <a:rPr lang="es-ES" sz="2000" b="1" kern="0" dirty="0" smtClean="0">
                <a:solidFill>
                  <a:srgbClr val="002060"/>
                </a:solidFill>
              </a:rPr>
              <a:t>.-  Módulo </a:t>
            </a:r>
            <a:r>
              <a:rPr lang="es-ES" sz="2000" b="1" kern="0" dirty="0">
                <a:solidFill>
                  <a:srgbClr val="002060"/>
                </a:solidFill>
              </a:rPr>
              <a:t>Contraloría: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Permite </a:t>
            </a:r>
            <a:r>
              <a:rPr lang="es-ES" sz="2000" kern="0" dirty="0">
                <a:solidFill>
                  <a:srgbClr val="002060"/>
                </a:solidFill>
              </a:rPr>
              <a:t>los procesos de revisión, control y fiscalización que ejerce la </a:t>
            </a:r>
            <a:r>
              <a:rPr lang="es-ES" sz="2000" kern="0" dirty="0" smtClean="0">
                <a:solidFill>
                  <a:srgbClr val="002060"/>
                </a:solidFill>
              </a:rPr>
              <a:t>Contraloría de </a:t>
            </a:r>
            <a:r>
              <a:rPr lang="es-ES" sz="2000" kern="0" dirty="0">
                <a:solidFill>
                  <a:srgbClr val="002060"/>
                </a:solidFill>
              </a:rPr>
              <a:t>la Armada sobre las Unidades y Reparticiones, sean más completos y eficientes</a:t>
            </a:r>
            <a:r>
              <a:rPr lang="es-ES" sz="2000" kern="0" dirty="0" smtClean="0">
                <a:solidFill>
                  <a:srgbClr val="002060"/>
                </a:solidFill>
              </a:rPr>
              <a:t>, a </a:t>
            </a:r>
            <a:r>
              <a:rPr lang="es-ES" sz="2000" kern="0" dirty="0">
                <a:solidFill>
                  <a:srgbClr val="002060"/>
                </a:solidFill>
              </a:rPr>
              <a:t>través de un sistema en línea, aprovechando la capacidad de la Red </a:t>
            </a:r>
            <a:r>
              <a:rPr lang="es-ES" sz="2000" kern="0" dirty="0" err="1" smtClean="0">
                <a:solidFill>
                  <a:srgbClr val="002060"/>
                </a:solidFill>
              </a:rPr>
              <a:t>Wan</a:t>
            </a:r>
            <a:r>
              <a:rPr lang="es-ES" sz="2000" kern="0" dirty="0" smtClean="0">
                <a:solidFill>
                  <a:srgbClr val="002060"/>
                </a:solidFill>
              </a:rPr>
              <a:t> Armada</a:t>
            </a:r>
            <a:r>
              <a:rPr lang="es-ES" sz="2000" kern="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716" y="4063702"/>
            <a:ext cx="4000500" cy="253365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48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326723"/>
            <a:ext cx="8207375" cy="5270629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6.-  Módulo </a:t>
            </a:r>
            <a:r>
              <a:rPr lang="es-ES" sz="2000" b="1" kern="0" dirty="0">
                <a:solidFill>
                  <a:srgbClr val="002060"/>
                </a:solidFill>
              </a:rPr>
              <a:t>Dirección de Abastecimiento de la Armada:</a:t>
            </a:r>
          </a:p>
          <a:p>
            <a:endParaRPr lang="es-ES" sz="2000" kern="0" dirty="0" smtClean="0">
              <a:solidFill>
                <a:srgbClr val="002060"/>
              </a:solidFill>
            </a:endParaRPr>
          </a:p>
          <a:p>
            <a:pPr algn="just"/>
            <a:r>
              <a:rPr lang="es-ES" sz="2000" kern="0" dirty="0" smtClean="0">
                <a:solidFill>
                  <a:srgbClr val="002060"/>
                </a:solidFill>
              </a:rPr>
              <a:t>	La </a:t>
            </a:r>
            <a:r>
              <a:rPr lang="es-ES" sz="2000" kern="0" dirty="0">
                <a:solidFill>
                  <a:srgbClr val="002060"/>
                </a:solidFill>
              </a:rPr>
              <a:t>Dirección de Abastecimiento de la Armada, es responsable de </a:t>
            </a:r>
            <a:r>
              <a:rPr lang="es-ES" sz="2000" kern="0" dirty="0" smtClean="0">
                <a:solidFill>
                  <a:srgbClr val="002060"/>
                </a:solidFill>
              </a:rPr>
              <a:t>administrar operacionalmente </a:t>
            </a:r>
            <a:r>
              <a:rPr lang="es-ES" sz="2000" kern="0" dirty="0">
                <a:solidFill>
                  <a:srgbClr val="002060"/>
                </a:solidFill>
              </a:rPr>
              <a:t>el Sistema, actualizando los parámetros generales asociados </a:t>
            </a:r>
            <a:r>
              <a:rPr lang="es-ES" sz="2000" kern="0" dirty="0" smtClean="0">
                <a:solidFill>
                  <a:srgbClr val="002060"/>
                </a:solidFill>
              </a:rPr>
              <a:t>a cada </a:t>
            </a:r>
            <a:r>
              <a:rPr lang="es-ES" sz="2000" kern="0" dirty="0">
                <a:solidFill>
                  <a:srgbClr val="002060"/>
                </a:solidFill>
              </a:rPr>
              <a:t>Unidad y Repartición, tales como</a:t>
            </a:r>
            <a:r>
              <a:rPr lang="es-ES" sz="2000" kern="0" dirty="0" smtClean="0">
                <a:solidFill>
                  <a:srgbClr val="002060"/>
                </a:solidFill>
              </a:rPr>
              <a:t>:</a:t>
            </a:r>
          </a:p>
          <a:p>
            <a:pPr algn="just"/>
            <a:endParaRPr lang="es-ES" sz="2000" kern="0" dirty="0">
              <a:solidFill>
                <a:srgbClr val="002060"/>
              </a:solidFill>
            </a:endParaRP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 </a:t>
            </a:r>
            <a:r>
              <a:rPr lang="es-ES" sz="2000" kern="0" dirty="0">
                <a:solidFill>
                  <a:srgbClr val="002060"/>
                </a:solidFill>
              </a:rPr>
              <a:t>de la Ración Armada vigente.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Valores </a:t>
            </a:r>
            <a:r>
              <a:rPr lang="es-ES" sz="2000" kern="0" dirty="0">
                <a:solidFill>
                  <a:srgbClr val="002060"/>
                </a:solidFill>
              </a:rPr>
              <a:t>de la Alimentación Contratada.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Valor </a:t>
            </a:r>
            <a:r>
              <a:rPr lang="es-ES" sz="2000" kern="0" dirty="0">
                <a:solidFill>
                  <a:srgbClr val="002060"/>
                </a:solidFill>
              </a:rPr>
              <a:t>de la Unidad Tributaria Mensual (U.T.M.).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Actualizar </a:t>
            </a:r>
            <a:r>
              <a:rPr lang="es-ES" sz="2000" kern="0" dirty="0">
                <a:solidFill>
                  <a:srgbClr val="002060"/>
                </a:solidFill>
              </a:rPr>
              <a:t>el porcentaje del Impuesto al Valor Agregado (I.V.A</a:t>
            </a:r>
            <a:r>
              <a:rPr lang="es-ES" sz="2000" kern="0" dirty="0" smtClean="0">
                <a:solidFill>
                  <a:srgbClr val="002060"/>
                </a:solidFill>
              </a:rPr>
              <a:t>.).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kern="0" dirty="0">
                <a:solidFill>
                  <a:srgbClr val="002060"/>
                </a:solidFill>
              </a:rPr>
              <a:t>por Zonas Geográficas.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Suplementos </a:t>
            </a:r>
            <a:r>
              <a:rPr lang="es-ES" sz="2000" kern="0" dirty="0">
                <a:solidFill>
                  <a:srgbClr val="002060"/>
                </a:solidFill>
              </a:rPr>
              <a:t>Especiales.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Derecho </a:t>
            </a:r>
            <a:r>
              <a:rPr lang="es-ES" sz="2000" kern="0" dirty="0">
                <a:solidFill>
                  <a:srgbClr val="002060"/>
                </a:solidFill>
              </a:rPr>
              <a:t>a Racionamiento.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Proveedores </a:t>
            </a:r>
            <a:r>
              <a:rPr lang="es-ES" sz="2000" kern="0" dirty="0">
                <a:solidFill>
                  <a:srgbClr val="002060"/>
                </a:solidFill>
              </a:rPr>
              <a:t>de Alimentación Contratada.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Autorización </a:t>
            </a:r>
            <a:r>
              <a:rPr lang="es-ES" sz="2000" kern="0" dirty="0">
                <a:solidFill>
                  <a:srgbClr val="002060"/>
                </a:solidFill>
              </a:rPr>
              <a:t>a UU. y RR. (Abonos, Bajas y Suplementos).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Catálogo </a:t>
            </a:r>
            <a:r>
              <a:rPr lang="es-ES" sz="2000" kern="0" dirty="0">
                <a:solidFill>
                  <a:srgbClr val="002060"/>
                </a:solidFill>
              </a:rPr>
              <a:t>de Productos.</a:t>
            </a:r>
          </a:p>
          <a:p>
            <a:pPr marL="811213" indent="-457200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Manuales </a:t>
            </a:r>
            <a:r>
              <a:rPr lang="es-ES" sz="2000" kern="0" dirty="0">
                <a:solidFill>
                  <a:srgbClr val="002060"/>
                </a:solidFill>
              </a:rPr>
              <a:t>de Operación del Sistema.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4797152"/>
            <a:ext cx="1444166" cy="2071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49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737332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7.-  Otras Consideraciones:</a:t>
            </a:r>
            <a:endParaRPr lang="es-ES" sz="2000" b="1" kern="0" dirty="0">
              <a:solidFill>
                <a:srgbClr val="002060"/>
              </a:solidFill>
            </a:endParaRPr>
          </a:p>
          <a:p>
            <a:endParaRPr lang="es-ES" sz="14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Los Comandantes de Unidades y Reparticiones dispondrán el cobro al valor de reintegro, </a:t>
            </a:r>
            <a:r>
              <a:rPr lang="es-ES" sz="2000" b="1" kern="0" dirty="0" smtClean="0">
                <a:solidFill>
                  <a:srgbClr val="002060"/>
                </a:solidFill>
              </a:rPr>
              <a:t>más los porcentajes establecidos al lugar geográfico </a:t>
            </a:r>
            <a:r>
              <a:rPr lang="es-ES" sz="2000" kern="0" dirty="0" smtClean="0">
                <a:solidFill>
                  <a:srgbClr val="002060"/>
                </a:solidFill>
              </a:rPr>
              <a:t>donde se encuentre, del racionamiento suministrado a personal del Ejército, Fuerza Aérea, Carabineros, Investigaciones y Personal Civil extra Institucional, </a:t>
            </a:r>
            <a:r>
              <a:rPr lang="es-ES" sz="2000" b="1" kern="0" dirty="0" smtClean="0">
                <a:solidFill>
                  <a:srgbClr val="002060"/>
                </a:solidFill>
              </a:rPr>
              <a:t>antes que éstos abandonen la Unidad</a:t>
            </a:r>
            <a:r>
              <a:rPr lang="es-ES" sz="2000" kern="0" dirty="0" smtClean="0">
                <a:solidFill>
                  <a:srgbClr val="002060"/>
                </a:solidFill>
              </a:rPr>
              <a:t>, si utilizan los buques de la Armada como medio de transporte, o bien de la Repartición, si han sido racionados en ésta por necesidades del servicio.</a:t>
            </a:r>
          </a:p>
          <a:p>
            <a:pPr marL="457200" indent="-457200" algn="just">
              <a:buFont typeface="+mj-lt"/>
              <a:buAutoNum type="alphaLcPeriod"/>
            </a:pPr>
            <a:endParaRPr lang="es-ES" sz="20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/>
            </a:pPr>
            <a:r>
              <a:rPr lang="es-ES" sz="2000" kern="0" dirty="0" smtClean="0">
                <a:solidFill>
                  <a:srgbClr val="002060"/>
                </a:solidFill>
              </a:rPr>
              <a:t>Los valores antes citados, deben reintegrarse a la Dirección de Contabilidad de la Armada, con información a la D.AB.A.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50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 bwMode="auto">
          <a:xfrm>
            <a:off x="468312" y="1700808"/>
            <a:ext cx="8207375" cy="4392488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r>
              <a:rPr lang="es-ES" sz="2000" b="1" kern="0" dirty="0" smtClean="0">
                <a:solidFill>
                  <a:srgbClr val="002060"/>
                </a:solidFill>
              </a:rPr>
              <a:t>7.-  Otras Consideraciones:</a:t>
            </a:r>
            <a:endParaRPr lang="es-ES" sz="2000" b="1" kern="0" dirty="0">
              <a:solidFill>
                <a:srgbClr val="002060"/>
              </a:solidFill>
            </a:endParaRPr>
          </a:p>
          <a:p>
            <a:endParaRPr lang="es-ES" sz="1400" kern="0" dirty="0" smtClean="0">
              <a:solidFill>
                <a:srgbClr val="002060"/>
              </a:solidFill>
            </a:endParaRPr>
          </a:p>
          <a:p>
            <a:pPr marL="457200" indent="-457200" algn="just">
              <a:buFont typeface="+mj-lt"/>
              <a:buAutoNum type="alphaLcPeriod" startAt="3"/>
            </a:pPr>
            <a:r>
              <a:rPr lang="es-ES" sz="2000" kern="0" dirty="0" smtClean="0">
                <a:solidFill>
                  <a:srgbClr val="002060"/>
                </a:solidFill>
              </a:rPr>
              <a:t>Como complemento al menú, se autoriza el consumo de bebidas alcohólicas y no alcohólicas con cargo al </a:t>
            </a:r>
            <a:r>
              <a:rPr lang="es-ES" sz="2000" kern="0" dirty="0" err="1" smtClean="0">
                <a:solidFill>
                  <a:srgbClr val="002060"/>
                </a:solidFill>
              </a:rPr>
              <a:t>Item</a:t>
            </a:r>
            <a:r>
              <a:rPr lang="es-ES" sz="2000" kern="0" dirty="0" smtClean="0">
                <a:solidFill>
                  <a:srgbClr val="002060"/>
                </a:solidFill>
              </a:rPr>
              <a:t> 01 “Alimentos y Bebidas”, en las siguientes circunstancias:</a:t>
            </a:r>
          </a:p>
          <a:p>
            <a:pPr marL="457200" indent="-457200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Los días 21 de Mayo y 18 de Septiembre.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día del licenciamiento del Personal SM. 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día de celebración del Reservista Naval. 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En la confección de la alimentación del Personal, sólo como un ingrediente del Rancho, lo cual deberá estar señalado en el Menú correspondiente.</a:t>
            </a:r>
          </a:p>
          <a:p>
            <a:pPr marL="1254125" lvl="1" indent="-357188" algn="just">
              <a:buFont typeface="Wingdings" pitchFamily="2" charset="2"/>
              <a:buChar char="ü"/>
            </a:pPr>
            <a:r>
              <a:rPr lang="es-ES" sz="1800" i="1" kern="0" dirty="0" smtClean="0">
                <a:solidFill>
                  <a:srgbClr val="002060"/>
                </a:solidFill>
              </a:rPr>
              <a:t>El consumo máximo de vino será de 250cc.</a:t>
            </a:r>
          </a:p>
        </p:txBody>
      </p:sp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52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30246</a:t>
            </a:r>
            <a:r>
              <a:rPr lang="es-ES" sz="1800" kern="0" dirty="0" smtClean="0">
                <a:solidFill>
                  <a:srgbClr val="002060"/>
                </a:solidFill>
              </a:rPr>
              <a:t>	(Víveres Armada Descompuestos) Los Comandantes de Unidades y Reparticiones darán cuenta al Centro de Abastecimiento respectivo cuando se presenten estos casos y los víveres descompuestos deberán ser enviados a dicha Repartición, siempre que durante el tiempo que deban permanecer a bordo, éstos no atenten contra la salubridad del buque. El Centro de Abastecimiento efectuará las gestiones pertinentes ante los proveedores, dando cuenta de lo obrado a la D.AB.A.</a:t>
            </a:r>
          </a:p>
          <a:p>
            <a:pPr algn="just"/>
            <a:endParaRPr lang="es-CL" sz="1800" kern="0" dirty="0" smtClean="0">
              <a:solidFill>
                <a:srgbClr val="002060"/>
              </a:solidFill>
            </a:endParaRP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30248</a:t>
            </a:r>
            <a:r>
              <a:rPr lang="es-ES" sz="1800" kern="0" dirty="0" smtClean="0">
                <a:solidFill>
                  <a:srgbClr val="002060"/>
                </a:solidFill>
              </a:rPr>
              <a:t>	Si por causas extraordinarias se descomponen víveres en los pañoles, se averían durante el embarque o desembarque o bien cayeran al mar sin poder recuperarlos, el Jefe del Departamento de Abastecimiento y Finanzas dará cuenta inmediata al Comandante, quien nombrará una Comisión para que investigue lo acontecido, detallando los artículos no aprovechables o perdidos y el nombre de los responsables, cuando los hubiere. 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53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30249</a:t>
            </a:r>
            <a:r>
              <a:rPr lang="es-ES" sz="1800" kern="0" dirty="0" smtClean="0">
                <a:solidFill>
                  <a:srgbClr val="002060"/>
                </a:solidFill>
              </a:rPr>
              <a:t>	Cuando por rotura de los envases se produzcan mermas en el envío de víveres transportados como carga por buques de la Armada y siempre que dichas mermas no sean superiores a 5 Unidades Tributarias Mensuales, el Mando respectivo debe elevar un Parte Sumario, acompañando el Acta de la Comisión de Reconocimiento y Recepción, como elemento de prueba, solicitando su abono y dando cuenta en detalle de lo obrado a la D.AB.A., con el objeto de que ésta, dicte la Resolución correspondiente. La D.AB.A. puede, no obstante, disponer se instruya una Investigación Sumaria Administrativa si lo estima conveniente.</a:t>
            </a:r>
          </a:p>
          <a:p>
            <a:pPr algn="just"/>
            <a:endParaRPr lang="es-CL" sz="1800" kern="0" dirty="0" smtClean="0">
              <a:solidFill>
                <a:srgbClr val="002060"/>
              </a:solidFill>
            </a:endParaRP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30250</a:t>
            </a:r>
            <a:r>
              <a:rPr lang="es-ES" sz="1800" kern="0" dirty="0" smtClean="0">
                <a:solidFill>
                  <a:srgbClr val="002060"/>
                </a:solidFill>
              </a:rPr>
              <a:t>	El monto máximo de los víveres descompuestos o averiados que pueden ser dados de baja sin Investigación Sumaria por las Comandancias o Jefaturas de Unidades y Reparticiones, será de hasta 3 UTM, requiriendo en este caso sólo de un Parte Sumario. Sin perjuicio de lo anterior, se informará detalladamente de lo obrado a la D.AB.A. Los víveres en cuestión deberán ser arrojados al mar o destruidos según corresponda, levantándose un acta detallada, firmada por la comisión nombrada para tal efecto.</a:t>
            </a:r>
          </a:p>
          <a:p>
            <a:pPr algn="just"/>
            <a:endParaRPr lang="es-ES" sz="1800" kern="0" dirty="0" smtClean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54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30252</a:t>
            </a:r>
            <a:r>
              <a:rPr lang="es-ES" sz="1800" kern="0" dirty="0" smtClean="0">
                <a:solidFill>
                  <a:srgbClr val="002060"/>
                </a:solidFill>
              </a:rPr>
              <a:t>	El valor de los víveres que falten al Jefe del Departamento de Abastecimiento y Finanzas en la entrega del Cargo, por causa que no pueda justificarse y que estén bajo el control del Maestre de Víveres, serán de cargo de este último, sin perjuicio de la Investigación Sumaria que el Comandante o Jefe de la Unidad o Repartición pueda instruir para establecer responsabilidades por esta pérdida.</a:t>
            </a:r>
          </a:p>
          <a:p>
            <a:pPr marL="900113" indent="-900113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 30253 	</a:t>
            </a:r>
            <a:r>
              <a:rPr lang="es-ES" sz="1800" kern="0" dirty="0" smtClean="0">
                <a:solidFill>
                  <a:srgbClr val="002060"/>
                </a:solidFill>
              </a:rPr>
              <a:t>Los documentos originales de cuanto se hubiere obrado, con respecto a víveres averiados, descompuestos, perdidos, robados o devueltos al proveedor deberán adjuntarse para justificar el abono y/o cargo practicado en la cuenta “Disponibilidades de Alimentación” de la Rendición de Cuentas que debe tramitarse a la Contraloría de la Armada.</a:t>
            </a:r>
          </a:p>
        </p:txBody>
      </p:sp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0 CuadroTexto"/>
          <p:cNvSpPr txBox="1">
            <a:spLocks noChangeArrowheads="1"/>
          </p:cNvSpPr>
          <p:nvPr/>
        </p:nvSpPr>
        <p:spPr bwMode="auto">
          <a:xfrm>
            <a:off x="0" y="817548"/>
            <a:ext cx="914400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CL" altLang="es-ES" sz="2800" b="1" dirty="0" smtClean="0">
                <a:solidFill>
                  <a:srgbClr val="002060"/>
                </a:solidFill>
                <a:latin typeface="+mj-lt"/>
              </a:rPr>
              <a:t>RENDICIÓN DE CUENTA DE VÍVERES</a:t>
            </a:r>
            <a:endParaRPr lang="es-CL" altLang="es-ES" b="1" dirty="0">
              <a:solidFill>
                <a:srgbClr val="002060"/>
              </a:solidFill>
              <a:latin typeface="+mj-lt"/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55</a:t>
            </a:fld>
            <a:endParaRPr lang="es-CL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611560" y="1340768"/>
            <a:ext cx="8207375" cy="5616624"/>
          </a:xfrm>
          <a:prstGeom prst="rect">
            <a:avLst/>
          </a:prstGeom>
          <a:noFill/>
          <a:ln>
            <a:noFill/>
            <a:miter lim="800000"/>
            <a:headEnd/>
            <a:tailEnd/>
          </a:ln>
        </p:spPr>
        <p:txBody>
          <a:bodyPr/>
          <a:lstStyle/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30262</a:t>
            </a:r>
            <a:r>
              <a:rPr lang="es-ES" sz="1800" kern="0" dirty="0" smtClean="0">
                <a:solidFill>
                  <a:srgbClr val="002060"/>
                </a:solidFill>
              </a:rPr>
              <a:t>	La D.AB.A. queda facultada para contratar servicios de empresas particulares para suministrar alimentación a Reparticiones de la Armada, promoviendo la contratación de dichos servicios, cuando convenga a los intereses Institucionales.</a:t>
            </a:r>
          </a:p>
          <a:p>
            <a:pPr marL="900113" indent="-900113" algn="just"/>
            <a:endParaRPr lang="es-ES" sz="1800" kern="0" dirty="0" smtClean="0">
              <a:solidFill>
                <a:srgbClr val="002060"/>
              </a:solidFill>
            </a:endParaRPr>
          </a:p>
          <a:p>
            <a:pPr marL="900113" indent="-900113" algn="just"/>
            <a:r>
              <a:rPr lang="es-ES" sz="1800" b="1" kern="0" dirty="0" smtClean="0">
                <a:solidFill>
                  <a:srgbClr val="002060"/>
                </a:solidFill>
              </a:rPr>
              <a:t> 30263 	</a:t>
            </a:r>
            <a:r>
              <a:rPr lang="es-ES" sz="1800" kern="0" dirty="0" smtClean="0">
                <a:solidFill>
                  <a:srgbClr val="002060"/>
                </a:solidFill>
              </a:rPr>
              <a:t>Las Reparticiones a las cuales se les suministre alimentación, a través de empresas particulares, no estarán afectas a las disposiciones del presente capítulo, ni rendirán Cuenta de Víveres, rigiendo para ellas el contrato que celebre la D.AB.A. con la empresa correspondiente y a las disposiciones reglamentarias que para estos casos existan.</a:t>
            </a:r>
          </a:p>
        </p:txBody>
      </p:sp>
      <p:pic>
        <p:nvPicPr>
          <p:cNvPr id="13" name="12 Imagen" descr="foto_0000000120150126113720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092280" y="4293096"/>
            <a:ext cx="1481279" cy="2177481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533201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34888" y="692696"/>
            <a:ext cx="8229600" cy="720080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s-MX" sz="2800" b="1" dirty="0" smtClean="0">
                <a:solidFill>
                  <a:srgbClr val="002060"/>
                </a:solidFill>
              </a:rPr>
              <a:t>EJEMPLOS SISTEMA AUTOMATIZADO </a:t>
            </a:r>
            <a:endParaRPr lang="es-CL" sz="4000" dirty="0" smtClean="0">
              <a:solidFill>
                <a:srgbClr val="002060"/>
              </a:solidFill>
            </a:endParaRPr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56</a:t>
            </a:fld>
            <a:endParaRPr lang="es-CL" dirty="0"/>
          </a:p>
        </p:txBody>
      </p:sp>
      <p:pic>
        <p:nvPicPr>
          <p:cNvPr id="11" name="10 Imagen" descr="pant IMA ingresad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99956" y="1700808"/>
            <a:ext cx="8764532" cy="432048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840765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INFORME MENSUAL DE ALIMENTACIÓN.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pic>
        <p:nvPicPr>
          <p:cNvPr id="11" name="10 Imagen" descr="IM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7504" y="1772816"/>
            <a:ext cx="8964488" cy="417646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04145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RESUMEN DIARIO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58</a:t>
            </a:fld>
            <a:endParaRPr lang="es-CL" dirty="0"/>
          </a:p>
        </p:txBody>
      </p:sp>
      <p:pic>
        <p:nvPicPr>
          <p:cNvPr id="11" name="10 Imagen" descr="racionamiento 01 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5496" y="1196752"/>
            <a:ext cx="9108504" cy="536402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352082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CuadroTexto"/>
          <p:cNvSpPr txBox="1"/>
          <p:nvPr/>
        </p:nvSpPr>
        <p:spPr>
          <a:xfrm>
            <a:off x="1043608" y="817548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RESUMEN DIARIO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59</a:t>
            </a:fld>
            <a:endParaRPr lang="es-CL" dirty="0"/>
          </a:p>
        </p:txBody>
      </p:sp>
      <p:pic>
        <p:nvPicPr>
          <p:cNvPr id="12" name="11 Imagen" descr="racionamiento 01 mes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19672" y="1772816"/>
            <a:ext cx="5904656" cy="388131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2451886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96752"/>
            <a:ext cx="8640960" cy="56166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971600" y="745540"/>
            <a:ext cx="806489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/>
              <a:t>EJEMPLO </a:t>
            </a:r>
            <a:r>
              <a:rPr lang="es-CL" dirty="0" smtClean="0"/>
              <a:t>INFORME MENSUAL DE DISPONIBILIDADES.</a:t>
            </a:r>
            <a:endParaRPr lang="es-CL" dirty="0"/>
          </a:p>
        </p:txBody>
      </p:sp>
      <p:sp>
        <p:nvSpPr>
          <p:cNvPr id="4" name="3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0" name="9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60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2852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3883" y="1242442"/>
            <a:ext cx="8892479" cy="2114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320" y="3262154"/>
            <a:ext cx="8897176" cy="36232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SUPLEMENTOS.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61</a:t>
            </a:fld>
            <a:endParaRPr lang="es-CL" dirty="0"/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RACIONAMIENTO EXTERNO SIN COBRO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62</a:t>
            </a:fld>
            <a:endParaRPr lang="es-CL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16338" t="6993" r="1764" b="25165"/>
          <a:stretch>
            <a:fillRect/>
          </a:stretch>
        </p:blipFill>
        <p:spPr bwMode="auto">
          <a:xfrm>
            <a:off x="0" y="1484784"/>
            <a:ext cx="9144000" cy="41028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LISTADO EXITENCIAS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63</a:t>
            </a:fld>
            <a:endParaRPr lang="es-CL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 l="16979" t="6993" r="2243" b="33400"/>
          <a:stretch>
            <a:fillRect/>
          </a:stretch>
        </p:blipFill>
        <p:spPr bwMode="auto">
          <a:xfrm>
            <a:off x="35496" y="1700808"/>
            <a:ext cx="9073008" cy="36264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COMPRAS CENTROS AB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64</a:t>
            </a:fld>
            <a:endParaRPr lang="es-CL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 l="16338" t="6993" r="976" b="34127"/>
          <a:stretch>
            <a:fillRect/>
          </a:stretch>
        </p:blipFill>
        <p:spPr bwMode="auto">
          <a:xfrm>
            <a:off x="323528" y="1628800"/>
            <a:ext cx="8640960" cy="44644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COMPRAS COMERCIO LOCAL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65</a:t>
            </a:fld>
            <a:endParaRPr lang="es-CL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 l="17651" t="6993" r="1564" b="34854"/>
          <a:stretch>
            <a:fillRect/>
          </a:stretch>
        </p:blipFill>
        <p:spPr bwMode="auto">
          <a:xfrm>
            <a:off x="-1016" y="1484784"/>
            <a:ext cx="9109520" cy="42787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GENERAL PAPELETAS SALIDAS MENSUAL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66</a:t>
            </a:fld>
            <a:endParaRPr lang="es-CL" dirty="0"/>
          </a:p>
        </p:txBody>
      </p:sp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2" cstate="print"/>
          <a:srcRect l="21063" t="7269" r="6488" b="7911"/>
          <a:stretch>
            <a:fillRect/>
          </a:stretch>
        </p:blipFill>
        <p:spPr bwMode="auto">
          <a:xfrm>
            <a:off x="395536" y="1280965"/>
            <a:ext cx="8496944" cy="53883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Anillo"/>
          <p:cNvSpPr/>
          <p:nvPr/>
        </p:nvSpPr>
        <p:spPr>
          <a:xfrm>
            <a:off x="683568" y="4293096"/>
            <a:ext cx="432048" cy="216024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8172400" y="4293096"/>
            <a:ext cx="720080" cy="216024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CuadroTexto"/>
          <p:cNvSpPr txBox="1"/>
          <p:nvPr/>
        </p:nvSpPr>
        <p:spPr>
          <a:xfrm>
            <a:off x="1043608" y="745540"/>
            <a:ext cx="792088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defPPr>
              <a:defRPr lang="es-CL"/>
            </a:defPPr>
            <a:lvl1pPr algn="ctr">
              <a:defRPr sz="2800" b="1">
                <a:solidFill>
                  <a:srgbClr val="002060"/>
                </a:solidFill>
                <a:latin typeface="+mj-lt"/>
                <a:cs typeface="Arial" charset="0"/>
              </a:defRPr>
            </a:lvl1pPr>
            <a:lvl2pPr marL="742950" indent="-285750" eaLnBrk="0" hangingPunct="0">
              <a:defRPr sz="1000">
                <a:latin typeface="Arial" charset="0"/>
                <a:cs typeface="Arial" charset="0"/>
              </a:defRPr>
            </a:lvl2pPr>
            <a:lvl3pPr marL="1143000" indent="-228600" eaLnBrk="0" hangingPunct="0">
              <a:defRPr sz="1000">
                <a:latin typeface="Arial" charset="0"/>
                <a:cs typeface="Arial" charset="0"/>
              </a:defRPr>
            </a:lvl3pPr>
            <a:lvl4pPr marL="1600200" indent="-228600" eaLnBrk="0" hangingPunct="0">
              <a:defRPr sz="1000">
                <a:latin typeface="Arial" charset="0"/>
                <a:cs typeface="Arial" charset="0"/>
              </a:defRPr>
            </a:lvl4pPr>
            <a:lvl5pPr marL="2057400" indent="-228600" eaLnBrk="0" hangingPunct="0">
              <a:defRPr sz="1000"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000">
                <a:latin typeface="Arial" charset="0"/>
                <a:cs typeface="Arial" charset="0"/>
              </a:defRPr>
            </a:lvl9pPr>
          </a:lstStyle>
          <a:p>
            <a:r>
              <a:rPr lang="es-CL" dirty="0" smtClean="0"/>
              <a:t>EJEMPLO PAPELETA DE SALIDA</a:t>
            </a:r>
            <a:endParaRPr lang="es-CL" dirty="0"/>
          </a:p>
        </p:txBody>
      </p:sp>
      <p:sp>
        <p:nvSpPr>
          <p:cNvPr id="5" name="4 Cheurón"/>
          <p:cNvSpPr/>
          <p:nvPr/>
        </p:nvSpPr>
        <p:spPr>
          <a:xfrm>
            <a:off x="2339752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100" b="1" dirty="0" smtClean="0">
                <a:solidFill>
                  <a:schemeClr val="tx1"/>
                </a:solidFill>
              </a:rPr>
              <a:t>SIST. ALIM.</a:t>
            </a:r>
            <a:endParaRPr lang="es-ES" sz="1100" b="1" dirty="0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3635896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RACIONAMIENTO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4932040" y="476672"/>
            <a:ext cx="1440160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FUENTE OBTENCIÓN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6300192" y="476672"/>
            <a:ext cx="1224136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RENDICUENTA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7452320" y="476672"/>
            <a:ext cx="1296144" cy="288032"/>
          </a:xfrm>
          <a:prstGeom prst="chevron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900" b="1" dirty="0" smtClean="0">
                <a:solidFill>
                  <a:schemeClr val="tx1"/>
                </a:solidFill>
              </a:rPr>
              <a:t>CUENTA VÍVERES</a:t>
            </a:r>
            <a:endParaRPr lang="es-ES" sz="900" b="1" dirty="0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1043608" y="476672"/>
            <a:ext cx="1368152" cy="288032"/>
          </a:xfrm>
          <a:prstGeom prst="chevron">
            <a:avLst/>
          </a:prstGeom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1050" b="1" dirty="0" smtClean="0">
                <a:solidFill>
                  <a:schemeClr val="tx1"/>
                </a:solidFill>
              </a:rPr>
              <a:t>INTRODUCCIÓN</a:t>
            </a:r>
            <a:endParaRPr lang="es-ES" sz="1050" b="1" dirty="0">
              <a:solidFill>
                <a:schemeClr val="tx1"/>
              </a:solidFill>
            </a:endParaRPr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67</a:t>
            </a:fld>
            <a:endParaRPr lang="es-CL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 l="17913" t="6993" r="1764" b="37762"/>
          <a:stretch>
            <a:fillRect/>
          </a:stretch>
        </p:blipFill>
        <p:spPr bwMode="auto">
          <a:xfrm>
            <a:off x="179512" y="1592090"/>
            <a:ext cx="8784976" cy="3997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Anillo"/>
          <p:cNvSpPr/>
          <p:nvPr/>
        </p:nvSpPr>
        <p:spPr>
          <a:xfrm>
            <a:off x="1115616" y="1700808"/>
            <a:ext cx="2088232" cy="504056"/>
          </a:xfrm>
          <a:prstGeom prst="donut">
            <a:avLst>
              <a:gd name="adj" fmla="val 9508"/>
            </a:avLst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3670565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06896" y="3501008"/>
            <a:ext cx="8229600" cy="648072"/>
          </a:xfrm>
        </p:spPr>
        <p:txBody>
          <a:bodyPr>
            <a:no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pPr algn="ctr">
              <a:buNone/>
            </a:pPr>
            <a:r>
              <a:rPr lang="es-CL" sz="44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  <a:latin typeface="Bookman Old Style" pitchFamily="18" charset="0"/>
              </a:rPr>
              <a:t>FIN  PRESENTACIÓN</a:t>
            </a:r>
            <a:endParaRPr lang="es-CL" sz="44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  <a:latin typeface="Bookman Old Style" pitchFamily="18" charset="0"/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847B6F-A357-4613-9912-CCE14F9D9016}" type="slidenum">
              <a:rPr lang="es-CL" smtClean="0"/>
              <a:pPr/>
              <a:t>68</a:t>
            </a:fld>
            <a:endParaRPr lang="es-CL" dirty="0"/>
          </a:p>
        </p:txBody>
      </p:sp>
      <p:pic>
        <p:nvPicPr>
          <p:cNvPr id="5" name="4 Imagen" descr="escudo esnaval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55576" y="620688"/>
            <a:ext cx="2708920" cy="2708920"/>
          </a:xfrm>
          <a:prstGeom prst="rect">
            <a:avLst/>
          </a:prstGeom>
        </p:spPr>
      </p:pic>
      <p:pic>
        <p:nvPicPr>
          <p:cNvPr id="6" name="5 Imagen" descr="foto_000000012019061709091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012160" y="836712"/>
            <a:ext cx="2411635" cy="1944216"/>
          </a:xfrm>
          <a:prstGeom prst="rect">
            <a:avLst/>
          </a:prstGeom>
        </p:spPr>
      </p:pic>
      <p:pic>
        <p:nvPicPr>
          <p:cNvPr id="7" name="6 Imagen" descr="Imagen 113.jpg"/>
          <p:cNvPicPr>
            <a:picLocks noChangeAspect="1"/>
          </p:cNvPicPr>
          <p:nvPr/>
        </p:nvPicPr>
        <p:blipFill>
          <a:blip r:embed="rId4" cstate="print"/>
          <a:srcRect l="3150" t="20475" b="38190"/>
          <a:stretch>
            <a:fillRect/>
          </a:stretch>
        </p:blipFill>
        <p:spPr>
          <a:xfrm>
            <a:off x="0" y="4365104"/>
            <a:ext cx="9144000" cy="25202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ab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daba</Template>
  <TotalTime>6291</TotalTime>
  <Words>4320</Words>
  <Application>Microsoft Office PowerPoint</Application>
  <PresentationFormat>Presentación en pantalla (4:3)</PresentationFormat>
  <Paragraphs>886</Paragraphs>
  <Slides>68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68</vt:i4>
      </vt:variant>
    </vt:vector>
  </HeadingPairs>
  <TitlesOfParts>
    <vt:vector size="69" baseType="lpstr">
      <vt:lpstr>daba</vt:lpstr>
      <vt:lpstr>PROCEDIMIENTOS DEL CARGO ALIMENTACIÓN</vt:lpstr>
      <vt:lpstr>INTRODUCCIÓN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RENDICIÓN DE CUENTA DE VÍVERES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EJEMPLOS SISTEMA AUTOMATIZADO 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</vt:vector>
  </TitlesOfParts>
  <Company>www.intercambiosvirtuales.org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Procedimientos de Alimentación</dc:title>
  <dc:creator>Alejandro Matus de la Parra</dc:creator>
  <cp:lastModifiedBy>15963443-4</cp:lastModifiedBy>
  <cp:revision>114</cp:revision>
  <dcterms:created xsi:type="dcterms:W3CDTF">2014-09-01T13:50:03Z</dcterms:created>
  <dcterms:modified xsi:type="dcterms:W3CDTF">2020-11-20T19:20:17Z</dcterms:modified>
</cp:coreProperties>
</file>