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7" r:id="rId1"/>
  </p:sldMasterIdLst>
  <p:notesMasterIdLst>
    <p:notesMasterId r:id="rId7"/>
  </p:notesMasterIdLst>
  <p:sldIdLst>
    <p:sldId id="256" r:id="rId2"/>
    <p:sldId id="264" r:id="rId3"/>
    <p:sldId id="259" r:id="rId4"/>
    <p:sldId id="268" r:id="rId5"/>
    <p:sldId id="267" r:id="rId6"/>
  </p:sldIdLst>
  <p:sldSz cx="9144000" cy="5143500" type="screen16x9"/>
  <p:notesSz cx="6858000" cy="9144000"/>
  <p:embeddedFontLst>
    <p:embeddedFont>
      <p:font typeface="Arvo" panose="020B0604020202020204" charset="0"/>
      <p:regular r:id="rId8"/>
      <p:bold r:id="rId9"/>
      <p:italic r:id="rId10"/>
      <p:boldItalic r:id="rId11"/>
    </p:embeddedFon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Roboto Condensed" panose="02000000000000000000" pitchFamily="2" charset="0"/>
      <p:regular r:id="rId16"/>
      <p:bold r:id="rId17"/>
      <p:italic r:id="rId18"/>
      <p:boldItalic r:id="rId19"/>
    </p:embeddedFont>
    <p:embeddedFont>
      <p:font typeface="Roboto Condensed Light" panose="02000000000000000000" pitchFamily="2" charset="0"/>
      <p:regular r:id="rId20"/>
      <p:bold r:id="rId21"/>
      <p:italic r:id="rId22"/>
      <p:boldItalic r:id="rId2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4C5BC95-28D6-4276-9FBC-873EF2F5AB16}">
  <a:tblStyle styleId="{24C5BC95-28D6-4276-9FBC-873EF2F5AB1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874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font" Target="fonts/font11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14.fntdata"/><Relationship Id="rId7" Type="http://schemas.openxmlformats.org/officeDocument/2006/relationships/notesMaster" Target="notesMasters/notesMaster1.xml"/><Relationship Id="rId12" Type="http://schemas.openxmlformats.org/officeDocument/2006/relationships/font" Target="fonts/font5.fntdata"/><Relationship Id="rId17" Type="http://schemas.openxmlformats.org/officeDocument/2006/relationships/font" Target="fonts/font10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23" Type="http://schemas.openxmlformats.org/officeDocument/2006/relationships/font" Target="fonts/font16.fntdata"/><Relationship Id="rId10" Type="http://schemas.openxmlformats.org/officeDocument/2006/relationships/font" Target="fonts/font3.fntdata"/><Relationship Id="rId19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Relationship Id="rId22" Type="http://schemas.openxmlformats.org/officeDocument/2006/relationships/font" Target="fonts/font15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Google Shape;182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600916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90845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672378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7544483" y="657775"/>
            <a:ext cx="1299300" cy="432900"/>
          </a:xfrm>
          <a:prstGeom prst="triangle">
            <a:avLst>
              <a:gd name="adj" fmla="val 32425"/>
            </a:avLst>
          </a:prstGeom>
          <a:solidFill>
            <a:srgbClr val="26324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vo"/>
              <a:ea typeface="Arvo"/>
              <a:cs typeface="Arvo"/>
              <a:sym typeface="Arvo"/>
            </a:endParaRPr>
          </a:p>
        </p:txBody>
      </p:sp>
      <p:grpSp>
        <p:nvGrpSpPr>
          <p:cNvPr id="11" name="Google Shape;11;p2"/>
          <p:cNvGrpSpPr/>
          <p:nvPr/>
        </p:nvGrpSpPr>
        <p:grpSpPr>
          <a:xfrm>
            <a:off x="0" y="-7088"/>
            <a:ext cx="8661398" cy="5150588"/>
            <a:chOff x="0" y="-7088"/>
            <a:chExt cx="8661398" cy="5150588"/>
          </a:xfrm>
        </p:grpSpPr>
        <p:sp>
          <p:nvSpPr>
            <p:cNvPr id="12" name="Google Shape;12;p2"/>
            <p:cNvSpPr/>
            <p:nvPr/>
          </p:nvSpPr>
          <p:spPr>
            <a:xfrm>
              <a:off x="0" y="0"/>
              <a:ext cx="3525000" cy="5143500"/>
            </a:xfrm>
            <a:prstGeom prst="rect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10800000" flipH="1">
              <a:off x="3517898" y="-7088"/>
              <a:ext cx="5143500" cy="5143500"/>
            </a:xfrm>
            <a:prstGeom prst="rtTriangle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4" name="Google Shape;14;p2"/>
          <p:cNvGrpSpPr/>
          <p:nvPr/>
        </p:nvGrpSpPr>
        <p:grpSpPr>
          <a:xfrm rot="10800000" flipH="1">
            <a:off x="1" y="1090763"/>
            <a:ext cx="8847502" cy="2961975"/>
            <a:chOff x="-8178042" y="-4493254"/>
            <a:chExt cx="19483598" cy="6522736"/>
          </a:xfrm>
        </p:grpSpPr>
        <p:sp>
          <p:nvSpPr>
            <p:cNvPr id="15" name="Google Shape;15;p2"/>
            <p:cNvSpPr/>
            <p:nvPr/>
          </p:nvSpPr>
          <p:spPr>
            <a:xfrm>
              <a:off x="-8178042" y="-4493118"/>
              <a:ext cx="12968400" cy="6522600"/>
            </a:xfrm>
            <a:prstGeom prst="rect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4782955" y="-4493254"/>
              <a:ext cx="6522600" cy="6522600"/>
            </a:xfrm>
            <a:prstGeom prst="rtTriangle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7" name="Google Shape;17;p2"/>
          <p:cNvGrpSpPr/>
          <p:nvPr/>
        </p:nvGrpSpPr>
        <p:grpSpPr>
          <a:xfrm>
            <a:off x="3677236" y="4278349"/>
            <a:ext cx="5480829" cy="432996"/>
            <a:chOff x="5582265" y="4646738"/>
            <a:chExt cx="5480829" cy="432996"/>
          </a:xfrm>
        </p:grpSpPr>
        <p:sp>
          <p:nvSpPr>
            <p:cNvPr id="18" name="Google Shape;18;p2"/>
            <p:cNvSpPr/>
            <p:nvPr/>
          </p:nvSpPr>
          <p:spPr>
            <a:xfrm rot="10800000">
              <a:off x="5582265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9" name="Google Shape;19;p2"/>
            <p:cNvGrpSpPr/>
            <p:nvPr/>
          </p:nvGrpSpPr>
          <p:grpSpPr>
            <a:xfrm flipH="1">
              <a:off x="5585232" y="4646738"/>
              <a:ext cx="5477861" cy="304551"/>
              <a:chOff x="-24158748" y="330075"/>
              <a:chExt cx="30568423" cy="1699506"/>
            </a:xfrm>
          </p:grpSpPr>
          <p:sp>
            <p:nvSpPr>
              <p:cNvPr id="20" name="Google Shape;20;p2"/>
              <p:cNvSpPr/>
              <p:nvPr/>
            </p:nvSpPr>
            <p:spPr>
              <a:xfrm>
                <a:off x="-24158748" y="330081"/>
                <a:ext cx="289080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21;p2"/>
              <p:cNvSpPr/>
              <p:nvPr/>
            </p:nvSpPr>
            <p:spPr>
              <a:xfrm>
                <a:off x="4710175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2" name="Google Shape;22;p2"/>
          <p:cNvSpPr txBox="1">
            <a:spLocks noGrp="1"/>
          </p:cNvSpPr>
          <p:nvPr>
            <p:ph type="ctrTitle"/>
          </p:nvPr>
        </p:nvSpPr>
        <p:spPr>
          <a:xfrm>
            <a:off x="685800" y="1090750"/>
            <a:ext cx="5367900" cy="296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Google Shape;82;p6"/>
          <p:cNvGrpSpPr/>
          <p:nvPr/>
        </p:nvGrpSpPr>
        <p:grpSpPr>
          <a:xfrm>
            <a:off x="-4" y="40"/>
            <a:ext cx="7072430" cy="1327315"/>
            <a:chOff x="-4" y="40"/>
            <a:chExt cx="7072430" cy="1327315"/>
          </a:xfrm>
        </p:grpSpPr>
        <p:sp>
          <p:nvSpPr>
            <p:cNvPr id="83" name="Google Shape;83;p6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rgbClr val="2632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84" name="Google Shape;84;p6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85" name="Google Shape;85;p6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6" name="Google Shape;86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87" name="Google Shape;87;p6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88" name="Google Shape;88;p6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9" name="Google Shape;89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grpSp>
        <p:nvGrpSpPr>
          <p:cNvPr id="90" name="Google Shape;90;p6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91" name="Google Shape;91;p6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92" name="Google Shape;92;p6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93" name="Google Shape;93;p6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Google Shape;94;p6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5" name="Google Shape;95;p6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96" name="Google Shape;96;p6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97;p6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98" name="Google Shape;98;p6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6"/>
          <p:cNvSpPr txBox="1">
            <a:spLocks noGrp="1"/>
          </p:cNvSpPr>
          <p:nvPr>
            <p:ph type="body" idx="1"/>
          </p:nvPr>
        </p:nvSpPr>
        <p:spPr>
          <a:xfrm>
            <a:off x="814275" y="1537988"/>
            <a:ext cx="3378300" cy="272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100" name="Google Shape;100;p6"/>
          <p:cNvSpPr txBox="1">
            <a:spLocks noGrp="1"/>
          </p:cNvSpPr>
          <p:nvPr>
            <p:ph type="body" idx="2"/>
          </p:nvPr>
        </p:nvSpPr>
        <p:spPr>
          <a:xfrm>
            <a:off x="4396123" y="1537988"/>
            <a:ext cx="3378300" cy="272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101" name="Google Shape;101;p6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endParaRPr dirty="0"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14275" y="1327350"/>
            <a:ext cx="6132600" cy="31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▰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1pPr>
            <a:lvl2pPr marL="914400" lvl="1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2pPr>
            <a:lvl3pPr marL="1371600" lvl="2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3pPr>
            <a:lvl4pPr marL="1828800" lvl="3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4pPr>
            <a:lvl5pPr marL="2286000" lvl="4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5pPr>
            <a:lvl6pPr marL="2743200" lvl="5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6pPr>
            <a:lvl7pPr marL="3200400" lvl="6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7pPr>
            <a:lvl8pPr marL="3657600" lvl="7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8pPr>
            <a:lvl9pPr marL="4114800" lvl="8" indent="-381000">
              <a:spcBef>
                <a:spcPts val="1000"/>
              </a:spcBef>
              <a:spcAft>
                <a:spcPts val="100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2" r:id="rId2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1"/>
          <p:cNvSpPr txBox="1">
            <a:spLocks noGrp="1"/>
          </p:cNvSpPr>
          <p:nvPr>
            <p:ph type="ctrTitle"/>
          </p:nvPr>
        </p:nvSpPr>
        <p:spPr>
          <a:xfrm>
            <a:off x="0" y="1090750"/>
            <a:ext cx="9144000" cy="296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4000" dirty="0"/>
              <a:t>Presentación asignatura</a:t>
            </a:r>
            <a:br>
              <a:rPr lang="es-CL" sz="4000" dirty="0"/>
            </a:br>
            <a:r>
              <a:rPr lang="es-CL" sz="4000" dirty="0"/>
              <a:t>Habilidades Lingüísticas 2023</a:t>
            </a:r>
            <a:endParaRPr sz="4000" dirty="0"/>
          </a:p>
        </p:txBody>
      </p:sp>
      <p:pic>
        <p:nvPicPr>
          <p:cNvPr id="3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11827" cy="109075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-1" y="4052650"/>
            <a:ext cx="370955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err="1">
                <a:solidFill>
                  <a:schemeClr val="accent1">
                    <a:lumMod val="50000"/>
                  </a:schemeClr>
                </a:solidFill>
              </a:rPr>
              <a:t>Valeska</a:t>
            </a:r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 Campos Olivera</a:t>
            </a:r>
          </a:p>
          <a:p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Profesora Lenguaje y Comunicación </a:t>
            </a:r>
          </a:p>
          <a:p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Mg. Gestión para la Educación Superior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sz="2800" dirty="0"/>
              <a:t>Resultados de aprendizaje </a:t>
            </a:r>
            <a:endParaRPr lang="es-CL" sz="2800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2</a:t>
            </a:fld>
            <a:endParaRPr lang="es-CL"/>
          </a:p>
        </p:txBody>
      </p:sp>
      <p:sp>
        <p:nvSpPr>
          <p:cNvPr id="6" name="Marcador de texto 5">
            <a:extLst>
              <a:ext uri="{FF2B5EF4-FFF2-40B4-BE49-F238E27FC236}">
                <a16:creationId xmlns:a16="http://schemas.microsoft.com/office/drawing/2014/main" id="{11808E10-5548-B693-04EE-956C4F191B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7102" y="1537988"/>
            <a:ext cx="8608741" cy="2724300"/>
          </a:xfrm>
        </p:spPr>
        <p:txBody>
          <a:bodyPr/>
          <a:lstStyle/>
          <a:p>
            <a:pPr marL="101600" indent="0">
              <a:spcAft>
                <a:spcPts val="1000"/>
              </a:spcAft>
              <a:buNone/>
            </a:pPr>
            <a:r>
              <a:rPr lang="es-CL" sz="14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esta asignatura se espera que usted: </a:t>
            </a:r>
          </a:p>
          <a:p>
            <a:pPr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es-CL" sz="14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Distinga </a:t>
            </a:r>
            <a:r>
              <a:rPr lang="es-CL" sz="140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 información relevante y formule inferencias a partir del texto y del contexto. </a:t>
            </a:r>
            <a:endParaRPr lang="es-CL" sz="14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es-CL" sz="14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Elabore </a:t>
            </a:r>
            <a:r>
              <a:rPr lang="es-CL" sz="140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diferentes tipos de discursos tanto literarios como no literarios para dejar en evidencia el uso correcto de las habilidades lingüísticas. </a:t>
            </a:r>
            <a:endParaRPr lang="es-CL" sz="14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es-CL" sz="14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Analice </a:t>
            </a:r>
            <a:r>
              <a:rPr lang="es-ES" sz="140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los componentes estructurales de la comunicación, de acuerdo a la intención, situación comunicativa e interlocutores.</a:t>
            </a:r>
            <a:endParaRPr lang="es-CL" sz="14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es-ES" sz="14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Aplique </a:t>
            </a:r>
            <a:r>
              <a:rPr lang="es-CL" sz="140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correctamente las reglas de comunicación, aplicando coherencia y cohesión</a:t>
            </a:r>
            <a:r>
              <a:rPr lang="es-CL" sz="14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CL" sz="140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tanto en textos orales como escritos.</a:t>
            </a:r>
            <a:endParaRPr lang="es-CL" sz="14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0696917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2"/>
          <p:cNvSpPr txBox="1">
            <a:spLocks noGrp="1"/>
          </p:cNvSpPr>
          <p:nvPr>
            <p:ph type="title"/>
          </p:nvPr>
        </p:nvSpPr>
        <p:spPr>
          <a:xfrm>
            <a:off x="750850" y="417711"/>
            <a:ext cx="5538438" cy="75280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3200" dirty="0">
                <a:solidFill>
                  <a:schemeClr val="bg1"/>
                </a:solidFill>
              </a:rPr>
              <a:t>Unidades </a:t>
            </a:r>
            <a:endParaRPr sz="3200" dirty="0">
              <a:solidFill>
                <a:schemeClr val="bg1"/>
              </a:solidFill>
            </a:endParaRPr>
          </a:p>
        </p:txBody>
      </p:sp>
      <p:sp>
        <p:nvSpPr>
          <p:cNvPr id="192" name="Google Shape;192;p12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</a:t>
            </a:fld>
            <a:endParaRPr/>
          </a:p>
        </p:txBody>
      </p:sp>
      <p:grpSp>
        <p:nvGrpSpPr>
          <p:cNvPr id="194" name="Google Shape;194;p12"/>
          <p:cNvGrpSpPr/>
          <p:nvPr/>
        </p:nvGrpSpPr>
        <p:grpSpPr>
          <a:xfrm>
            <a:off x="293683" y="574116"/>
            <a:ext cx="309041" cy="403123"/>
            <a:chOff x="590250" y="244200"/>
            <a:chExt cx="407975" cy="532175"/>
          </a:xfrm>
        </p:grpSpPr>
        <p:sp>
          <p:nvSpPr>
            <p:cNvPr id="195" name="Google Shape;195;p12"/>
            <p:cNvSpPr/>
            <p:nvPr/>
          </p:nvSpPr>
          <p:spPr>
            <a:xfrm>
              <a:off x="623125" y="313625"/>
              <a:ext cx="375100" cy="462750"/>
            </a:xfrm>
            <a:custGeom>
              <a:avLst/>
              <a:gdLst/>
              <a:ahLst/>
              <a:cxnLst/>
              <a:rect l="0" t="0" r="0" b="0"/>
              <a:pathLst>
                <a:path w="15004" h="18510" fill="none" extrusionOk="0">
                  <a:moveTo>
                    <a:pt x="1" y="17536"/>
                  </a:moveTo>
                  <a:lnTo>
                    <a:pt x="1" y="17536"/>
                  </a:lnTo>
                  <a:lnTo>
                    <a:pt x="1" y="17536"/>
                  </a:lnTo>
                  <a:lnTo>
                    <a:pt x="25" y="17682"/>
                  </a:lnTo>
                  <a:lnTo>
                    <a:pt x="49" y="17852"/>
                  </a:lnTo>
                  <a:lnTo>
                    <a:pt x="123" y="18023"/>
                  </a:lnTo>
                  <a:lnTo>
                    <a:pt x="220" y="18193"/>
                  </a:lnTo>
                  <a:lnTo>
                    <a:pt x="293" y="18291"/>
                  </a:lnTo>
                  <a:lnTo>
                    <a:pt x="390" y="18364"/>
                  </a:lnTo>
                  <a:lnTo>
                    <a:pt x="488" y="18412"/>
                  </a:lnTo>
                  <a:lnTo>
                    <a:pt x="610" y="18461"/>
                  </a:lnTo>
                  <a:lnTo>
                    <a:pt x="756" y="18510"/>
                  </a:lnTo>
                  <a:lnTo>
                    <a:pt x="926" y="18510"/>
                  </a:lnTo>
                  <a:lnTo>
                    <a:pt x="14468" y="18510"/>
                  </a:lnTo>
                  <a:lnTo>
                    <a:pt x="14468" y="18510"/>
                  </a:lnTo>
                  <a:lnTo>
                    <a:pt x="14541" y="18510"/>
                  </a:lnTo>
                  <a:lnTo>
                    <a:pt x="14614" y="18485"/>
                  </a:lnTo>
                  <a:lnTo>
                    <a:pt x="14736" y="18412"/>
                  </a:lnTo>
                  <a:lnTo>
                    <a:pt x="14833" y="18291"/>
                  </a:lnTo>
                  <a:lnTo>
                    <a:pt x="14906" y="18144"/>
                  </a:lnTo>
                  <a:lnTo>
                    <a:pt x="14955" y="17974"/>
                  </a:lnTo>
                  <a:lnTo>
                    <a:pt x="14979" y="17779"/>
                  </a:lnTo>
                  <a:lnTo>
                    <a:pt x="15003" y="17438"/>
                  </a:lnTo>
                  <a:lnTo>
                    <a:pt x="15003" y="487"/>
                  </a:lnTo>
                  <a:lnTo>
                    <a:pt x="15003" y="487"/>
                  </a:lnTo>
                  <a:lnTo>
                    <a:pt x="15003" y="341"/>
                  </a:lnTo>
                  <a:lnTo>
                    <a:pt x="14979" y="219"/>
                  </a:lnTo>
                  <a:lnTo>
                    <a:pt x="14955" y="146"/>
                  </a:lnTo>
                  <a:lnTo>
                    <a:pt x="14906" y="73"/>
                  </a:lnTo>
                  <a:lnTo>
                    <a:pt x="14833" y="49"/>
                  </a:lnTo>
                  <a:lnTo>
                    <a:pt x="14736" y="24"/>
                  </a:lnTo>
                  <a:lnTo>
                    <a:pt x="14468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12"/>
            <p:cNvSpPr/>
            <p:nvPr/>
          </p:nvSpPr>
          <p:spPr>
            <a:xfrm>
              <a:off x="590250" y="269775"/>
              <a:ext cx="377525" cy="462775"/>
            </a:xfrm>
            <a:custGeom>
              <a:avLst/>
              <a:gdLst/>
              <a:ahLst/>
              <a:cxnLst/>
              <a:rect l="0" t="0" r="0" b="0"/>
              <a:pathLst>
                <a:path w="15101" h="18511" fill="none" extrusionOk="0">
                  <a:moveTo>
                    <a:pt x="14321" y="0"/>
                  </a:moveTo>
                  <a:lnTo>
                    <a:pt x="780" y="0"/>
                  </a:lnTo>
                  <a:lnTo>
                    <a:pt x="780" y="0"/>
                  </a:lnTo>
                  <a:lnTo>
                    <a:pt x="634" y="25"/>
                  </a:lnTo>
                  <a:lnTo>
                    <a:pt x="488" y="74"/>
                  </a:lnTo>
                  <a:lnTo>
                    <a:pt x="342" y="122"/>
                  </a:lnTo>
                  <a:lnTo>
                    <a:pt x="220" y="220"/>
                  </a:lnTo>
                  <a:lnTo>
                    <a:pt x="122" y="341"/>
                  </a:lnTo>
                  <a:lnTo>
                    <a:pt x="74" y="488"/>
                  </a:lnTo>
                  <a:lnTo>
                    <a:pt x="25" y="634"/>
                  </a:lnTo>
                  <a:lnTo>
                    <a:pt x="1" y="780"/>
                  </a:lnTo>
                  <a:lnTo>
                    <a:pt x="1" y="17731"/>
                  </a:lnTo>
                  <a:lnTo>
                    <a:pt x="1" y="17731"/>
                  </a:lnTo>
                  <a:lnTo>
                    <a:pt x="25" y="17877"/>
                  </a:lnTo>
                  <a:lnTo>
                    <a:pt x="74" y="18023"/>
                  </a:lnTo>
                  <a:lnTo>
                    <a:pt x="122" y="18169"/>
                  </a:lnTo>
                  <a:lnTo>
                    <a:pt x="220" y="18291"/>
                  </a:lnTo>
                  <a:lnTo>
                    <a:pt x="342" y="18388"/>
                  </a:lnTo>
                  <a:lnTo>
                    <a:pt x="488" y="18437"/>
                  </a:lnTo>
                  <a:lnTo>
                    <a:pt x="634" y="18486"/>
                  </a:lnTo>
                  <a:lnTo>
                    <a:pt x="780" y="18510"/>
                  </a:lnTo>
                  <a:lnTo>
                    <a:pt x="14321" y="18510"/>
                  </a:lnTo>
                  <a:lnTo>
                    <a:pt x="14321" y="18510"/>
                  </a:lnTo>
                  <a:lnTo>
                    <a:pt x="14467" y="18486"/>
                  </a:lnTo>
                  <a:lnTo>
                    <a:pt x="14614" y="18437"/>
                  </a:lnTo>
                  <a:lnTo>
                    <a:pt x="14760" y="18388"/>
                  </a:lnTo>
                  <a:lnTo>
                    <a:pt x="14881" y="18291"/>
                  </a:lnTo>
                  <a:lnTo>
                    <a:pt x="14979" y="18169"/>
                  </a:lnTo>
                  <a:lnTo>
                    <a:pt x="15028" y="18023"/>
                  </a:lnTo>
                  <a:lnTo>
                    <a:pt x="15076" y="17877"/>
                  </a:lnTo>
                  <a:lnTo>
                    <a:pt x="15101" y="17731"/>
                  </a:lnTo>
                  <a:lnTo>
                    <a:pt x="15101" y="780"/>
                  </a:lnTo>
                  <a:lnTo>
                    <a:pt x="15101" y="780"/>
                  </a:lnTo>
                  <a:lnTo>
                    <a:pt x="15076" y="634"/>
                  </a:lnTo>
                  <a:lnTo>
                    <a:pt x="15028" y="488"/>
                  </a:lnTo>
                  <a:lnTo>
                    <a:pt x="14979" y="341"/>
                  </a:lnTo>
                  <a:lnTo>
                    <a:pt x="14881" y="220"/>
                  </a:lnTo>
                  <a:lnTo>
                    <a:pt x="14760" y="122"/>
                  </a:lnTo>
                  <a:lnTo>
                    <a:pt x="14614" y="74"/>
                  </a:lnTo>
                  <a:lnTo>
                    <a:pt x="14467" y="25"/>
                  </a:lnTo>
                  <a:lnTo>
                    <a:pt x="14321" y="0"/>
                  </a:lnTo>
                  <a:lnTo>
                    <a:pt x="14321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12"/>
            <p:cNvSpPr/>
            <p:nvPr/>
          </p:nvSpPr>
          <p:spPr>
            <a:xfrm>
              <a:off x="796650" y="274025"/>
              <a:ext cx="45100" cy="45100"/>
            </a:xfrm>
            <a:custGeom>
              <a:avLst/>
              <a:gdLst/>
              <a:ahLst/>
              <a:cxnLst/>
              <a:rect l="0" t="0" r="0" b="0"/>
              <a:pathLst>
                <a:path w="1804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3" y="25"/>
                  </a:lnTo>
                  <a:lnTo>
                    <a:pt x="1243" y="74"/>
                  </a:lnTo>
                  <a:lnTo>
                    <a:pt x="1414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4" y="1657"/>
                  </a:lnTo>
                  <a:lnTo>
                    <a:pt x="1243" y="1730"/>
                  </a:lnTo>
                  <a:lnTo>
                    <a:pt x="1073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2" y="1779"/>
                  </a:lnTo>
                  <a:lnTo>
                    <a:pt x="561" y="1730"/>
                  </a:lnTo>
                  <a:lnTo>
                    <a:pt x="391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1" y="147"/>
                  </a:lnTo>
                  <a:lnTo>
                    <a:pt x="561" y="74"/>
                  </a:lnTo>
                  <a:lnTo>
                    <a:pt x="732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12"/>
            <p:cNvSpPr/>
            <p:nvPr/>
          </p:nvSpPr>
          <p:spPr>
            <a:xfrm>
              <a:off x="713850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12"/>
            <p:cNvSpPr/>
            <p:nvPr/>
          </p:nvSpPr>
          <p:spPr>
            <a:xfrm>
              <a:off x="631050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0" y="902"/>
                  </a:move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7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8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8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7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12"/>
            <p:cNvSpPr/>
            <p:nvPr/>
          </p:nvSpPr>
          <p:spPr>
            <a:xfrm>
              <a:off x="649925" y="590050"/>
              <a:ext cx="133975" cy="25"/>
            </a:xfrm>
            <a:custGeom>
              <a:avLst/>
              <a:gdLst/>
              <a:ahLst/>
              <a:cxnLst/>
              <a:rect l="0" t="0" r="0" b="0"/>
              <a:pathLst>
                <a:path w="5359" h="1" fill="none" extrusionOk="0">
                  <a:moveTo>
                    <a:pt x="5358" y="0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201;p12"/>
            <p:cNvSpPr/>
            <p:nvPr/>
          </p:nvSpPr>
          <p:spPr>
            <a:xfrm>
              <a:off x="649925" y="5346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202;p12"/>
            <p:cNvSpPr/>
            <p:nvPr/>
          </p:nvSpPr>
          <p:spPr>
            <a:xfrm>
              <a:off x="649925" y="4798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12"/>
            <p:cNvSpPr/>
            <p:nvPr/>
          </p:nvSpPr>
          <p:spPr>
            <a:xfrm>
              <a:off x="649925" y="4244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12"/>
            <p:cNvSpPr/>
            <p:nvPr/>
          </p:nvSpPr>
          <p:spPr>
            <a:xfrm>
              <a:off x="879475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901" y="1803"/>
                  </a:moveTo>
                  <a:lnTo>
                    <a:pt x="901" y="1803"/>
                  </a:lnTo>
                  <a:lnTo>
                    <a:pt x="731" y="1779"/>
                  </a:lnTo>
                  <a:lnTo>
                    <a:pt x="560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6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6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0" y="74"/>
                  </a:lnTo>
                  <a:lnTo>
                    <a:pt x="731" y="25"/>
                  </a:lnTo>
                  <a:lnTo>
                    <a:pt x="901" y="1"/>
                  </a:lnTo>
                  <a:lnTo>
                    <a:pt x="901" y="1"/>
                  </a:lnTo>
                  <a:lnTo>
                    <a:pt x="1072" y="25"/>
                  </a:lnTo>
                  <a:lnTo>
                    <a:pt x="1242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6" y="391"/>
                  </a:lnTo>
                  <a:lnTo>
                    <a:pt x="1729" y="561"/>
                  </a:lnTo>
                  <a:lnTo>
                    <a:pt x="1778" y="732"/>
                  </a:lnTo>
                  <a:lnTo>
                    <a:pt x="1802" y="902"/>
                  </a:lnTo>
                  <a:lnTo>
                    <a:pt x="1802" y="902"/>
                  </a:lnTo>
                  <a:lnTo>
                    <a:pt x="1778" y="1073"/>
                  </a:lnTo>
                  <a:lnTo>
                    <a:pt x="1729" y="1243"/>
                  </a:lnTo>
                  <a:lnTo>
                    <a:pt x="1656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2" y="1730"/>
                  </a:lnTo>
                  <a:lnTo>
                    <a:pt x="1072" y="1779"/>
                  </a:lnTo>
                  <a:lnTo>
                    <a:pt x="901" y="1803"/>
                  </a:lnTo>
                  <a:lnTo>
                    <a:pt x="901" y="180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12"/>
            <p:cNvSpPr/>
            <p:nvPr/>
          </p:nvSpPr>
          <p:spPr>
            <a:xfrm>
              <a:off x="6548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12"/>
            <p:cNvSpPr/>
            <p:nvPr/>
          </p:nvSpPr>
          <p:spPr>
            <a:xfrm>
              <a:off x="7376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12"/>
            <p:cNvSpPr/>
            <p:nvPr/>
          </p:nvSpPr>
          <p:spPr>
            <a:xfrm>
              <a:off x="8204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12"/>
            <p:cNvSpPr/>
            <p:nvPr/>
          </p:nvSpPr>
          <p:spPr>
            <a:xfrm>
              <a:off x="903225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Rectángulo 1">
            <a:extLst>
              <a:ext uri="{FF2B5EF4-FFF2-40B4-BE49-F238E27FC236}">
                <a16:creationId xmlns:a16="http://schemas.microsoft.com/office/drawing/2014/main" id="{3434B6DF-6622-5295-E82B-18331776BB32}"/>
              </a:ext>
            </a:extLst>
          </p:cNvPr>
          <p:cNvSpPr/>
          <p:nvPr/>
        </p:nvSpPr>
        <p:spPr>
          <a:xfrm>
            <a:off x="484194" y="1620644"/>
            <a:ext cx="2593543" cy="752804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b="1" dirty="0"/>
              <a:t>MECANISMOS DE REDACCIÓN</a:t>
            </a:r>
            <a:endParaRPr lang="es-CL" b="1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29E16A33-955F-D44F-102E-18DDF921FA72}"/>
              </a:ext>
            </a:extLst>
          </p:cNvPr>
          <p:cNvSpPr/>
          <p:nvPr/>
        </p:nvSpPr>
        <p:spPr>
          <a:xfrm>
            <a:off x="467112" y="2751975"/>
            <a:ext cx="2593543" cy="75280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b="1" dirty="0"/>
              <a:t>ENSAYO</a:t>
            </a:r>
            <a:endParaRPr lang="es-CL" b="1" dirty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F32BDC69-32AE-D957-6664-52FE6401935C}"/>
              </a:ext>
            </a:extLst>
          </p:cNvPr>
          <p:cNvSpPr/>
          <p:nvPr/>
        </p:nvSpPr>
        <p:spPr>
          <a:xfrm>
            <a:off x="484194" y="3793988"/>
            <a:ext cx="2593543" cy="75280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b="1" dirty="0"/>
              <a:t>DISCURSO CASTRENSE</a:t>
            </a:r>
            <a:endParaRPr lang="es-CL" b="1" dirty="0"/>
          </a:p>
        </p:txBody>
      </p:sp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3BE5378D-8E0E-DC30-6CE0-101E6E55BB5F}"/>
              </a:ext>
            </a:extLst>
          </p:cNvPr>
          <p:cNvCxnSpPr/>
          <p:nvPr/>
        </p:nvCxnSpPr>
        <p:spPr>
          <a:xfrm>
            <a:off x="3285893" y="1997046"/>
            <a:ext cx="169498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cto de flecha 8">
            <a:extLst>
              <a:ext uri="{FF2B5EF4-FFF2-40B4-BE49-F238E27FC236}">
                <a16:creationId xmlns:a16="http://schemas.microsoft.com/office/drawing/2014/main" id="{B6EAD58E-3336-9274-E1DC-3D64A0F0D455}"/>
              </a:ext>
            </a:extLst>
          </p:cNvPr>
          <p:cNvCxnSpPr/>
          <p:nvPr/>
        </p:nvCxnSpPr>
        <p:spPr>
          <a:xfrm>
            <a:off x="3285893" y="3107052"/>
            <a:ext cx="169498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A43EF938-9DCA-1E85-2F39-EE31C6C473FF}"/>
              </a:ext>
            </a:extLst>
          </p:cNvPr>
          <p:cNvCxnSpPr/>
          <p:nvPr/>
        </p:nvCxnSpPr>
        <p:spPr>
          <a:xfrm>
            <a:off x="3345366" y="4167651"/>
            <a:ext cx="169498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ángulo: esquinas redondeadas 11">
            <a:extLst>
              <a:ext uri="{FF2B5EF4-FFF2-40B4-BE49-F238E27FC236}">
                <a16:creationId xmlns:a16="http://schemas.microsoft.com/office/drawing/2014/main" id="{133A6FDB-99F4-8E7C-D7ED-A54542418D99}"/>
              </a:ext>
            </a:extLst>
          </p:cNvPr>
          <p:cNvSpPr/>
          <p:nvPr/>
        </p:nvSpPr>
        <p:spPr>
          <a:xfrm>
            <a:off x="5315415" y="1413872"/>
            <a:ext cx="3166946" cy="104212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>
                <a:solidFill>
                  <a:schemeClr val="accent1">
                    <a:lumMod val="75000"/>
                  </a:schemeClr>
                </a:solidFill>
              </a:rPr>
              <a:t>Conectores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>
                <a:solidFill>
                  <a:schemeClr val="accent1">
                    <a:lumMod val="75000"/>
                  </a:schemeClr>
                </a:solidFill>
              </a:rPr>
              <a:t>Vocabulario en contexto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>
                <a:solidFill>
                  <a:schemeClr val="accent1">
                    <a:lumMod val="75000"/>
                  </a:schemeClr>
                </a:solidFill>
              </a:rPr>
              <a:t>Discurso argumentativo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>
                <a:solidFill>
                  <a:schemeClr val="accent1">
                    <a:lumMod val="75000"/>
                  </a:schemeClr>
                </a:solidFill>
              </a:rPr>
              <a:t>Coherencia – cohesión </a:t>
            </a:r>
            <a:endParaRPr lang="es-CL" dirty="0"/>
          </a:p>
        </p:txBody>
      </p:sp>
      <p:sp>
        <p:nvSpPr>
          <p:cNvPr id="13" name="Rectángulo: esquinas redondeadas 12">
            <a:extLst>
              <a:ext uri="{FF2B5EF4-FFF2-40B4-BE49-F238E27FC236}">
                <a16:creationId xmlns:a16="http://schemas.microsoft.com/office/drawing/2014/main" id="{89179486-910F-BC54-D6A6-541CF88E9AAD}"/>
              </a:ext>
            </a:extLst>
          </p:cNvPr>
          <p:cNvSpPr/>
          <p:nvPr/>
        </p:nvSpPr>
        <p:spPr>
          <a:xfrm>
            <a:off x="5315415" y="2585992"/>
            <a:ext cx="3166946" cy="104212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>
                <a:solidFill>
                  <a:schemeClr val="accent1">
                    <a:lumMod val="75000"/>
                  </a:schemeClr>
                </a:solidFill>
              </a:rPr>
              <a:t>Estructura del ensayo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>
                <a:solidFill>
                  <a:schemeClr val="accent1">
                    <a:lumMod val="75000"/>
                  </a:schemeClr>
                </a:solidFill>
              </a:rPr>
              <a:t>Citas en APA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b="1" dirty="0">
                <a:solidFill>
                  <a:schemeClr val="accent1">
                    <a:lumMod val="75000"/>
                  </a:schemeClr>
                </a:solidFill>
              </a:rPr>
              <a:t>Mecanismos de redacción</a:t>
            </a:r>
          </a:p>
        </p:txBody>
      </p:sp>
      <p:sp>
        <p:nvSpPr>
          <p:cNvPr id="14" name="Rectángulo: esquinas redondeadas 13">
            <a:extLst>
              <a:ext uri="{FF2B5EF4-FFF2-40B4-BE49-F238E27FC236}">
                <a16:creationId xmlns:a16="http://schemas.microsoft.com/office/drawing/2014/main" id="{295E45C7-DCC1-73EC-E32A-20E9051258ED}"/>
              </a:ext>
            </a:extLst>
          </p:cNvPr>
          <p:cNvSpPr/>
          <p:nvPr/>
        </p:nvSpPr>
        <p:spPr>
          <a:xfrm>
            <a:off x="5315415" y="3758112"/>
            <a:ext cx="3166946" cy="104212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>
                <a:solidFill>
                  <a:schemeClr val="accent1">
                    <a:lumMod val="75000"/>
                  </a:schemeClr>
                </a:solidFill>
              </a:rPr>
              <a:t>Características del discurso castrense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>
                <a:solidFill>
                  <a:schemeClr val="accent1">
                    <a:lumMod val="75000"/>
                  </a:schemeClr>
                </a:solidFill>
              </a:rPr>
              <a:t>Elementos de la comunicación oral</a:t>
            </a:r>
            <a:endParaRPr lang="es-CL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7" name="Arco 16">
            <a:extLst>
              <a:ext uri="{FF2B5EF4-FFF2-40B4-BE49-F238E27FC236}">
                <a16:creationId xmlns:a16="http://schemas.microsoft.com/office/drawing/2014/main" id="{8BED9839-9187-DE91-AFB9-F951EFF6C9D3}"/>
              </a:ext>
            </a:extLst>
          </p:cNvPr>
          <p:cNvSpPr/>
          <p:nvPr/>
        </p:nvSpPr>
        <p:spPr>
          <a:xfrm>
            <a:off x="7553093" y="3426642"/>
            <a:ext cx="1263805" cy="1144858"/>
          </a:xfrm>
          <a:prstGeom prst="arc">
            <a:avLst>
              <a:gd name="adj1" fmla="val 16200000"/>
              <a:gd name="adj2" fmla="val 4811632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Arco 17">
            <a:extLst>
              <a:ext uri="{FF2B5EF4-FFF2-40B4-BE49-F238E27FC236}">
                <a16:creationId xmlns:a16="http://schemas.microsoft.com/office/drawing/2014/main" id="{56595C9B-7584-265B-B26F-A9D0010AA954}"/>
              </a:ext>
            </a:extLst>
          </p:cNvPr>
          <p:cNvSpPr/>
          <p:nvPr/>
        </p:nvSpPr>
        <p:spPr>
          <a:xfrm>
            <a:off x="7413083" y="1801019"/>
            <a:ext cx="1263805" cy="1144858"/>
          </a:xfrm>
          <a:prstGeom prst="arc">
            <a:avLst>
              <a:gd name="adj1" fmla="val 16200000"/>
              <a:gd name="adj2" fmla="val 4811632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endParaRPr lang="es-CL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68927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2"/>
          <p:cNvSpPr txBox="1">
            <a:spLocks noGrp="1"/>
          </p:cNvSpPr>
          <p:nvPr>
            <p:ph type="title"/>
          </p:nvPr>
        </p:nvSpPr>
        <p:spPr>
          <a:xfrm>
            <a:off x="750850" y="417711"/>
            <a:ext cx="5538438" cy="75280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3200" dirty="0">
                <a:solidFill>
                  <a:schemeClr val="bg1"/>
                </a:solidFill>
              </a:rPr>
              <a:t>Metodología  </a:t>
            </a:r>
            <a:endParaRPr sz="3200" dirty="0">
              <a:solidFill>
                <a:schemeClr val="bg1"/>
              </a:solidFill>
            </a:endParaRPr>
          </a:p>
        </p:txBody>
      </p:sp>
      <p:sp>
        <p:nvSpPr>
          <p:cNvPr id="192" name="Google Shape;192;p12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  <p:grpSp>
        <p:nvGrpSpPr>
          <p:cNvPr id="194" name="Google Shape;194;p12"/>
          <p:cNvGrpSpPr/>
          <p:nvPr/>
        </p:nvGrpSpPr>
        <p:grpSpPr>
          <a:xfrm>
            <a:off x="293683" y="574116"/>
            <a:ext cx="309041" cy="403123"/>
            <a:chOff x="590250" y="244200"/>
            <a:chExt cx="407975" cy="532175"/>
          </a:xfrm>
        </p:grpSpPr>
        <p:sp>
          <p:nvSpPr>
            <p:cNvPr id="195" name="Google Shape;195;p12"/>
            <p:cNvSpPr/>
            <p:nvPr/>
          </p:nvSpPr>
          <p:spPr>
            <a:xfrm>
              <a:off x="623125" y="313625"/>
              <a:ext cx="375100" cy="462750"/>
            </a:xfrm>
            <a:custGeom>
              <a:avLst/>
              <a:gdLst/>
              <a:ahLst/>
              <a:cxnLst/>
              <a:rect l="0" t="0" r="0" b="0"/>
              <a:pathLst>
                <a:path w="15004" h="18510" fill="none" extrusionOk="0">
                  <a:moveTo>
                    <a:pt x="1" y="17536"/>
                  </a:moveTo>
                  <a:lnTo>
                    <a:pt x="1" y="17536"/>
                  </a:lnTo>
                  <a:lnTo>
                    <a:pt x="1" y="17536"/>
                  </a:lnTo>
                  <a:lnTo>
                    <a:pt x="25" y="17682"/>
                  </a:lnTo>
                  <a:lnTo>
                    <a:pt x="49" y="17852"/>
                  </a:lnTo>
                  <a:lnTo>
                    <a:pt x="123" y="18023"/>
                  </a:lnTo>
                  <a:lnTo>
                    <a:pt x="220" y="18193"/>
                  </a:lnTo>
                  <a:lnTo>
                    <a:pt x="293" y="18291"/>
                  </a:lnTo>
                  <a:lnTo>
                    <a:pt x="390" y="18364"/>
                  </a:lnTo>
                  <a:lnTo>
                    <a:pt x="488" y="18412"/>
                  </a:lnTo>
                  <a:lnTo>
                    <a:pt x="610" y="18461"/>
                  </a:lnTo>
                  <a:lnTo>
                    <a:pt x="756" y="18510"/>
                  </a:lnTo>
                  <a:lnTo>
                    <a:pt x="926" y="18510"/>
                  </a:lnTo>
                  <a:lnTo>
                    <a:pt x="14468" y="18510"/>
                  </a:lnTo>
                  <a:lnTo>
                    <a:pt x="14468" y="18510"/>
                  </a:lnTo>
                  <a:lnTo>
                    <a:pt x="14541" y="18510"/>
                  </a:lnTo>
                  <a:lnTo>
                    <a:pt x="14614" y="18485"/>
                  </a:lnTo>
                  <a:lnTo>
                    <a:pt x="14736" y="18412"/>
                  </a:lnTo>
                  <a:lnTo>
                    <a:pt x="14833" y="18291"/>
                  </a:lnTo>
                  <a:lnTo>
                    <a:pt x="14906" y="18144"/>
                  </a:lnTo>
                  <a:lnTo>
                    <a:pt x="14955" y="17974"/>
                  </a:lnTo>
                  <a:lnTo>
                    <a:pt x="14979" y="17779"/>
                  </a:lnTo>
                  <a:lnTo>
                    <a:pt x="15003" y="17438"/>
                  </a:lnTo>
                  <a:lnTo>
                    <a:pt x="15003" y="487"/>
                  </a:lnTo>
                  <a:lnTo>
                    <a:pt x="15003" y="487"/>
                  </a:lnTo>
                  <a:lnTo>
                    <a:pt x="15003" y="341"/>
                  </a:lnTo>
                  <a:lnTo>
                    <a:pt x="14979" y="219"/>
                  </a:lnTo>
                  <a:lnTo>
                    <a:pt x="14955" y="146"/>
                  </a:lnTo>
                  <a:lnTo>
                    <a:pt x="14906" y="73"/>
                  </a:lnTo>
                  <a:lnTo>
                    <a:pt x="14833" y="49"/>
                  </a:lnTo>
                  <a:lnTo>
                    <a:pt x="14736" y="24"/>
                  </a:lnTo>
                  <a:lnTo>
                    <a:pt x="14468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12"/>
            <p:cNvSpPr/>
            <p:nvPr/>
          </p:nvSpPr>
          <p:spPr>
            <a:xfrm>
              <a:off x="590250" y="269775"/>
              <a:ext cx="377525" cy="462775"/>
            </a:xfrm>
            <a:custGeom>
              <a:avLst/>
              <a:gdLst/>
              <a:ahLst/>
              <a:cxnLst/>
              <a:rect l="0" t="0" r="0" b="0"/>
              <a:pathLst>
                <a:path w="15101" h="18511" fill="none" extrusionOk="0">
                  <a:moveTo>
                    <a:pt x="14321" y="0"/>
                  </a:moveTo>
                  <a:lnTo>
                    <a:pt x="780" y="0"/>
                  </a:lnTo>
                  <a:lnTo>
                    <a:pt x="780" y="0"/>
                  </a:lnTo>
                  <a:lnTo>
                    <a:pt x="634" y="25"/>
                  </a:lnTo>
                  <a:lnTo>
                    <a:pt x="488" y="74"/>
                  </a:lnTo>
                  <a:lnTo>
                    <a:pt x="342" y="122"/>
                  </a:lnTo>
                  <a:lnTo>
                    <a:pt x="220" y="220"/>
                  </a:lnTo>
                  <a:lnTo>
                    <a:pt x="122" y="341"/>
                  </a:lnTo>
                  <a:lnTo>
                    <a:pt x="74" y="488"/>
                  </a:lnTo>
                  <a:lnTo>
                    <a:pt x="25" y="634"/>
                  </a:lnTo>
                  <a:lnTo>
                    <a:pt x="1" y="780"/>
                  </a:lnTo>
                  <a:lnTo>
                    <a:pt x="1" y="17731"/>
                  </a:lnTo>
                  <a:lnTo>
                    <a:pt x="1" y="17731"/>
                  </a:lnTo>
                  <a:lnTo>
                    <a:pt x="25" y="17877"/>
                  </a:lnTo>
                  <a:lnTo>
                    <a:pt x="74" y="18023"/>
                  </a:lnTo>
                  <a:lnTo>
                    <a:pt x="122" y="18169"/>
                  </a:lnTo>
                  <a:lnTo>
                    <a:pt x="220" y="18291"/>
                  </a:lnTo>
                  <a:lnTo>
                    <a:pt x="342" y="18388"/>
                  </a:lnTo>
                  <a:lnTo>
                    <a:pt x="488" y="18437"/>
                  </a:lnTo>
                  <a:lnTo>
                    <a:pt x="634" y="18486"/>
                  </a:lnTo>
                  <a:lnTo>
                    <a:pt x="780" y="18510"/>
                  </a:lnTo>
                  <a:lnTo>
                    <a:pt x="14321" y="18510"/>
                  </a:lnTo>
                  <a:lnTo>
                    <a:pt x="14321" y="18510"/>
                  </a:lnTo>
                  <a:lnTo>
                    <a:pt x="14467" y="18486"/>
                  </a:lnTo>
                  <a:lnTo>
                    <a:pt x="14614" y="18437"/>
                  </a:lnTo>
                  <a:lnTo>
                    <a:pt x="14760" y="18388"/>
                  </a:lnTo>
                  <a:lnTo>
                    <a:pt x="14881" y="18291"/>
                  </a:lnTo>
                  <a:lnTo>
                    <a:pt x="14979" y="18169"/>
                  </a:lnTo>
                  <a:lnTo>
                    <a:pt x="15028" y="18023"/>
                  </a:lnTo>
                  <a:lnTo>
                    <a:pt x="15076" y="17877"/>
                  </a:lnTo>
                  <a:lnTo>
                    <a:pt x="15101" y="17731"/>
                  </a:lnTo>
                  <a:lnTo>
                    <a:pt x="15101" y="780"/>
                  </a:lnTo>
                  <a:lnTo>
                    <a:pt x="15101" y="780"/>
                  </a:lnTo>
                  <a:lnTo>
                    <a:pt x="15076" y="634"/>
                  </a:lnTo>
                  <a:lnTo>
                    <a:pt x="15028" y="488"/>
                  </a:lnTo>
                  <a:lnTo>
                    <a:pt x="14979" y="341"/>
                  </a:lnTo>
                  <a:lnTo>
                    <a:pt x="14881" y="220"/>
                  </a:lnTo>
                  <a:lnTo>
                    <a:pt x="14760" y="122"/>
                  </a:lnTo>
                  <a:lnTo>
                    <a:pt x="14614" y="74"/>
                  </a:lnTo>
                  <a:lnTo>
                    <a:pt x="14467" y="25"/>
                  </a:lnTo>
                  <a:lnTo>
                    <a:pt x="14321" y="0"/>
                  </a:lnTo>
                  <a:lnTo>
                    <a:pt x="14321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12"/>
            <p:cNvSpPr/>
            <p:nvPr/>
          </p:nvSpPr>
          <p:spPr>
            <a:xfrm>
              <a:off x="796650" y="274025"/>
              <a:ext cx="45100" cy="45100"/>
            </a:xfrm>
            <a:custGeom>
              <a:avLst/>
              <a:gdLst/>
              <a:ahLst/>
              <a:cxnLst/>
              <a:rect l="0" t="0" r="0" b="0"/>
              <a:pathLst>
                <a:path w="1804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3" y="25"/>
                  </a:lnTo>
                  <a:lnTo>
                    <a:pt x="1243" y="74"/>
                  </a:lnTo>
                  <a:lnTo>
                    <a:pt x="1414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4" y="1657"/>
                  </a:lnTo>
                  <a:lnTo>
                    <a:pt x="1243" y="1730"/>
                  </a:lnTo>
                  <a:lnTo>
                    <a:pt x="1073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2" y="1779"/>
                  </a:lnTo>
                  <a:lnTo>
                    <a:pt x="561" y="1730"/>
                  </a:lnTo>
                  <a:lnTo>
                    <a:pt x="391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1" y="147"/>
                  </a:lnTo>
                  <a:lnTo>
                    <a:pt x="561" y="74"/>
                  </a:lnTo>
                  <a:lnTo>
                    <a:pt x="732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12"/>
            <p:cNvSpPr/>
            <p:nvPr/>
          </p:nvSpPr>
          <p:spPr>
            <a:xfrm>
              <a:off x="713850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12"/>
            <p:cNvSpPr/>
            <p:nvPr/>
          </p:nvSpPr>
          <p:spPr>
            <a:xfrm>
              <a:off x="631050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0" y="902"/>
                  </a:move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7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8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8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7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12"/>
            <p:cNvSpPr/>
            <p:nvPr/>
          </p:nvSpPr>
          <p:spPr>
            <a:xfrm>
              <a:off x="649925" y="590050"/>
              <a:ext cx="133975" cy="25"/>
            </a:xfrm>
            <a:custGeom>
              <a:avLst/>
              <a:gdLst/>
              <a:ahLst/>
              <a:cxnLst/>
              <a:rect l="0" t="0" r="0" b="0"/>
              <a:pathLst>
                <a:path w="5359" h="1" fill="none" extrusionOk="0">
                  <a:moveTo>
                    <a:pt x="5358" y="0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201;p12"/>
            <p:cNvSpPr/>
            <p:nvPr/>
          </p:nvSpPr>
          <p:spPr>
            <a:xfrm>
              <a:off x="649925" y="5346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202;p12"/>
            <p:cNvSpPr/>
            <p:nvPr/>
          </p:nvSpPr>
          <p:spPr>
            <a:xfrm>
              <a:off x="649925" y="4798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12"/>
            <p:cNvSpPr/>
            <p:nvPr/>
          </p:nvSpPr>
          <p:spPr>
            <a:xfrm>
              <a:off x="649925" y="4244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12"/>
            <p:cNvSpPr/>
            <p:nvPr/>
          </p:nvSpPr>
          <p:spPr>
            <a:xfrm>
              <a:off x="879475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901" y="1803"/>
                  </a:moveTo>
                  <a:lnTo>
                    <a:pt x="901" y="1803"/>
                  </a:lnTo>
                  <a:lnTo>
                    <a:pt x="731" y="1779"/>
                  </a:lnTo>
                  <a:lnTo>
                    <a:pt x="560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6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6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0" y="74"/>
                  </a:lnTo>
                  <a:lnTo>
                    <a:pt x="731" y="25"/>
                  </a:lnTo>
                  <a:lnTo>
                    <a:pt x="901" y="1"/>
                  </a:lnTo>
                  <a:lnTo>
                    <a:pt x="901" y="1"/>
                  </a:lnTo>
                  <a:lnTo>
                    <a:pt x="1072" y="25"/>
                  </a:lnTo>
                  <a:lnTo>
                    <a:pt x="1242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6" y="391"/>
                  </a:lnTo>
                  <a:lnTo>
                    <a:pt x="1729" y="561"/>
                  </a:lnTo>
                  <a:lnTo>
                    <a:pt x="1778" y="732"/>
                  </a:lnTo>
                  <a:lnTo>
                    <a:pt x="1802" y="902"/>
                  </a:lnTo>
                  <a:lnTo>
                    <a:pt x="1802" y="902"/>
                  </a:lnTo>
                  <a:lnTo>
                    <a:pt x="1778" y="1073"/>
                  </a:lnTo>
                  <a:lnTo>
                    <a:pt x="1729" y="1243"/>
                  </a:lnTo>
                  <a:lnTo>
                    <a:pt x="1656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2" y="1730"/>
                  </a:lnTo>
                  <a:lnTo>
                    <a:pt x="1072" y="1779"/>
                  </a:lnTo>
                  <a:lnTo>
                    <a:pt x="901" y="1803"/>
                  </a:lnTo>
                  <a:lnTo>
                    <a:pt x="901" y="180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12"/>
            <p:cNvSpPr/>
            <p:nvPr/>
          </p:nvSpPr>
          <p:spPr>
            <a:xfrm>
              <a:off x="6548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12"/>
            <p:cNvSpPr/>
            <p:nvPr/>
          </p:nvSpPr>
          <p:spPr>
            <a:xfrm>
              <a:off x="7376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12"/>
            <p:cNvSpPr/>
            <p:nvPr/>
          </p:nvSpPr>
          <p:spPr>
            <a:xfrm>
              <a:off x="8204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12"/>
            <p:cNvSpPr/>
            <p:nvPr/>
          </p:nvSpPr>
          <p:spPr>
            <a:xfrm>
              <a:off x="903225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Rectángulo 1">
            <a:extLst>
              <a:ext uri="{FF2B5EF4-FFF2-40B4-BE49-F238E27FC236}">
                <a16:creationId xmlns:a16="http://schemas.microsoft.com/office/drawing/2014/main" id="{3434B6DF-6622-5295-E82B-18331776BB32}"/>
              </a:ext>
            </a:extLst>
          </p:cNvPr>
          <p:cNvSpPr/>
          <p:nvPr/>
        </p:nvSpPr>
        <p:spPr>
          <a:xfrm>
            <a:off x="484194" y="1620644"/>
            <a:ext cx="2593543" cy="752804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b="1" dirty="0"/>
              <a:t>MECANISMOS DE REDACCIÓN</a:t>
            </a:r>
            <a:endParaRPr lang="es-CL" b="1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29E16A33-955F-D44F-102E-18DDF921FA72}"/>
              </a:ext>
            </a:extLst>
          </p:cNvPr>
          <p:cNvSpPr/>
          <p:nvPr/>
        </p:nvSpPr>
        <p:spPr>
          <a:xfrm>
            <a:off x="467112" y="2751975"/>
            <a:ext cx="2593543" cy="75280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b="1" dirty="0"/>
              <a:t>ENSAYO</a:t>
            </a:r>
            <a:endParaRPr lang="es-CL" b="1" dirty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F32BDC69-32AE-D957-6664-52FE6401935C}"/>
              </a:ext>
            </a:extLst>
          </p:cNvPr>
          <p:cNvSpPr/>
          <p:nvPr/>
        </p:nvSpPr>
        <p:spPr>
          <a:xfrm>
            <a:off x="484194" y="3793988"/>
            <a:ext cx="2593543" cy="75280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b="1" dirty="0"/>
              <a:t>DISCURSO CASTRENSE</a:t>
            </a:r>
            <a:endParaRPr lang="es-CL" b="1" dirty="0"/>
          </a:p>
        </p:txBody>
      </p:sp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3BE5378D-8E0E-DC30-6CE0-101E6E55BB5F}"/>
              </a:ext>
            </a:extLst>
          </p:cNvPr>
          <p:cNvCxnSpPr/>
          <p:nvPr/>
        </p:nvCxnSpPr>
        <p:spPr>
          <a:xfrm>
            <a:off x="3285893" y="1997046"/>
            <a:ext cx="169498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cto de flecha 8">
            <a:extLst>
              <a:ext uri="{FF2B5EF4-FFF2-40B4-BE49-F238E27FC236}">
                <a16:creationId xmlns:a16="http://schemas.microsoft.com/office/drawing/2014/main" id="{B6EAD58E-3336-9274-E1DC-3D64A0F0D455}"/>
              </a:ext>
            </a:extLst>
          </p:cNvPr>
          <p:cNvCxnSpPr/>
          <p:nvPr/>
        </p:nvCxnSpPr>
        <p:spPr>
          <a:xfrm>
            <a:off x="3285893" y="3107052"/>
            <a:ext cx="169498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A43EF938-9DCA-1E85-2F39-EE31C6C473FF}"/>
              </a:ext>
            </a:extLst>
          </p:cNvPr>
          <p:cNvCxnSpPr/>
          <p:nvPr/>
        </p:nvCxnSpPr>
        <p:spPr>
          <a:xfrm>
            <a:off x="3345366" y="4167651"/>
            <a:ext cx="169498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ángulo: esquinas redondeadas 11">
            <a:extLst>
              <a:ext uri="{FF2B5EF4-FFF2-40B4-BE49-F238E27FC236}">
                <a16:creationId xmlns:a16="http://schemas.microsoft.com/office/drawing/2014/main" id="{133A6FDB-99F4-8E7C-D7ED-A54542418D99}"/>
              </a:ext>
            </a:extLst>
          </p:cNvPr>
          <p:cNvSpPr/>
          <p:nvPr/>
        </p:nvSpPr>
        <p:spPr>
          <a:xfrm>
            <a:off x="5315415" y="1413872"/>
            <a:ext cx="3166946" cy="104212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b="1" dirty="0">
                <a:solidFill>
                  <a:schemeClr val="accent1">
                    <a:lumMod val="75000"/>
                  </a:schemeClr>
                </a:solidFill>
              </a:rPr>
              <a:t>Guías de aplicación: se </a:t>
            </a:r>
            <a:r>
              <a:rPr lang="es-MX" b="1" u="sng" dirty="0">
                <a:solidFill>
                  <a:schemeClr val="accent1">
                    <a:lumMod val="75000"/>
                  </a:schemeClr>
                </a:solidFill>
              </a:rPr>
              <a:t>trabajan en clases  </a:t>
            </a:r>
            <a:endParaRPr lang="es-CL" b="1" u="sng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Rectángulo: esquinas redondeadas 12">
            <a:extLst>
              <a:ext uri="{FF2B5EF4-FFF2-40B4-BE49-F238E27FC236}">
                <a16:creationId xmlns:a16="http://schemas.microsoft.com/office/drawing/2014/main" id="{89179486-910F-BC54-D6A6-541CF88E9AAD}"/>
              </a:ext>
            </a:extLst>
          </p:cNvPr>
          <p:cNvSpPr/>
          <p:nvPr/>
        </p:nvSpPr>
        <p:spPr>
          <a:xfrm>
            <a:off x="5315415" y="2585992"/>
            <a:ext cx="3166946" cy="104212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b="1" dirty="0">
                <a:solidFill>
                  <a:schemeClr val="accent1">
                    <a:lumMod val="75000"/>
                  </a:schemeClr>
                </a:solidFill>
              </a:rPr>
              <a:t>Trabajo de proceso que se </a:t>
            </a:r>
            <a:r>
              <a:rPr lang="es-MX" b="1" u="sng" dirty="0">
                <a:solidFill>
                  <a:schemeClr val="accent1">
                    <a:lumMod val="75000"/>
                  </a:schemeClr>
                </a:solidFill>
              </a:rPr>
              <a:t>realiza en clases  </a:t>
            </a:r>
          </a:p>
        </p:txBody>
      </p:sp>
      <p:sp>
        <p:nvSpPr>
          <p:cNvPr id="14" name="Rectángulo: esquinas redondeadas 13">
            <a:extLst>
              <a:ext uri="{FF2B5EF4-FFF2-40B4-BE49-F238E27FC236}">
                <a16:creationId xmlns:a16="http://schemas.microsoft.com/office/drawing/2014/main" id="{295E45C7-DCC1-73EC-E32A-20E9051258ED}"/>
              </a:ext>
            </a:extLst>
          </p:cNvPr>
          <p:cNvSpPr/>
          <p:nvPr/>
        </p:nvSpPr>
        <p:spPr>
          <a:xfrm>
            <a:off x="5315415" y="3758112"/>
            <a:ext cx="3166946" cy="104212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b="1" u="sng" dirty="0">
                <a:solidFill>
                  <a:schemeClr val="accent1">
                    <a:lumMod val="75000"/>
                  </a:schemeClr>
                </a:solidFill>
              </a:rPr>
              <a:t>Preparación en clases</a:t>
            </a:r>
            <a:r>
              <a:rPr lang="es-MX" b="1" dirty="0">
                <a:solidFill>
                  <a:schemeClr val="accent1">
                    <a:lumMod val="75000"/>
                  </a:schemeClr>
                </a:solidFill>
              </a:rPr>
              <a:t> de exposición oral </a:t>
            </a:r>
            <a:endParaRPr lang="es-CL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24879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2"/>
          <p:cNvSpPr txBox="1">
            <a:spLocks noGrp="1"/>
          </p:cNvSpPr>
          <p:nvPr>
            <p:ph type="title"/>
          </p:nvPr>
        </p:nvSpPr>
        <p:spPr>
          <a:xfrm>
            <a:off x="750850" y="417711"/>
            <a:ext cx="5538438" cy="75280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3200" dirty="0">
                <a:solidFill>
                  <a:schemeClr val="bg1"/>
                </a:solidFill>
              </a:rPr>
              <a:t>Evaluaciones  </a:t>
            </a:r>
            <a:endParaRPr sz="3200" dirty="0">
              <a:solidFill>
                <a:schemeClr val="bg1"/>
              </a:solidFill>
            </a:endParaRPr>
          </a:p>
        </p:txBody>
      </p:sp>
      <p:sp>
        <p:nvSpPr>
          <p:cNvPr id="192" name="Google Shape;192;p12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5</a:t>
            </a:fld>
            <a:endParaRPr/>
          </a:p>
        </p:txBody>
      </p:sp>
      <p:grpSp>
        <p:nvGrpSpPr>
          <p:cNvPr id="194" name="Google Shape;194;p12"/>
          <p:cNvGrpSpPr/>
          <p:nvPr/>
        </p:nvGrpSpPr>
        <p:grpSpPr>
          <a:xfrm>
            <a:off x="293683" y="574116"/>
            <a:ext cx="309041" cy="403123"/>
            <a:chOff x="590250" y="244200"/>
            <a:chExt cx="407975" cy="532175"/>
          </a:xfrm>
        </p:grpSpPr>
        <p:sp>
          <p:nvSpPr>
            <p:cNvPr id="195" name="Google Shape;195;p12"/>
            <p:cNvSpPr/>
            <p:nvPr/>
          </p:nvSpPr>
          <p:spPr>
            <a:xfrm>
              <a:off x="623125" y="313625"/>
              <a:ext cx="375100" cy="462750"/>
            </a:xfrm>
            <a:custGeom>
              <a:avLst/>
              <a:gdLst/>
              <a:ahLst/>
              <a:cxnLst/>
              <a:rect l="0" t="0" r="0" b="0"/>
              <a:pathLst>
                <a:path w="15004" h="18510" fill="none" extrusionOk="0">
                  <a:moveTo>
                    <a:pt x="1" y="17536"/>
                  </a:moveTo>
                  <a:lnTo>
                    <a:pt x="1" y="17536"/>
                  </a:lnTo>
                  <a:lnTo>
                    <a:pt x="1" y="17536"/>
                  </a:lnTo>
                  <a:lnTo>
                    <a:pt x="25" y="17682"/>
                  </a:lnTo>
                  <a:lnTo>
                    <a:pt x="49" y="17852"/>
                  </a:lnTo>
                  <a:lnTo>
                    <a:pt x="123" y="18023"/>
                  </a:lnTo>
                  <a:lnTo>
                    <a:pt x="220" y="18193"/>
                  </a:lnTo>
                  <a:lnTo>
                    <a:pt x="293" y="18291"/>
                  </a:lnTo>
                  <a:lnTo>
                    <a:pt x="390" y="18364"/>
                  </a:lnTo>
                  <a:lnTo>
                    <a:pt x="488" y="18412"/>
                  </a:lnTo>
                  <a:lnTo>
                    <a:pt x="610" y="18461"/>
                  </a:lnTo>
                  <a:lnTo>
                    <a:pt x="756" y="18510"/>
                  </a:lnTo>
                  <a:lnTo>
                    <a:pt x="926" y="18510"/>
                  </a:lnTo>
                  <a:lnTo>
                    <a:pt x="14468" y="18510"/>
                  </a:lnTo>
                  <a:lnTo>
                    <a:pt x="14468" y="18510"/>
                  </a:lnTo>
                  <a:lnTo>
                    <a:pt x="14541" y="18510"/>
                  </a:lnTo>
                  <a:lnTo>
                    <a:pt x="14614" y="18485"/>
                  </a:lnTo>
                  <a:lnTo>
                    <a:pt x="14736" y="18412"/>
                  </a:lnTo>
                  <a:lnTo>
                    <a:pt x="14833" y="18291"/>
                  </a:lnTo>
                  <a:lnTo>
                    <a:pt x="14906" y="18144"/>
                  </a:lnTo>
                  <a:lnTo>
                    <a:pt x="14955" y="17974"/>
                  </a:lnTo>
                  <a:lnTo>
                    <a:pt x="14979" y="17779"/>
                  </a:lnTo>
                  <a:lnTo>
                    <a:pt x="15003" y="17438"/>
                  </a:lnTo>
                  <a:lnTo>
                    <a:pt x="15003" y="487"/>
                  </a:lnTo>
                  <a:lnTo>
                    <a:pt x="15003" y="487"/>
                  </a:lnTo>
                  <a:lnTo>
                    <a:pt x="15003" y="341"/>
                  </a:lnTo>
                  <a:lnTo>
                    <a:pt x="14979" y="219"/>
                  </a:lnTo>
                  <a:lnTo>
                    <a:pt x="14955" y="146"/>
                  </a:lnTo>
                  <a:lnTo>
                    <a:pt x="14906" y="73"/>
                  </a:lnTo>
                  <a:lnTo>
                    <a:pt x="14833" y="49"/>
                  </a:lnTo>
                  <a:lnTo>
                    <a:pt x="14736" y="24"/>
                  </a:lnTo>
                  <a:lnTo>
                    <a:pt x="14468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12"/>
            <p:cNvSpPr/>
            <p:nvPr/>
          </p:nvSpPr>
          <p:spPr>
            <a:xfrm>
              <a:off x="590250" y="269775"/>
              <a:ext cx="377525" cy="462775"/>
            </a:xfrm>
            <a:custGeom>
              <a:avLst/>
              <a:gdLst/>
              <a:ahLst/>
              <a:cxnLst/>
              <a:rect l="0" t="0" r="0" b="0"/>
              <a:pathLst>
                <a:path w="15101" h="18511" fill="none" extrusionOk="0">
                  <a:moveTo>
                    <a:pt x="14321" y="0"/>
                  </a:moveTo>
                  <a:lnTo>
                    <a:pt x="780" y="0"/>
                  </a:lnTo>
                  <a:lnTo>
                    <a:pt x="780" y="0"/>
                  </a:lnTo>
                  <a:lnTo>
                    <a:pt x="634" y="25"/>
                  </a:lnTo>
                  <a:lnTo>
                    <a:pt x="488" y="74"/>
                  </a:lnTo>
                  <a:lnTo>
                    <a:pt x="342" y="122"/>
                  </a:lnTo>
                  <a:lnTo>
                    <a:pt x="220" y="220"/>
                  </a:lnTo>
                  <a:lnTo>
                    <a:pt x="122" y="341"/>
                  </a:lnTo>
                  <a:lnTo>
                    <a:pt x="74" y="488"/>
                  </a:lnTo>
                  <a:lnTo>
                    <a:pt x="25" y="634"/>
                  </a:lnTo>
                  <a:lnTo>
                    <a:pt x="1" y="780"/>
                  </a:lnTo>
                  <a:lnTo>
                    <a:pt x="1" y="17731"/>
                  </a:lnTo>
                  <a:lnTo>
                    <a:pt x="1" y="17731"/>
                  </a:lnTo>
                  <a:lnTo>
                    <a:pt x="25" y="17877"/>
                  </a:lnTo>
                  <a:lnTo>
                    <a:pt x="74" y="18023"/>
                  </a:lnTo>
                  <a:lnTo>
                    <a:pt x="122" y="18169"/>
                  </a:lnTo>
                  <a:lnTo>
                    <a:pt x="220" y="18291"/>
                  </a:lnTo>
                  <a:lnTo>
                    <a:pt x="342" y="18388"/>
                  </a:lnTo>
                  <a:lnTo>
                    <a:pt x="488" y="18437"/>
                  </a:lnTo>
                  <a:lnTo>
                    <a:pt x="634" y="18486"/>
                  </a:lnTo>
                  <a:lnTo>
                    <a:pt x="780" y="18510"/>
                  </a:lnTo>
                  <a:lnTo>
                    <a:pt x="14321" y="18510"/>
                  </a:lnTo>
                  <a:lnTo>
                    <a:pt x="14321" y="18510"/>
                  </a:lnTo>
                  <a:lnTo>
                    <a:pt x="14467" y="18486"/>
                  </a:lnTo>
                  <a:lnTo>
                    <a:pt x="14614" y="18437"/>
                  </a:lnTo>
                  <a:lnTo>
                    <a:pt x="14760" y="18388"/>
                  </a:lnTo>
                  <a:lnTo>
                    <a:pt x="14881" y="18291"/>
                  </a:lnTo>
                  <a:lnTo>
                    <a:pt x="14979" y="18169"/>
                  </a:lnTo>
                  <a:lnTo>
                    <a:pt x="15028" y="18023"/>
                  </a:lnTo>
                  <a:lnTo>
                    <a:pt x="15076" y="17877"/>
                  </a:lnTo>
                  <a:lnTo>
                    <a:pt x="15101" y="17731"/>
                  </a:lnTo>
                  <a:lnTo>
                    <a:pt x="15101" y="780"/>
                  </a:lnTo>
                  <a:lnTo>
                    <a:pt x="15101" y="780"/>
                  </a:lnTo>
                  <a:lnTo>
                    <a:pt x="15076" y="634"/>
                  </a:lnTo>
                  <a:lnTo>
                    <a:pt x="15028" y="488"/>
                  </a:lnTo>
                  <a:lnTo>
                    <a:pt x="14979" y="341"/>
                  </a:lnTo>
                  <a:lnTo>
                    <a:pt x="14881" y="220"/>
                  </a:lnTo>
                  <a:lnTo>
                    <a:pt x="14760" y="122"/>
                  </a:lnTo>
                  <a:lnTo>
                    <a:pt x="14614" y="74"/>
                  </a:lnTo>
                  <a:lnTo>
                    <a:pt x="14467" y="25"/>
                  </a:lnTo>
                  <a:lnTo>
                    <a:pt x="14321" y="0"/>
                  </a:lnTo>
                  <a:lnTo>
                    <a:pt x="14321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12"/>
            <p:cNvSpPr/>
            <p:nvPr/>
          </p:nvSpPr>
          <p:spPr>
            <a:xfrm>
              <a:off x="796650" y="274025"/>
              <a:ext cx="45100" cy="45100"/>
            </a:xfrm>
            <a:custGeom>
              <a:avLst/>
              <a:gdLst/>
              <a:ahLst/>
              <a:cxnLst/>
              <a:rect l="0" t="0" r="0" b="0"/>
              <a:pathLst>
                <a:path w="1804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3" y="25"/>
                  </a:lnTo>
                  <a:lnTo>
                    <a:pt x="1243" y="74"/>
                  </a:lnTo>
                  <a:lnTo>
                    <a:pt x="1414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4" y="1657"/>
                  </a:lnTo>
                  <a:lnTo>
                    <a:pt x="1243" y="1730"/>
                  </a:lnTo>
                  <a:lnTo>
                    <a:pt x="1073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2" y="1779"/>
                  </a:lnTo>
                  <a:lnTo>
                    <a:pt x="561" y="1730"/>
                  </a:lnTo>
                  <a:lnTo>
                    <a:pt x="391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1" y="147"/>
                  </a:lnTo>
                  <a:lnTo>
                    <a:pt x="561" y="74"/>
                  </a:lnTo>
                  <a:lnTo>
                    <a:pt x="732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12"/>
            <p:cNvSpPr/>
            <p:nvPr/>
          </p:nvSpPr>
          <p:spPr>
            <a:xfrm>
              <a:off x="713850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12"/>
            <p:cNvSpPr/>
            <p:nvPr/>
          </p:nvSpPr>
          <p:spPr>
            <a:xfrm>
              <a:off x="631050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0" y="902"/>
                  </a:move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7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8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8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7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12"/>
            <p:cNvSpPr/>
            <p:nvPr/>
          </p:nvSpPr>
          <p:spPr>
            <a:xfrm>
              <a:off x="649925" y="590050"/>
              <a:ext cx="133975" cy="25"/>
            </a:xfrm>
            <a:custGeom>
              <a:avLst/>
              <a:gdLst/>
              <a:ahLst/>
              <a:cxnLst/>
              <a:rect l="0" t="0" r="0" b="0"/>
              <a:pathLst>
                <a:path w="5359" h="1" fill="none" extrusionOk="0">
                  <a:moveTo>
                    <a:pt x="5358" y="0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201;p12"/>
            <p:cNvSpPr/>
            <p:nvPr/>
          </p:nvSpPr>
          <p:spPr>
            <a:xfrm>
              <a:off x="649925" y="5346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202;p12"/>
            <p:cNvSpPr/>
            <p:nvPr/>
          </p:nvSpPr>
          <p:spPr>
            <a:xfrm>
              <a:off x="649925" y="4798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12"/>
            <p:cNvSpPr/>
            <p:nvPr/>
          </p:nvSpPr>
          <p:spPr>
            <a:xfrm>
              <a:off x="649925" y="4244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12"/>
            <p:cNvSpPr/>
            <p:nvPr/>
          </p:nvSpPr>
          <p:spPr>
            <a:xfrm>
              <a:off x="879475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901" y="1803"/>
                  </a:moveTo>
                  <a:lnTo>
                    <a:pt x="901" y="1803"/>
                  </a:lnTo>
                  <a:lnTo>
                    <a:pt x="731" y="1779"/>
                  </a:lnTo>
                  <a:lnTo>
                    <a:pt x="560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6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6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0" y="74"/>
                  </a:lnTo>
                  <a:lnTo>
                    <a:pt x="731" y="25"/>
                  </a:lnTo>
                  <a:lnTo>
                    <a:pt x="901" y="1"/>
                  </a:lnTo>
                  <a:lnTo>
                    <a:pt x="901" y="1"/>
                  </a:lnTo>
                  <a:lnTo>
                    <a:pt x="1072" y="25"/>
                  </a:lnTo>
                  <a:lnTo>
                    <a:pt x="1242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6" y="391"/>
                  </a:lnTo>
                  <a:lnTo>
                    <a:pt x="1729" y="561"/>
                  </a:lnTo>
                  <a:lnTo>
                    <a:pt x="1778" y="732"/>
                  </a:lnTo>
                  <a:lnTo>
                    <a:pt x="1802" y="902"/>
                  </a:lnTo>
                  <a:lnTo>
                    <a:pt x="1802" y="902"/>
                  </a:lnTo>
                  <a:lnTo>
                    <a:pt x="1778" y="1073"/>
                  </a:lnTo>
                  <a:lnTo>
                    <a:pt x="1729" y="1243"/>
                  </a:lnTo>
                  <a:lnTo>
                    <a:pt x="1656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2" y="1730"/>
                  </a:lnTo>
                  <a:lnTo>
                    <a:pt x="1072" y="1779"/>
                  </a:lnTo>
                  <a:lnTo>
                    <a:pt x="901" y="1803"/>
                  </a:lnTo>
                  <a:lnTo>
                    <a:pt x="901" y="180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12"/>
            <p:cNvSpPr/>
            <p:nvPr/>
          </p:nvSpPr>
          <p:spPr>
            <a:xfrm>
              <a:off x="6548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12"/>
            <p:cNvSpPr/>
            <p:nvPr/>
          </p:nvSpPr>
          <p:spPr>
            <a:xfrm>
              <a:off x="7376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12"/>
            <p:cNvSpPr/>
            <p:nvPr/>
          </p:nvSpPr>
          <p:spPr>
            <a:xfrm>
              <a:off x="8204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12"/>
            <p:cNvSpPr/>
            <p:nvPr/>
          </p:nvSpPr>
          <p:spPr>
            <a:xfrm>
              <a:off x="903225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Rectángulo 1">
            <a:extLst>
              <a:ext uri="{FF2B5EF4-FFF2-40B4-BE49-F238E27FC236}">
                <a16:creationId xmlns:a16="http://schemas.microsoft.com/office/drawing/2014/main" id="{3434B6DF-6622-5295-E82B-18331776BB32}"/>
              </a:ext>
            </a:extLst>
          </p:cNvPr>
          <p:cNvSpPr/>
          <p:nvPr/>
        </p:nvSpPr>
        <p:spPr>
          <a:xfrm>
            <a:off x="484194" y="1620644"/>
            <a:ext cx="2593543" cy="752804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b="1" dirty="0"/>
              <a:t>MECANISMOS DE REDACCIÓN</a:t>
            </a:r>
            <a:endParaRPr lang="es-CL" b="1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29E16A33-955F-D44F-102E-18DDF921FA72}"/>
              </a:ext>
            </a:extLst>
          </p:cNvPr>
          <p:cNvSpPr/>
          <p:nvPr/>
        </p:nvSpPr>
        <p:spPr>
          <a:xfrm>
            <a:off x="467112" y="2751975"/>
            <a:ext cx="2593543" cy="75280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b="1" dirty="0"/>
              <a:t>ENSAYO</a:t>
            </a:r>
            <a:endParaRPr lang="es-CL" b="1" dirty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F32BDC69-32AE-D957-6664-52FE6401935C}"/>
              </a:ext>
            </a:extLst>
          </p:cNvPr>
          <p:cNvSpPr/>
          <p:nvPr/>
        </p:nvSpPr>
        <p:spPr>
          <a:xfrm>
            <a:off x="484194" y="3793988"/>
            <a:ext cx="2593543" cy="75280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b="1" dirty="0"/>
              <a:t>DISCURSO CASTRENSE</a:t>
            </a:r>
            <a:endParaRPr lang="es-CL" b="1" dirty="0"/>
          </a:p>
        </p:txBody>
      </p:sp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3BE5378D-8E0E-DC30-6CE0-101E6E55BB5F}"/>
              </a:ext>
            </a:extLst>
          </p:cNvPr>
          <p:cNvCxnSpPr/>
          <p:nvPr/>
        </p:nvCxnSpPr>
        <p:spPr>
          <a:xfrm>
            <a:off x="3285893" y="1997046"/>
            <a:ext cx="169498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cto de flecha 8">
            <a:extLst>
              <a:ext uri="{FF2B5EF4-FFF2-40B4-BE49-F238E27FC236}">
                <a16:creationId xmlns:a16="http://schemas.microsoft.com/office/drawing/2014/main" id="{B6EAD58E-3336-9274-E1DC-3D64A0F0D455}"/>
              </a:ext>
            </a:extLst>
          </p:cNvPr>
          <p:cNvCxnSpPr/>
          <p:nvPr/>
        </p:nvCxnSpPr>
        <p:spPr>
          <a:xfrm>
            <a:off x="3285893" y="3107052"/>
            <a:ext cx="169498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A43EF938-9DCA-1E85-2F39-EE31C6C473FF}"/>
              </a:ext>
            </a:extLst>
          </p:cNvPr>
          <p:cNvCxnSpPr/>
          <p:nvPr/>
        </p:nvCxnSpPr>
        <p:spPr>
          <a:xfrm>
            <a:off x="3345366" y="4167651"/>
            <a:ext cx="169498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ángulo: esquinas redondeadas 11">
            <a:extLst>
              <a:ext uri="{FF2B5EF4-FFF2-40B4-BE49-F238E27FC236}">
                <a16:creationId xmlns:a16="http://schemas.microsoft.com/office/drawing/2014/main" id="{133A6FDB-99F4-8E7C-D7ED-A54542418D99}"/>
              </a:ext>
            </a:extLst>
          </p:cNvPr>
          <p:cNvSpPr/>
          <p:nvPr/>
        </p:nvSpPr>
        <p:spPr>
          <a:xfrm>
            <a:off x="5315415" y="1413872"/>
            <a:ext cx="3166946" cy="104212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b="1" dirty="0">
                <a:solidFill>
                  <a:schemeClr val="accent1">
                    <a:lumMod val="75000"/>
                  </a:schemeClr>
                </a:solidFill>
              </a:rPr>
              <a:t>Prueba de aplicación (guías)</a:t>
            </a:r>
          </a:p>
          <a:p>
            <a:pPr algn="ctr"/>
            <a:r>
              <a:rPr lang="es-MX" b="1" dirty="0">
                <a:solidFill>
                  <a:schemeClr val="accent1">
                    <a:lumMod val="75000"/>
                  </a:schemeClr>
                </a:solidFill>
              </a:rPr>
              <a:t>       Semana 7 app</a:t>
            </a:r>
            <a:endParaRPr lang="es-CL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Rectángulo: esquinas redondeadas 12">
            <a:extLst>
              <a:ext uri="{FF2B5EF4-FFF2-40B4-BE49-F238E27FC236}">
                <a16:creationId xmlns:a16="http://schemas.microsoft.com/office/drawing/2014/main" id="{89179486-910F-BC54-D6A6-541CF88E9AAD}"/>
              </a:ext>
            </a:extLst>
          </p:cNvPr>
          <p:cNvSpPr/>
          <p:nvPr/>
        </p:nvSpPr>
        <p:spPr>
          <a:xfrm>
            <a:off x="5315415" y="2585992"/>
            <a:ext cx="3166946" cy="104212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b="1" dirty="0">
                <a:solidFill>
                  <a:schemeClr val="accent1">
                    <a:lumMod val="75000"/>
                  </a:schemeClr>
                </a:solidFill>
              </a:rPr>
              <a:t>Trabajo escrito (aplicación estructura ensayo)</a:t>
            </a:r>
          </a:p>
          <a:p>
            <a:endParaRPr lang="es-MX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4" name="Rectángulo: esquinas redondeadas 13">
            <a:extLst>
              <a:ext uri="{FF2B5EF4-FFF2-40B4-BE49-F238E27FC236}">
                <a16:creationId xmlns:a16="http://schemas.microsoft.com/office/drawing/2014/main" id="{295E45C7-DCC1-73EC-E32A-20E9051258ED}"/>
              </a:ext>
            </a:extLst>
          </p:cNvPr>
          <p:cNvSpPr/>
          <p:nvPr/>
        </p:nvSpPr>
        <p:spPr>
          <a:xfrm>
            <a:off x="5315415" y="3758112"/>
            <a:ext cx="3166946" cy="104212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b="1" dirty="0">
                <a:solidFill>
                  <a:schemeClr val="accent1">
                    <a:lumMod val="75000"/>
                  </a:schemeClr>
                </a:solidFill>
              </a:rPr>
              <a:t>Presentación oral</a:t>
            </a:r>
            <a:endParaRPr lang="es-CL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5518288"/>
      </p:ext>
    </p:extLst>
  </p:cSld>
  <p:clrMapOvr>
    <a:masterClrMapping/>
  </p:clrMapOvr>
</p:sld>
</file>

<file path=ppt/theme/theme1.xml><?xml version="1.0" encoding="utf-8"?>
<a:theme xmlns:a="http://schemas.openxmlformats.org/drawingml/2006/main" name="Saleri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457</TotalTime>
  <Words>198</Words>
  <Application>Microsoft Office PowerPoint</Application>
  <PresentationFormat>Presentación en pantalla (16:9)</PresentationFormat>
  <Paragraphs>42</Paragraphs>
  <Slides>5</Slides>
  <Notes>4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12" baseType="lpstr">
      <vt:lpstr>Roboto Condensed</vt:lpstr>
      <vt:lpstr>Calibri</vt:lpstr>
      <vt:lpstr>Arvo</vt:lpstr>
      <vt:lpstr>Roboto Condensed Light</vt:lpstr>
      <vt:lpstr>Arial</vt:lpstr>
      <vt:lpstr>Wingdings</vt:lpstr>
      <vt:lpstr>Salerio template</vt:lpstr>
      <vt:lpstr>Presentación asignatura Habilidades Lingüísticas 2023</vt:lpstr>
      <vt:lpstr>Resultados de aprendizaje </vt:lpstr>
      <vt:lpstr>Unidades </vt:lpstr>
      <vt:lpstr>Metodología  </vt:lpstr>
      <vt:lpstr>Evaluaciones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PDCA  Valeska Campos O.</dc:title>
  <dc:creator>Vale</dc:creator>
  <cp:lastModifiedBy>vcamp</cp:lastModifiedBy>
  <cp:revision>82</cp:revision>
  <dcterms:modified xsi:type="dcterms:W3CDTF">2023-01-04T12:55:57Z</dcterms:modified>
</cp:coreProperties>
</file>