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58" r:id="rId5"/>
    <p:sldId id="295" r:id="rId6"/>
    <p:sldId id="296" r:id="rId7"/>
    <p:sldId id="285" r:id="rId8"/>
    <p:sldId id="297" r:id="rId9"/>
    <p:sldId id="298" r:id="rId10"/>
    <p:sldId id="299" r:id="rId11"/>
    <p:sldId id="305" r:id="rId12"/>
    <p:sldId id="306" r:id="rId13"/>
    <p:sldId id="307" r:id="rId14"/>
    <p:sldId id="300" r:id="rId15"/>
    <p:sldId id="301" r:id="rId16"/>
    <p:sldId id="302" r:id="rId17"/>
    <p:sldId id="303" r:id="rId18"/>
    <p:sldId id="304" r:id="rId1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9696"/>
    <a:srgbClr val="C0C0C0"/>
    <a:srgbClr val="FF9900"/>
    <a:srgbClr val="33CC33"/>
    <a:srgbClr val="FF00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C11687-693D-4511-BB44-5ACE02B70C38}"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18C8C4-2D07-4ACD-9573-22D19DFA4E45}"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A994319-2FBA-43E0-9034-DAC12EC74B68}"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D11D4D6-4B73-4D59-8EF3-722AF6E2381B}"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731FE3DD-9F44-42DA-9CB8-0B98CD0708A8}"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F7E0D684-14D8-4728-85FF-ADE4A40EC963}"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DFD154FF-23B6-47CC-9ECB-8BCA07CA972A}"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9172473-2A6D-4C20-8E04-5FCB4775FDEB}"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20ED1A1-C50F-4431-B038-CBF2B3B49DF4}"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3D97C3E-ADA8-46E6-92FF-AF9BE676A7F2}"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612C378-292D-4AF8-9939-B975C72EC8DE}" type="slidenum">
              <a:rPr lang="es-ES"/>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1995CD7-E4D9-41A5-BD7B-F4BDDBE74F8D}"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s-ES" sz="4000" b="1" dirty="0" smtClean="0">
                <a:solidFill>
                  <a:srgbClr val="FFFF00"/>
                </a:solidFill>
              </a:rPr>
              <a:t>EMERGENCIAS A BORDO</a:t>
            </a:r>
            <a:endParaRPr lang="es-ES" sz="4000" dirty="0">
              <a:solidFill>
                <a:srgbClr val="FFFF00"/>
              </a:solidFill>
            </a:endParaRPr>
          </a:p>
        </p:txBody>
      </p:sp>
      <p:sp>
        <p:nvSpPr>
          <p:cNvPr id="2051" name="Rectangle 3"/>
          <p:cNvSpPr>
            <a:spLocks noGrp="1" noChangeArrowheads="1"/>
          </p:cNvSpPr>
          <p:nvPr>
            <p:ph type="subTitle" idx="1"/>
          </p:nvPr>
        </p:nvSpPr>
        <p:spPr>
          <a:xfrm>
            <a:off x="1371600" y="4221163"/>
            <a:ext cx="6400800" cy="1752600"/>
          </a:xfrm>
        </p:spPr>
        <p:txBody>
          <a:bodyPr/>
          <a:lstStyle/>
          <a:p>
            <a:r>
              <a:rPr lang="es-ES" b="1" dirty="0">
                <a:solidFill>
                  <a:srgbClr val="FFFF00"/>
                </a:solidFill>
              </a:rPr>
              <a:t>U.T. N° 3</a:t>
            </a:r>
            <a:r>
              <a:rPr lang="es-ES" dirty="0">
                <a:solidFill>
                  <a:srgbClr val="FFFF00"/>
                </a:solidFill>
              </a:rPr>
              <a:t> </a:t>
            </a:r>
          </a:p>
          <a:p>
            <a:r>
              <a:rPr lang="es-CL" b="1" i="1" dirty="0">
                <a:solidFill>
                  <a:srgbClr val="FFFF00"/>
                </a:solidFill>
              </a:rPr>
              <a:t>CLASE N° </a:t>
            </a:r>
            <a:r>
              <a:rPr lang="es-CL" b="1" i="1" dirty="0" smtClean="0">
                <a:solidFill>
                  <a:srgbClr val="FFFF00"/>
                </a:solidFill>
              </a:rPr>
              <a:t>3</a:t>
            </a:r>
            <a:endParaRPr lang="es-ES" b="1" i="1"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476250"/>
            <a:ext cx="8229600" cy="850900"/>
          </a:xfrm>
        </p:spPr>
        <p:txBody>
          <a:bodyPr/>
          <a:lstStyle/>
          <a:p>
            <a:pPr marL="838200" indent="-838200"/>
            <a:r>
              <a:rPr lang="es-CL" sz="4000" b="1">
                <a:solidFill>
                  <a:srgbClr val="FFFF00"/>
                </a:solidFill>
              </a:rPr>
              <a:t>Contenidos.</a:t>
            </a:r>
            <a:r>
              <a:rPr lang="es-CL" sz="4000">
                <a:solidFill>
                  <a:srgbClr val="FFFF00"/>
                </a:solidFill>
              </a:rPr>
              <a:t/>
            </a:r>
            <a:br>
              <a:rPr lang="es-CL" sz="4000">
                <a:solidFill>
                  <a:srgbClr val="FFFF00"/>
                </a:solidFill>
              </a:rPr>
            </a:br>
            <a:endParaRPr lang="es-ES" sz="4000">
              <a:solidFill>
                <a:srgbClr val="FFFF00"/>
              </a:solidFill>
            </a:endParaRPr>
          </a:p>
        </p:txBody>
      </p:sp>
      <p:sp>
        <p:nvSpPr>
          <p:cNvPr id="3075" name="Rectangle 3"/>
          <p:cNvSpPr>
            <a:spLocks noGrp="1" noChangeArrowheads="1"/>
          </p:cNvSpPr>
          <p:nvPr>
            <p:ph type="body" idx="1"/>
          </p:nvPr>
        </p:nvSpPr>
        <p:spPr>
          <a:xfrm>
            <a:off x="457200" y="1052513"/>
            <a:ext cx="8229600" cy="5327650"/>
          </a:xfrm>
        </p:spPr>
        <p:txBody>
          <a:bodyPr/>
          <a:lstStyle/>
          <a:p>
            <a:pPr marL="1082675" lvl="3" indent="-449263">
              <a:lnSpc>
                <a:spcPct val="80000"/>
              </a:lnSpc>
            </a:pPr>
            <a:r>
              <a:rPr lang="es-ES_tradnl" sz="1800" b="1" dirty="0" smtClean="0">
                <a:solidFill>
                  <a:srgbClr val="C0C0C0"/>
                </a:solidFill>
              </a:rPr>
              <a:t>Introducción. </a:t>
            </a:r>
            <a:r>
              <a:rPr lang="es-ES_tradnl" sz="1800" b="1" dirty="0">
                <a:solidFill>
                  <a:srgbClr val="C0C0C0"/>
                </a:solidFill>
              </a:rPr>
              <a:t>Sesión N° 1</a:t>
            </a:r>
            <a:endParaRPr lang="es-CL" sz="1800" dirty="0">
              <a:solidFill>
                <a:srgbClr val="C0C0C0"/>
              </a:solidFill>
            </a:endParaRPr>
          </a:p>
          <a:p>
            <a:pPr marL="1798638" lvl="4" indent="-366713">
              <a:lnSpc>
                <a:spcPct val="80000"/>
              </a:lnSpc>
            </a:pPr>
            <a:r>
              <a:rPr lang="es-CL" sz="1800" dirty="0">
                <a:solidFill>
                  <a:srgbClr val="C0C0C0"/>
                </a:solidFill>
              </a:rPr>
              <a:t>Introducción.</a:t>
            </a:r>
          </a:p>
          <a:p>
            <a:pPr marL="1798638" lvl="4" indent="-366713">
              <a:lnSpc>
                <a:spcPct val="80000"/>
              </a:lnSpc>
            </a:pPr>
            <a:r>
              <a:rPr lang="es-CL" sz="1800" dirty="0" smtClean="0">
                <a:solidFill>
                  <a:srgbClr val="C0C0C0"/>
                </a:solidFill>
              </a:rPr>
              <a:t>Organización</a:t>
            </a:r>
            <a:endParaRPr lang="es-CL" sz="1800" dirty="0">
              <a:solidFill>
                <a:srgbClr val="C0C0C0"/>
              </a:solidFill>
            </a:endParaRPr>
          </a:p>
          <a:p>
            <a:pPr marL="1082675" lvl="3" indent="-449263">
              <a:lnSpc>
                <a:spcPct val="80000"/>
              </a:lnSpc>
            </a:pPr>
            <a:r>
              <a:rPr lang="es-ES_tradnl" sz="1800" b="1" dirty="0" smtClean="0">
                <a:solidFill>
                  <a:srgbClr val="C0C0C0"/>
                </a:solidFill>
              </a:rPr>
              <a:t>Incendio. Sesión N° 1</a:t>
            </a:r>
            <a:endParaRPr lang="es-CL" sz="1800" dirty="0">
              <a:solidFill>
                <a:srgbClr val="C0C0C0"/>
              </a:solidFill>
            </a:endParaRPr>
          </a:p>
          <a:p>
            <a:pPr marL="1798638" lvl="4" indent="-366713">
              <a:lnSpc>
                <a:spcPct val="80000"/>
              </a:lnSpc>
            </a:pPr>
            <a:r>
              <a:rPr lang="es-CL" sz="1800" dirty="0" smtClean="0">
                <a:solidFill>
                  <a:srgbClr val="C0C0C0"/>
                </a:solidFill>
              </a:rPr>
              <a:t>Triángulo del fuego. </a:t>
            </a:r>
            <a:endParaRPr lang="es-CL" sz="1800" dirty="0">
              <a:solidFill>
                <a:srgbClr val="C0C0C0"/>
              </a:solidFill>
            </a:endParaRPr>
          </a:p>
          <a:p>
            <a:pPr marL="1798638" lvl="4" indent="-366713">
              <a:lnSpc>
                <a:spcPct val="80000"/>
              </a:lnSpc>
            </a:pPr>
            <a:r>
              <a:rPr lang="es-CL" sz="1800" dirty="0" smtClean="0">
                <a:solidFill>
                  <a:srgbClr val="C0C0C0"/>
                </a:solidFill>
              </a:rPr>
              <a:t>Clases de incendios. </a:t>
            </a:r>
            <a:endParaRPr lang="es-CL" sz="1800" dirty="0">
              <a:solidFill>
                <a:srgbClr val="C0C0C0"/>
              </a:solidFill>
            </a:endParaRPr>
          </a:p>
          <a:p>
            <a:pPr marL="1798638" lvl="4" indent="-366713">
              <a:lnSpc>
                <a:spcPct val="80000"/>
              </a:lnSpc>
            </a:pPr>
            <a:r>
              <a:rPr lang="es-CL" sz="1800" dirty="0" smtClean="0">
                <a:solidFill>
                  <a:srgbClr val="C0C0C0"/>
                </a:solidFill>
              </a:rPr>
              <a:t>Prevención de incendios. </a:t>
            </a:r>
            <a:endParaRPr lang="es-CL" sz="1800" dirty="0">
              <a:solidFill>
                <a:srgbClr val="C0C0C0"/>
              </a:solidFill>
            </a:endParaRPr>
          </a:p>
          <a:p>
            <a:pPr marL="1798638" lvl="4" indent="-366713">
              <a:lnSpc>
                <a:spcPct val="80000"/>
              </a:lnSpc>
            </a:pPr>
            <a:r>
              <a:rPr lang="es-CL" sz="1800" dirty="0" smtClean="0">
                <a:solidFill>
                  <a:srgbClr val="C0C0C0"/>
                </a:solidFill>
              </a:rPr>
              <a:t>Principios para combatir incendios.</a:t>
            </a:r>
            <a:endParaRPr lang="es-CL" sz="1800" b="1" dirty="0">
              <a:solidFill>
                <a:srgbClr val="969696"/>
              </a:solidFill>
            </a:endParaRPr>
          </a:p>
          <a:p>
            <a:pPr marL="1082675" lvl="3" indent="-449263">
              <a:lnSpc>
                <a:spcPct val="80000"/>
              </a:lnSpc>
            </a:pPr>
            <a:r>
              <a:rPr lang="es-ES_tradnl" sz="1800" dirty="0" smtClean="0">
                <a:solidFill>
                  <a:srgbClr val="C0C0C0"/>
                </a:solidFill>
              </a:rPr>
              <a:t>Inundaciones. Sesión N° 2</a:t>
            </a:r>
            <a:endParaRPr lang="es-CL" sz="1800" dirty="0">
              <a:solidFill>
                <a:srgbClr val="C0C0C0"/>
              </a:solidFill>
            </a:endParaRPr>
          </a:p>
          <a:p>
            <a:pPr marL="1798638" lvl="4" indent="-366713">
              <a:lnSpc>
                <a:spcPct val="80000"/>
              </a:lnSpc>
            </a:pPr>
            <a:r>
              <a:rPr lang="es-CL" sz="1800" dirty="0" smtClean="0">
                <a:solidFill>
                  <a:srgbClr val="C0C0C0"/>
                </a:solidFill>
              </a:rPr>
              <a:t>Causas. </a:t>
            </a:r>
            <a:endParaRPr lang="es-CL" sz="1800" dirty="0">
              <a:solidFill>
                <a:srgbClr val="C0C0C0"/>
              </a:solidFill>
            </a:endParaRPr>
          </a:p>
          <a:p>
            <a:pPr marL="1798638" lvl="4" indent="-366713">
              <a:lnSpc>
                <a:spcPct val="80000"/>
              </a:lnSpc>
            </a:pPr>
            <a:r>
              <a:rPr lang="es-CL" sz="1800" dirty="0" smtClean="0">
                <a:solidFill>
                  <a:srgbClr val="C0C0C0"/>
                </a:solidFill>
              </a:rPr>
              <a:t>Prevenciones. </a:t>
            </a:r>
            <a:endParaRPr lang="es-CL" sz="1800" dirty="0">
              <a:solidFill>
                <a:srgbClr val="C0C0C0"/>
              </a:solidFill>
            </a:endParaRPr>
          </a:p>
          <a:p>
            <a:pPr marL="1798638" lvl="4" indent="-366713">
              <a:lnSpc>
                <a:spcPct val="80000"/>
              </a:lnSpc>
            </a:pPr>
            <a:r>
              <a:rPr lang="es-CL" sz="1800" dirty="0" smtClean="0">
                <a:solidFill>
                  <a:srgbClr val="C0C0C0"/>
                </a:solidFill>
              </a:rPr>
              <a:t>Marcas de clasificación a bordo. </a:t>
            </a:r>
            <a:endParaRPr lang="es-CL" sz="1800" dirty="0">
              <a:solidFill>
                <a:srgbClr val="C0C0C0"/>
              </a:solidFill>
            </a:endParaRPr>
          </a:p>
          <a:p>
            <a:pPr marL="1082675" lvl="3" indent="-449263">
              <a:lnSpc>
                <a:spcPct val="80000"/>
              </a:lnSpc>
            </a:pPr>
            <a:r>
              <a:rPr lang="es-ES_tradnl" sz="1800" dirty="0" smtClean="0">
                <a:solidFill>
                  <a:srgbClr val="C0C0C0"/>
                </a:solidFill>
              </a:rPr>
              <a:t>Abandono del buque . Sesión N° 2</a:t>
            </a:r>
            <a:endParaRPr lang="es-CL" sz="1800" dirty="0">
              <a:solidFill>
                <a:srgbClr val="C0C0C0"/>
              </a:solidFill>
            </a:endParaRPr>
          </a:p>
          <a:p>
            <a:pPr marL="1798638" lvl="4" indent="-366713">
              <a:lnSpc>
                <a:spcPct val="80000"/>
              </a:lnSpc>
            </a:pPr>
            <a:r>
              <a:rPr lang="es-CL" sz="1800" dirty="0">
                <a:solidFill>
                  <a:srgbClr val="C0C0C0"/>
                </a:solidFill>
              </a:rPr>
              <a:t>Equipo personal de salvamento</a:t>
            </a:r>
          </a:p>
          <a:p>
            <a:pPr marL="1798638" lvl="4" indent="-366713">
              <a:lnSpc>
                <a:spcPct val="80000"/>
              </a:lnSpc>
            </a:pPr>
            <a:r>
              <a:rPr lang="es-CL" sz="1800" dirty="0">
                <a:solidFill>
                  <a:srgbClr val="C0C0C0"/>
                </a:solidFill>
              </a:rPr>
              <a:t>Abandono del buque. </a:t>
            </a:r>
            <a:endParaRPr lang="es-ES" sz="1800" dirty="0">
              <a:solidFill>
                <a:srgbClr val="C0C0C0"/>
              </a:solidFill>
            </a:endParaRPr>
          </a:p>
          <a:p>
            <a:pPr marL="1082675" lvl="3" indent="-449263">
              <a:lnSpc>
                <a:spcPct val="80000"/>
              </a:lnSpc>
            </a:pPr>
            <a:r>
              <a:rPr lang="es-ES_tradnl" sz="1800" b="1" dirty="0" smtClean="0">
                <a:solidFill>
                  <a:srgbClr val="FFFF00"/>
                </a:solidFill>
              </a:rPr>
              <a:t>Supervivencia en el mar. Sesión N° 3</a:t>
            </a:r>
            <a:endParaRPr lang="es-CL" sz="1800" dirty="0" smtClean="0">
              <a:solidFill>
                <a:srgbClr val="FFFF00"/>
              </a:solidFill>
            </a:endParaRPr>
          </a:p>
          <a:p>
            <a:pPr marL="1798638" lvl="4" indent="-366713">
              <a:lnSpc>
                <a:spcPct val="80000"/>
              </a:lnSpc>
            </a:pPr>
            <a:r>
              <a:rPr lang="es-ES" sz="1800" dirty="0" smtClean="0">
                <a:solidFill>
                  <a:srgbClr val="FFFF00"/>
                </a:solidFill>
              </a:rPr>
              <a:t>Introducción</a:t>
            </a:r>
            <a:endParaRPr lang="es-CL" sz="1800" dirty="0" smtClean="0">
              <a:solidFill>
                <a:srgbClr val="FFFF00"/>
              </a:solidFill>
            </a:endParaRPr>
          </a:p>
          <a:p>
            <a:pPr marL="1798638" lvl="4" indent="-366713">
              <a:lnSpc>
                <a:spcPct val="80000"/>
              </a:lnSpc>
            </a:pPr>
            <a:r>
              <a:rPr lang="es-CL" sz="1800" dirty="0" smtClean="0">
                <a:solidFill>
                  <a:srgbClr val="FFFF00"/>
                </a:solidFill>
              </a:rPr>
              <a:t>Dispositivos individuales de supervivencia</a:t>
            </a:r>
          </a:p>
          <a:p>
            <a:pPr marL="1798638" lvl="4" indent="-366713">
              <a:lnSpc>
                <a:spcPct val="80000"/>
              </a:lnSpc>
            </a:pPr>
            <a:r>
              <a:rPr lang="es-CL" sz="1800" dirty="0" smtClean="0">
                <a:solidFill>
                  <a:srgbClr val="FFFF00"/>
                </a:solidFill>
              </a:rPr>
              <a:t>La balsa salvavidas inflable. </a:t>
            </a:r>
            <a:endParaRPr lang="es-ES" sz="1800" dirty="0" smtClean="0">
              <a:solidFill>
                <a:srgbClr val="FFFF00"/>
              </a:solidFill>
            </a:endParaRPr>
          </a:p>
          <a:p>
            <a:pPr marL="1082675" lvl="3" indent="-449263">
              <a:lnSpc>
                <a:spcPct val="80000"/>
              </a:lnSpc>
              <a:buNone/>
            </a:pPr>
            <a:endParaRPr lang="es-CL" sz="1800" dirty="0" smtClean="0">
              <a:solidFill>
                <a:srgbClr val="FFFF00"/>
              </a:solidFill>
            </a:endParaRPr>
          </a:p>
          <a:p>
            <a:pPr marL="92075" indent="-92075">
              <a:lnSpc>
                <a:spcPct val="80000"/>
              </a:lnSpc>
            </a:pPr>
            <a:endParaRPr lang="es-ES" sz="1800" dirty="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s-ES_tradnl" dirty="0" smtClean="0">
                <a:solidFill>
                  <a:srgbClr val="FFFF00"/>
                </a:solidFill>
              </a:rPr>
              <a:t>Supervivencia en el mar </a:t>
            </a:r>
            <a:r>
              <a:rPr lang="es-ES_tradnl" sz="3600" b="1" dirty="0" smtClean="0">
                <a:solidFill>
                  <a:srgbClr val="FFFF00"/>
                </a:solidFill>
              </a:rPr>
              <a:t/>
            </a:r>
            <a:br>
              <a:rPr lang="es-ES_tradnl" sz="3600" b="1" dirty="0" smtClean="0">
                <a:solidFill>
                  <a:srgbClr val="FFFF00"/>
                </a:solidFill>
              </a:rPr>
            </a:br>
            <a:r>
              <a:rPr lang="es-CL" sz="3200" dirty="0" smtClean="0">
                <a:solidFill>
                  <a:srgbClr val="FFFF00"/>
                </a:solidFill>
              </a:rPr>
              <a:t>SESIÓN </a:t>
            </a:r>
            <a:r>
              <a:rPr lang="es-CL" sz="3200" dirty="0">
                <a:solidFill>
                  <a:srgbClr val="FFFF00"/>
                </a:solidFill>
              </a:rPr>
              <a:t>N° </a:t>
            </a:r>
            <a:r>
              <a:rPr lang="es-CL" sz="3200" dirty="0" smtClean="0">
                <a:solidFill>
                  <a:srgbClr val="FFFF00"/>
                </a:solidFill>
              </a:rPr>
              <a:t>3</a:t>
            </a:r>
            <a:endParaRPr lang="es-ES" sz="3200" dirty="0">
              <a:solidFill>
                <a:srgbClr val="FFFF00"/>
              </a:solidFill>
            </a:endParaRPr>
          </a:p>
        </p:txBody>
      </p:sp>
      <p:sp>
        <p:nvSpPr>
          <p:cNvPr id="16387" name="Rectangle 3"/>
          <p:cNvSpPr>
            <a:spLocks noGrp="1" noChangeArrowheads="1"/>
          </p:cNvSpPr>
          <p:nvPr>
            <p:ph type="body" idx="1"/>
          </p:nvPr>
        </p:nvSpPr>
        <p:spPr>
          <a:xfrm>
            <a:off x="500034" y="2643182"/>
            <a:ext cx="8229600" cy="2428892"/>
          </a:xfrm>
        </p:spPr>
        <p:txBody>
          <a:bodyPr/>
          <a:lstStyle/>
          <a:p>
            <a:pPr marL="1798638" lvl="4" indent="-366713">
              <a:lnSpc>
                <a:spcPct val="80000"/>
              </a:lnSpc>
              <a:buFont typeface="Wingdings" pitchFamily="2" charset="2"/>
              <a:buChar char="Ø"/>
            </a:pPr>
            <a:r>
              <a:rPr lang="es-ES" sz="3200" dirty="0" smtClean="0">
                <a:solidFill>
                  <a:srgbClr val="FFFF00"/>
                </a:solidFill>
              </a:rPr>
              <a:t>Introducción</a:t>
            </a:r>
            <a:endParaRPr lang="es-CL" sz="3200" dirty="0" smtClean="0">
              <a:solidFill>
                <a:srgbClr val="FFFF00"/>
              </a:solidFill>
            </a:endParaRPr>
          </a:p>
          <a:p>
            <a:pPr marL="1798638" lvl="4" indent="-366713">
              <a:lnSpc>
                <a:spcPct val="80000"/>
              </a:lnSpc>
              <a:buFont typeface="Wingdings" pitchFamily="2" charset="2"/>
              <a:buChar char="Ø"/>
            </a:pPr>
            <a:r>
              <a:rPr lang="es-CL" sz="3200" dirty="0" smtClean="0">
                <a:solidFill>
                  <a:srgbClr val="FFFF00"/>
                </a:solidFill>
              </a:rPr>
              <a:t>Dispositivos individuales de supervivencia</a:t>
            </a:r>
          </a:p>
          <a:p>
            <a:pPr marL="1798638" lvl="4" indent="-366713">
              <a:lnSpc>
                <a:spcPct val="80000"/>
              </a:lnSpc>
              <a:buFont typeface="Wingdings" pitchFamily="2" charset="2"/>
              <a:buChar char="Ø"/>
            </a:pPr>
            <a:r>
              <a:rPr lang="es-CL" sz="3200" dirty="0" smtClean="0">
                <a:solidFill>
                  <a:srgbClr val="FFFF00"/>
                </a:solidFill>
              </a:rPr>
              <a:t>La balsa salvavidas inflable. </a:t>
            </a:r>
            <a:endParaRPr lang="es-ES" sz="3200" dirty="0" smtClean="0">
              <a:solidFill>
                <a:srgbClr val="FFFF00"/>
              </a:solidFill>
            </a:endParaRPr>
          </a:p>
          <a:p>
            <a:pPr marL="1798638" lvl="4" indent="-366713">
              <a:lnSpc>
                <a:spcPct val="80000"/>
              </a:lnSpc>
              <a:buNone/>
            </a:pPr>
            <a:endParaRPr lang="es-CL" sz="3200" b="1" dirty="0">
              <a:solidFill>
                <a:srgbClr val="FFFF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s-ES_tradnl" sz="3200" b="1" dirty="0" smtClean="0">
                <a:solidFill>
                  <a:srgbClr val="FFFF00"/>
                </a:solidFill>
              </a:rPr>
              <a:t>SUPERVIVENCIA EN EL MAR</a:t>
            </a:r>
            <a:r>
              <a:rPr lang="es-ES_tradnl" sz="3200" b="1" dirty="0">
                <a:solidFill>
                  <a:srgbClr val="FFFF00"/>
                </a:solidFill>
              </a:rPr>
              <a:t/>
            </a:r>
            <a:br>
              <a:rPr lang="es-ES_tradnl" sz="3200" b="1" dirty="0">
                <a:solidFill>
                  <a:srgbClr val="FFFF00"/>
                </a:solidFill>
              </a:rPr>
            </a:br>
            <a:endParaRPr lang="es-ES" sz="3200" b="1" dirty="0">
              <a:solidFill>
                <a:srgbClr val="FFFF00"/>
              </a:solidFill>
            </a:endParaRPr>
          </a:p>
        </p:txBody>
      </p:sp>
      <p:sp>
        <p:nvSpPr>
          <p:cNvPr id="4099" name="Rectangle 3"/>
          <p:cNvSpPr>
            <a:spLocks noGrp="1" noChangeArrowheads="1"/>
          </p:cNvSpPr>
          <p:nvPr>
            <p:ph type="body" idx="1"/>
          </p:nvPr>
        </p:nvSpPr>
        <p:spPr>
          <a:xfrm>
            <a:off x="500034" y="1357298"/>
            <a:ext cx="8229600" cy="5072098"/>
          </a:xfrm>
        </p:spPr>
        <p:txBody>
          <a:bodyPr/>
          <a:lstStyle/>
          <a:p>
            <a:r>
              <a:rPr lang="es-ES" sz="2400" dirty="0" smtClean="0">
                <a:solidFill>
                  <a:srgbClr val="FFFF00"/>
                </a:solidFill>
              </a:rPr>
              <a:t>Acción o efecto de sobrevivir en el mar, después de una caída al agua o abandono del buque después de un siniestro ocurrido a bordo por abordaje, varada, incendio, hundimiento, etc.</a:t>
            </a:r>
          </a:p>
          <a:p>
            <a:r>
              <a:rPr lang="es-ES" sz="2400" dirty="0" smtClean="0">
                <a:solidFill>
                  <a:srgbClr val="FFFF00"/>
                </a:solidFill>
              </a:rPr>
              <a:t>Experiencia durante la IIª G.M., muchas personas perdieron la vida, durante la fase de supervivencia en el mar, después de un exitoso abandono del buque.</a:t>
            </a:r>
          </a:p>
          <a:p>
            <a:r>
              <a:rPr lang="es-ES" sz="2400" dirty="0" smtClean="0">
                <a:solidFill>
                  <a:srgbClr val="FFFF00"/>
                </a:solidFill>
              </a:rPr>
              <a:t>Investigaciones posteriores, concluyeron que muchas vidas se perdieron, por falta de instrucción con los equipos salvavidas, falta de práctica y conocimiento de métodos de abandono del buque.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s-ES_tradnl" sz="3200" b="1" dirty="0" smtClean="0">
                <a:solidFill>
                  <a:srgbClr val="FFFF00"/>
                </a:solidFill>
              </a:rPr>
              <a:t>SUPERVIVENCIA EN EL MAR</a:t>
            </a:r>
            <a:r>
              <a:rPr lang="es-ES_tradnl" sz="3200" b="1" dirty="0">
                <a:solidFill>
                  <a:srgbClr val="FFFF00"/>
                </a:solidFill>
              </a:rPr>
              <a:t/>
            </a:r>
            <a:br>
              <a:rPr lang="es-ES_tradnl" sz="3200" b="1" dirty="0">
                <a:solidFill>
                  <a:srgbClr val="FFFF00"/>
                </a:solidFill>
              </a:rPr>
            </a:br>
            <a:endParaRPr lang="es-ES" sz="3200" b="1" dirty="0">
              <a:solidFill>
                <a:srgbClr val="FFFF00"/>
              </a:solidFill>
            </a:endParaRPr>
          </a:p>
        </p:txBody>
      </p:sp>
      <p:sp>
        <p:nvSpPr>
          <p:cNvPr id="4099" name="Rectangle 3"/>
          <p:cNvSpPr>
            <a:spLocks noGrp="1" noChangeArrowheads="1"/>
          </p:cNvSpPr>
          <p:nvPr>
            <p:ph type="body" idx="1"/>
          </p:nvPr>
        </p:nvSpPr>
        <p:spPr>
          <a:xfrm>
            <a:off x="500034" y="1357298"/>
            <a:ext cx="8229600" cy="5072098"/>
          </a:xfrm>
        </p:spPr>
        <p:txBody>
          <a:bodyPr/>
          <a:lstStyle/>
          <a:p>
            <a:r>
              <a:rPr lang="es-ES" sz="2400" dirty="0" smtClean="0">
                <a:solidFill>
                  <a:srgbClr val="FFFF00"/>
                </a:solidFill>
              </a:rPr>
              <a:t>En análisis de desastres recientes, se ha concluido que a pesar de los grandes adelantos tecnológicos en los equipos de supervivencia, las posibilidades de sobrevivir son escasas en condiciones extremas.</a:t>
            </a:r>
          </a:p>
          <a:p>
            <a:r>
              <a:rPr lang="es-ES" sz="2400" dirty="0" smtClean="0">
                <a:solidFill>
                  <a:srgbClr val="FFFF00"/>
                </a:solidFill>
              </a:rPr>
              <a:t>El hundimiento del </a:t>
            </a:r>
            <a:r>
              <a:rPr lang="es-ES" sz="2400" dirty="0" err="1" smtClean="0">
                <a:solidFill>
                  <a:srgbClr val="FFFF00"/>
                </a:solidFill>
              </a:rPr>
              <a:t>Titanic</a:t>
            </a:r>
            <a:r>
              <a:rPr lang="es-ES" sz="2400" dirty="0" smtClean="0">
                <a:solidFill>
                  <a:srgbClr val="FFFF00"/>
                </a:solidFill>
              </a:rPr>
              <a:t> en 1912, fue un ejemplo de los efectos de inmersión en aguas frías. En parte, por falta de indumentarias protectoras, equipos de flotación adecuados y conocimientos de las medidas de supervivencia.</a:t>
            </a:r>
          </a:p>
          <a:p>
            <a:r>
              <a:rPr lang="es-ES" sz="2400" dirty="0" smtClean="0">
                <a:solidFill>
                  <a:srgbClr val="FFFF00"/>
                </a:solidFill>
              </a:rPr>
              <a:t>Se podría haber salvado muchas vidas si las tripulaciones y pasajeros hubieran sabido algo más como afrontar el agua fría. Casi todos los ocupantes de los botes sobrevivieron.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s-ES_tradnl" sz="3200" b="1" dirty="0" smtClean="0">
                <a:solidFill>
                  <a:srgbClr val="FFFF00"/>
                </a:solidFill>
              </a:rPr>
              <a:t>SUPERVIVENCIA EN EL MAR</a:t>
            </a:r>
            <a:r>
              <a:rPr lang="es-ES_tradnl" sz="3200" b="1" dirty="0">
                <a:solidFill>
                  <a:srgbClr val="FFFF00"/>
                </a:solidFill>
              </a:rPr>
              <a:t/>
            </a:r>
            <a:br>
              <a:rPr lang="es-ES_tradnl" sz="3200" b="1" dirty="0">
                <a:solidFill>
                  <a:srgbClr val="FFFF00"/>
                </a:solidFill>
              </a:rPr>
            </a:br>
            <a:endParaRPr lang="es-ES" sz="3200" b="1" dirty="0">
              <a:solidFill>
                <a:srgbClr val="FFFF00"/>
              </a:solidFill>
            </a:endParaRPr>
          </a:p>
        </p:txBody>
      </p:sp>
      <p:sp>
        <p:nvSpPr>
          <p:cNvPr id="4099" name="Rectangle 3"/>
          <p:cNvSpPr>
            <a:spLocks noGrp="1" noChangeArrowheads="1"/>
          </p:cNvSpPr>
          <p:nvPr>
            <p:ph type="body" idx="1"/>
          </p:nvPr>
        </p:nvSpPr>
        <p:spPr>
          <a:xfrm>
            <a:off x="500034" y="1357298"/>
            <a:ext cx="8229600" cy="5072098"/>
          </a:xfrm>
        </p:spPr>
        <p:txBody>
          <a:bodyPr/>
          <a:lstStyle/>
          <a:p>
            <a:r>
              <a:rPr lang="es-ES" sz="2400" dirty="0" smtClean="0">
                <a:solidFill>
                  <a:srgbClr val="FFFF00"/>
                </a:solidFill>
              </a:rPr>
              <a:t>El hundimiento del </a:t>
            </a:r>
            <a:r>
              <a:rPr lang="es-ES" sz="2400" dirty="0" err="1" smtClean="0">
                <a:solidFill>
                  <a:srgbClr val="FFFF00"/>
                </a:solidFill>
              </a:rPr>
              <a:t>Titanic</a:t>
            </a:r>
            <a:r>
              <a:rPr lang="es-ES" sz="2400" dirty="0" smtClean="0">
                <a:solidFill>
                  <a:srgbClr val="FFFF00"/>
                </a:solidFill>
              </a:rPr>
              <a:t>, originó la Conferencia Internacional de Seguridad Marítima (IMS </a:t>
            </a:r>
            <a:r>
              <a:rPr lang="es-ES" sz="2400" dirty="0" err="1" smtClean="0">
                <a:solidFill>
                  <a:srgbClr val="FFFF00"/>
                </a:solidFill>
              </a:rPr>
              <a:t>Conference</a:t>
            </a:r>
            <a:r>
              <a:rPr lang="es-ES" sz="2400" dirty="0" smtClean="0">
                <a:solidFill>
                  <a:srgbClr val="FFFF00"/>
                </a:solidFill>
              </a:rPr>
              <a:t>)</a:t>
            </a:r>
          </a:p>
          <a:p>
            <a:r>
              <a:rPr lang="es-ES" sz="2400" dirty="0" smtClean="0">
                <a:solidFill>
                  <a:srgbClr val="FFFF00"/>
                </a:solidFill>
              </a:rPr>
              <a:t>De todos los convenios de seguridad marítima suscritos en la Conferencia ISM, el más importante es el Convenio Internacional para la Seguridad de la Vida Humana en el Mar (SOLAS). Es uno de los más antiguos, adoptándose en 1914.</a:t>
            </a:r>
          </a:p>
          <a:p>
            <a:r>
              <a:rPr lang="es-ES" sz="2400" dirty="0" smtClean="0">
                <a:solidFill>
                  <a:srgbClr val="FFFF00"/>
                </a:solidFill>
              </a:rPr>
              <a:t>El convenio contiene capítulos que especifican aspectos como construcción de buques, </a:t>
            </a:r>
            <a:r>
              <a:rPr lang="es-ES" sz="2400" dirty="0" err="1" smtClean="0">
                <a:solidFill>
                  <a:srgbClr val="FFFF00"/>
                </a:solidFill>
              </a:rPr>
              <a:t>compartimentaje</a:t>
            </a:r>
            <a:r>
              <a:rPr lang="es-ES" sz="2400" dirty="0" smtClean="0">
                <a:solidFill>
                  <a:srgbClr val="FFFF00"/>
                </a:solidFill>
              </a:rPr>
              <a:t>, estabilidad, detección y extinción de incendios, dispositivos de salvamentos, seguridad de la navegación u otros aspectos relacionados con el transporte de carga peligroso.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3200" b="1" dirty="0" smtClean="0">
                <a:solidFill>
                  <a:srgbClr val="FFFF00"/>
                </a:solidFill>
              </a:rPr>
              <a:t/>
            </a:r>
            <a:br>
              <a:rPr lang="es-ES_tradnl" sz="3200" b="1" dirty="0" smtClean="0">
                <a:solidFill>
                  <a:srgbClr val="FFFF00"/>
                </a:solidFill>
              </a:rPr>
            </a:br>
            <a:r>
              <a:rPr lang="es-ES_tradnl" sz="3200" b="1" dirty="0" smtClean="0">
                <a:solidFill>
                  <a:srgbClr val="FFFF00"/>
                </a:solidFill>
              </a:rPr>
              <a:t>DISPOSITIVOS INDIVIDUALES DE SUPERVIVENCIA</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a:xfrm>
            <a:off x="428596" y="1428736"/>
            <a:ext cx="6715172" cy="4525963"/>
          </a:xfrm>
        </p:spPr>
        <p:txBody>
          <a:bodyPr/>
          <a:lstStyle/>
          <a:p>
            <a:pPr indent="22225">
              <a:buNone/>
            </a:pPr>
            <a:r>
              <a:rPr lang="es-ES" sz="2400" dirty="0" smtClean="0">
                <a:solidFill>
                  <a:srgbClr val="FFFF00"/>
                </a:solidFill>
              </a:rPr>
              <a:t>Chalecos salvavidas. </a:t>
            </a:r>
            <a:endParaRPr lang="es-ES" sz="2400" dirty="0" smtClean="0">
              <a:solidFill>
                <a:srgbClr val="FFFF00"/>
              </a:solidFill>
            </a:endParaRPr>
          </a:p>
          <a:p>
            <a:pPr indent="22225">
              <a:buNone/>
            </a:pPr>
            <a:r>
              <a:rPr lang="es-ES" sz="2000" dirty="0" smtClean="0">
                <a:solidFill>
                  <a:srgbClr val="FFFF00"/>
                </a:solidFill>
              </a:rPr>
              <a:t>Existen </a:t>
            </a:r>
            <a:r>
              <a:rPr lang="es-ES" sz="2000" dirty="0" smtClean="0">
                <a:solidFill>
                  <a:srgbClr val="FFFF00"/>
                </a:solidFill>
              </a:rPr>
              <a:t>los inherentemente boyantes, lo que significa que  otorgan flotabilidad de por sí, pero son voluminosos, y los inflables que son de poco volumen, se puede doblar y es fácil nadar, pero son dependientes de la condición de impermeabilidad de la cámara inflada.</a:t>
            </a:r>
            <a:endParaRPr lang="es-ES" sz="2400" dirty="0" smtClean="0">
              <a:solidFill>
                <a:srgbClr val="FFFF00"/>
              </a:solidFill>
            </a:endParaRPr>
          </a:p>
          <a:p>
            <a:pPr lvl="1" indent="22225"/>
            <a:r>
              <a:rPr lang="es-ES" sz="2000" dirty="0" smtClean="0">
                <a:solidFill>
                  <a:srgbClr val="FFFF00"/>
                </a:solidFill>
              </a:rPr>
              <a:t>Deben ser fabricados con materiales resistentes a los cambios de temperaturas, que no se pudran y resistentes a la corrosión.</a:t>
            </a:r>
          </a:p>
          <a:p>
            <a:pPr lvl="1" indent="22225"/>
            <a:r>
              <a:rPr lang="es-ES" sz="2000" dirty="0" smtClean="0">
                <a:solidFill>
                  <a:srgbClr val="FFFF00"/>
                </a:solidFill>
              </a:rPr>
              <a:t>Deben tener color naranjo internacional y cintas reflectantes, siendo además resistentes al fuego, fáciles de colocar y amarrarse al cuerpo</a:t>
            </a:r>
          </a:p>
        </p:txBody>
      </p:sp>
      <p:pic>
        <p:nvPicPr>
          <p:cNvPr id="4" name="3 Imagen" descr="chalecos.jpg"/>
          <p:cNvPicPr>
            <a:picLocks noChangeAspect="1"/>
          </p:cNvPicPr>
          <p:nvPr/>
        </p:nvPicPr>
        <p:blipFill>
          <a:blip r:embed="rId2"/>
          <a:stretch>
            <a:fillRect/>
          </a:stretch>
        </p:blipFill>
        <p:spPr>
          <a:xfrm>
            <a:off x="7143768" y="2082668"/>
            <a:ext cx="1714512" cy="2277224"/>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3200" b="1" dirty="0" smtClean="0">
                <a:solidFill>
                  <a:srgbClr val="FFFF00"/>
                </a:solidFill>
              </a:rPr>
              <a:t/>
            </a:r>
            <a:br>
              <a:rPr lang="es-ES_tradnl" sz="3200" b="1" dirty="0" smtClean="0">
                <a:solidFill>
                  <a:srgbClr val="FFFF00"/>
                </a:solidFill>
              </a:rPr>
            </a:br>
            <a:r>
              <a:rPr lang="es-ES_tradnl" sz="3200" b="1" dirty="0" smtClean="0">
                <a:solidFill>
                  <a:srgbClr val="FFFF00"/>
                </a:solidFill>
              </a:rPr>
              <a:t>DISPOSITIVOS INDIVIDUALES DE SUPERVIVENCIA</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a:xfrm>
            <a:off x="428596" y="1428736"/>
            <a:ext cx="8229600" cy="4525963"/>
          </a:xfrm>
        </p:spPr>
        <p:txBody>
          <a:bodyPr/>
          <a:lstStyle/>
          <a:p>
            <a:pPr lvl="1" indent="22225">
              <a:buNone/>
            </a:pPr>
            <a:r>
              <a:rPr lang="es-ES" sz="2400" dirty="0" smtClean="0">
                <a:solidFill>
                  <a:srgbClr val="FFFF00"/>
                </a:solidFill>
              </a:rPr>
              <a:t>Todos deben tener los siguientes accesorios:</a:t>
            </a:r>
          </a:p>
          <a:p>
            <a:pPr lvl="2" indent="22225"/>
            <a:r>
              <a:rPr lang="es-ES" sz="1800" dirty="0" smtClean="0">
                <a:solidFill>
                  <a:srgbClr val="FFFF00"/>
                </a:solidFill>
              </a:rPr>
              <a:t>Un pito.</a:t>
            </a:r>
          </a:p>
          <a:p>
            <a:pPr lvl="2" indent="22225"/>
            <a:r>
              <a:rPr lang="es-ES" sz="1800" dirty="0" smtClean="0">
                <a:solidFill>
                  <a:srgbClr val="FFFF00"/>
                </a:solidFill>
              </a:rPr>
              <a:t>Una linterna con pilas</a:t>
            </a:r>
          </a:p>
          <a:p>
            <a:pPr lvl="2" indent="22225"/>
            <a:r>
              <a:rPr lang="es-ES" sz="1800" dirty="0" smtClean="0">
                <a:solidFill>
                  <a:srgbClr val="FFFF00"/>
                </a:solidFill>
              </a:rPr>
              <a:t>Una botella de CO2, para su inflado automático (en el caso que sea inflable)</a:t>
            </a:r>
          </a:p>
          <a:p>
            <a:pPr lvl="2" indent="22225"/>
            <a:r>
              <a:rPr lang="es-ES" sz="1800" dirty="0" smtClean="0">
                <a:solidFill>
                  <a:srgbClr val="FFFF00"/>
                </a:solidFill>
              </a:rPr>
              <a:t>Bolsa de empaque para su estiba.</a:t>
            </a:r>
          </a:p>
          <a:p>
            <a:pPr lvl="2" indent="22225"/>
            <a:r>
              <a:rPr lang="es-ES" sz="1800" dirty="0" smtClean="0">
                <a:solidFill>
                  <a:srgbClr val="FFFF00"/>
                </a:solidFill>
              </a:rPr>
              <a:t>Cazonete con rabiza.</a:t>
            </a:r>
          </a:p>
          <a:p>
            <a:pPr lvl="2" indent="22225"/>
            <a:r>
              <a:rPr lang="es-ES" sz="1800" smtClean="0">
                <a:solidFill>
                  <a:srgbClr val="FFFF00"/>
                </a:solidFill>
              </a:rPr>
              <a:t>Material reflectante</a:t>
            </a:r>
            <a:endParaRPr lang="es-ES" b="1" dirty="0" smtClean="0">
              <a:solidFill>
                <a:srgbClr val="FFFF00"/>
              </a:solidFill>
            </a:endParaRPr>
          </a:p>
        </p:txBody>
      </p:sp>
      <p:pic>
        <p:nvPicPr>
          <p:cNvPr id="5" name="4 Imagen" descr="inflable.jpg"/>
          <p:cNvPicPr>
            <a:picLocks noChangeAspect="1"/>
          </p:cNvPicPr>
          <p:nvPr/>
        </p:nvPicPr>
        <p:blipFill>
          <a:blip r:embed="rId2"/>
          <a:stretch>
            <a:fillRect/>
          </a:stretch>
        </p:blipFill>
        <p:spPr>
          <a:xfrm>
            <a:off x="5357818" y="3357562"/>
            <a:ext cx="2714644" cy="2714644"/>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3200" b="1" dirty="0" smtClean="0">
                <a:solidFill>
                  <a:srgbClr val="FFFF00"/>
                </a:solidFill>
              </a:rPr>
              <a:t/>
            </a:r>
            <a:br>
              <a:rPr lang="es-ES_tradnl" sz="3200" b="1" dirty="0" smtClean="0">
                <a:solidFill>
                  <a:srgbClr val="FFFF00"/>
                </a:solidFill>
              </a:rPr>
            </a:br>
            <a:r>
              <a:rPr lang="es-ES_tradnl" sz="3200" b="1" dirty="0" smtClean="0">
                <a:solidFill>
                  <a:srgbClr val="FFFF00"/>
                </a:solidFill>
              </a:rPr>
              <a:t>DISPOSITIVOS INDIVIDUALES DE SUPERVIVENCIA</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a:xfrm>
            <a:off x="428596" y="1428736"/>
            <a:ext cx="8229600" cy="4525963"/>
          </a:xfrm>
        </p:spPr>
        <p:txBody>
          <a:bodyPr/>
          <a:lstStyle/>
          <a:p>
            <a:pPr indent="22225">
              <a:buNone/>
            </a:pPr>
            <a:r>
              <a:rPr lang="es-ES" dirty="0" smtClean="0">
                <a:solidFill>
                  <a:srgbClr val="FFFF00"/>
                </a:solidFill>
              </a:rPr>
              <a:t> </a:t>
            </a:r>
            <a:r>
              <a:rPr lang="es-ES" sz="2000" dirty="0" smtClean="0">
                <a:solidFill>
                  <a:srgbClr val="FFFF00"/>
                </a:solidFill>
              </a:rPr>
              <a:t>AROS SALVAVIDAS.</a:t>
            </a:r>
            <a:endParaRPr lang="es-ES" dirty="0" smtClean="0">
              <a:solidFill>
                <a:srgbClr val="FFFF00"/>
              </a:solidFill>
            </a:endParaRPr>
          </a:p>
          <a:p>
            <a:pPr indent="22225"/>
            <a:r>
              <a:rPr lang="es-ES" sz="1800" dirty="0" smtClean="0">
                <a:solidFill>
                  <a:srgbClr val="FFFF00"/>
                </a:solidFill>
              </a:rPr>
              <a:t>Son elementos que deben ser lanzados desde el buque hacia una persona que ha caído al agua y no cuenta con salvavidas puesto.</a:t>
            </a:r>
          </a:p>
          <a:p>
            <a:pPr indent="22225"/>
            <a:r>
              <a:rPr lang="es-ES" sz="1800" dirty="0" smtClean="0">
                <a:solidFill>
                  <a:srgbClr val="FFFF00"/>
                </a:solidFill>
              </a:rPr>
              <a:t>Están ubicados en cubierta, y en algunos casos, su proceso de lanzamiento puede ser remoto, desde un puente de mando o alerón.</a:t>
            </a:r>
          </a:p>
          <a:p>
            <a:pPr indent="22225"/>
            <a:r>
              <a:rPr lang="es-ES" sz="1800" dirty="0" smtClean="0">
                <a:solidFill>
                  <a:srgbClr val="FFFF00"/>
                </a:solidFill>
              </a:rPr>
              <a:t>Sus especificaciones más importantes son:</a:t>
            </a:r>
          </a:p>
          <a:p>
            <a:pPr lvl="1" indent="22225"/>
            <a:r>
              <a:rPr lang="es-ES" sz="1400" dirty="0" smtClean="0">
                <a:solidFill>
                  <a:srgbClr val="FFFF00"/>
                </a:solidFill>
              </a:rPr>
              <a:t>Flotabilidad propia.</a:t>
            </a:r>
          </a:p>
          <a:p>
            <a:pPr lvl="1" indent="22225"/>
            <a:r>
              <a:rPr lang="es-ES" sz="1400" dirty="0" smtClean="0">
                <a:solidFill>
                  <a:srgbClr val="FFFF00"/>
                </a:solidFill>
              </a:rPr>
              <a:t>Color naranja internacional.</a:t>
            </a:r>
          </a:p>
          <a:p>
            <a:pPr lvl="1" indent="22225"/>
            <a:r>
              <a:rPr lang="es-ES" sz="1400" dirty="0" smtClean="0">
                <a:solidFill>
                  <a:srgbClr val="FFFF00"/>
                </a:solidFill>
              </a:rPr>
              <a:t>Ser resistentes a una caída al agua desde alturas de 30 </a:t>
            </a:r>
            <a:r>
              <a:rPr lang="es-ES" sz="1100" dirty="0" err="1" smtClean="0">
                <a:solidFill>
                  <a:srgbClr val="FFFF00"/>
                </a:solidFill>
              </a:rPr>
              <a:t>mts</a:t>
            </a:r>
            <a:r>
              <a:rPr lang="es-ES" sz="1100" dirty="0" smtClean="0">
                <a:solidFill>
                  <a:srgbClr val="FFFF00"/>
                </a:solidFill>
              </a:rPr>
              <a:t>.</a:t>
            </a:r>
          </a:p>
          <a:p>
            <a:pPr lvl="1" indent="22225"/>
            <a:r>
              <a:rPr lang="es-ES" sz="1400" dirty="0" smtClean="0">
                <a:solidFill>
                  <a:srgbClr val="FFFF00"/>
                </a:solidFill>
              </a:rPr>
              <a:t> Llevar marcado el nombre del buque.</a:t>
            </a:r>
            <a:endParaRPr lang="es-ES" sz="1400" dirty="0" smtClean="0">
              <a:solidFill>
                <a:srgbClr val="FFFF00"/>
              </a:solidFill>
            </a:endParaRPr>
          </a:p>
          <a:p>
            <a:pPr lvl="1" indent="22225"/>
            <a:r>
              <a:rPr lang="es-ES" sz="1400" dirty="0" smtClean="0">
                <a:solidFill>
                  <a:srgbClr val="FFFF00"/>
                </a:solidFill>
              </a:rPr>
              <a:t> Diámetro exterior no menor a 80 </a:t>
            </a:r>
            <a:r>
              <a:rPr lang="es-ES" sz="1400" dirty="0" err="1" smtClean="0">
                <a:solidFill>
                  <a:srgbClr val="FFFF00"/>
                </a:solidFill>
              </a:rPr>
              <a:t>cms.</a:t>
            </a:r>
            <a:endParaRPr lang="es-ES" sz="1400" dirty="0" smtClean="0">
              <a:solidFill>
                <a:srgbClr val="FFFF00"/>
              </a:solidFill>
            </a:endParaRPr>
          </a:p>
          <a:p>
            <a:pPr lvl="1" indent="22225"/>
            <a:r>
              <a:rPr lang="es-ES" sz="1400" dirty="0" smtClean="0">
                <a:solidFill>
                  <a:srgbClr val="FFFF00"/>
                </a:solidFill>
              </a:rPr>
              <a:t> </a:t>
            </a:r>
            <a:r>
              <a:rPr lang="es-ES" sz="1400" dirty="0" smtClean="0">
                <a:solidFill>
                  <a:srgbClr val="FFFF00"/>
                </a:solidFill>
              </a:rPr>
              <a:t>Diámetro interior no menor a 40 </a:t>
            </a:r>
            <a:r>
              <a:rPr lang="es-ES" sz="1400" dirty="0" err="1" smtClean="0">
                <a:solidFill>
                  <a:srgbClr val="FFFF00"/>
                </a:solidFill>
              </a:rPr>
              <a:t>cms.</a:t>
            </a:r>
            <a:endParaRPr lang="es-ES" sz="1400" dirty="0" smtClean="0">
              <a:solidFill>
                <a:srgbClr val="FFFF00"/>
              </a:solidFill>
            </a:endParaRPr>
          </a:p>
          <a:p>
            <a:pPr indent="22225"/>
            <a:r>
              <a:rPr lang="es-ES" sz="1800" dirty="0" smtClean="0">
                <a:solidFill>
                  <a:srgbClr val="FFFF00"/>
                </a:solidFill>
              </a:rPr>
              <a:t> En unidades navales deben haber a lo menos 2 aros con funcionamiento automático, con artefacto luminoso y señal fumígena</a:t>
            </a:r>
          </a:p>
          <a:p>
            <a:pPr lvl="1" indent="22225"/>
            <a:endParaRPr lang="es-ES" sz="1400" dirty="0" smtClean="0">
              <a:solidFill>
                <a:srgbClr val="FFFF00"/>
              </a:solidFill>
            </a:endParaRPr>
          </a:p>
          <a:p>
            <a:pPr lvl="1" indent="22225"/>
            <a:endParaRPr lang="es-ES" sz="1400" dirty="0" smtClean="0">
              <a:solidFill>
                <a:srgbClr val="FFFF00"/>
              </a:solidFill>
            </a:endParaRPr>
          </a:p>
        </p:txBody>
      </p:sp>
      <p:pic>
        <p:nvPicPr>
          <p:cNvPr id="4" name="3 Imagen" descr="aro_salvavidas.jpg"/>
          <p:cNvPicPr>
            <a:picLocks noChangeAspect="1"/>
          </p:cNvPicPr>
          <p:nvPr/>
        </p:nvPicPr>
        <p:blipFill>
          <a:blip r:embed="rId2"/>
          <a:stretch>
            <a:fillRect/>
          </a:stretch>
        </p:blipFill>
        <p:spPr>
          <a:xfrm>
            <a:off x="6143636" y="3214686"/>
            <a:ext cx="2637711" cy="1928826"/>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3200" b="1" dirty="0" smtClean="0">
                <a:solidFill>
                  <a:srgbClr val="FFFF00"/>
                </a:solidFill>
              </a:rPr>
              <a:t/>
            </a:r>
            <a:br>
              <a:rPr lang="es-ES_tradnl" sz="3200" b="1" dirty="0" smtClean="0">
                <a:solidFill>
                  <a:srgbClr val="FFFF00"/>
                </a:solidFill>
              </a:rPr>
            </a:br>
            <a:r>
              <a:rPr lang="es-ES_tradnl" sz="3200" b="1" dirty="0" smtClean="0">
                <a:solidFill>
                  <a:srgbClr val="FFFF00"/>
                </a:solidFill>
              </a:rPr>
              <a:t>DISPOSITIVOS INDIVIDUALES DE SUPERVIVENCIA</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a:xfrm>
            <a:off x="428596" y="1428736"/>
            <a:ext cx="4857784" cy="4525963"/>
          </a:xfrm>
        </p:spPr>
        <p:txBody>
          <a:bodyPr/>
          <a:lstStyle/>
          <a:p>
            <a:pPr indent="22225">
              <a:buNone/>
            </a:pPr>
            <a:r>
              <a:rPr lang="es-ES" dirty="0" smtClean="0">
                <a:solidFill>
                  <a:srgbClr val="FFFF00"/>
                </a:solidFill>
              </a:rPr>
              <a:t> </a:t>
            </a:r>
            <a:r>
              <a:rPr lang="es-ES" sz="2000" b="1" dirty="0" smtClean="0">
                <a:solidFill>
                  <a:srgbClr val="FFFF00"/>
                </a:solidFill>
              </a:rPr>
              <a:t>TRAJES DE INMERSIÓN.</a:t>
            </a:r>
            <a:endParaRPr lang="es-ES" b="1" dirty="0" smtClean="0">
              <a:solidFill>
                <a:srgbClr val="FFFF00"/>
              </a:solidFill>
            </a:endParaRPr>
          </a:p>
          <a:p>
            <a:pPr indent="22225"/>
            <a:r>
              <a:rPr lang="es-ES" sz="1800" dirty="0" smtClean="0">
                <a:solidFill>
                  <a:srgbClr val="FFFF00"/>
                </a:solidFill>
              </a:rPr>
              <a:t> </a:t>
            </a:r>
            <a:r>
              <a:rPr lang="es-ES" sz="1800" dirty="0" smtClean="0">
                <a:solidFill>
                  <a:srgbClr val="FFFF00"/>
                </a:solidFill>
              </a:rPr>
              <a:t>Es un traje térmico hermético, de una pieza, y de </a:t>
            </a:r>
            <a:r>
              <a:rPr lang="es-ES" sz="1800" dirty="0" err="1" smtClean="0">
                <a:solidFill>
                  <a:srgbClr val="FFFF00"/>
                </a:solidFill>
              </a:rPr>
              <a:t>boyantez</a:t>
            </a:r>
            <a:r>
              <a:rPr lang="es-ES" sz="1800" dirty="0" smtClean="0">
                <a:solidFill>
                  <a:srgbClr val="FFFF00"/>
                </a:solidFill>
              </a:rPr>
              <a:t> positiva, que debe cubrir todo el cuerpo, excepto la cara.</a:t>
            </a:r>
            <a:endParaRPr lang="es-ES" sz="1800" dirty="0" smtClean="0">
              <a:solidFill>
                <a:srgbClr val="FFFF00"/>
              </a:solidFill>
            </a:endParaRPr>
          </a:p>
          <a:p>
            <a:pPr indent="22225"/>
            <a:r>
              <a:rPr lang="es-ES" sz="1800" dirty="0" smtClean="0">
                <a:solidFill>
                  <a:srgbClr val="FFFF00"/>
                </a:solidFill>
              </a:rPr>
              <a:t>Sus especificaciones más importantes son:</a:t>
            </a:r>
          </a:p>
          <a:p>
            <a:pPr lvl="1" indent="22225"/>
            <a:r>
              <a:rPr lang="es-ES" sz="1400" dirty="0" smtClean="0">
                <a:solidFill>
                  <a:srgbClr val="FFFF00"/>
                </a:solidFill>
              </a:rPr>
              <a:t> Desempaque y postura en no más de dos minutos.</a:t>
            </a:r>
          </a:p>
          <a:p>
            <a:pPr lvl="1" indent="22225"/>
            <a:r>
              <a:rPr lang="es-ES" sz="1400" dirty="0" smtClean="0">
                <a:solidFill>
                  <a:srgbClr val="FFFF00"/>
                </a:solidFill>
              </a:rPr>
              <a:t> Color naranja internacional.</a:t>
            </a:r>
          </a:p>
          <a:p>
            <a:pPr lvl="1" indent="22225"/>
            <a:r>
              <a:rPr lang="es-ES" sz="1400" dirty="0" smtClean="0">
                <a:solidFill>
                  <a:srgbClr val="FFFF00"/>
                </a:solidFill>
              </a:rPr>
              <a:t> Deben permitir su uso con chalecos salvavidas.</a:t>
            </a:r>
          </a:p>
          <a:p>
            <a:pPr lvl="1" indent="22225"/>
            <a:r>
              <a:rPr lang="es-ES" sz="1400" dirty="0" smtClean="0">
                <a:solidFill>
                  <a:srgbClr val="FFFF00"/>
                </a:solidFill>
              </a:rPr>
              <a:t> Ser resistente para saltar  al agua desde altura de 4,5 </a:t>
            </a:r>
            <a:r>
              <a:rPr lang="es-ES" sz="1400" dirty="0" err="1" smtClean="0">
                <a:solidFill>
                  <a:srgbClr val="FFFF00"/>
                </a:solidFill>
              </a:rPr>
              <a:t>mts</a:t>
            </a:r>
            <a:r>
              <a:rPr lang="es-ES" sz="1400" dirty="0" smtClean="0">
                <a:solidFill>
                  <a:srgbClr val="FFFF00"/>
                </a:solidFill>
              </a:rPr>
              <a:t>.</a:t>
            </a:r>
          </a:p>
          <a:p>
            <a:pPr lvl="1" indent="22225"/>
            <a:r>
              <a:rPr lang="es-ES" sz="1400" dirty="0" smtClean="0">
                <a:solidFill>
                  <a:srgbClr val="FFFF00"/>
                </a:solidFill>
              </a:rPr>
              <a:t> Permitir al usuario nadar distancias cortas y subir a una embarcación de emergencia.</a:t>
            </a:r>
          </a:p>
          <a:p>
            <a:pPr lvl="1" indent="22225">
              <a:buNone/>
            </a:pPr>
            <a:endParaRPr lang="es-ES" sz="1400" dirty="0" smtClean="0">
              <a:solidFill>
                <a:srgbClr val="FFFF00"/>
              </a:solidFill>
            </a:endParaRPr>
          </a:p>
          <a:p>
            <a:pPr lvl="1" indent="22225"/>
            <a:endParaRPr lang="es-ES" sz="1400" dirty="0" smtClean="0">
              <a:solidFill>
                <a:srgbClr val="FFFF00"/>
              </a:solidFill>
            </a:endParaRPr>
          </a:p>
        </p:txBody>
      </p:sp>
      <p:pic>
        <p:nvPicPr>
          <p:cNvPr id="4" name="3 Imagen" descr="traje-supervivencia-solas-23396-5880085.jpg"/>
          <p:cNvPicPr>
            <a:picLocks noChangeAspect="1"/>
          </p:cNvPicPr>
          <p:nvPr/>
        </p:nvPicPr>
        <p:blipFill>
          <a:blip r:embed="rId2"/>
          <a:stretch>
            <a:fillRect/>
          </a:stretch>
        </p:blipFill>
        <p:spPr>
          <a:xfrm>
            <a:off x="5214942" y="2214554"/>
            <a:ext cx="3790518" cy="257176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s-ES" b="1" smtClean="0">
                <a:solidFill>
                  <a:srgbClr val="FFFF00"/>
                </a:solidFill>
              </a:rPr>
              <a:t>Traje de Sobrevivencia</a:t>
            </a:r>
            <a:endParaRPr lang="es-ES" sz="4000" b="1" smtClean="0">
              <a:solidFill>
                <a:srgbClr val="FFFF00"/>
              </a:solidFill>
            </a:endParaRPr>
          </a:p>
        </p:txBody>
      </p:sp>
      <p:sp>
        <p:nvSpPr>
          <p:cNvPr id="4099" name="Rectangle 3"/>
          <p:cNvSpPr>
            <a:spLocks noGrp="1" noChangeArrowheads="1"/>
          </p:cNvSpPr>
          <p:nvPr>
            <p:ph type="body" idx="1"/>
          </p:nvPr>
        </p:nvSpPr>
        <p:spPr>
          <a:xfrm>
            <a:off x="457200" y="1600200"/>
            <a:ext cx="8229600" cy="4830763"/>
          </a:xfrm>
          <a:ln w="28575">
            <a:solidFill>
              <a:schemeClr val="bg1"/>
            </a:solidFill>
          </a:ln>
        </p:spPr>
        <p:txBody>
          <a:bodyPr/>
          <a:lstStyle/>
          <a:p>
            <a:pPr eaLnBrk="1" hangingPunct="1">
              <a:lnSpc>
                <a:spcPct val="80000"/>
              </a:lnSpc>
              <a:tabLst>
                <a:tab pos="715963" algn="l"/>
              </a:tabLst>
            </a:pPr>
            <a:endParaRPr lang="es-ES" smtClean="0">
              <a:solidFill>
                <a:srgbClr val="FFFF00"/>
              </a:solidFill>
            </a:endParaRPr>
          </a:p>
          <a:p>
            <a:pPr eaLnBrk="1" hangingPunct="1">
              <a:lnSpc>
                <a:spcPct val="80000"/>
              </a:lnSpc>
              <a:tabLst>
                <a:tab pos="715963" algn="l"/>
              </a:tabLst>
            </a:pPr>
            <a:r>
              <a:rPr lang="es-ES" smtClean="0">
                <a:solidFill>
                  <a:srgbClr val="FFFF00"/>
                </a:solidFill>
              </a:rPr>
              <a:t>	Los trajes de sobrevivencia están pre empacados en contenedores en las cubiertas exteriores.</a:t>
            </a:r>
          </a:p>
          <a:p>
            <a:pPr eaLnBrk="1" hangingPunct="1">
              <a:lnSpc>
                <a:spcPct val="80000"/>
              </a:lnSpc>
              <a:tabLst>
                <a:tab pos="715963" algn="l"/>
              </a:tabLst>
            </a:pPr>
            <a:r>
              <a:rPr lang="es-ES" smtClean="0">
                <a:solidFill>
                  <a:srgbClr val="FFFF00"/>
                </a:solidFill>
              </a:rPr>
              <a:t>	El traje está diseñado para usarlo una vez que se prepara para abandonar el buque. Es impermeable y aislante, permitiendo disminuir el contacto con el agua y evitar la hipotermia. Su confección es variada en cuanto al material empleado y es de color naranja.</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8"/>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es-CL"/>
          </a:p>
        </p:txBody>
      </p:sp>
      <p:graphicFrame>
        <p:nvGraphicFramePr>
          <p:cNvPr id="6147" name="Object 7"/>
          <p:cNvGraphicFramePr>
            <a:graphicFrameLocks noChangeAspect="1"/>
          </p:cNvGraphicFramePr>
          <p:nvPr/>
        </p:nvGraphicFramePr>
        <p:xfrm>
          <a:off x="1042988" y="0"/>
          <a:ext cx="7624762" cy="6872288"/>
        </p:xfrm>
        <a:graphic>
          <a:graphicData uri="http://schemas.openxmlformats.org/presentationml/2006/ole">
            <p:oleObj spid="_x0000_s1026" name="Imagen de mapa de bits" r:id="rId3" imgW="4762007" imgH="5422675" progId="Paint.Picture">
              <p:embed/>
            </p:oleObj>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s-CL" smtClean="0"/>
          </a:p>
        </p:txBody>
      </p:sp>
      <p:pic>
        <p:nvPicPr>
          <p:cNvPr id="7171" name="Picture 3"/>
          <p:cNvPicPr>
            <a:picLocks noChangeAspect="1" noChangeArrowheads="1"/>
          </p:cNvPicPr>
          <p:nvPr>
            <p:ph type="body" idx="1"/>
          </p:nvPr>
        </p:nvPicPr>
        <p:blipFill>
          <a:blip r:embed="rId2"/>
          <a:srcRect/>
          <a:stretch>
            <a:fillRect/>
          </a:stretch>
        </p:blip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s-CL" b="1">
                <a:solidFill>
                  <a:srgbClr val="FFFF00"/>
                </a:solidFill>
              </a:rPr>
              <a:t>Balsa Salvavidas</a:t>
            </a:r>
            <a:r>
              <a:rPr lang="es-ES">
                <a:solidFill>
                  <a:srgbClr val="FFFF00"/>
                </a:solidFill>
              </a:rPr>
              <a:t> </a:t>
            </a:r>
          </a:p>
        </p:txBody>
      </p:sp>
      <p:sp>
        <p:nvSpPr>
          <p:cNvPr id="15363" name="Rectangle 3"/>
          <p:cNvSpPr>
            <a:spLocks noGrp="1" noChangeArrowheads="1"/>
          </p:cNvSpPr>
          <p:nvPr>
            <p:ph type="body" idx="1"/>
          </p:nvPr>
        </p:nvSpPr>
        <p:spPr/>
        <p:txBody>
          <a:bodyPr/>
          <a:lstStyle/>
          <a:p>
            <a:r>
              <a:rPr lang="es-CL" sz="2800">
                <a:solidFill>
                  <a:srgbClr val="FFFF00"/>
                </a:solidFill>
              </a:rPr>
              <a:t>La balsa salvavidas es parte del equipamiento estándar de los buques de la Armada, cuya cantidades en cada uno de ellos permiten recibir a la totalidad de la dotación más un 10 %. Está almacenado en un contenedor de fibra de vidrio y ubicado sobre la cubierta principal, en posición tal que no tenga obstrucciones para su empleo, cuando se tenga que lanzar al mar, o pueda aflorar sin problemas cuando se activa la válvula hidrostática.</a:t>
            </a:r>
            <a:endParaRPr lang="es-ES" sz="2800">
              <a:solidFill>
                <a:srgbClr val="FFFF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endParaRPr lang="es-CL"/>
          </a:p>
        </p:txBody>
      </p:sp>
      <p:pic>
        <p:nvPicPr>
          <p:cNvPr id="20486" name="Picture 6"/>
          <p:cNvPicPr>
            <a:picLocks noChangeAspect="1" noChangeArrowheads="1"/>
          </p:cNvPicPr>
          <p:nvPr>
            <p:ph type="body" idx="1"/>
          </p:nvPr>
        </p:nvPicPr>
        <p:blipFill>
          <a:blip r:embed="rId2"/>
          <a:srcRect/>
          <a:stretch>
            <a:fillRect/>
          </a:stretch>
        </p:blipFill>
        <p:spPr>
          <a:xfrm>
            <a:off x="0" y="44450"/>
            <a:ext cx="9144000" cy="6773863"/>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20486"/>
                                        </p:tgtEl>
                                        <p:attrNameLst>
                                          <p:attrName>style.visibility</p:attrName>
                                        </p:attrNameLst>
                                      </p:cBhvr>
                                      <p:to>
                                        <p:strVal val="visible"/>
                                      </p:to>
                                    </p:set>
                                    <p:anim calcmode="lin" valueType="num">
                                      <p:cBhvr>
                                        <p:cTn id="7" dur="500" fill="hold"/>
                                        <p:tgtEl>
                                          <p:spTgt spid="20486"/>
                                        </p:tgtEl>
                                        <p:attrNameLst>
                                          <p:attrName>ppt_x</p:attrName>
                                        </p:attrNameLst>
                                      </p:cBhvr>
                                      <p:tavLst>
                                        <p:tav tm="0">
                                          <p:val>
                                            <p:strVal val="#ppt_x-#ppt_w/2"/>
                                          </p:val>
                                        </p:tav>
                                        <p:tav tm="100000">
                                          <p:val>
                                            <p:strVal val="#ppt_x"/>
                                          </p:val>
                                        </p:tav>
                                      </p:tavLst>
                                    </p:anim>
                                    <p:anim calcmode="lin" valueType="num">
                                      <p:cBhvr>
                                        <p:cTn id="8" dur="500" fill="hold"/>
                                        <p:tgtEl>
                                          <p:spTgt spid="20486"/>
                                        </p:tgtEl>
                                        <p:attrNameLst>
                                          <p:attrName>ppt_y</p:attrName>
                                        </p:attrNameLst>
                                      </p:cBhvr>
                                      <p:tavLst>
                                        <p:tav tm="0">
                                          <p:val>
                                            <p:strVal val="#ppt_y"/>
                                          </p:val>
                                        </p:tav>
                                        <p:tav tm="100000">
                                          <p:val>
                                            <p:strVal val="#ppt_y"/>
                                          </p:val>
                                        </p:tav>
                                      </p:tavLst>
                                    </p:anim>
                                    <p:anim calcmode="lin" valueType="num">
                                      <p:cBhvr>
                                        <p:cTn id="9" dur="500" fill="hold"/>
                                        <p:tgtEl>
                                          <p:spTgt spid="20486"/>
                                        </p:tgtEl>
                                        <p:attrNameLst>
                                          <p:attrName>ppt_w</p:attrName>
                                        </p:attrNameLst>
                                      </p:cBhvr>
                                      <p:tavLst>
                                        <p:tav tm="0">
                                          <p:val>
                                            <p:fltVal val="0"/>
                                          </p:val>
                                        </p:tav>
                                        <p:tav tm="100000">
                                          <p:val>
                                            <p:strVal val="#ppt_w"/>
                                          </p:val>
                                        </p:tav>
                                      </p:tavLst>
                                    </p:anim>
                                    <p:anim calcmode="lin" valueType="num">
                                      <p:cBhvr>
                                        <p:cTn id="10" dur="500" fill="hold"/>
                                        <p:tgtEl>
                                          <p:spTgt spid="2048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s-ES" b="1">
                <a:solidFill>
                  <a:srgbClr val="FFFF00"/>
                </a:solidFill>
              </a:rPr>
              <a:t>Equipo móvil</a:t>
            </a:r>
          </a:p>
        </p:txBody>
      </p:sp>
      <p:sp>
        <p:nvSpPr>
          <p:cNvPr id="16387" name="Rectangle 3"/>
          <p:cNvSpPr>
            <a:spLocks noGrp="1" noChangeArrowheads="1"/>
          </p:cNvSpPr>
          <p:nvPr>
            <p:ph type="body" idx="1"/>
          </p:nvPr>
        </p:nvSpPr>
        <p:spPr/>
        <p:txBody>
          <a:bodyPr/>
          <a:lstStyle/>
          <a:p>
            <a:pPr>
              <a:lnSpc>
                <a:spcPct val="90000"/>
              </a:lnSpc>
            </a:pPr>
            <a:r>
              <a:rPr lang="es-ES" sz="2800">
                <a:solidFill>
                  <a:srgbClr val="FFFF00"/>
                </a:solidFill>
              </a:rPr>
              <a:t>Salvavidas flotante + cabo de 30 metros</a:t>
            </a:r>
          </a:p>
          <a:p>
            <a:pPr>
              <a:lnSpc>
                <a:spcPct val="90000"/>
              </a:lnSpc>
            </a:pPr>
            <a:r>
              <a:rPr lang="es-ES" sz="2800">
                <a:solidFill>
                  <a:srgbClr val="FFFF00"/>
                </a:solidFill>
              </a:rPr>
              <a:t>1 Cuchillo flotante sin punta (fijado a lo largo del flotador, en la entrada de la capota)</a:t>
            </a:r>
          </a:p>
          <a:p>
            <a:pPr>
              <a:lnSpc>
                <a:spcPct val="90000"/>
              </a:lnSpc>
            </a:pPr>
            <a:r>
              <a:rPr lang="es-ES" sz="2800">
                <a:solidFill>
                  <a:srgbClr val="FFFF00"/>
                </a:solidFill>
              </a:rPr>
              <a:t>1Ancla flotante + orinque</a:t>
            </a:r>
          </a:p>
          <a:p>
            <a:pPr>
              <a:lnSpc>
                <a:spcPct val="90000"/>
              </a:lnSpc>
            </a:pPr>
            <a:r>
              <a:rPr lang="es-ES" sz="2800">
                <a:solidFill>
                  <a:srgbClr val="FFFF00"/>
                </a:solidFill>
              </a:rPr>
              <a:t>1 Remo,2 esponjas, 2 achicadores, 1 Kit de reparaciones, 1 inflador, instrucciones de utilización de balsa, Manual de supervivencia en el mar, 1 Kit de pesca, 1Manta isotérmica, Bolsas impermeables (1 para 2 personas)</a:t>
            </a:r>
          </a:p>
          <a:p>
            <a:pPr>
              <a:lnSpc>
                <a:spcPct val="90000"/>
              </a:lnSpc>
            </a:pPr>
            <a:r>
              <a:rPr lang="es-ES" sz="2800">
                <a:solidFill>
                  <a:srgbClr val="FFFF00"/>
                </a:solidFill>
              </a:rPr>
              <a:t>2 Cabos de rescate de 1,50 metros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s-ES" b="1">
                <a:solidFill>
                  <a:srgbClr val="FFFF00"/>
                </a:solidFill>
              </a:rPr>
              <a:t>Material de señalización</a:t>
            </a:r>
            <a:r>
              <a:rPr lang="es-ES">
                <a:solidFill>
                  <a:srgbClr val="FFFF00"/>
                </a:solidFill>
              </a:rPr>
              <a:t> </a:t>
            </a:r>
          </a:p>
        </p:txBody>
      </p:sp>
      <p:sp>
        <p:nvSpPr>
          <p:cNvPr id="17411" name="Rectangle 3"/>
          <p:cNvSpPr>
            <a:spLocks noGrp="1" noChangeArrowheads="1"/>
          </p:cNvSpPr>
          <p:nvPr>
            <p:ph type="body" idx="1"/>
          </p:nvPr>
        </p:nvSpPr>
        <p:spPr/>
        <p:txBody>
          <a:bodyPr/>
          <a:lstStyle/>
          <a:p>
            <a:r>
              <a:rPr lang="es-ES">
                <a:solidFill>
                  <a:srgbClr val="FFFF00"/>
                </a:solidFill>
              </a:rPr>
              <a:t>4 bengalas de mano.</a:t>
            </a:r>
          </a:p>
          <a:p>
            <a:r>
              <a:rPr lang="es-ES">
                <a:solidFill>
                  <a:srgbClr val="FFFF00"/>
                </a:solidFill>
              </a:rPr>
              <a:t>6 cohetes con paracaídas.</a:t>
            </a:r>
          </a:p>
          <a:p>
            <a:r>
              <a:rPr lang="es-ES">
                <a:solidFill>
                  <a:srgbClr val="FFFF00"/>
                </a:solidFill>
              </a:rPr>
              <a:t>2 bastones luminosos</a:t>
            </a:r>
          </a:p>
          <a:p>
            <a:r>
              <a:rPr lang="es-ES">
                <a:solidFill>
                  <a:srgbClr val="FFFF00"/>
                </a:solidFill>
              </a:rPr>
              <a:t>4 Linternas estancas</a:t>
            </a:r>
          </a:p>
          <a:p>
            <a:r>
              <a:rPr lang="es-ES">
                <a:solidFill>
                  <a:srgbClr val="FFFF00"/>
                </a:solidFill>
              </a:rPr>
              <a:t>1Juego de pilas + lámparas de recambio.</a:t>
            </a:r>
          </a:p>
          <a:p>
            <a:r>
              <a:rPr lang="es-ES">
                <a:solidFill>
                  <a:srgbClr val="FFFF00"/>
                </a:solidFill>
              </a:rPr>
              <a:t>1Espejo de señalización, 1silbato, 1Tabla de señales de salvamento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s-CL" b="1">
                <a:solidFill>
                  <a:srgbClr val="FFFF00"/>
                </a:solidFill>
              </a:rPr>
              <a:t>Salud y Alimentación</a:t>
            </a:r>
            <a:endParaRPr lang="es-ES" b="1">
              <a:solidFill>
                <a:srgbClr val="FFFF00"/>
              </a:solidFill>
            </a:endParaRPr>
          </a:p>
        </p:txBody>
      </p:sp>
      <p:sp>
        <p:nvSpPr>
          <p:cNvPr id="18435" name="Rectangle 3"/>
          <p:cNvSpPr>
            <a:spLocks noGrp="1" noChangeArrowheads="1"/>
          </p:cNvSpPr>
          <p:nvPr>
            <p:ph type="body" idx="1"/>
          </p:nvPr>
        </p:nvSpPr>
        <p:spPr/>
        <p:txBody>
          <a:bodyPr/>
          <a:lstStyle/>
          <a:p>
            <a:r>
              <a:rPr lang="es-ES" sz="2800" b="1">
                <a:solidFill>
                  <a:srgbClr val="FFFF00"/>
                </a:solidFill>
              </a:rPr>
              <a:t>Material farmacéutico</a:t>
            </a:r>
            <a:r>
              <a:rPr lang="es-ES" sz="2800">
                <a:solidFill>
                  <a:srgbClr val="FFFF00"/>
                </a:solidFill>
              </a:rPr>
              <a:t> </a:t>
            </a:r>
          </a:p>
          <a:p>
            <a:pPr lvl="1"/>
            <a:r>
              <a:rPr lang="es-ES" sz="2400">
                <a:solidFill>
                  <a:srgbClr val="FFFF00"/>
                </a:solidFill>
              </a:rPr>
              <a:t>1Botiquín de primeros auxilios</a:t>
            </a:r>
          </a:p>
          <a:p>
            <a:pPr lvl="1"/>
            <a:r>
              <a:rPr lang="es-ES" sz="2400">
                <a:solidFill>
                  <a:srgbClr val="FFFF00"/>
                </a:solidFill>
              </a:rPr>
              <a:t>1Tubo de seis comprimidos contra el mareo</a:t>
            </a:r>
          </a:p>
          <a:p>
            <a:r>
              <a:rPr lang="es-ES" sz="2800" b="1">
                <a:solidFill>
                  <a:srgbClr val="FFFF00"/>
                </a:solidFill>
              </a:rPr>
              <a:t>Alimentos de supervivencia (para 4 días)</a:t>
            </a:r>
            <a:r>
              <a:rPr lang="es-ES" sz="2800">
                <a:solidFill>
                  <a:srgbClr val="FFFF00"/>
                </a:solidFill>
              </a:rPr>
              <a:t>1/persona</a:t>
            </a:r>
          </a:p>
          <a:p>
            <a:pPr lvl="1"/>
            <a:r>
              <a:rPr lang="es-ES" sz="2400">
                <a:solidFill>
                  <a:srgbClr val="FFFF00"/>
                </a:solidFill>
              </a:rPr>
              <a:t>Raciones alimentarias (2250 cal)1/pers750 x día</a:t>
            </a:r>
          </a:p>
          <a:p>
            <a:pPr lvl="1"/>
            <a:r>
              <a:rPr lang="es-ES" sz="2400">
                <a:solidFill>
                  <a:srgbClr val="FFFF00"/>
                </a:solidFill>
              </a:rPr>
              <a:t>Agua en bolsas estancas (1,50 l/persona)500 cm3 x día</a:t>
            </a:r>
          </a:p>
          <a:p>
            <a:pPr lvl="1"/>
            <a:r>
              <a:rPr lang="es-ES" sz="2400">
                <a:solidFill>
                  <a:srgbClr val="FFFF00"/>
                </a:solidFill>
              </a:rPr>
              <a:t>1 Vaso graduado.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3659</TotalTime>
  <Words>1034</Words>
  <Application>Microsoft Office PowerPoint</Application>
  <PresentationFormat>Presentación en pantalla (4:3)</PresentationFormat>
  <Paragraphs>100</Paragraphs>
  <Slides>18</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18</vt:i4>
      </vt:variant>
    </vt:vector>
  </HeadingPairs>
  <TitlesOfParts>
    <vt:vector size="20" baseType="lpstr">
      <vt:lpstr>Diseño predeterminado</vt:lpstr>
      <vt:lpstr>Imagen de mapa de bits</vt:lpstr>
      <vt:lpstr>EMERGENCIAS A BORDO</vt:lpstr>
      <vt:lpstr>Contenidos. </vt:lpstr>
      <vt:lpstr>Supervivencia en el mar  SESIÓN N° 3</vt:lpstr>
      <vt:lpstr>SUPERVIVENCIA EN EL MAR </vt:lpstr>
      <vt:lpstr>SUPERVIVENCIA EN EL MAR </vt:lpstr>
      <vt:lpstr>SUPERVIVENCIA EN EL MAR </vt:lpstr>
      <vt:lpstr> DISPOSITIVOS INDIVIDUALES DE SUPERVIVENCIA </vt:lpstr>
      <vt:lpstr> DISPOSITIVOS INDIVIDUALES DE SUPERVIVENCIA </vt:lpstr>
      <vt:lpstr> DISPOSITIVOS INDIVIDUALES DE SUPERVIVENCIA </vt:lpstr>
      <vt:lpstr> DISPOSITIVOS INDIVIDUALES DE SUPERVIVENCIA </vt:lpstr>
      <vt:lpstr>Traje de Sobrevivencia</vt:lpstr>
      <vt:lpstr>Diapositiva 12</vt:lpstr>
      <vt:lpstr>Diapositiva 13</vt:lpstr>
      <vt:lpstr>Balsa Salvavidas </vt:lpstr>
      <vt:lpstr>Diapositiva 15</vt:lpstr>
      <vt:lpstr>Equipo móvil</vt:lpstr>
      <vt:lpstr>Material de señalización </vt:lpstr>
      <vt:lpstr>Salud y Alimentación</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CONTROL DE AVERIAS DE UN BUQUE Y SUPERVIVENCIA EN EL MAR.</dc:title>
  <dc:creator>Escuela Naval "Arturo Prat"</dc:creator>
  <cp:lastModifiedBy>7089557-9</cp:lastModifiedBy>
  <cp:revision>95</cp:revision>
  <dcterms:created xsi:type="dcterms:W3CDTF">2011-06-17T15:44:05Z</dcterms:created>
  <dcterms:modified xsi:type="dcterms:W3CDTF">2015-10-06T14:19:05Z</dcterms:modified>
</cp:coreProperties>
</file>