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42"/>
  </p:notesMasterIdLst>
  <p:sldIdLst>
    <p:sldId id="299" r:id="rId2"/>
    <p:sldId id="305" r:id="rId3"/>
    <p:sldId id="258" r:id="rId4"/>
    <p:sldId id="259" r:id="rId5"/>
    <p:sldId id="260" r:id="rId6"/>
    <p:sldId id="262" r:id="rId7"/>
    <p:sldId id="296" r:id="rId8"/>
    <p:sldId id="292" r:id="rId9"/>
    <p:sldId id="263" r:id="rId10"/>
    <p:sldId id="264" r:id="rId11"/>
    <p:sldId id="266" r:id="rId12"/>
    <p:sldId id="282" r:id="rId13"/>
    <p:sldId id="283" r:id="rId14"/>
    <p:sldId id="297" r:id="rId15"/>
    <p:sldId id="294" r:id="rId16"/>
    <p:sldId id="306" r:id="rId17"/>
    <p:sldId id="267" r:id="rId18"/>
    <p:sldId id="269" r:id="rId19"/>
    <p:sldId id="271" r:id="rId20"/>
    <p:sldId id="272" r:id="rId21"/>
    <p:sldId id="270" r:id="rId22"/>
    <p:sldId id="280" r:id="rId23"/>
    <p:sldId id="284" r:id="rId24"/>
    <p:sldId id="268" r:id="rId25"/>
    <p:sldId id="273" r:id="rId26"/>
    <p:sldId id="301" r:id="rId27"/>
    <p:sldId id="302" r:id="rId28"/>
    <p:sldId id="304" r:id="rId29"/>
    <p:sldId id="274" r:id="rId30"/>
    <p:sldId id="276" r:id="rId31"/>
    <p:sldId id="303" r:id="rId32"/>
    <p:sldId id="295" r:id="rId33"/>
    <p:sldId id="285" r:id="rId34"/>
    <p:sldId id="293" r:id="rId35"/>
    <p:sldId id="286" r:id="rId36"/>
    <p:sldId id="287" r:id="rId37"/>
    <p:sldId id="288" r:id="rId38"/>
    <p:sldId id="289" r:id="rId39"/>
    <p:sldId id="290" r:id="rId40"/>
    <p:sldId id="291" r:id="rId41"/>
  </p:sldIdLst>
  <p:sldSz cx="9144000" cy="6858000" type="screen4x3"/>
  <p:notesSz cx="6858000" cy="9144000"/>
  <p:defaultTextStyle>
    <a:defPPr>
      <a:defRPr lang="en-US"/>
    </a:defPPr>
    <a:lvl1pPr algn="l" rtl="0" eaLnBrk="0" fontAlgn="base" hangingPunct="0">
      <a:spcBef>
        <a:spcPct val="50000"/>
      </a:spcBef>
      <a:spcAft>
        <a:spcPct val="0"/>
      </a:spcAft>
      <a:defRPr sz="2400" b="1" kern="1200">
        <a:solidFill>
          <a:schemeClr val="tx1"/>
        </a:solidFill>
        <a:latin typeface="Times New Roman" pitchFamily="18" charset="0"/>
        <a:ea typeface="+mn-ea"/>
        <a:cs typeface="+mn-cs"/>
      </a:defRPr>
    </a:lvl1pPr>
    <a:lvl2pPr marL="457200" algn="l" rtl="0" eaLnBrk="0" fontAlgn="base" hangingPunct="0">
      <a:spcBef>
        <a:spcPct val="50000"/>
      </a:spcBef>
      <a:spcAft>
        <a:spcPct val="0"/>
      </a:spcAft>
      <a:defRPr sz="2400" b="1" kern="1200">
        <a:solidFill>
          <a:schemeClr val="tx1"/>
        </a:solidFill>
        <a:latin typeface="Times New Roman" pitchFamily="18" charset="0"/>
        <a:ea typeface="+mn-ea"/>
        <a:cs typeface="+mn-cs"/>
      </a:defRPr>
    </a:lvl2pPr>
    <a:lvl3pPr marL="914400" algn="l" rtl="0" eaLnBrk="0" fontAlgn="base" hangingPunct="0">
      <a:spcBef>
        <a:spcPct val="50000"/>
      </a:spcBef>
      <a:spcAft>
        <a:spcPct val="0"/>
      </a:spcAft>
      <a:defRPr sz="2400" b="1" kern="1200">
        <a:solidFill>
          <a:schemeClr val="tx1"/>
        </a:solidFill>
        <a:latin typeface="Times New Roman" pitchFamily="18" charset="0"/>
        <a:ea typeface="+mn-ea"/>
        <a:cs typeface="+mn-cs"/>
      </a:defRPr>
    </a:lvl3pPr>
    <a:lvl4pPr marL="1371600" algn="l" rtl="0" eaLnBrk="0" fontAlgn="base" hangingPunct="0">
      <a:spcBef>
        <a:spcPct val="50000"/>
      </a:spcBef>
      <a:spcAft>
        <a:spcPct val="0"/>
      </a:spcAft>
      <a:defRPr sz="2400" b="1" kern="1200">
        <a:solidFill>
          <a:schemeClr val="tx1"/>
        </a:solidFill>
        <a:latin typeface="Times New Roman" pitchFamily="18" charset="0"/>
        <a:ea typeface="+mn-ea"/>
        <a:cs typeface="+mn-cs"/>
      </a:defRPr>
    </a:lvl4pPr>
    <a:lvl5pPr marL="1828800" algn="l" rtl="0" eaLnBrk="0" fontAlgn="base" hangingPunct="0">
      <a:spcBef>
        <a:spcPct val="50000"/>
      </a:spcBef>
      <a:spcAft>
        <a:spcPct val="0"/>
      </a:spcAft>
      <a:defRPr sz="2400" b="1" kern="1200">
        <a:solidFill>
          <a:schemeClr val="tx1"/>
        </a:solidFill>
        <a:latin typeface="Times New Roman" pitchFamily="18" charset="0"/>
        <a:ea typeface="+mn-ea"/>
        <a:cs typeface="+mn-cs"/>
      </a:defRPr>
    </a:lvl5pPr>
    <a:lvl6pPr marL="2286000" algn="l" defTabSz="914400" rtl="0" eaLnBrk="1" latinLnBrk="0" hangingPunct="1">
      <a:defRPr sz="2400" b="1" kern="1200">
        <a:solidFill>
          <a:schemeClr val="tx1"/>
        </a:solidFill>
        <a:latin typeface="Times New Roman" pitchFamily="18" charset="0"/>
        <a:ea typeface="+mn-ea"/>
        <a:cs typeface="+mn-cs"/>
      </a:defRPr>
    </a:lvl6pPr>
    <a:lvl7pPr marL="2743200" algn="l" defTabSz="914400" rtl="0" eaLnBrk="1" latinLnBrk="0" hangingPunct="1">
      <a:defRPr sz="2400" b="1" kern="1200">
        <a:solidFill>
          <a:schemeClr val="tx1"/>
        </a:solidFill>
        <a:latin typeface="Times New Roman" pitchFamily="18" charset="0"/>
        <a:ea typeface="+mn-ea"/>
        <a:cs typeface="+mn-cs"/>
      </a:defRPr>
    </a:lvl7pPr>
    <a:lvl8pPr marL="3200400" algn="l" defTabSz="914400" rtl="0" eaLnBrk="1" latinLnBrk="0" hangingPunct="1">
      <a:defRPr sz="2400" b="1" kern="1200">
        <a:solidFill>
          <a:schemeClr val="tx1"/>
        </a:solidFill>
        <a:latin typeface="Times New Roman" pitchFamily="18" charset="0"/>
        <a:ea typeface="+mn-ea"/>
        <a:cs typeface="+mn-cs"/>
      </a:defRPr>
    </a:lvl8pPr>
    <a:lvl9pPr marL="3657600" algn="l" defTabSz="914400" rtl="0" eaLnBrk="1" latinLnBrk="0" hangingPunct="1">
      <a:defRPr sz="2400" b="1"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99"/>
    <a:srgbClr val="FF0000"/>
    <a:srgbClr val="FFFF00"/>
    <a:srgbClr val="FF6600"/>
    <a:srgbClr val="66CCFF"/>
    <a:srgbClr val="009900"/>
    <a:srgbClr val="996633"/>
    <a:srgbClr val="66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vertBarState="minimized" horzBarState="maximized">
    <p:restoredLeft sz="15667" autoAdjust="0"/>
    <p:restoredTop sz="94651" autoAdjust="0"/>
  </p:normalViewPr>
  <p:slideViewPr>
    <p:cSldViewPr>
      <p:cViewPr varScale="1">
        <p:scale>
          <a:sx n="116" d="100"/>
          <a:sy n="116" d="100"/>
        </p:scale>
        <p:origin x="2416" y="320"/>
      </p:cViewPr>
      <p:guideLst>
        <p:guide orient="horz" pos="2160"/>
        <p:guide pos="2880"/>
      </p:guideLst>
    </p:cSldViewPr>
  </p:slideViewPr>
  <p:outlineViewPr>
    <p:cViewPr>
      <p:scale>
        <a:sx n="33" d="100"/>
        <a:sy n="33" d="100"/>
      </p:scale>
      <p:origin x="0" y="6826"/>
    </p:cViewPr>
  </p:outlineViewPr>
  <p:notesTextViewPr>
    <p:cViewPr>
      <p:scale>
        <a:sx n="100" d="100"/>
        <a:sy n="100" d="100"/>
      </p:scale>
      <p:origin x="0" y="0"/>
    </p:cViewPr>
  </p:notesTextViewPr>
  <p:sorterViewPr>
    <p:cViewPr varScale="1">
      <p:scale>
        <a:sx n="100" d="100"/>
        <a:sy n="100" d="100"/>
      </p:scale>
      <p:origin x="0" y="1576"/>
    </p:cViewPr>
  </p:sorterViewPr>
  <p:notesViewPr>
    <p:cSldViewPr>
      <p:cViewPr varScale="1">
        <p:scale>
          <a:sx n="28" d="100"/>
          <a:sy n="28" d="100"/>
        </p:scale>
        <p:origin x="-12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2DE7AACA-51D4-4959-9C7E-7D70E3346463}" type="datetimeFigureOut">
              <a:rPr lang="es-CL"/>
              <a:pPr>
                <a:defRPr/>
              </a:pPr>
              <a:t>22-07-19</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CL"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CL"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974C5DF8-8687-46AC-A3A9-878B6E546B97}" type="slidenum">
              <a:rPr lang="es-CL"/>
              <a:pPr>
                <a:defRPr/>
              </a:pPr>
              <a:t>‹Nº›</a:t>
            </a:fld>
            <a:endParaRPr lang="es-C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481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CL"/>
          </a:p>
        </p:txBody>
      </p:sp>
      <p:sp>
        <p:nvSpPr>
          <p:cNvPr id="3482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DD3EEE5-8AA2-4AC8-B11C-C3347CBF0EA0}" type="slidenum">
              <a:rPr lang="es-CL" smtClean="0"/>
              <a:pPr/>
              <a:t>33</a:t>
            </a:fld>
            <a:endParaRPr 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237816D-6111-4FD8-B3C7-44C30C2D0946}"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4E5C084-BC5C-4880-B99E-0C5F1A5457A2}"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B991D27-BBF4-4B4C-A7E6-B813891D1C90}"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7A7706E-C12B-41D8-A4C4-7AE7ED306D7A}"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7D8425D-537C-42BF-B27E-0A97B245F1B2}"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754917B-2204-4A12-A13A-FE40B255A948}"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A48DE696-4E57-43B9-91D0-0CD6C1D3773B}"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03C0607-18C2-4B55-8D47-68EA4D4BB952}"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CCB6D00-5C9A-4AA9-8C3A-AEC74EE5C54B}"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EA9C0E0-F6F1-412D-8811-AC91FF1B17D4}"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E97ADB6-12CF-483B-BF6A-69832EF75393}"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Haga clic para modificar el estilo de texto del patrón</a:t>
            </a:r>
          </a:p>
          <a:p>
            <a:pPr lvl="1"/>
            <a:r>
              <a:rPr lang="en-US"/>
              <a:t>Segundo nivel</a:t>
            </a:r>
          </a:p>
          <a:p>
            <a:pPr lvl="2"/>
            <a:r>
              <a:rPr lang="en-US"/>
              <a:t>Tercer nivel</a:t>
            </a:r>
          </a:p>
          <a:p>
            <a:pPr lvl="3"/>
            <a:r>
              <a:rPr lang="en-US"/>
              <a:t>Cuarto nivel</a:t>
            </a:r>
          </a:p>
          <a:p>
            <a:pPr lvl="4"/>
            <a:r>
              <a:rPr lang="en-US"/>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b="0"/>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spcBef>
                <a:spcPct val="0"/>
              </a:spcBef>
              <a:defRPr sz="1400" b="0"/>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b="0"/>
            </a:lvl1pPr>
          </a:lstStyle>
          <a:p>
            <a:pPr>
              <a:defRPr/>
            </a:pPr>
            <a:fld id="{3DE285D8-0F5C-4CD3-9E1E-4EB5BF8C5928}"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slide" Target="slide18.xml"/><Relationship Id="rId1" Type="http://schemas.openxmlformats.org/officeDocument/2006/relationships/slideLayout" Target="../slideLayouts/slideLayout7.xml"/><Relationship Id="rId4" Type="http://schemas.openxmlformats.org/officeDocument/2006/relationships/slide" Target="slide2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1905000" y="1249363"/>
            <a:ext cx="5029200" cy="579437"/>
          </a:xfrm>
          <a:prstGeom prst="rect">
            <a:avLst/>
          </a:prstGeom>
          <a:noFill/>
          <a:ln w="9525">
            <a:noFill/>
            <a:miter lim="800000"/>
            <a:headEnd/>
            <a:tailEnd/>
          </a:ln>
        </p:spPr>
        <p:txBody>
          <a:bodyPr>
            <a:spAutoFit/>
          </a:bodyPr>
          <a:lstStyle/>
          <a:p>
            <a:pPr algn="ctr"/>
            <a:r>
              <a:rPr lang="es-ES_tradnl" sz="3200" u="sng">
                <a:solidFill>
                  <a:srgbClr val="FF0000"/>
                </a:solidFill>
              </a:rPr>
              <a:t>SISTEMAS DE ARMAS</a:t>
            </a:r>
          </a:p>
        </p:txBody>
      </p:sp>
      <p:sp>
        <p:nvSpPr>
          <p:cNvPr id="2051" name="Text Box 3"/>
          <p:cNvSpPr txBox="1">
            <a:spLocks noChangeArrowheads="1"/>
          </p:cNvSpPr>
          <p:nvPr/>
        </p:nvSpPr>
        <p:spPr bwMode="auto">
          <a:xfrm>
            <a:off x="2438400" y="2735263"/>
            <a:ext cx="4267200" cy="1198562"/>
          </a:xfrm>
          <a:prstGeom prst="rect">
            <a:avLst/>
          </a:prstGeom>
          <a:solidFill>
            <a:schemeClr val="bg1"/>
          </a:solidFill>
          <a:ln w="9525">
            <a:solidFill>
              <a:srgbClr val="FF0000"/>
            </a:solidFill>
            <a:miter lim="800000"/>
            <a:headEnd/>
            <a:tailEnd/>
          </a:ln>
        </p:spPr>
        <p:txBody>
          <a:bodyPr>
            <a:spAutoFit/>
          </a:bodyPr>
          <a:lstStyle/>
          <a:p>
            <a:pPr algn="ctr"/>
            <a:r>
              <a:rPr lang="es-ES_tradnl" u="sng"/>
              <a:t>Unidad Temática Nº1</a:t>
            </a:r>
          </a:p>
          <a:p>
            <a:pPr algn="ctr"/>
            <a:r>
              <a:rPr lang="es-ES_tradnl"/>
              <a:t> </a:t>
            </a:r>
            <a:r>
              <a:rPr lang="es-ES_tradnl" sz="3200" i="1"/>
              <a:t>EXPLOSIVOS</a:t>
            </a:r>
          </a:p>
        </p:txBody>
      </p:sp>
      <p:sp>
        <p:nvSpPr>
          <p:cNvPr id="2052" name="Text Box 5"/>
          <p:cNvSpPr txBox="1">
            <a:spLocks noChangeArrowheads="1"/>
          </p:cNvSpPr>
          <p:nvPr/>
        </p:nvSpPr>
        <p:spPr bwMode="auto">
          <a:xfrm>
            <a:off x="755650" y="5157788"/>
            <a:ext cx="7561263" cy="822325"/>
          </a:xfrm>
          <a:prstGeom prst="rect">
            <a:avLst/>
          </a:prstGeom>
          <a:noFill/>
          <a:ln w="9525">
            <a:noFill/>
            <a:miter lim="800000"/>
            <a:headEnd/>
            <a:tailEnd/>
          </a:ln>
        </p:spPr>
        <p:txBody>
          <a:bodyPr>
            <a:spAutoFit/>
          </a:bodyPr>
          <a:lstStyle/>
          <a:p>
            <a:r>
              <a:rPr lang="es-ES_tradnl" b="0"/>
              <a:t>Ref.: Capítulo 12 de “Principios de los Sistemas de Armas 	Navales”  D. FRIEDEN.</a:t>
            </a:r>
            <a:endParaRPr lang="es-ES" b="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827584" y="2852936"/>
            <a:ext cx="7776864" cy="584775"/>
          </a:xfrm>
          <a:prstGeom prst="rect">
            <a:avLst/>
          </a:prstGeom>
          <a:noFill/>
        </p:spPr>
        <p:txBody>
          <a:bodyPr wrap="square" rtlCol="0">
            <a:spAutoFit/>
          </a:bodyPr>
          <a:lstStyle/>
          <a:p>
            <a:pPr algn="ctr"/>
            <a:r>
              <a:rPr lang="es-MX" sz="3200" dirty="0">
                <a:solidFill>
                  <a:srgbClr val="FF0000"/>
                </a:solidFill>
              </a:rPr>
              <a:t>1.- </a:t>
            </a:r>
            <a:r>
              <a:rPr lang="es-MX" sz="3200" u="sng" dirty="0">
                <a:solidFill>
                  <a:srgbClr val="FF0000"/>
                </a:solidFill>
              </a:rPr>
              <a:t>ONDAS EXPANSIVAS</a:t>
            </a:r>
            <a:endParaRPr lang="es-CL" sz="3200" u="sng" dirty="0">
              <a:solidFill>
                <a:srgbClr val="FF0000"/>
              </a:solidFill>
            </a:endParaRPr>
          </a:p>
        </p:txBody>
      </p:sp>
    </p:spTree>
    <p:extLst>
      <p:ext uri="{BB962C8B-B14F-4D97-AF65-F5344CB8AC3E}">
        <p14:creationId xmlns:p14="http://schemas.microsoft.com/office/powerpoint/2010/main" val="340052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4"/>
          <p:cNvSpPr txBox="1">
            <a:spLocks noChangeArrowheads="1"/>
          </p:cNvSpPr>
          <p:nvPr/>
        </p:nvSpPr>
        <p:spPr bwMode="auto">
          <a:xfrm>
            <a:off x="1905000" y="404813"/>
            <a:ext cx="4953000" cy="519112"/>
          </a:xfrm>
          <a:prstGeom prst="rect">
            <a:avLst/>
          </a:prstGeom>
          <a:noFill/>
          <a:ln w="9525">
            <a:noFill/>
            <a:miter lim="800000"/>
            <a:headEnd/>
            <a:tailEnd/>
          </a:ln>
        </p:spPr>
        <p:txBody>
          <a:bodyPr>
            <a:spAutoFit/>
          </a:bodyPr>
          <a:lstStyle/>
          <a:p>
            <a:pPr algn="ctr"/>
            <a:r>
              <a:rPr lang="es-ES_tradnl" sz="2800" u="sng" dirty="0"/>
              <a:t>DEFINICIONES BÁSICAS</a:t>
            </a:r>
            <a:endParaRPr lang="es-ES_tradnl" sz="2800" dirty="0"/>
          </a:p>
        </p:txBody>
      </p:sp>
      <p:sp>
        <p:nvSpPr>
          <p:cNvPr id="3075" name="Text Box 5"/>
          <p:cNvSpPr txBox="1">
            <a:spLocks noChangeArrowheads="1"/>
          </p:cNvSpPr>
          <p:nvPr/>
        </p:nvSpPr>
        <p:spPr bwMode="auto">
          <a:xfrm>
            <a:off x="990600" y="1052513"/>
            <a:ext cx="7467600" cy="4992687"/>
          </a:xfrm>
          <a:prstGeom prst="rect">
            <a:avLst/>
          </a:prstGeom>
          <a:solidFill>
            <a:srgbClr val="FFCC99"/>
          </a:solidFill>
          <a:ln w="44450">
            <a:solidFill>
              <a:srgbClr val="FF3300"/>
            </a:solidFill>
            <a:miter lim="800000"/>
            <a:headEnd/>
            <a:tailEnd/>
          </a:ln>
        </p:spPr>
        <p:txBody>
          <a:bodyPr>
            <a:spAutoFit/>
          </a:bodyPr>
          <a:lstStyle/>
          <a:p>
            <a:r>
              <a:rPr lang="es-ES_tradnl" u="sng" dirty="0"/>
              <a:t>EXPLOSIÓN</a:t>
            </a:r>
            <a:r>
              <a:rPr lang="es-ES_tradnl" dirty="0"/>
              <a:t>: Es la reacción química de un material cuyo resultado es una rápida y violenta liberación de energía.…..Mecánicas,  </a:t>
            </a:r>
            <a:r>
              <a:rPr lang="es-ES_tradnl" dirty="0">
                <a:solidFill>
                  <a:srgbClr val="FF3300"/>
                </a:solidFill>
              </a:rPr>
              <a:t>Químicas</a:t>
            </a:r>
            <a:r>
              <a:rPr lang="es-ES_tradnl" dirty="0"/>
              <a:t> y Nucleares (transformación en la composición química).</a:t>
            </a:r>
          </a:p>
          <a:p>
            <a:pPr>
              <a:lnSpc>
                <a:spcPct val="80000"/>
              </a:lnSpc>
            </a:pPr>
            <a:r>
              <a:rPr lang="es-ES_tradnl" u="sng" dirty="0"/>
              <a:t>COMBUSTIÓN</a:t>
            </a:r>
            <a:r>
              <a:rPr lang="es-ES_tradnl" dirty="0"/>
              <a:t>: Reacción química del hidrógeno, Carbono o metales con el Oxígeno.</a:t>
            </a:r>
            <a:endParaRPr lang="es-ES_tradnl" u="sng" dirty="0"/>
          </a:p>
          <a:p>
            <a:r>
              <a:rPr lang="es-ES_tradnl" u="sng" dirty="0"/>
              <a:t>COMBURENTE</a:t>
            </a:r>
            <a:r>
              <a:rPr lang="es-ES_tradnl" dirty="0"/>
              <a:t>: Elemento químico que posibilita la combustión  de una sustancia al aportar Oxígeno en cantidades suficientes para su transformación.</a:t>
            </a:r>
          </a:p>
          <a:p>
            <a:pPr>
              <a:lnSpc>
                <a:spcPct val="80000"/>
              </a:lnSpc>
            </a:pPr>
            <a:r>
              <a:rPr lang="es-ES_tradnl" u="sng" dirty="0"/>
              <a:t>COMBUSTIBLE</a:t>
            </a:r>
            <a:r>
              <a:rPr lang="es-ES_tradnl" dirty="0"/>
              <a:t>: Elemento químico que, en contacto con un comburente y un adecuado aporte de calor, reacciona liberando gran cantidad de gases, energía térmica y residuos.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Oval 4"/>
          <p:cNvSpPr>
            <a:spLocks noChangeArrowheads="1"/>
          </p:cNvSpPr>
          <p:nvPr/>
        </p:nvSpPr>
        <p:spPr bwMode="auto">
          <a:xfrm>
            <a:off x="914400" y="762000"/>
            <a:ext cx="2209800" cy="1295400"/>
          </a:xfrm>
          <a:prstGeom prst="ellipse">
            <a:avLst/>
          </a:prstGeom>
          <a:solidFill>
            <a:srgbClr val="00FF00"/>
          </a:solidFill>
          <a:ln w="9525">
            <a:solidFill>
              <a:schemeClr val="tx1"/>
            </a:solidFill>
            <a:round/>
            <a:headEnd/>
            <a:tailEnd/>
          </a:ln>
        </p:spPr>
        <p:txBody>
          <a:bodyPr wrap="none" anchor="ctr"/>
          <a:lstStyle/>
          <a:p>
            <a:pPr algn="ctr">
              <a:spcBef>
                <a:spcPct val="0"/>
              </a:spcBef>
            </a:pPr>
            <a:r>
              <a:rPr lang="es-ES_tradnl"/>
              <a:t>comburente</a:t>
            </a:r>
          </a:p>
        </p:txBody>
      </p:sp>
      <p:sp>
        <p:nvSpPr>
          <p:cNvPr id="4099" name="Oval 5"/>
          <p:cNvSpPr>
            <a:spLocks noChangeArrowheads="1"/>
          </p:cNvSpPr>
          <p:nvPr/>
        </p:nvSpPr>
        <p:spPr bwMode="auto">
          <a:xfrm>
            <a:off x="3276600" y="762000"/>
            <a:ext cx="2209800" cy="1295400"/>
          </a:xfrm>
          <a:prstGeom prst="ellipse">
            <a:avLst/>
          </a:prstGeom>
          <a:solidFill>
            <a:srgbClr val="FFFF00"/>
          </a:solidFill>
          <a:ln w="9525">
            <a:solidFill>
              <a:schemeClr val="tx1"/>
            </a:solidFill>
            <a:round/>
            <a:headEnd/>
            <a:tailEnd/>
          </a:ln>
        </p:spPr>
        <p:txBody>
          <a:bodyPr wrap="none" anchor="ctr"/>
          <a:lstStyle/>
          <a:p>
            <a:pPr algn="ctr">
              <a:spcBef>
                <a:spcPct val="0"/>
              </a:spcBef>
            </a:pPr>
            <a:r>
              <a:rPr lang="es-ES_tradnl"/>
              <a:t>combustible</a:t>
            </a:r>
          </a:p>
        </p:txBody>
      </p:sp>
      <p:sp>
        <p:nvSpPr>
          <p:cNvPr id="4100" name="Oval 6"/>
          <p:cNvSpPr>
            <a:spLocks noChangeArrowheads="1"/>
          </p:cNvSpPr>
          <p:nvPr/>
        </p:nvSpPr>
        <p:spPr bwMode="auto">
          <a:xfrm>
            <a:off x="5580063" y="692150"/>
            <a:ext cx="2376487" cy="1441450"/>
          </a:xfrm>
          <a:prstGeom prst="ellipse">
            <a:avLst/>
          </a:prstGeom>
          <a:solidFill>
            <a:srgbClr val="FF6600"/>
          </a:solidFill>
          <a:ln w="9525">
            <a:solidFill>
              <a:schemeClr val="tx1"/>
            </a:solidFill>
            <a:round/>
            <a:headEnd/>
            <a:tailEnd/>
          </a:ln>
        </p:spPr>
        <p:txBody>
          <a:bodyPr wrap="none" anchor="ctr"/>
          <a:lstStyle/>
          <a:p>
            <a:pPr algn="ctr">
              <a:spcBef>
                <a:spcPct val="0"/>
              </a:spcBef>
            </a:pPr>
            <a:r>
              <a:rPr lang="es-ES_tradnl"/>
              <a:t>Energía térmica</a:t>
            </a:r>
          </a:p>
          <a:p>
            <a:pPr algn="ctr">
              <a:spcBef>
                <a:spcPct val="0"/>
              </a:spcBef>
            </a:pPr>
            <a:r>
              <a:rPr lang="es-ES_tradnl"/>
              <a:t>ó mecánica</a:t>
            </a:r>
          </a:p>
        </p:txBody>
      </p:sp>
      <p:sp>
        <p:nvSpPr>
          <p:cNvPr id="4101" name="Line 7"/>
          <p:cNvSpPr>
            <a:spLocks noChangeShapeType="1"/>
          </p:cNvSpPr>
          <p:nvPr/>
        </p:nvSpPr>
        <p:spPr bwMode="auto">
          <a:xfrm>
            <a:off x="2209800" y="2057400"/>
            <a:ext cx="914400" cy="1143000"/>
          </a:xfrm>
          <a:prstGeom prst="line">
            <a:avLst/>
          </a:prstGeom>
          <a:noFill/>
          <a:ln w="50800">
            <a:solidFill>
              <a:schemeClr val="tx1"/>
            </a:solidFill>
            <a:round/>
            <a:headEnd/>
            <a:tailEnd type="triangle" w="med" len="med"/>
          </a:ln>
        </p:spPr>
        <p:txBody>
          <a:bodyPr wrap="none" anchor="ctr"/>
          <a:lstStyle/>
          <a:p>
            <a:endParaRPr lang="es-CL"/>
          </a:p>
        </p:txBody>
      </p:sp>
      <p:sp>
        <p:nvSpPr>
          <p:cNvPr id="4102" name="AutoShape 8"/>
          <p:cNvSpPr>
            <a:spLocks noChangeArrowheads="1"/>
          </p:cNvSpPr>
          <p:nvPr/>
        </p:nvSpPr>
        <p:spPr bwMode="auto">
          <a:xfrm>
            <a:off x="1524000" y="2743200"/>
            <a:ext cx="5410200" cy="2133600"/>
          </a:xfrm>
          <a:prstGeom prst="irregularSeal2">
            <a:avLst/>
          </a:prstGeom>
          <a:solidFill>
            <a:srgbClr val="FF0000"/>
          </a:solidFill>
          <a:ln w="9525">
            <a:solidFill>
              <a:schemeClr val="tx1"/>
            </a:solidFill>
            <a:miter lim="800000"/>
            <a:headEnd/>
            <a:tailEnd/>
          </a:ln>
        </p:spPr>
        <p:txBody>
          <a:bodyPr wrap="none" anchor="ctr"/>
          <a:lstStyle/>
          <a:p>
            <a:pPr algn="ctr">
              <a:spcBef>
                <a:spcPct val="0"/>
              </a:spcBef>
            </a:pPr>
            <a:r>
              <a:rPr lang="es-ES_tradnl" sz="3600">
                <a:solidFill>
                  <a:srgbClr val="FFFF00"/>
                </a:solidFill>
              </a:rPr>
              <a:t>COMBUSTIÓN</a:t>
            </a:r>
          </a:p>
        </p:txBody>
      </p:sp>
      <p:sp>
        <p:nvSpPr>
          <p:cNvPr id="4103" name="Line 9"/>
          <p:cNvSpPr>
            <a:spLocks noChangeShapeType="1"/>
          </p:cNvSpPr>
          <p:nvPr/>
        </p:nvSpPr>
        <p:spPr bwMode="auto">
          <a:xfrm>
            <a:off x="4343400" y="2057400"/>
            <a:ext cx="0" cy="990600"/>
          </a:xfrm>
          <a:prstGeom prst="line">
            <a:avLst/>
          </a:prstGeom>
          <a:noFill/>
          <a:ln w="53975">
            <a:solidFill>
              <a:schemeClr val="tx1"/>
            </a:solidFill>
            <a:round/>
            <a:headEnd/>
            <a:tailEnd type="triangle" w="med" len="med"/>
          </a:ln>
        </p:spPr>
        <p:txBody>
          <a:bodyPr wrap="none" anchor="ctr"/>
          <a:lstStyle/>
          <a:p>
            <a:endParaRPr lang="es-CL"/>
          </a:p>
        </p:txBody>
      </p:sp>
      <p:sp>
        <p:nvSpPr>
          <p:cNvPr id="4104" name="Line 10"/>
          <p:cNvSpPr>
            <a:spLocks noChangeShapeType="1"/>
          </p:cNvSpPr>
          <p:nvPr/>
        </p:nvSpPr>
        <p:spPr bwMode="auto">
          <a:xfrm flipH="1">
            <a:off x="5791200" y="2057400"/>
            <a:ext cx="838200" cy="990600"/>
          </a:xfrm>
          <a:prstGeom prst="line">
            <a:avLst/>
          </a:prstGeom>
          <a:noFill/>
          <a:ln w="53975">
            <a:solidFill>
              <a:schemeClr val="tx1"/>
            </a:solidFill>
            <a:round/>
            <a:headEnd/>
            <a:tailEnd type="triangle" w="med" len="med"/>
          </a:ln>
        </p:spPr>
        <p:txBody>
          <a:bodyPr wrap="none" anchor="ctr"/>
          <a:lstStyle/>
          <a:p>
            <a:endParaRPr lang="es-CL"/>
          </a:p>
        </p:txBody>
      </p:sp>
      <p:grpSp>
        <p:nvGrpSpPr>
          <p:cNvPr id="2" name="16 Grupo"/>
          <p:cNvGrpSpPr>
            <a:grpSpLocks/>
          </p:cNvGrpSpPr>
          <p:nvPr/>
        </p:nvGrpSpPr>
        <p:grpSpPr bwMode="auto">
          <a:xfrm>
            <a:off x="250825" y="4800600"/>
            <a:ext cx="3529013" cy="1985963"/>
            <a:chOff x="250825" y="4800600"/>
            <a:chExt cx="3529013" cy="1985963"/>
          </a:xfrm>
        </p:grpSpPr>
        <p:sp>
          <p:nvSpPr>
            <p:cNvPr id="4112" name="Oval 11"/>
            <p:cNvSpPr>
              <a:spLocks noChangeArrowheads="1"/>
            </p:cNvSpPr>
            <p:nvPr/>
          </p:nvSpPr>
          <p:spPr bwMode="auto">
            <a:xfrm>
              <a:off x="250825" y="5229225"/>
              <a:ext cx="3529013" cy="1557338"/>
            </a:xfrm>
            <a:prstGeom prst="ellipse">
              <a:avLst/>
            </a:prstGeom>
            <a:solidFill>
              <a:schemeClr val="bg1"/>
            </a:solidFill>
            <a:ln w="19050">
              <a:solidFill>
                <a:schemeClr val="tx1"/>
              </a:solidFill>
              <a:round/>
              <a:headEnd/>
              <a:tailEnd/>
            </a:ln>
          </p:spPr>
          <p:txBody>
            <a:bodyPr wrap="none" anchor="ctr"/>
            <a:lstStyle/>
            <a:p>
              <a:pPr algn="ctr">
                <a:spcBef>
                  <a:spcPct val="0"/>
                </a:spcBef>
              </a:pPr>
              <a:r>
                <a:rPr lang="es-ES_tradnl"/>
                <a:t>GASES</a:t>
              </a:r>
            </a:p>
            <a:p>
              <a:pPr algn="ctr">
                <a:spcBef>
                  <a:spcPct val="0"/>
                </a:spcBef>
              </a:pPr>
              <a:r>
                <a:rPr lang="es-ES_tradnl"/>
                <a:t>(gran volumen)</a:t>
              </a:r>
              <a:endParaRPr lang="es-ES_tradnl" b="0"/>
            </a:p>
          </p:txBody>
        </p:sp>
        <p:sp>
          <p:nvSpPr>
            <p:cNvPr id="4113" name="Line 15"/>
            <p:cNvSpPr>
              <a:spLocks noChangeShapeType="1"/>
            </p:cNvSpPr>
            <p:nvPr/>
          </p:nvSpPr>
          <p:spPr bwMode="auto">
            <a:xfrm flipH="1">
              <a:off x="1981200" y="4800600"/>
              <a:ext cx="685800" cy="609600"/>
            </a:xfrm>
            <a:prstGeom prst="line">
              <a:avLst/>
            </a:prstGeom>
            <a:noFill/>
            <a:ln w="63500">
              <a:solidFill>
                <a:srgbClr val="00FF00"/>
              </a:solidFill>
              <a:round/>
              <a:headEnd/>
              <a:tailEnd type="triangle" w="med" len="med"/>
            </a:ln>
          </p:spPr>
          <p:txBody>
            <a:bodyPr wrap="none" anchor="ctr"/>
            <a:lstStyle/>
            <a:p>
              <a:endParaRPr lang="es-CL"/>
            </a:p>
          </p:txBody>
        </p:sp>
      </p:grpSp>
      <p:grpSp>
        <p:nvGrpSpPr>
          <p:cNvPr id="3" name="17 Grupo"/>
          <p:cNvGrpSpPr>
            <a:grpSpLocks/>
          </p:cNvGrpSpPr>
          <p:nvPr/>
        </p:nvGrpSpPr>
        <p:grpSpPr bwMode="auto">
          <a:xfrm>
            <a:off x="3962400" y="4495800"/>
            <a:ext cx="1981200" cy="1905000"/>
            <a:chOff x="3962400" y="4495800"/>
            <a:chExt cx="1981200" cy="1905000"/>
          </a:xfrm>
        </p:grpSpPr>
        <p:sp>
          <p:nvSpPr>
            <p:cNvPr id="4110" name="AutoShape 13"/>
            <p:cNvSpPr>
              <a:spLocks noChangeArrowheads="1"/>
            </p:cNvSpPr>
            <p:nvPr/>
          </p:nvSpPr>
          <p:spPr bwMode="auto">
            <a:xfrm>
              <a:off x="3962400" y="5486400"/>
              <a:ext cx="1981200" cy="914400"/>
            </a:xfrm>
            <a:prstGeom prst="roundRect">
              <a:avLst>
                <a:gd name="adj" fmla="val 16667"/>
              </a:avLst>
            </a:prstGeom>
            <a:solidFill>
              <a:srgbClr val="FF0000"/>
            </a:solidFill>
            <a:ln w="9525">
              <a:solidFill>
                <a:schemeClr val="tx1"/>
              </a:solidFill>
              <a:round/>
              <a:headEnd/>
              <a:tailEnd/>
            </a:ln>
          </p:spPr>
          <p:txBody>
            <a:bodyPr wrap="none" anchor="ctr"/>
            <a:lstStyle/>
            <a:p>
              <a:pPr algn="ctr">
                <a:spcBef>
                  <a:spcPct val="0"/>
                </a:spcBef>
              </a:pPr>
              <a:r>
                <a:rPr lang="es-ES_tradnl">
                  <a:solidFill>
                    <a:schemeClr val="bg1"/>
                  </a:solidFill>
                </a:rPr>
                <a:t>ENERGÍA</a:t>
              </a:r>
            </a:p>
            <a:p>
              <a:pPr algn="ctr">
                <a:spcBef>
                  <a:spcPct val="0"/>
                </a:spcBef>
              </a:pPr>
              <a:r>
                <a:rPr lang="es-ES_tradnl">
                  <a:solidFill>
                    <a:schemeClr val="bg1"/>
                  </a:solidFill>
                </a:rPr>
                <a:t> TERMICA</a:t>
              </a:r>
              <a:endParaRPr lang="es-ES_tradnl" b="0">
                <a:solidFill>
                  <a:schemeClr val="bg1"/>
                </a:solidFill>
              </a:endParaRPr>
            </a:p>
          </p:txBody>
        </p:sp>
        <p:sp>
          <p:nvSpPr>
            <p:cNvPr id="4111" name="Line 16"/>
            <p:cNvSpPr>
              <a:spLocks noChangeShapeType="1"/>
            </p:cNvSpPr>
            <p:nvPr/>
          </p:nvSpPr>
          <p:spPr bwMode="auto">
            <a:xfrm>
              <a:off x="4419600" y="4495800"/>
              <a:ext cx="304800" cy="990600"/>
            </a:xfrm>
            <a:prstGeom prst="line">
              <a:avLst/>
            </a:prstGeom>
            <a:noFill/>
            <a:ln w="69850">
              <a:solidFill>
                <a:srgbClr val="FFFF00"/>
              </a:solidFill>
              <a:round/>
              <a:headEnd/>
              <a:tailEnd type="triangle" w="med" len="med"/>
            </a:ln>
          </p:spPr>
          <p:txBody>
            <a:bodyPr wrap="none" anchor="ctr"/>
            <a:lstStyle/>
            <a:p>
              <a:endParaRPr lang="es-CL"/>
            </a:p>
          </p:txBody>
        </p:sp>
      </p:grpSp>
      <p:grpSp>
        <p:nvGrpSpPr>
          <p:cNvPr id="4" name="18 Grupo"/>
          <p:cNvGrpSpPr>
            <a:grpSpLocks/>
          </p:cNvGrpSpPr>
          <p:nvPr/>
        </p:nvGrpSpPr>
        <p:grpSpPr bwMode="auto">
          <a:xfrm>
            <a:off x="6172200" y="4267200"/>
            <a:ext cx="2743200" cy="1600200"/>
            <a:chOff x="6172200" y="4267200"/>
            <a:chExt cx="2743200" cy="1600200"/>
          </a:xfrm>
        </p:grpSpPr>
        <p:sp>
          <p:nvSpPr>
            <p:cNvPr id="4108" name="AutoShape 14"/>
            <p:cNvSpPr>
              <a:spLocks noChangeArrowheads="1"/>
            </p:cNvSpPr>
            <p:nvPr/>
          </p:nvSpPr>
          <p:spPr bwMode="auto">
            <a:xfrm>
              <a:off x="6477000" y="4800600"/>
              <a:ext cx="2438400" cy="1066800"/>
            </a:xfrm>
            <a:prstGeom prst="octagon">
              <a:avLst>
                <a:gd name="adj" fmla="val 29287"/>
              </a:avLst>
            </a:prstGeom>
            <a:solidFill>
              <a:srgbClr val="FFFF00"/>
            </a:solidFill>
            <a:ln w="9525">
              <a:solidFill>
                <a:schemeClr val="tx1"/>
              </a:solidFill>
              <a:miter lim="800000"/>
              <a:headEnd/>
              <a:tailEnd/>
            </a:ln>
          </p:spPr>
          <p:txBody>
            <a:bodyPr wrap="none" anchor="ctr"/>
            <a:lstStyle/>
            <a:p>
              <a:pPr algn="ctr">
                <a:spcBef>
                  <a:spcPct val="0"/>
                </a:spcBef>
              </a:pPr>
              <a:r>
                <a:rPr lang="es-ES_tradnl">
                  <a:solidFill>
                    <a:srgbClr val="669900"/>
                  </a:solidFill>
                </a:rPr>
                <a:t>RESIDUOS</a:t>
              </a:r>
            </a:p>
            <a:p>
              <a:pPr algn="ctr">
                <a:spcBef>
                  <a:spcPct val="0"/>
                </a:spcBef>
              </a:pPr>
              <a:r>
                <a:rPr lang="es-ES_tradnl">
                  <a:solidFill>
                    <a:srgbClr val="669900"/>
                  </a:solidFill>
                </a:rPr>
                <a:t>(transformación +</a:t>
              </a:r>
            </a:p>
            <a:p>
              <a:pPr algn="ctr">
                <a:spcBef>
                  <a:spcPct val="0"/>
                </a:spcBef>
              </a:pPr>
              <a:r>
                <a:rPr lang="es-ES_tradnl">
                  <a:solidFill>
                    <a:srgbClr val="669900"/>
                  </a:solidFill>
                </a:rPr>
                <a:t>estable)</a:t>
              </a:r>
              <a:endParaRPr lang="es-ES_tradnl" b="0">
                <a:solidFill>
                  <a:schemeClr val="bg1"/>
                </a:solidFill>
              </a:endParaRPr>
            </a:p>
          </p:txBody>
        </p:sp>
        <p:sp>
          <p:nvSpPr>
            <p:cNvPr id="4109" name="Line 17"/>
            <p:cNvSpPr>
              <a:spLocks noChangeShapeType="1"/>
            </p:cNvSpPr>
            <p:nvPr/>
          </p:nvSpPr>
          <p:spPr bwMode="auto">
            <a:xfrm>
              <a:off x="6172200" y="4267200"/>
              <a:ext cx="762000" cy="533400"/>
            </a:xfrm>
            <a:prstGeom prst="line">
              <a:avLst/>
            </a:prstGeom>
            <a:noFill/>
            <a:ln w="66675">
              <a:solidFill>
                <a:schemeClr val="tx1"/>
              </a:solidFill>
              <a:round/>
              <a:headEnd/>
              <a:tailEnd type="triangle" w="med" len="med"/>
            </a:ln>
          </p:spPr>
          <p:txBody>
            <a:bodyPr wrap="none" anchor="ctr"/>
            <a:lstStyle/>
            <a:p>
              <a:endParaRPr lang="es-CL"/>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838200" y="733425"/>
            <a:ext cx="7848600" cy="1552575"/>
          </a:xfrm>
          <a:prstGeom prst="rect">
            <a:avLst/>
          </a:prstGeom>
          <a:solidFill>
            <a:schemeClr val="hlink"/>
          </a:solidFill>
          <a:ln w="9525">
            <a:noFill/>
            <a:miter lim="800000"/>
            <a:headEnd/>
            <a:tailEnd/>
          </a:ln>
        </p:spPr>
        <p:txBody>
          <a:bodyPr>
            <a:spAutoFit/>
          </a:bodyPr>
          <a:lstStyle/>
          <a:p>
            <a:r>
              <a:rPr lang="es-ES_tradnl" u="sng"/>
              <a:t>COMBUSTIÓN NATURAL</a:t>
            </a:r>
            <a:r>
              <a:rPr lang="es-ES_tradnl" b="0"/>
              <a:t>: </a:t>
            </a:r>
          </a:p>
          <a:p>
            <a:r>
              <a:rPr lang="es-ES_tradnl" b="0"/>
              <a:t>	 </a:t>
            </a:r>
            <a:r>
              <a:rPr lang="es-ES_tradnl">
                <a:solidFill>
                  <a:srgbClr val="FF3300"/>
                </a:solidFill>
              </a:rPr>
              <a:t>MADERA + OXIGENO + CALOR</a:t>
            </a:r>
            <a:endParaRPr lang="es-ES_tradnl" b="0"/>
          </a:p>
          <a:p>
            <a:r>
              <a:rPr lang="es-ES_tradnl" b="0"/>
              <a:t>GENERA: </a:t>
            </a:r>
            <a:r>
              <a:rPr lang="es-ES_tradnl">
                <a:solidFill>
                  <a:schemeClr val="accent2"/>
                </a:solidFill>
              </a:rPr>
              <a:t>ENERGÍA TERMICA</a:t>
            </a:r>
            <a:r>
              <a:rPr lang="es-ES_tradnl"/>
              <a:t>, </a:t>
            </a:r>
            <a:r>
              <a:rPr lang="es-ES_tradnl">
                <a:solidFill>
                  <a:srgbClr val="FF3300"/>
                </a:solidFill>
              </a:rPr>
              <a:t>GASES</a:t>
            </a:r>
            <a:r>
              <a:rPr lang="es-ES_tradnl"/>
              <a:t> </a:t>
            </a:r>
            <a:r>
              <a:rPr lang="es-ES_tradnl" b="0"/>
              <a:t>Y</a:t>
            </a:r>
            <a:r>
              <a:rPr lang="es-ES_tradnl"/>
              <a:t> </a:t>
            </a:r>
            <a:r>
              <a:rPr lang="es-ES_tradnl">
                <a:solidFill>
                  <a:srgbClr val="669900"/>
                </a:solidFill>
              </a:rPr>
              <a:t>RESIDUOS</a:t>
            </a:r>
            <a:endParaRPr lang="es-ES_tradnl" b="0"/>
          </a:p>
        </p:txBody>
      </p:sp>
      <p:sp>
        <p:nvSpPr>
          <p:cNvPr id="7171" name="Text Box 3"/>
          <p:cNvSpPr txBox="1">
            <a:spLocks noChangeArrowheads="1"/>
          </p:cNvSpPr>
          <p:nvPr/>
        </p:nvSpPr>
        <p:spPr bwMode="auto">
          <a:xfrm>
            <a:off x="990600" y="2781300"/>
            <a:ext cx="7620000" cy="3284538"/>
          </a:xfrm>
          <a:prstGeom prst="rect">
            <a:avLst/>
          </a:prstGeom>
          <a:solidFill>
            <a:schemeClr val="bg1"/>
          </a:solidFill>
          <a:ln w="50800">
            <a:solidFill>
              <a:srgbClr val="FF3300"/>
            </a:solidFill>
            <a:miter lim="800000"/>
            <a:headEnd/>
            <a:tailEnd/>
          </a:ln>
          <a:effectLst/>
        </p:spPr>
        <p:txBody>
          <a:bodyPr>
            <a:spAutoFit/>
          </a:bodyPr>
          <a:lstStyle/>
          <a:p>
            <a:pPr>
              <a:defRPr/>
            </a:pPr>
            <a:r>
              <a:rPr lang="es-ES_tradnl" u="sng"/>
              <a:t>EXPLOSIVO</a:t>
            </a:r>
            <a:r>
              <a:rPr lang="es-ES_tradnl"/>
              <a:t>:</a:t>
            </a:r>
            <a:endParaRPr lang="es-ES_tradnl" b="0"/>
          </a:p>
          <a:p>
            <a:pPr>
              <a:defRPr/>
            </a:pPr>
            <a:r>
              <a:rPr lang="es-ES_tradnl" sz="2800"/>
              <a:t>Compuesto químico creado por el hombre para </a:t>
            </a:r>
            <a:r>
              <a:rPr lang="es-ES_tradnl" sz="2800" i="1" u="sng"/>
              <a:t>optimizar</a:t>
            </a:r>
            <a:r>
              <a:rPr lang="es-ES_tradnl" sz="2800"/>
              <a:t> las características de una combustión de modo de </a:t>
            </a:r>
            <a:r>
              <a:rPr lang="es-ES_tradnl" sz="2800">
                <a:solidFill>
                  <a:srgbClr val="FF3300"/>
                </a:solidFill>
              </a:rPr>
              <a:t>disminuir el tiempo de reacción</a:t>
            </a:r>
            <a:r>
              <a:rPr lang="es-ES_tradnl" sz="2800"/>
              <a:t>, </a:t>
            </a:r>
            <a:r>
              <a:rPr lang="es-ES_tradnl" sz="2800">
                <a:solidFill>
                  <a:schemeClr val="accent2"/>
                </a:solidFill>
              </a:rPr>
              <a:t>aumentar la cantidad de gases y energía térmica</a:t>
            </a:r>
            <a:r>
              <a:rPr lang="es-ES_tradnl" sz="2800"/>
              <a:t> liberada y </a:t>
            </a:r>
            <a:r>
              <a:rPr lang="es-ES_tradnl" sz="2800">
                <a:solidFill>
                  <a:srgbClr val="669900"/>
                </a:solidFill>
              </a:rPr>
              <a:t>disminuir la cantidad de residuos</a:t>
            </a:r>
            <a:r>
              <a:rPr lang="es-ES_tradnl" sz="2800"/>
              <a:t>, permitiendo </a:t>
            </a:r>
            <a:r>
              <a:rPr lang="es-ES_tradnl" sz="2800" i="1">
                <a:solidFill>
                  <a:srgbClr val="663300"/>
                </a:solidFill>
                <a:effectLst>
                  <a:outerShdw blurRad="38100" dist="38100" dir="2700000" algn="tl">
                    <a:srgbClr val="C0C0C0"/>
                  </a:outerShdw>
                </a:effectLst>
              </a:rPr>
              <a:t>iniciar la reacción a voluntad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additive="base">
                                        <p:cTn id="7" dur="500" fill="hold"/>
                                        <p:tgtEl>
                                          <p:spTgt spid="7171"/>
                                        </p:tgtEl>
                                        <p:attrNameLst>
                                          <p:attrName>ppt_x</p:attrName>
                                        </p:attrNameLst>
                                      </p:cBhvr>
                                      <p:tavLst>
                                        <p:tav tm="0">
                                          <p:val>
                                            <p:strVal val="0-#ppt_w/2"/>
                                          </p:val>
                                        </p:tav>
                                        <p:tav tm="100000">
                                          <p:val>
                                            <p:strVal val="#ppt_x"/>
                                          </p:val>
                                        </p:tav>
                                      </p:tavLst>
                                    </p:anim>
                                    <p:anim calcmode="lin" valueType="num">
                                      <p:cBhvr additive="base">
                                        <p:cTn id="8" dur="500" fill="hold"/>
                                        <p:tgtEl>
                                          <p:spTgt spid="71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1066800" y="685800"/>
            <a:ext cx="7010400" cy="508000"/>
          </a:xfrm>
          <a:prstGeom prst="rect">
            <a:avLst/>
          </a:prstGeom>
          <a:solidFill>
            <a:srgbClr val="FFFFFF"/>
          </a:solidFill>
          <a:ln w="50800">
            <a:solidFill>
              <a:srgbClr val="FF0000"/>
            </a:solidFill>
            <a:miter lim="800000"/>
            <a:headEnd/>
            <a:tailEnd/>
          </a:ln>
        </p:spPr>
        <p:txBody>
          <a:bodyPr>
            <a:spAutoFit/>
          </a:bodyPr>
          <a:lstStyle/>
          <a:p>
            <a:pPr algn="ctr"/>
            <a:r>
              <a:rPr lang="es-ES_tradnl" u="sng"/>
              <a:t>CARACTERISTICAS DE LOS EXPLOSIVOS</a:t>
            </a:r>
          </a:p>
        </p:txBody>
      </p:sp>
      <p:sp>
        <p:nvSpPr>
          <p:cNvPr id="6147" name="Text Box 3"/>
          <p:cNvSpPr txBox="1">
            <a:spLocks noChangeArrowheads="1"/>
          </p:cNvSpPr>
          <p:nvPr/>
        </p:nvSpPr>
        <p:spPr bwMode="auto">
          <a:xfrm>
            <a:off x="762000" y="1484784"/>
            <a:ext cx="8001000" cy="5078313"/>
          </a:xfrm>
          <a:prstGeom prst="rect">
            <a:avLst/>
          </a:prstGeom>
          <a:solidFill>
            <a:srgbClr val="FFFF00"/>
          </a:solidFill>
          <a:ln w="50800">
            <a:solidFill>
              <a:srgbClr val="FF0000"/>
            </a:solidFill>
            <a:miter lim="800000"/>
            <a:headEnd/>
            <a:tailEnd/>
          </a:ln>
        </p:spPr>
        <p:txBody>
          <a:bodyPr>
            <a:spAutoFit/>
          </a:bodyPr>
          <a:lstStyle/>
          <a:p>
            <a:pPr lvl="1">
              <a:buFontTx/>
              <a:buChar char="•"/>
            </a:pPr>
            <a:r>
              <a:rPr lang="es-ES_tradnl" b="0" dirty="0"/>
              <a:t>   </a:t>
            </a:r>
            <a:r>
              <a:rPr lang="es-ES_tradnl" dirty="0"/>
              <a:t>Contienen su propio Oxígeno</a:t>
            </a:r>
          </a:p>
          <a:p>
            <a:pPr lvl="1">
              <a:buFontTx/>
              <a:buChar char="•"/>
            </a:pPr>
            <a:r>
              <a:rPr lang="es-ES_tradnl" dirty="0"/>
              <a:t>  Requieren un aporte de energía térmica o mecánica para reaccionar (Sensibilidad)</a:t>
            </a:r>
          </a:p>
          <a:p>
            <a:pPr lvl="1">
              <a:buFontTx/>
              <a:buChar char="•"/>
            </a:pPr>
            <a:r>
              <a:rPr lang="es-ES_tradnl" b="0" dirty="0"/>
              <a:t>   </a:t>
            </a:r>
            <a:r>
              <a:rPr lang="es-ES_tradnl" dirty="0"/>
              <a:t>Inician su descomposición química en el mismo   instante en que se termina su fabricación (Estabilidad)</a:t>
            </a:r>
          </a:p>
          <a:p>
            <a:pPr lvl="1">
              <a:buFontTx/>
              <a:buChar char="•"/>
            </a:pPr>
            <a:r>
              <a:rPr lang="es-ES_tradnl" dirty="0"/>
              <a:t>  Sensibles a las altas temperaturas</a:t>
            </a:r>
          </a:p>
          <a:p>
            <a:pPr lvl="1">
              <a:buFontTx/>
              <a:buChar char="•"/>
            </a:pPr>
            <a:r>
              <a:rPr lang="es-ES_tradnl" dirty="0"/>
              <a:t>  Sensibles a cambios bruscos de temperatura</a:t>
            </a:r>
          </a:p>
          <a:p>
            <a:pPr lvl="1">
              <a:buFontTx/>
              <a:buChar char="•"/>
            </a:pPr>
            <a:r>
              <a:rPr lang="es-ES_tradnl" dirty="0"/>
              <a:t>  Absorben humedad (Capacidad Higroscópica)</a:t>
            </a:r>
          </a:p>
          <a:p>
            <a:pPr lvl="1">
              <a:buFontTx/>
              <a:buChar char="•"/>
            </a:pPr>
            <a:r>
              <a:rPr lang="es-ES_tradnl" dirty="0"/>
              <a:t>  Sensibles a golpes (Fractura Física)</a:t>
            </a:r>
          </a:p>
          <a:p>
            <a:pPr lvl="1">
              <a:buFontTx/>
              <a:buChar char="•"/>
            </a:pPr>
            <a:r>
              <a:rPr lang="es-ES_tradnl" dirty="0"/>
              <a:t> Sensibles a radiación UV</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sco magnético"/>
          <p:cNvSpPr/>
          <p:nvPr/>
        </p:nvSpPr>
        <p:spPr bwMode="auto">
          <a:xfrm>
            <a:off x="5652120" y="2635562"/>
            <a:ext cx="1584176" cy="2017574"/>
          </a:xfrm>
          <a:prstGeom prst="flowChartMagneticDisk">
            <a:avLst/>
          </a:prstGeom>
          <a:solidFill>
            <a:srgbClr val="FF0000"/>
          </a:solidFill>
          <a:ln w="508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914400" marR="0" indent="-457200" algn="l" defTabSz="914400" rtl="0" eaLnBrk="0" fontAlgn="base" latinLnBrk="0" hangingPunct="0">
              <a:lnSpc>
                <a:spcPct val="100000"/>
              </a:lnSpc>
              <a:spcBef>
                <a:spcPct val="50000"/>
              </a:spcBef>
              <a:spcAft>
                <a:spcPct val="0"/>
              </a:spcAft>
              <a:buClrTx/>
              <a:buSzTx/>
              <a:buFontTx/>
              <a:buNone/>
              <a:tabLst/>
            </a:pPr>
            <a:r>
              <a:rPr kumimoji="0" lang="es-MX" sz="2400" b="1" i="0" u="none" strike="noStrike" cap="none" normalizeH="0" baseline="0" dirty="0">
                <a:ln>
                  <a:noFill/>
                </a:ln>
                <a:solidFill>
                  <a:schemeClr val="tx1"/>
                </a:solidFill>
                <a:effectLst/>
                <a:latin typeface="Times New Roman" pitchFamily="18" charset="0"/>
              </a:rPr>
              <a:t>T.N.T</a:t>
            </a:r>
          </a:p>
          <a:p>
            <a:pPr marL="914400" marR="0" indent="-457200" algn="l" defTabSz="914400" rtl="0" eaLnBrk="0" fontAlgn="base" latinLnBrk="0" hangingPunct="0">
              <a:lnSpc>
                <a:spcPct val="100000"/>
              </a:lnSpc>
              <a:spcBef>
                <a:spcPct val="50000"/>
              </a:spcBef>
              <a:spcAft>
                <a:spcPct val="0"/>
              </a:spcAft>
              <a:buClrTx/>
              <a:buSzTx/>
              <a:buFontTx/>
              <a:buNone/>
              <a:tabLst/>
            </a:pPr>
            <a:endParaRPr kumimoji="0" lang="es-CL" sz="2400" b="1" i="0" u="none" strike="noStrike" cap="none" normalizeH="0" baseline="0" dirty="0">
              <a:ln>
                <a:noFill/>
              </a:ln>
              <a:solidFill>
                <a:schemeClr val="tx1"/>
              </a:solidFill>
              <a:effectLst/>
              <a:latin typeface="Times New Roman" pitchFamily="18" charset="0"/>
            </a:endParaRPr>
          </a:p>
        </p:txBody>
      </p:sp>
      <p:sp>
        <p:nvSpPr>
          <p:cNvPr id="4" name="3 CuadroTexto"/>
          <p:cNvSpPr txBox="1"/>
          <p:nvPr/>
        </p:nvSpPr>
        <p:spPr>
          <a:xfrm>
            <a:off x="1187624" y="1484784"/>
            <a:ext cx="2993043" cy="338554"/>
          </a:xfrm>
          <a:prstGeom prst="rect">
            <a:avLst/>
          </a:prstGeom>
          <a:solidFill>
            <a:srgbClr val="FFFF00"/>
          </a:solidFill>
          <a:ln w="28575">
            <a:solidFill>
              <a:schemeClr val="tx1"/>
            </a:solidFill>
          </a:ln>
        </p:spPr>
        <p:txBody>
          <a:bodyPr wrap="square" rtlCol="0">
            <a:spAutoFit/>
          </a:bodyPr>
          <a:lstStyle/>
          <a:p>
            <a:pPr algn="ctr"/>
            <a:r>
              <a:rPr lang="es-MX" sz="1600" dirty="0"/>
              <a:t>SENSIBILIDAD</a:t>
            </a:r>
            <a:endParaRPr lang="es-CL" sz="1600" dirty="0"/>
          </a:p>
        </p:txBody>
      </p:sp>
      <p:sp>
        <p:nvSpPr>
          <p:cNvPr id="5" name="4 CuadroTexto"/>
          <p:cNvSpPr txBox="1"/>
          <p:nvPr/>
        </p:nvSpPr>
        <p:spPr>
          <a:xfrm>
            <a:off x="1172309" y="2010326"/>
            <a:ext cx="2993043" cy="338554"/>
          </a:xfrm>
          <a:prstGeom prst="rect">
            <a:avLst/>
          </a:prstGeom>
          <a:solidFill>
            <a:srgbClr val="FFFF00"/>
          </a:solidFill>
          <a:ln w="28575">
            <a:solidFill>
              <a:schemeClr val="tx1"/>
            </a:solidFill>
          </a:ln>
        </p:spPr>
        <p:txBody>
          <a:bodyPr wrap="square" rtlCol="0">
            <a:spAutoFit/>
          </a:bodyPr>
          <a:lstStyle/>
          <a:p>
            <a:pPr algn="ctr"/>
            <a:r>
              <a:rPr lang="es-MX" sz="1600" dirty="0"/>
              <a:t>ESTABILIDAD</a:t>
            </a:r>
            <a:endParaRPr lang="es-CL" sz="1600" dirty="0"/>
          </a:p>
        </p:txBody>
      </p:sp>
      <p:sp>
        <p:nvSpPr>
          <p:cNvPr id="6" name="5 CuadroTexto"/>
          <p:cNvSpPr txBox="1"/>
          <p:nvPr/>
        </p:nvSpPr>
        <p:spPr>
          <a:xfrm>
            <a:off x="1187624" y="2658398"/>
            <a:ext cx="2993043" cy="338554"/>
          </a:xfrm>
          <a:prstGeom prst="rect">
            <a:avLst/>
          </a:prstGeom>
          <a:solidFill>
            <a:srgbClr val="FFFF00"/>
          </a:solidFill>
          <a:ln w="28575">
            <a:solidFill>
              <a:schemeClr val="tx1"/>
            </a:solidFill>
          </a:ln>
        </p:spPr>
        <p:txBody>
          <a:bodyPr wrap="square" rtlCol="0">
            <a:spAutoFit/>
          </a:bodyPr>
          <a:lstStyle/>
          <a:p>
            <a:pPr algn="ctr"/>
            <a:r>
              <a:rPr lang="es-MX" sz="1600" dirty="0"/>
              <a:t>HIGROSCOPICIDAD</a:t>
            </a:r>
            <a:endParaRPr lang="es-CL" sz="1600" dirty="0"/>
          </a:p>
        </p:txBody>
      </p:sp>
      <p:sp>
        <p:nvSpPr>
          <p:cNvPr id="7" name="6 CuadroTexto"/>
          <p:cNvSpPr txBox="1"/>
          <p:nvPr/>
        </p:nvSpPr>
        <p:spPr>
          <a:xfrm>
            <a:off x="1187624" y="3234462"/>
            <a:ext cx="2993043" cy="338554"/>
          </a:xfrm>
          <a:prstGeom prst="rect">
            <a:avLst/>
          </a:prstGeom>
          <a:solidFill>
            <a:srgbClr val="FFFF00"/>
          </a:solidFill>
          <a:ln w="28575">
            <a:solidFill>
              <a:schemeClr val="tx1"/>
            </a:solidFill>
          </a:ln>
        </p:spPr>
        <p:txBody>
          <a:bodyPr wrap="square" rtlCol="0">
            <a:spAutoFit/>
          </a:bodyPr>
          <a:lstStyle/>
          <a:p>
            <a:pPr algn="ctr"/>
            <a:r>
              <a:rPr lang="es-MX" sz="1600" dirty="0"/>
              <a:t>POTENCIA</a:t>
            </a:r>
            <a:endParaRPr lang="es-CL" sz="1600" dirty="0"/>
          </a:p>
        </p:txBody>
      </p:sp>
      <p:sp>
        <p:nvSpPr>
          <p:cNvPr id="8" name="7 CuadroTexto"/>
          <p:cNvSpPr txBox="1"/>
          <p:nvPr/>
        </p:nvSpPr>
        <p:spPr>
          <a:xfrm>
            <a:off x="1187624" y="3789040"/>
            <a:ext cx="2993043" cy="338554"/>
          </a:xfrm>
          <a:prstGeom prst="rect">
            <a:avLst/>
          </a:prstGeom>
          <a:solidFill>
            <a:srgbClr val="FFFF00"/>
          </a:solidFill>
          <a:ln w="28575">
            <a:solidFill>
              <a:schemeClr val="tx1"/>
            </a:solidFill>
          </a:ln>
        </p:spPr>
        <p:txBody>
          <a:bodyPr wrap="square" rtlCol="0">
            <a:spAutoFit/>
          </a:bodyPr>
          <a:lstStyle/>
          <a:p>
            <a:pPr algn="ctr"/>
            <a:r>
              <a:rPr lang="es-MX" sz="1600" dirty="0"/>
              <a:t>CAPACIDAD DE RUPTURA</a:t>
            </a:r>
            <a:endParaRPr lang="es-CL" sz="1600" dirty="0"/>
          </a:p>
        </p:txBody>
      </p:sp>
      <p:sp>
        <p:nvSpPr>
          <p:cNvPr id="9" name="8 CuadroTexto"/>
          <p:cNvSpPr txBox="1"/>
          <p:nvPr/>
        </p:nvSpPr>
        <p:spPr>
          <a:xfrm>
            <a:off x="1187624" y="5593834"/>
            <a:ext cx="2993043" cy="338554"/>
          </a:xfrm>
          <a:prstGeom prst="rect">
            <a:avLst/>
          </a:prstGeom>
          <a:solidFill>
            <a:srgbClr val="FFC000"/>
          </a:solidFill>
          <a:ln w="28575">
            <a:solidFill>
              <a:schemeClr val="tx1"/>
            </a:solidFill>
          </a:ln>
        </p:spPr>
        <p:txBody>
          <a:bodyPr wrap="square" rtlCol="0">
            <a:spAutoFit/>
          </a:bodyPr>
          <a:lstStyle/>
          <a:p>
            <a:pPr algn="ctr"/>
            <a:r>
              <a:rPr lang="es-MX" sz="1600" dirty="0"/>
              <a:t>VOLATILIDAD</a:t>
            </a:r>
            <a:endParaRPr lang="es-CL" sz="1600" dirty="0"/>
          </a:p>
        </p:txBody>
      </p:sp>
      <p:sp>
        <p:nvSpPr>
          <p:cNvPr id="10" name="9 CuadroTexto"/>
          <p:cNvSpPr txBox="1"/>
          <p:nvPr/>
        </p:nvSpPr>
        <p:spPr>
          <a:xfrm>
            <a:off x="1187624" y="4983862"/>
            <a:ext cx="2993043" cy="338554"/>
          </a:xfrm>
          <a:prstGeom prst="rect">
            <a:avLst/>
          </a:prstGeom>
          <a:solidFill>
            <a:srgbClr val="FFC000"/>
          </a:solidFill>
          <a:ln w="28575">
            <a:solidFill>
              <a:schemeClr val="tx1"/>
            </a:solidFill>
          </a:ln>
        </p:spPr>
        <p:txBody>
          <a:bodyPr wrap="square" rtlCol="0">
            <a:spAutoFit/>
          </a:bodyPr>
          <a:lstStyle/>
          <a:p>
            <a:pPr algn="ctr"/>
            <a:r>
              <a:rPr lang="es-MX" sz="1600" dirty="0"/>
              <a:t>TOXICIDAD</a:t>
            </a:r>
            <a:endParaRPr lang="es-CL" sz="1600" dirty="0"/>
          </a:p>
        </p:txBody>
      </p:sp>
      <p:sp>
        <p:nvSpPr>
          <p:cNvPr id="11" name="10 CuadroTexto"/>
          <p:cNvSpPr txBox="1"/>
          <p:nvPr/>
        </p:nvSpPr>
        <p:spPr>
          <a:xfrm>
            <a:off x="1691680" y="476672"/>
            <a:ext cx="6192688" cy="461665"/>
          </a:xfrm>
          <a:prstGeom prst="rect">
            <a:avLst/>
          </a:prstGeom>
          <a:noFill/>
        </p:spPr>
        <p:txBody>
          <a:bodyPr wrap="square" rtlCol="0">
            <a:spAutoFit/>
          </a:bodyPr>
          <a:lstStyle/>
          <a:p>
            <a:pPr algn="ctr"/>
            <a:r>
              <a:rPr lang="es-MX" u="sng" dirty="0">
                <a:solidFill>
                  <a:srgbClr val="002060"/>
                </a:solidFill>
              </a:rPr>
              <a:t>PROPIEDADES DE LOS EXPLOSIVOS</a:t>
            </a:r>
            <a:endParaRPr lang="es-CL" u="sng" dirty="0">
              <a:solidFill>
                <a:srgbClr val="002060"/>
              </a:solidFill>
            </a:endParaRPr>
          </a:p>
        </p:txBody>
      </p:sp>
      <p:sp>
        <p:nvSpPr>
          <p:cNvPr id="12" name="11 CuadroTexto"/>
          <p:cNvSpPr txBox="1"/>
          <p:nvPr/>
        </p:nvSpPr>
        <p:spPr>
          <a:xfrm>
            <a:off x="1179116" y="4373890"/>
            <a:ext cx="2993043" cy="338554"/>
          </a:xfrm>
          <a:prstGeom prst="rect">
            <a:avLst/>
          </a:prstGeom>
          <a:solidFill>
            <a:srgbClr val="FFFF00"/>
          </a:solidFill>
          <a:ln w="28575">
            <a:solidFill>
              <a:schemeClr val="tx1"/>
            </a:solidFill>
          </a:ln>
        </p:spPr>
        <p:txBody>
          <a:bodyPr wrap="square" rtlCol="0">
            <a:spAutoFit/>
          </a:bodyPr>
          <a:lstStyle/>
          <a:p>
            <a:pPr algn="ctr"/>
            <a:r>
              <a:rPr lang="es-MX" sz="1600" dirty="0"/>
              <a:t>DENSIDAD</a:t>
            </a:r>
            <a:endParaRPr lang="es-CL"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8" presetClass="entr" presetSubtype="16"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diamond(in)">
                                      <p:cBhvr>
                                        <p:cTn id="43" dur="20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8" presetClass="entr" presetSubtype="16" fill="hold" grpId="0" nodeType="click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diamond(in)">
                                      <p:cBhvr>
                                        <p:cTn id="48"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5" grpId="0" animBg="1"/>
      <p:bldP spid="6" grpId="0" animBg="1"/>
      <p:bldP spid="7" grpId="0" animBg="1"/>
      <p:bldP spid="8" grpId="0" animBg="1"/>
      <p:bldP spid="9" grpId="0" animBg="1"/>
      <p:bldP spid="10"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Oval 4"/>
          <p:cNvSpPr>
            <a:spLocks noChangeArrowheads="1"/>
          </p:cNvSpPr>
          <p:nvPr/>
        </p:nvSpPr>
        <p:spPr bwMode="auto">
          <a:xfrm>
            <a:off x="914400" y="762000"/>
            <a:ext cx="2209800" cy="1295400"/>
          </a:xfrm>
          <a:prstGeom prst="ellipse">
            <a:avLst/>
          </a:prstGeom>
          <a:solidFill>
            <a:srgbClr val="00FF00"/>
          </a:solidFill>
          <a:ln w="9525">
            <a:solidFill>
              <a:schemeClr val="tx1"/>
            </a:solidFill>
            <a:round/>
            <a:headEnd/>
            <a:tailEnd/>
          </a:ln>
        </p:spPr>
        <p:txBody>
          <a:bodyPr wrap="none" anchor="ctr"/>
          <a:lstStyle/>
          <a:p>
            <a:pPr algn="ctr">
              <a:spcBef>
                <a:spcPct val="0"/>
              </a:spcBef>
            </a:pPr>
            <a:r>
              <a:rPr lang="es-ES_tradnl"/>
              <a:t>comburente</a:t>
            </a:r>
          </a:p>
        </p:txBody>
      </p:sp>
      <p:sp>
        <p:nvSpPr>
          <p:cNvPr id="7171" name="Oval 5"/>
          <p:cNvSpPr>
            <a:spLocks noChangeArrowheads="1"/>
          </p:cNvSpPr>
          <p:nvPr/>
        </p:nvSpPr>
        <p:spPr bwMode="auto">
          <a:xfrm>
            <a:off x="3276600" y="762000"/>
            <a:ext cx="2209800" cy="1295400"/>
          </a:xfrm>
          <a:prstGeom prst="ellipse">
            <a:avLst/>
          </a:prstGeom>
          <a:solidFill>
            <a:srgbClr val="FFFF00"/>
          </a:solidFill>
          <a:ln w="9525">
            <a:solidFill>
              <a:schemeClr val="tx1"/>
            </a:solidFill>
            <a:round/>
            <a:headEnd/>
            <a:tailEnd/>
          </a:ln>
        </p:spPr>
        <p:txBody>
          <a:bodyPr wrap="none" anchor="ctr"/>
          <a:lstStyle/>
          <a:p>
            <a:pPr algn="ctr">
              <a:spcBef>
                <a:spcPct val="0"/>
              </a:spcBef>
            </a:pPr>
            <a:r>
              <a:rPr lang="es-ES_tradnl"/>
              <a:t>combustible</a:t>
            </a:r>
          </a:p>
        </p:txBody>
      </p:sp>
      <p:sp>
        <p:nvSpPr>
          <p:cNvPr id="7172" name="Oval 6"/>
          <p:cNvSpPr>
            <a:spLocks noChangeArrowheads="1"/>
          </p:cNvSpPr>
          <p:nvPr/>
        </p:nvSpPr>
        <p:spPr bwMode="auto">
          <a:xfrm>
            <a:off x="5580063" y="692150"/>
            <a:ext cx="2376487" cy="1441450"/>
          </a:xfrm>
          <a:prstGeom prst="ellipse">
            <a:avLst/>
          </a:prstGeom>
          <a:solidFill>
            <a:srgbClr val="FF6600"/>
          </a:solidFill>
          <a:ln w="9525">
            <a:solidFill>
              <a:schemeClr val="tx1"/>
            </a:solidFill>
            <a:round/>
            <a:headEnd/>
            <a:tailEnd/>
          </a:ln>
        </p:spPr>
        <p:txBody>
          <a:bodyPr wrap="none" anchor="ctr"/>
          <a:lstStyle/>
          <a:p>
            <a:pPr algn="ctr">
              <a:spcBef>
                <a:spcPct val="0"/>
              </a:spcBef>
            </a:pPr>
            <a:r>
              <a:rPr lang="es-ES_tradnl"/>
              <a:t>Energía térmica</a:t>
            </a:r>
          </a:p>
          <a:p>
            <a:pPr algn="ctr">
              <a:spcBef>
                <a:spcPct val="0"/>
              </a:spcBef>
            </a:pPr>
            <a:r>
              <a:rPr lang="es-ES_tradnl"/>
              <a:t>ó mecánica</a:t>
            </a:r>
          </a:p>
        </p:txBody>
      </p:sp>
      <p:sp>
        <p:nvSpPr>
          <p:cNvPr id="7173" name="Line 7"/>
          <p:cNvSpPr>
            <a:spLocks noChangeShapeType="1"/>
          </p:cNvSpPr>
          <p:nvPr/>
        </p:nvSpPr>
        <p:spPr bwMode="auto">
          <a:xfrm>
            <a:off x="2209800" y="2057400"/>
            <a:ext cx="914400" cy="1143000"/>
          </a:xfrm>
          <a:prstGeom prst="line">
            <a:avLst/>
          </a:prstGeom>
          <a:noFill/>
          <a:ln w="50800">
            <a:solidFill>
              <a:schemeClr val="tx1"/>
            </a:solidFill>
            <a:round/>
            <a:headEnd/>
            <a:tailEnd type="triangle" w="med" len="med"/>
          </a:ln>
        </p:spPr>
        <p:txBody>
          <a:bodyPr wrap="none" anchor="ctr"/>
          <a:lstStyle/>
          <a:p>
            <a:endParaRPr lang="es-CL"/>
          </a:p>
        </p:txBody>
      </p:sp>
      <p:sp>
        <p:nvSpPr>
          <p:cNvPr id="7174" name="AutoShape 8"/>
          <p:cNvSpPr>
            <a:spLocks noChangeArrowheads="1"/>
          </p:cNvSpPr>
          <p:nvPr/>
        </p:nvSpPr>
        <p:spPr bwMode="auto">
          <a:xfrm>
            <a:off x="1524000" y="2743200"/>
            <a:ext cx="5410200" cy="2133600"/>
          </a:xfrm>
          <a:prstGeom prst="irregularSeal2">
            <a:avLst/>
          </a:prstGeom>
          <a:solidFill>
            <a:srgbClr val="FF0000"/>
          </a:solidFill>
          <a:ln w="9525">
            <a:solidFill>
              <a:schemeClr val="tx1"/>
            </a:solidFill>
            <a:miter lim="800000"/>
            <a:headEnd/>
            <a:tailEnd/>
          </a:ln>
        </p:spPr>
        <p:txBody>
          <a:bodyPr wrap="none" anchor="ctr"/>
          <a:lstStyle/>
          <a:p>
            <a:pPr algn="ctr">
              <a:spcBef>
                <a:spcPct val="0"/>
              </a:spcBef>
            </a:pPr>
            <a:r>
              <a:rPr lang="es-ES_tradnl" sz="3600">
                <a:solidFill>
                  <a:srgbClr val="FFFF00"/>
                </a:solidFill>
              </a:rPr>
              <a:t>EXPLOSIÓN</a:t>
            </a:r>
          </a:p>
        </p:txBody>
      </p:sp>
      <p:sp>
        <p:nvSpPr>
          <p:cNvPr id="7175" name="Line 9"/>
          <p:cNvSpPr>
            <a:spLocks noChangeShapeType="1"/>
          </p:cNvSpPr>
          <p:nvPr/>
        </p:nvSpPr>
        <p:spPr bwMode="auto">
          <a:xfrm>
            <a:off x="4343400" y="2057400"/>
            <a:ext cx="0" cy="990600"/>
          </a:xfrm>
          <a:prstGeom prst="line">
            <a:avLst/>
          </a:prstGeom>
          <a:noFill/>
          <a:ln w="53975">
            <a:solidFill>
              <a:schemeClr val="tx1"/>
            </a:solidFill>
            <a:round/>
            <a:headEnd/>
            <a:tailEnd type="triangle" w="med" len="med"/>
          </a:ln>
        </p:spPr>
        <p:txBody>
          <a:bodyPr wrap="none" anchor="ctr"/>
          <a:lstStyle/>
          <a:p>
            <a:endParaRPr lang="es-CL"/>
          </a:p>
        </p:txBody>
      </p:sp>
      <p:sp>
        <p:nvSpPr>
          <p:cNvPr id="7176" name="Line 10"/>
          <p:cNvSpPr>
            <a:spLocks noChangeShapeType="1"/>
          </p:cNvSpPr>
          <p:nvPr/>
        </p:nvSpPr>
        <p:spPr bwMode="auto">
          <a:xfrm flipH="1">
            <a:off x="5791200" y="2057400"/>
            <a:ext cx="838200" cy="990600"/>
          </a:xfrm>
          <a:prstGeom prst="line">
            <a:avLst/>
          </a:prstGeom>
          <a:noFill/>
          <a:ln w="53975">
            <a:solidFill>
              <a:schemeClr val="tx1"/>
            </a:solidFill>
            <a:round/>
            <a:headEnd/>
            <a:tailEnd type="triangle" w="med" len="med"/>
          </a:ln>
        </p:spPr>
        <p:txBody>
          <a:bodyPr wrap="none" anchor="ctr"/>
          <a:lstStyle/>
          <a:p>
            <a:endParaRPr lang="es-CL"/>
          </a:p>
        </p:txBody>
      </p:sp>
      <p:grpSp>
        <p:nvGrpSpPr>
          <p:cNvPr id="2" name="16 Grupo"/>
          <p:cNvGrpSpPr>
            <a:grpSpLocks/>
          </p:cNvGrpSpPr>
          <p:nvPr/>
        </p:nvGrpSpPr>
        <p:grpSpPr bwMode="auto">
          <a:xfrm>
            <a:off x="250825" y="4800600"/>
            <a:ext cx="3529013" cy="1985963"/>
            <a:chOff x="250825" y="4800600"/>
            <a:chExt cx="3529013" cy="1985963"/>
          </a:xfrm>
        </p:grpSpPr>
        <p:sp>
          <p:nvSpPr>
            <p:cNvPr id="7184" name="Oval 11"/>
            <p:cNvSpPr>
              <a:spLocks noChangeArrowheads="1"/>
            </p:cNvSpPr>
            <p:nvPr/>
          </p:nvSpPr>
          <p:spPr bwMode="auto">
            <a:xfrm>
              <a:off x="250825" y="5229225"/>
              <a:ext cx="3529013" cy="1557338"/>
            </a:xfrm>
            <a:prstGeom prst="ellipse">
              <a:avLst/>
            </a:prstGeom>
            <a:solidFill>
              <a:schemeClr val="bg1"/>
            </a:solidFill>
            <a:ln w="19050">
              <a:solidFill>
                <a:schemeClr val="tx1"/>
              </a:solidFill>
              <a:round/>
              <a:headEnd/>
              <a:tailEnd/>
            </a:ln>
          </p:spPr>
          <p:txBody>
            <a:bodyPr wrap="none" anchor="ctr"/>
            <a:lstStyle/>
            <a:p>
              <a:pPr algn="ctr">
                <a:spcBef>
                  <a:spcPct val="0"/>
                </a:spcBef>
              </a:pPr>
              <a:r>
                <a:rPr lang="es-ES_tradnl"/>
                <a:t>GASES</a:t>
              </a:r>
            </a:p>
            <a:p>
              <a:pPr algn="ctr">
                <a:spcBef>
                  <a:spcPct val="0"/>
                </a:spcBef>
              </a:pPr>
              <a:r>
                <a:rPr lang="es-ES_tradnl"/>
                <a:t>(Onda de choque)</a:t>
              </a:r>
              <a:endParaRPr lang="es-ES_tradnl" b="0"/>
            </a:p>
          </p:txBody>
        </p:sp>
        <p:sp>
          <p:nvSpPr>
            <p:cNvPr id="7185" name="Line 15"/>
            <p:cNvSpPr>
              <a:spLocks noChangeShapeType="1"/>
            </p:cNvSpPr>
            <p:nvPr/>
          </p:nvSpPr>
          <p:spPr bwMode="auto">
            <a:xfrm flipH="1">
              <a:off x="1981200" y="4800600"/>
              <a:ext cx="685800" cy="609600"/>
            </a:xfrm>
            <a:prstGeom prst="line">
              <a:avLst/>
            </a:prstGeom>
            <a:noFill/>
            <a:ln w="63500">
              <a:solidFill>
                <a:srgbClr val="00FF00"/>
              </a:solidFill>
              <a:round/>
              <a:headEnd/>
              <a:tailEnd type="triangle" w="med" len="med"/>
            </a:ln>
          </p:spPr>
          <p:txBody>
            <a:bodyPr wrap="none" anchor="ctr"/>
            <a:lstStyle/>
            <a:p>
              <a:endParaRPr lang="es-CL"/>
            </a:p>
          </p:txBody>
        </p:sp>
      </p:grpSp>
      <p:grpSp>
        <p:nvGrpSpPr>
          <p:cNvPr id="3" name="17 Grupo"/>
          <p:cNvGrpSpPr>
            <a:grpSpLocks/>
          </p:cNvGrpSpPr>
          <p:nvPr/>
        </p:nvGrpSpPr>
        <p:grpSpPr bwMode="auto">
          <a:xfrm>
            <a:off x="3962400" y="4495800"/>
            <a:ext cx="1981200" cy="1905000"/>
            <a:chOff x="3962400" y="4495800"/>
            <a:chExt cx="1981200" cy="1905000"/>
          </a:xfrm>
        </p:grpSpPr>
        <p:sp>
          <p:nvSpPr>
            <p:cNvPr id="7182" name="AutoShape 13"/>
            <p:cNvSpPr>
              <a:spLocks noChangeArrowheads="1"/>
            </p:cNvSpPr>
            <p:nvPr/>
          </p:nvSpPr>
          <p:spPr bwMode="auto">
            <a:xfrm>
              <a:off x="3962400" y="5486400"/>
              <a:ext cx="1981200" cy="914400"/>
            </a:xfrm>
            <a:prstGeom prst="roundRect">
              <a:avLst>
                <a:gd name="adj" fmla="val 16667"/>
              </a:avLst>
            </a:prstGeom>
            <a:solidFill>
              <a:srgbClr val="FF0000"/>
            </a:solidFill>
            <a:ln w="9525">
              <a:solidFill>
                <a:schemeClr val="tx1"/>
              </a:solidFill>
              <a:round/>
              <a:headEnd/>
              <a:tailEnd/>
            </a:ln>
          </p:spPr>
          <p:txBody>
            <a:bodyPr wrap="none" anchor="ctr"/>
            <a:lstStyle/>
            <a:p>
              <a:pPr algn="ctr">
                <a:spcBef>
                  <a:spcPct val="0"/>
                </a:spcBef>
              </a:pPr>
              <a:r>
                <a:rPr lang="es-ES_tradnl">
                  <a:solidFill>
                    <a:schemeClr val="bg1"/>
                  </a:solidFill>
                </a:rPr>
                <a:t>Alta </a:t>
              </a:r>
            </a:p>
            <a:p>
              <a:pPr algn="ctr">
                <a:spcBef>
                  <a:spcPct val="0"/>
                </a:spcBef>
              </a:pPr>
              <a:r>
                <a:rPr lang="es-ES_tradnl">
                  <a:solidFill>
                    <a:schemeClr val="bg1"/>
                  </a:solidFill>
                </a:rPr>
                <a:t>Temperatura</a:t>
              </a:r>
              <a:endParaRPr lang="es-ES_tradnl" b="0">
                <a:solidFill>
                  <a:schemeClr val="bg1"/>
                </a:solidFill>
              </a:endParaRPr>
            </a:p>
          </p:txBody>
        </p:sp>
        <p:sp>
          <p:nvSpPr>
            <p:cNvPr id="7183" name="Line 16"/>
            <p:cNvSpPr>
              <a:spLocks noChangeShapeType="1"/>
            </p:cNvSpPr>
            <p:nvPr/>
          </p:nvSpPr>
          <p:spPr bwMode="auto">
            <a:xfrm>
              <a:off x="4419600" y="4495800"/>
              <a:ext cx="304800" cy="990600"/>
            </a:xfrm>
            <a:prstGeom prst="line">
              <a:avLst/>
            </a:prstGeom>
            <a:noFill/>
            <a:ln w="69850">
              <a:solidFill>
                <a:srgbClr val="FFFF00"/>
              </a:solidFill>
              <a:round/>
              <a:headEnd/>
              <a:tailEnd type="triangle" w="med" len="med"/>
            </a:ln>
          </p:spPr>
          <p:txBody>
            <a:bodyPr wrap="none" anchor="ctr"/>
            <a:lstStyle/>
            <a:p>
              <a:endParaRPr lang="es-CL"/>
            </a:p>
          </p:txBody>
        </p:sp>
      </p:grpSp>
      <p:grpSp>
        <p:nvGrpSpPr>
          <p:cNvPr id="4" name="18 Grupo"/>
          <p:cNvGrpSpPr>
            <a:grpSpLocks/>
          </p:cNvGrpSpPr>
          <p:nvPr/>
        </p:nvGrpSpPr>
        <p:grpSpPr bwMode="auto">
          <a:xfrm>
            <a:off x="6172200" y="4267200"/>
            <a:ext cx="2743200" cy="1600200"/>
            <a:chOff x="6172200" y="4267200"/>
            <a:chExt cx="2743200" cy="1600200"/>
          </a:xfrm>
        </p:grpSpPr>
        <p:sp>
          <p:nvSpPr>
            <p:cNvPr id="7180" name="AutoShape 14"/>
            <p:cNvSpPr>
              <a:spLocks noChangeArrowheads="1"/>
            </p:cNvSpPr>
            <p:nvPr/>
          </p:nvSpPr>
          <p:spPr bwMode="auto">
            <a:xfrm>
              <a:off x="6477000" y="4800600"/>
              <a:ext cx="2438400" cy="1066800"/>
            </a:xfrm>
            <a:prstGeom prst="octagon">
              <a:avLst>
                <a:gd name="adj" fmla="val 29287"/>
              </a:avLst>
            </a:prstGeom>
            <a:solidFill>
              <a:srgbClr val="FFFF00"/>
            </a:solidFill>
            <a:ln w="9525">
              <a:solidFill>
                <a:schemeClr val="tx1"/>
              </a:solidFill>
              <a:miter lim="800000"/>
              <a:headEnd/>
              <a:tailEnd/>
            </a:ln>
          </p:spPr>
          <p:txBody>
            <a:bodyPr wrap="none" anchor="ctr"/>
            <a:lstStyle/>
            <a:p>
              <a:pPr algn="ctr">
                <a:spcBef>
                  <a:spcPct val="0"/>
                </a:spcBef>
              </a:pPr>
              <a:r>
                <a:rPr lang="es-ES_tradnl">
                  <a:solidFill>
                    <a:srgbClr val="669900"/>
                  </a:solidFill>
                </a:rPr>
                <a:t>RESIDUOS</a:t>
              </a:r>
            </a:p>
            <a:p>
              <a:pPr algn="ctr">
                <a:spcBef>
                  <a:spcPct val="0"/>
                </a:spcBef>
              </a:pPr>
              <a:r>
                <a:rPr lang="es-ES_tradnl">
                  <a:solidFill>
                    <a:srgbClr val="669900"/>
                  </a:solidFill>
                </a:rPr>
                <a:t>(mínimos)</a:t>
              </a:r>
              <a:endParaRPr lang="es-ES_tradnl" b="0">
                <a:solidFill>
                  <a:schemeClr val="bg1"/>
                </a:solidFill>
              </a:endParaRPr>
            </a:p>
          </p:txBody>
        </p:sp>
        <p:sp>
          <p:nvSpPr>
            <p:cNvPr id="7181" name="Line 17"/>
            <p:cNvSpPr>
              <a:spLocks noChangeShapeType="1"/>
            </p:cNvSpPr>
            <p:nvPr/>
          </p:nvSpPr>
          <p:spPr bwMode="auto">
            <a:xfrm>
              <a:off x="6172200" y="4267200"/>
              <a:ext cx="762000" cy="533400"/>
            </a:xfrm>
            <a:prstGeom prst="line">
              <a:avLst/>
            </a:prstGeom>
            <a:noFill/>
            <a:ln w="66675">
              <a:solidFill>
                <a:schemeClr val="tx1"/>
              </a:solidFill>
              <a:round/>
              <a:headEnd/>
              <a:tailEnd type="triangle" w="med" len="med"/>
            </a:ln>
          </p:spPr>
          <p:txBody>
            <a:bodyPr wrap="none" anchor="ctr"/>
            <a:lstStyle/>
            <a:p>
              <a:endParaRPr lang="es-CL"/>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838200" y="838200"/>
            <a:ext cx="7315200" cy="457200"/>
          </a:xfrm>
          <a:prstGeom prst="rect">
            <a:avLst/>
          </a:prstGeom>
          <a:noFill/>
          <a:ln w="9525">
            <a:noFill/>
            <a:miter lim="800000"/>
            <a:headEnd/>
            <a:tailEnd/>
          </a:ln>
        </p:spPr>
        <p:txBody>
          <a:bodyPr>
            <a:spAutoFit/>
          </a:bodyPr>
          <a:lstStyle/>
          <a:p>
            <a:pPr algn="ctr"/>
            <a:r>
              <a:rPr lang="es-ES_tradnl" u="sng" dirty="0"/>
              <a:t>VISIÓN DE LA ENERGÍA</a:t>
            </a:r>
            <a:endParaRPr lang="es-ES_tradnl" b="0" dirty="0"/>
          </a:p>
        </p:txBody>
      </p:sp>
      <p:sp>
        <p:nvSpPr>
          <p:cNvPr id="8195" name="Text Box 3"/>
          <p:cNvSpPr txBox="1">
            <a:spLocks noChangeArrowheads="1"/>
          </p:cNvSpPr>
          <p:nvPr/>
        </p:nvSpPr>
        <p:spPr bwMode="auto">
          <a:xfrm>
            <a:off x="533400" y="1600200"/>
            <a:ext cx="8382000" cy="495300"/>
          </a:xfrm>
          <a:prstGeom prst="rect">
            <a:avLst/>
          </a:prstGeom>
          <a:solidFill>
            <a:srgbClr val="FFFF00"/>
          </a:solidFill>
          <a:ln w="38100">
            <a:solidFill>
              <a:schemeClr val="tx1"/>
            </a:solidFill>
            <a:miter lim="800000"/>
            <a:headEnd/>
            <a:tailEnd/>
          </a:ln>
        </p:spPr>
        <p:txBody>
          <a:bodyPr>
            <a:spAutoFit/>
          </a:bodyPr>
          <a:lstStyle/>
          <a:p>
            <a:r>
              <a:rPr lang="es-ES_tradnl"/>
              <a:t>“LA ENERGIA NO SE PIERDE, SOLO SE TRANSFORMA”</a:t>
            </a:r>
            <a:endParaRPr lang="es-ES_tradnl" b="0"/>
          </a:p>
        </p:txBody>
      </p:sp>
      <p:sp>
        <p:nvSpPr>
          <p:cNvPr id="10244" name="Text Box 4"/>
          <p:cNvSpPr txBox="1">
            <a:spLocks noChangeArrowheads="1"/>
          </p:cNvSpPr>
          <p:nvPr/>
        </p:nvSpPr>
        <p:spPr bwMode="auto">
          <a:xfrm>
            <a:off x="1524000" y="2362200"/>
            <a:ext cx="5791200" cy="2698750"/>
          </a:xfrm>
          <a:prstGeom prst="rect">
            <a:avLst/>
          </a:prstGeom>
          <a:solidFill>
            <a:schemeClr val="bg1"/>
          </a:solidFill>
          <a:ln w="50800">
            <a:solidFill>
              <a:schemeClr val="tx1"/>
            </a:solidFill>
            <a:miter lim="800000"/>
            <a:headEnd/>
            <a:tailEnd/>
          </a:ln>
        </p:spPr>
        <p:txBody>
          <a:bodyPr>
            <a:spAutoFit/>
          </a:bodyPr>
          <a:lstStyle/>
          <a:p>
            <a:r>
              <a:rPr lang="es-ES_tradnl" dirty="0">
                <a:solidFill>
                  <a:schemeClr val="accent2"/>
                </a:solidFill>
              </a:rPr>
              <a:t>TIPOS  DE ENERGÍA:(de interés) </a:t>
            </a:r>
          </a:p>
          <a:p>
            <a:pPr lvl="2">
              <a:buFontTx/>
              <a:buChar char="•"/>
            </a:pPr>
            <a:r>
              <a:rPr lang="es-ES_tradnl" b="0" dirty="0">
                <a:solidFill>
                  <a:schemeClr val="accent2"/>
                </a:solidFill>
              </a:rPr>
              <a:t>  </a:t>
            </a:r>
            <a:r>
              <a:rPr lang="es-ES_tradnl" dirty="0">
                <a:solidFill>
                  <a:schemeClr val="accent2"/>
                </a:solidFill>
              </a:rPr>
              <a:t>ENERGÍA POTENCIAL</a:t>
            </a:r>
          </a:p>
          <a:p>
            <a:pPr lvl="2">
              <a:buFontTx/>
              <a:buChar char="•"/>
            </a:pPr>
            <a:r>
              <a:rPr lang="es-ES_tradnl" dirty="0">
                <a:solidFill>
                  <a:schemeClr val="accent2"/>
                </a:solidFill>
              </a:rPr>
              <a:t>  ENERGÍA TÉRMICA</a:t>
            </a:r>
          </a:p>
          <a:p>
            <a:pPr lvl="2">
              <a:buFontTx/>
              <a:buChar char="•"/>
            </a:pPr>
            <a:r>
              <a:rPr lang="es-ES_tradnl" dirty="0">
                <a:solidFill>
                  <a:schemeClr val="accent2"/>
                </a:solidFill>
              </a:rPr>
              <a:t>  ENERGÍA QUÍMICA</a:t>
            </a:r>
          </a:p>
          <a:p>
            <a:pPr lvl="2">
              <a:buFontTx/>
              <a:buChar char="•"/>
            </a:pPr>
            <a:r>
              <a:rPr lang="es-ES_tradnl" dirty="0">
                <a:solidFill>
                  <a:schemeClr val="accent2"/>
                </a:solidFill>
              </a:rPr>
              <a:t>  ENERGÍA MECÁNICA</a:t>
            </a:r>
            <a:endParaRPr lang="es-ES_tradnl" b="0" dirty="0">
              <a:solidFill>
                <a:schemeClr val="accent2"/>
              </a:solidFill>
            </a:endParaRPr>
          </a:p>
        </p:txBody>
      </p:sp>
      <p:sp>
        <p:nvSpPr>
          <p:cNvPr id="10245" name="Text Box 5"/>
          <p:cNvSpPr txBox="1">
            <a:spLocks noChangeArrowheads="1"/>
          </p:cNvSpPr>
          <p:nvPr/>
        </p:nvSpPr>
        <p:spPr bwMode="auto">
          <a:xfrm>
            <a:off x="914400" y="5334000"/>
            <a:ext cx="7620000" cy="1238250"/>
          </a:xfrm>
          <a:prstGeom prst="rect">
            <a:avLst/>
          </a:prstGeom>
          <a:solidFill>
            <a:srgbClr val="FF3300"/>
          </a:solidFill>
          <a:ln w="50800">
            <a:solidFill>
              <a:schemeClr val="tx1"/>
            </a:solidFill>
            <a:miter lim="800000"/>
            <a:headEnd/>
            <a:tailEnd/>
          </a:ln>
        </p:spPr>
        <p:txBody>
          <a:bodyPr>
            <a:spAutoFit/>
          </a:bodyPr>
          <a:lstStyle/>
          <a:p>
            <a:r>
              <a:rPr lang="es-ES_tradnl" dirty="0">
                <a:solidFill>
                  <a:srgbClr val="FFFF66"/>
                </a:solidFill>
              </a:rPr>
              <a:t>Un explosivo posee energía química (potencial), la cual se transforma en energía térmica, </a:t>
            </a:r>
            <a:r>
              <a:rPr lang="es-ES_tradnl" dirty="0" err="1">
                <a:solidFill>
                  <a:srgbClr val="FFFF66"/>
                </a:solidFill>
              </a:rPr>
              <a:t>energia</a:t>
            </a:r>
            <a:r>
              <a:rPr lang="es-ES_tradnl" dirty="0">
                <a:solidFill>
                  <a:srgbClr val="FFFF66"/>
                </a:solidFill>
              </a:rPr>
              <a:t> Lumínica,  energía mecánica y residuos.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anim calcmode="lin" valueType="num">
                                      <p:cBhvr additive="base">
                                        <p:cTn id="7" dur="500" fill="hold"/>
                                        <p:tgtEl>
                                          <p:spTgt spid="10244"/>
                                        </p:tgtEl>
                                        <p:attrNameLst>
                                          <p:attrName>ppt_x</p:attrName>
                                        </p:attrNameLst>
                                      </p:cBhvr>
                                      <p:tavLst>
                                        <p:tav tm="0">
                                          <p:val>
                                            <p:strVal val="#ppt_x"/>
                                          </p:val>
                                        </p:tav>
                                        <p:tav tm="100000">
                                          <p:val>
                                            <p:strVal val="#ppt_x"/>
                                          </p:val>
                                        </p:tav>
                                      </p:tavLst>
                                    </p:anim>
                                    <p:anim calcmode="lin" valueType="num">
                                      <p:cBhvr additive="base">
                                        <p:cTn id="8"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02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animBg="1" autoUpdateAnimBg="0"/>
      <p:bldP spid="10245"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990600" y="762000"/>
            <a:ext cx="7315200" cy="457200"/>
          </a:xfrm>
          <a:prstGeom prst="rect">
            <a:avLst/>
          </a:prstGeom>
          <a:noFill/>
          <a:ln w="9525">
            <a:noFill/>
            <a:miter lim="800000"/>
            <a:headEnd/>
            <a:tailEnd/>
          </a:ln>
          <a:effectLst/>
        </p:spPr>
        <p:txBody>
          <a:bodyPr>
            <a:spAutoFit/>
          </a:bodyPr>
          <a:lstStyle/>
          <a:p>
            <a:pPr algn="ctr">
              <a:defRPr/>
            </a:pPr>
            <a:r>
              <a:rPr lang="es-ES_tradnl" u="sng" dirty="0">
                <a:effectLst>
                  <a:outerShdw blurRad="38100" dist="38100" dir="2700000" algn="tl">
                    <a:srgbClr val="000000"/>
                  </a:outerShdw>
                </a:effectLst>
              </a:rPr>
              <a:t>CARACTERÍSTICAS  DE LAS EXPLOSIONES</a:t>
            </a:r>
          </a:p>
        </p:txBody>
      </p:sp>
      <p:grpSp>
        <p:nvGrpSpPr>
          <p:cNvPr id="9219" name="Group 9"/>
          <p:cNvGrpSpPr>
            <a:grpSpLocks/>
          </p:cNvGrpSpPr>
          <p:nvPr/>
        </p:nvGrpSpPr>
        <p:grpSpPr bwMode="auto">
          <a:xfrm>
            <a:off x="1676400" y="1905000"/>
            <a:ext cx="5257800" cy="2362200"/>
            <a:chOff x="528" y="1104"/>
            <a:chExt cx="3312" cy="1488"/>
          </a:xfrm>
        </p:grpSpPr>
        <p:sp>
          <p:nvSpPr>
            <p:cNvPr id="9221" name="AutoShape 5"/>
            <p:cNvSpPr>
              <a:spLocks noChangeArrowheads="1"/>
            </p:cNvSpPr>
            <p:nvPr/>
          </p:nvSpPr>
          <p:spPr bwMode="auto">
            <a:xfrm>
              <a:off x="528" y="1296"/>
              <a:ext cx="1200" cy="1248"/>
            </a:xfrm>
            <a:prstGeom prst="irregularSeal1">
              <a:avLst/>
            </a:prstGeom>
            <a:solidFill>
              <a:srgbClr val="FFFF00"/>
            </a:solidFill>
            <a:ln w="22225">
              <a:solidFill>
                <a:schemeClr val="tx1"/>
              </a:solidFill>
              <a:miter lim="800000"/>
              <a:headEnd/>
              <a:tailEnd/>
            </a:ln>
          </p:spPr>
          <p:txBody>
            <a:bodyPr wrap="none" anchor="ctr"/>
            <a:lstStyle/>
            <a:p>
              <a:pPr algn="ctr">
                <a:spcBef>
                  <a:spcPct val="0"/>
                </a:spcBef>
              </a:pPr>
              <a:r>
                <a:rPr lang="es-ES_tradnl"/>
                <a:t>Explosión</a:t>
              </a:r>
              <a:endParaRPr lang="es-ES_tradnl" b="0"/>
            </a:p>
          </p:txBody>
        </p:sp>
        <p:sp>
          <p:nvSpPr>
            <p:cNvPr id="9222" name="AutoShape 6"/>
            <p:cNvSpPr>
              <a:spLocks noChangeArrowheads="1"/>
            </p:cNvSpPr>
            <p:nvPr/>
          </p:nvSpPr>
          <p:spPr bwMode="auto">
            <a:xfrm>
              <a:off x="2064" y="1152"/>
              <a:ext cx="1632" cy="288"/>
            </a:xfrm>
            <a:prstGeom prst="roundRect">
              <a:avLst>
                <a:gd name="adj" fmla="val 16667"/>
              </a:avLst>
            </a:prstGeom>
            <a:solidFill>
              <a:schemeClr val="accent1"/>
            </a:solidFill>
            <a:ln w="9525">
              <a:solidFill>
                <a:schemeClr val="tx1"/>
              </a:solidFill>
              <a:round/>
              <a:headEnd/>
              <a:tailEnd/>
            </a:ln>
          </p:spPr>
          <p:txBody>
            <a:bodyPr wrap="none" anchor="ctr"/>
            <a:lstStyle/>
            <a:p>
              <a:pPr algn="ctr">
                <a:spcBef>
                  <a:spcPct val="0"/>
                </a:spcBef>
              </a:pPr>
              <a:r>
                <a:rPr lang="es-ES_tradnl" dirty="0"/>
                <a:t>DEFLAGRACIÓN</a:t>
              </a:r>
              <a:endParaRPr lang="es-ES_tradnl" b="0" dirty="0"/>
            </a:p>
          </p:txBody>
        </p:sp>
        <p:sp>
          <p:nvSpPr>
            <p:cNvPr id="9223" name="AutoShape 7"/>
            <p:cNvSpPr>
              <a:spLocks noChangeArrowheads="1"/>
            </p:cNvSpPr>
            <p:nvPr/>
          </p:nvSpPr>
          <p:spPr bwMode="auto">
            <a:xfrm>
              <a:off x="2016" y="1728"/>
              <a:ext cx="1824" cy="864"/>
            </a:xfrm>
            <a:prstGeom prst="star16">
              <a:avLst>
                <a:gd name="adj" fmla="val 37500"/>
              </a:avLst>
            </a:prstGeom>
            <a:solidFill>
              <a:srgbClr val="FF0000"/>
            </a:solidFill>
            <a:ln w="9525">
              <a:solidFill>
                <a:schemeClr val="tx1"/>
              </a:solidFill>
              <a:miter lim="800000"/>
              <a:headEnd/>
              <a:tailEnd/>
            </a:ln>
          </p:spPr>
          <p:txBody>
            <a:bodyPr wrap="none" anchor="ctr"/>
            <a:lstStyle/>
            <a:p>
              <a:pPr algn="ctr">
                <a:spcBef>
                  <a:spcPct val="0"/>
                </a:spcBef>
              </a:pPr>
              <a:r>
                <a:rPr lang="es-ES_tradnl">
                  <a:solidFill>
                    <a:srgbClr val="FFFF66"/>
                  </a:solidFill>
                </a:rPr>
                <a:t>DETONACIÓN</a:t>
              </a:r>
              <a:endParaRPr lang="es-ES_tradnl" b="0"/>
            </a:p>
          </p:txBody>
        </p:sp>
        <p:sp>
          <p:nvSpPr>
            <p:cNvPr id="9224" name="AutoShape 8"/>
            <p:cNvSpPr>
              <a:spLocks/>
            </p:cNvSpPr>
            <p:nvPr/>
          </p:nvSpPr>
          <p:spPr bwMode="auto">
            <a:xfrm>
              <a:off x="1920" y="1104"/>
              <a:ext cx="144" cy="1440"/>
            </a:xfrm>
            <a:prstGeom prst="leftBrace">
              <a:avLst>
                <a:gd name="adj1" fmla="val 83333"/>
                <a:gd name="adj2" fmla="val 50000"/>
              </a:avLst>
            </a:prstGeom>
            <a:noFill/>
            <a:ln w="41275">
              <a:solidFill>
                <a:schemeClr val="tx1"/>
              </a:solidFill>
              <a:round/>
              <a:headEnd/>
              <a:tailEnd/>
            </a:ln>
          </p:spPr>
          <p:txBody>
            <a:bodyPr wrap="none" anchor="ctr"/>
            <a:lstStyle/>
            <a:p>
              <a:endParaRPr lang="es-CL"/>
            </a:p>
          </p:txBody>
        </p:sp>
      </p:grpSp>
      <p:sp>
        <p:nvSpPr>
          <p:cNvPr id="9220" name="Text Box 12"/>
          <p:cNvSpPr txBox="1">
            <a:spLocks noChangeArrowheads="1"/>
          </p:cNvSpPr>
          <p:nvPr/>
        </p:nvSpPr>
        <p:spPr bwMode="auto">
          <a:xfrm>
            <a:off x="533400" y="4800600"/>
            <a:ext cx="8229600" cy="457200"/>
          </a:xfrm>
          <a:prstGeom prst="rect">
            <a:avLst/>
          </a:prstGeom>
          <a:noFill/>
          <a:ln w="9525">
            <a:noFill/>
            <a:miter lim="800000"/>
            <a:headEnd/>
            <a:tailEnd/>
          </a:ln>
        </p:spPr>
        <p:txBody>
          <a:bodyPr>
            <a:spAutoFit/>
          </a:bodyPr>
          <a:lstStyle/>
          <a:p>
            <a:r>
              <a:rPr lang="es-ES_tradnl"/>
              <a:t>Su clasificación depende de los usos militares que se les dan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990600" y="332656"/>
            <a:ext cx="7315200" cy="1066800"/>
          </a:xfrm>
          <a:prstGeom prst="rect">
            <a:avLst/>
          </a:prstGeom>
          <a:noFill/>
          <a:ln w="9525">
            <a:noFill/>
            <a:miter lim="800000"/>
            <a:headEnd/>
            <a:tailEnd/>
          </a:ln>
          <a:effectLst/>
        </p:spPr>
        <p:txBody>
          <a:bodyPr>
            <a:spAutoFit/>
          </a:bodyPr>
          <a:lstStyle/>
          <a:p>
            <a:pPr algn="ctr">
              <a:defRPr/>
            </a:pPr>
            <a:r>
              <a:rPr lang="es-ES_tradnl" sz="3200" u="sng" dirty="0">
                <a:effectLst>
                  <a:outerShdw blurRad="38100" dist="38100" dir="2700000" algn="tl">
                    <a:srgbClr val="000000"/>
                  </a:outerShdw>
                </a:effectLst>
              </a:rPr>
              <a:t>CARACTERÍSTICAS  DE LAS EXPLOSIONES</a:t>
            </a:r>
            <a:endParaRPr lang="es-ES_tradnl" u="sng" dirty="0">
              <a:effectLst>
                <a:outerShdw blurRad="38100" dist="38100" dir="2700000" algn="tl">
                  <a:srgbClr val="000000"/>
                </a:outerShdw>
              </a:effectLst>
            </a:endParaRPr>
          </a:p>
        </p:txBody>
      </p:sp>
      <p:sp>
        <p:nvSpPr>
          <p:cNvPr id="16393" name="Rectangle 9"/>
          <p:cNvSpPr>
            <a:spLocks noGrp="1" noChangeArrowheads="1"/>
          </p:cNvSpPr>
          <p:nvPr>
            <p:ph type="body" sz="half" idx="1"/>
          </p:nvPr>
        </p:nvSpPr>
        <p:spPr>
          <a:xfrm>
            <a:off x="457200" y="1700808"/>
            <a:ext cx="4038600" cy="4419600"/>
          </a:xfrm>
          <a:solidFill>
            <a:srgbClr val="FFFF00"/>
          </a:solidFill>
          <a:ln w="38100">
            <a:solidFill>
              <a:schemeClr val="tx1"/>
            </a:solidFill>
          </a:ln>
        </p:spPr>
        <p:txBody>
          <a:bodyPr/>
          <a:lstStyle/>
          <a:p>
            <a:pPr algn="ctr">
              <a:lnSpc>
                <a:spcPct val="80000"/>
              </a:lnSpc>
              <a:buFontTx/>
              <a:buNone/>
              <a:defRPr/>
            </a:pPr>
            <a:r>
              <a:rPr lang="es-ES_tradnl" sz="3200" u="sng">
                <a:effectLst>
                  <a:outerShdw blurRad="38100" dist="38100" dir="2700000" algn="tl">
                    <a:srgbClr val="FFFFFF"/>
                  </a:outerShdw>
                </a:effectLst>
              </a:rPr>
              <a:t>DEFLAGRACIÓN</a:t>
            </a:r>
          </a:p>
          <a:p>
            <a:pPr>
              <a:lnSpc>
                <a:spcPct val="80000"/>
              </a:lnSpc>
              <a:defRPr/>
            </a:pPr>
            <a:r>
              <a:rPr lang="es-ES_tradnl" sz="2000" b="1">
                <a:effectLst>
                  <a:outerShdw blurRad="38100" dist="38100" dir="2700000" algn="tl">
                    <a:srgbClr val="FFFFFF"/>
                  </a:outerShdw>
                </a:effectLst>
              </a:rPr>
              <a:t>Genera un frente de reacción, con velocidades de cientos mts/s</a:t>
            </a:r>
          </a:p>
          <a:p>
            <a:pPr>
              <a:lnSpc>
                <a:spcPct val="80000"/>
              </a:lnSpc>
              <a:defRPr/>
            </a:pPr>
            <a:r>
              <a:rPr lang="es-ES_tradnl" sz="2000" b="1">
                <a:effectLst>
                  <a:outerShdw blurRad="38100" dist="38100" dir="2700000" algn="tl">
                    <a:srgbClr val="FFFFFF"/>
                  </a:outerShdw>
                </a:effectLst>
              </a:rPr>
              <a:t>Depende de la Temperatura y de la Presión.</a:t>
            </a:r>
          </a:p>
          <a:p>
            <a:pPr>
              <a:lnSpc>
                <a:spcPct val="80000"/>
              </a:lnSpc>
              <a:defRPr/>
            </a:pPr>
            <a:r>
              <a:rPr lang="es-ES_tradnl" sz="2000" b="1">
                <a:effectLst>
                  <a:outerShdw blurRad="38100" dist="38100" dir="2700000" algn="tl">
                    <a:srgbClr val="FFFFFF"/>
                  </a:outerShdw>
                </a:effectLst>
              </a:rPr>
              <a:t>Deja gran cantidad de residuos</a:t>
            </a:r>
          </a:p>
          <a:p>
            <a:pPr>
              <a:lnSpc>
                <a:spcPct val="80000"/>
              </a:lnSpc>
              <a:defRPr/>
            </a:pPr>
            <a:r>
              <a:rPr lang="es-ES_tradnl" sz="2000" b="1">
                <a:effectLst>
                  <a:outerShdw blurRad="38100" dist="38100" dir="2700000" algn="tl">
                    <a:srgbClr val="FFFFFF"/>
                  </a:outerShdw>
                </a:effectLst>
              </a:rPr>
              <a:t>El frente de la reacción se desplaza en sentido opuesto al de los productos de la reacción</a:t>
            </a:r>
          </a:p>
          <a:p>
            <a:pPr>
              <a:lnSpc>
                <a:spcPct val="80000"/>
              </a:lnSpc>
              <a:defRPr/>
            </a:pPr>
            <a:r>
              <a:rPr lang="es-ES_tradnl" sz="2000" b="1">
                <a:effectLst>
                  <a:outerShdw blurRad="38100" dist="38100" dir="2700000" algn="tl">
                    <a:srgbClr val="FFFFFF"/>
                  </a:outerShdw>
                </a:effectLst>
              </a:rPr>
              <a:t>Se emplea para Impulsar o propulsar la munición desde el buque hasta el blanco, usando los gases generados.</a:t>
            </a:r>
          </a:p>
        </p:txBody>
      </p:sp>
      <p:sp>
        <p:nvSpPr>
          <p:cNvPr id="16394" name="Rectangle 10"/>
          <p:cNvSpPr>
            <a:spLocks noGrp="1" noChangeArrowheads="1"/>
          </p:cNvSpPr>
          <p:nvPr>
            <p:ph type="body" sz="half" idx="2"/>
          </p:nvPr>
        </p:nvSpPr>
        <p:spPr>
          <a:xfrm>
            <a:off x="4648200" y="1673225"/>
            <a:ext cx="4038600" cy="4419600"/>
          </a:xfrm>
          <a:solidFill>
            <a:srgbClr val="FF0000"/>
          </a:solidFill>
          <a:ln w="38100">
            <a:solidFill>
              <a:schemeClr val="tx1"/>
            </a:solidFill>
          </a:ln>
        </p:spPr>
        <p:txBody>
          <a:bodyPr/>
          <a:lstStyle/>
          <a:p>
            <a:pPr algn="ctr">
              <a:lnSpc>
                <a:spcPct val="80000"/>
              </a:lnSpc>
              <a:buFontTx/>
              <a:buNone/>
              <a:defRPr/>
            </a:pPr>
            <a:r>
              <a:rPr lang="es-ES_tradnl" sz="3200" u="sng">
                <a:effectLst>
                  <a:outerShdw blurRad="38100" dist="38100" dir="2700000" algn="tl">
                    <a:srgbClr val="FFFFFF"/>
                  </a:outerShdw>
                </a:effectLst>
              </a:rPr>
              <a:t>DETONACIÓN</a:t>
            </a:r>
          </a:p>
          <a:p>
            <a:pPr>
              <a:lnSpc>
                <a:spcPct val="80000"/>
              </a:lnSpc>
              <a:defRPr/>
            </a:pPr>
            <a:r>
              <a:rPr lang="es-ES_tradnl" sz="2000" b="1">
                <a:solidFill>
                  <a:schemeClr val="bg1"/>
                </a:solidFill>
                <a:effectLst>
                  <a:outerShdw blurRad="38100" dist="38100" dir="2700000" algn="tl">
                    <a:srgbClr val="000000"/>
                  </a:outerShdw>
                </a:effectLst>
              </a:rPr>
              <a:t>Genera una onda de choque, con velocidades entre 2000 y 9000 mts/s.</a:t>
            </a:r>
          </a:p>
          <a:p>
            <a:pPr>
              <a:lnSpc>
                <a:spcPct val="80000"/>
              </a:lnSpc>
              <a:defRPr/>
            </a:pPr>
            <a:r>
              <a:rPr lang="es-ES_tradnl" sz="2000" b="1">
                <a:solidFill>
                  <a:schemeClr val="bg1"/>
                </a:solidFill>
                <a:effectLst>
                  <a:outerShdw blurRad="38100" dist="38100" dir="2700000" algn="tl">
                    <a:srgbClr val="000000"/>
                  </a:outerShdw>
                </a:effectLst>
              </a:rPr>
              <a:t>No depende de la Temperatura ni de la Presión.</a:t>
            </a:r>
          </a:p>
          <a:p>
            <a:pPr>
              <a:lnSpc>
                <a:spcPct val="80000"/>
              </a:lnSpc>
              <a:defRPr/>
            </a:pPr>
            <a:r>
              <a:rPr lang="es-ES_tradnl" sz="2000" b="1">
                <a:solidFill>
                  <a:schemeClr val="bg1"/>
                </a:solidFill>
                <a:effectLst>
                  <a:outerShdw blurRad="38100" dist="38100" dir="2700000" algn="tl">
                    <a:srgbClr val="000000"/>
                  </a:outerShdw>
                </a:effectLst>
              </a:rPr>
              <a:t>No deja residuos visibles.</a:t>
            </a:r>
          </a:p>
          <a:p>
            <a:pPr>
              <a:lnSpc>
                <a:spcPct val="80000"/>
              </a:lnSpc>
              <a:defRPr/>
            </a:pPr>
            <a:r>
              <a:rPr lang="es-ES_tradnl" sz="2000" b="1">
                <a:solidFill>
                  <a:schemeClr val="bg1"/>
                </a:solidFill>
                <a:effectLst>
                  <a:outerShdw blurRad="38100" dist="38100" dir="2700000" algn="tl">
                    <a:srgbClr val="000000"/>
                  </a:outerShdw>
                </a:effectLst>
              </a:rPr>
              <a:t>Es afectada por la densidad y confinamiento del explosivo.</a:t>
            </a:r>
          </a:p>
          <a:p>
            <a:pPr>
              <a:lnSpc>
                <a:spcPct val="80000"/>
              </a:lnSpc>
              <a:defRPr/>
            </a:pPr>
            <a:r>
              <a:rPr lang="es-ES_tradnl" sz="2000" b="1">
                <a:solidFill>
                  <a:schemeClr val="bg1"/>
                </a:solidFill>
                <a:effectLst>
                  <a:outerShdw blurRad="38100" dist="38100" dir="2700000" algn="tl">
                    <a:srgbClr val="000000"/>
                  </a:outerShdw>
                </a:effectLst>
              </a:rPr>
              <a:t>Los productos de la reacción, se desplazan en el mismo sentido que la onda de choque .</a:t>
            </a:r>
          </a:p>
          <a:p>
            <a:pPr>
              <a:lnSpc>
                <a:spcPct val="80000"/>
              </a:lnSpc>
              <a:defRPr/>
            </a:pPr>
            <a:r>
              <a:rPr lang="es-ES_tradnl" sz="2000" b="1">
                <a:solidFill>
                  <a:schemeClr val="bg1"/>
                </a:solidFill>
                <a:effectLst>
                  <a:outerShdw blurRad="38100" dist="38100" dir="2700000" algn="tl">
                    <a:srgbClr val="000000"/>
                  </a:outerShdw>
                </a:effectLst>
              </a:rPr>
              <a:t>Se emplea para despedazar la cabeza de combate y dañar el blanco.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1066800" y="260350"/>
            <a:ext cx="7010400" cy="873125"/>
          </a:xfrm>
          <a:prstGeom prst="rect">
            <a:avLst/>
          </a:prstGeom>
          <a:solidFill>
            <a:srgbClr val="FFFFFF"/>
          </a:solidFill>
          <a:ln w="50800">
            <a:solidFill>
              <a:srgbClr val="FF0000"/>
            </a:solidFill>
            <a:miter lim="800000"/>
            <a:headEnd/>
            <a:tailEnd/>
          </a:ln>
        </p:spPr>
        <p:txBody>
          <a:bodyPr>
            <a:spAutoFit/>
          </a:bodyPr>
          <a:lstStyle/>
          <a:p>
            <a:pPr algn="ctr"/>
            <a:r>
              <a:rPr lang="es-ES_tradnl" u="sng"/>
              <a:t>CARACTERISTICAS DE LOS EXPLOSIVOS MILITARES</a:t>
            </a:r>
          </a:p>
        </p:txBody>
      </p:sp>
      <p:sp>
        <p:nvSpPr>
          <p:cNvPr id="11267" name="Text Box 3"/>
          <p:cNvSpPr txBox="1">
            <a:spLocks noChangeArrowheads="1"/>
          </p:cNvSpPr>
          <p:nvPr/>
        </p:nvSpPr>
        <p:spPr bwMode="auto">
          <a:xfrm>
            <a:off x="762000" y="1341438"/>
            <a:ext cx="8001000" cy="4889500"/>
          </a:xfrm>
          <a:prstGeom prst="rect">
            <a:avLst/>
          </a:prstGeom>
          <a:solidFill>
            <a:schemeClr val="hlink"/>
          </a:solidFill>
          <a:ln w="50800">
            <a:solidFill>
              <a:srgbClr val="FF6600"/>
            </a:solidFill>
            <a:miter lim="800000"/>
            <a:headEnd/>
            <a:tailEnd/>
          </a:ln>
        </p:spPr>
        <p:txBody>
          <a:bodyPr lIns="0">
            <a:spAutoFit/>
          </a:bodyPr>
          <a:lstStyle/>
          <a:p>
            <a:pPr marL="914400" lvl="1" indent="-457200"/>
            <a:r>
              <a:rPr lang="es-ES_tradnl" dirty="0"/>
              <a:t>Los Explosivos militares deben cumplir con los siguientes requisitos:</a:t>
            </a:r>
          </a:p>
          <a:p>
            <a:pPr marL="914400" lvl="1" indent="-457200">
              <a:buFontTx/>
              <a:buAutoNum type="arabicPeriod"/>
            </a:pPr>
            <a:r>
              <a:rPr lang="es-ES_tradnl" u="sng" dirty="0">
                <a:solidFill>
                  <a:schemeClr val="accent2"/>
                </a:solidFill>
              </a:rPr>
              <a:t>Alta disponibilidad y Bajo costo</a:t>
            </a:r>
          </a:p>
          <a:p>
            <a:pPr marL="914400" lvl="1" indent="-457200">
              <a:buFontTx/>
              <a:buAutoNum type="arabicPeriod"/>
            </a:pPr>
            <a:r>
              <a:rPr lang="es-ES_tradnl" u="sng" dirty="0">
                <a:solidFill>
                  <a:schemeClr val="accent2"/>
                </a:solidFill>
              </a:rPr>
              <a:t>Sensibilidad</a:t>
            </a:r>
            <a:r>
              <a:rPr lang="es-ES_tradnl" dirty="0"/>
              <a:t>: facilidad de detonar ante un estímulo de calor o golpe. Debe ser adecuado al uso que se le dé al explosivo.</a:t>
            </a:r>
          </a:p>
          <a:p>
            <a:pPr marL="914400" lvl="1" indent="-457200">
              <a:buFontTx/>
              <a:buAutoNum type="arabicPeriod"/>
            </a:pPr>
            <a:r>
              <a:rPr lang="es-ES_tradnl" u="sng" dirty="0">
                <a:solidFill>
                  <a:schemeClr val="accent2"/>
                </a:solidFill>
              </a:rPr>
              <a:t>Estabilidad</a:t>
            </a:r>
            <a:r>
              <a:rPr lang="es-ES_tradnl" dirty="0"/>
              <a:t>: Capacidad del explosivo de mantener sus características químicas en el tiempo, durante su almacenamiento.</a:t>
            </a:r>
          </a:p>
          <a:p>
            <a:pPr marL="914400" lvl="1" indent="-457200">
              <a:buFontTx/>
              <a:buAutoNum type="arabicPeriod"/>
            </a:pPr>
            <a:r>
              <a:rPr lang="es-ES_tradnl" u="sng" dirty="0">
                <a:solidFill>
                  <a:schemeClr val="accent2"/>
                </a:solidFill>
              </a:rPr>
              <a:t>Potencia</a:t>
            </a:r>
            <a:r>
              <a:rPr lang="es-ES_tradnl" dirty="0"/>
              <a:t>: Capacidad del explosivo de entregar la energía requerida por diseño</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1066800" y="260350"/>
            <a:ext cx="7010400" cy="873125"/>
          </a:xfrm>
          <a:prstGeom prst="rect">
            <a:avLst/>
          </a:prstGeom>
          <a:solidFill>
            <a:srgbClr val="FFFFFF"/>
          </a:solidFill>
          <a:ln w="50800">
            <a:solidFill>
              <a:srgbClr val="FF0000"/>
            </a:solidFill>
            <a:miter lim="800000"/>
            <a:headEnd/>
            <a:tailEnd/>
          </a:ln>
        </p:spPr>
        <p:txBody>
          <a:bodyPr>
            <a:spAutoFit/>
          </a:bodyPr>
          <a:lstStyle/>
          <a:p>
            <a:pPr algn="ctr"/>
            <a:r>
              <a:rPr lang="es-ES_tradnl" u="sng"/>
              <a:t>CARACTERISTICAS DE LOS EXPLOSIVOS MILITARES</a:t>
            </a:r>
          </a:p>
        </p:txBody>
      </p:sp>
      <p:sp>
        <p:nvSpPr>
          <p:cNvPr id="12291" name="Text Box 3"/>
          <p:cNvSpPr txBox="1">
            <a:spLocks noChangeArrowheads="1"/>
          </p:cNvSpPr>
          <p:nvPr/>
        </p:nvSpPr>
        <p:spPr bwMode="auto">
          <a:xfrm>
            <a:off x="762000" y="1341438"/>
            <a:ext cx="8001000" cy="5254625"/>
          </a:xfrm>
          <a:prstGeom prst="rect">
            <a:avLst/>
          </a:prstGeom>
          <a:solidFill>
            <a:schemeClr val="hlink"/>
          </a:solidFill>
          <a:ln w="50800">
            <a:solidFill>
              <a:srgbClr val="FF6600"/>
            </a:solidFill>
            <a:miter lim="800000"/>
            <a:headEnd/>
            <a:tailEnd/>
          </a:ln>
        </p:spPr>
        <p:txBody>
          <a:bodyPr lIns="0">
            <a:spAutoFit/>
          </a:bodyPr>
          <a:lstStyle/>
          <a:p>
            <a:pPr marL="914400" lvl="1" indent="-457200">
              <a:buFontTx/>
              <a:buAutoNum type="arabicPeriod" startAt="5"/>
            </a:pPr>
            <a:r>
              <a:rPr lang="es-ES_tradnl" u="sng">
                <a:solidFill>
                  <a:schemeClr val="accent2"/>
                </a:solidFill>
              </a:rPr>
              <a:t>Poder de Ruptura</a:t>
            </a:r>
            <a:r>
              <a:rPr lang="es-ES_tradnl"/>
              <a:t>: Es la capacidad total de trabajo, se mide por la rapidez con que alcanza su máxima presión.</a:t>
            </a:r>
            <a:endParaRPr lang="es-ES_tradnl">
              <a:solidFill>
                <a:schemeClr val="accent2"/>
              </a:solidFill>
            </a:endParaRPr>
          </a:p>
          <a:p>
            <a:pPr marL="914400" lvl="1" indent="-457200">
              <a:buFontTx/>
              <a:buAutoNum type="arabicPeriod" startAt="5"/>
            </a:pPr>
            <a:r>
              <a:rPr lang="es-ES_tradnl" u="sng">
                <a:solidFill>
                  <a:schemeClr val="accent2"/>
                </a:solidFill>
              </a:rPr>
              <a:t>Densidad</a:t>
            </a:r>
            <a:r>
              <a:rPr lang="es-ES_tradnl"/>
              <a:t>: Peso de explosivo por unidad de volumen. A mayor densidad, mayor potencia de la cabeza de combate. </a:t>
            </a:r>
          </a:p>
          <a:p>
            <a:pPr marL="914400" lvl="1" indent="-457200">
              <a:buFontTx/>
              <a:buAutoNum type="arabicPeriod" startAt="5"/>
            </a:pPr>
            <a:r>
              <a:rPr lang="es-ES_tradnl" u="sng">
                <a:solidFill>
                  <a:schemeClr val="accent2"/>
                </a:solidFill>
              </a:rPr>
              <a:t>Volatilidad</a:t>
            </a:r>
            <a:r>
              <a:rPr lang="es-ES_tradnl"/>
              <a:t>: Facilidad de vaporización del explosivo.</a:t>
            </a:r>
          </a:p>
          <a:p>
            <a:pPr marL="914400" lvl="1" indent="-457200">
              <a:buFontTx/>
              <a:buAutoNum type="arabicPeriod" startAt="5"/>
            </a:pPr>
            <a:r>
              <a:rPr lang="es-ES_tradnl" u="sng">
                <a:solidFill>
                  <a:schemeClr val="accent2"/>
                </a:solidFill>
              </a:rPr>
              <a:t>Higroscopicidad</a:t>
            </a:r>
            <a:r>
              <a:rPr lang="es-ES_tradnl"/>
              <a:t>: Capacidad del explosivo de absorber humedad.</a:t>
            </a:r>
          </a:p>
          <a:p>
            <a:pPr marL="914400" lvl="1" indent="-457200">
              <a:buFontTx/>
              <a:buAutoNum type="arabicPeriod" startAt="5"/>
            </a:pPr>
            <a:r>
              <a:rPr lang="es-ES_tradnl" u="sng">
                <a:solidFill>
                  <a:schemeClr val="accent2"/>
                </a:solidFill>
              </a:rPr>
              <a:t>Toxicidad</a:t>
            </a:r>
            <a:r>
              <a:rPr lang="es-ES_tradnl">
                <a:solidFill>
                  <a:schemeClr val="accent2"/>
                </a:solidFill>
              </a:rPr>
              <a:t>: </a:t>
            </a:r>
            <a:r>
              <a:rPr lang="es-ES_tradnl"/>
              <a:t>Nivel de peligrosidad para la salud humana, asociada al contacto o inhalación de vapores tóxicos emanados del explosivo.</a:t>
            </a:r>
            <a:endParaRPr lang="es-ES_tradnl">
              <a:solidFill>
                <a:schemeClr val="accent2"/>
              </a:solidFill>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899592" y="404664"/>
            <a:ext cx="7632848" cy="461665"/>
          </a:xfrm>
          <a:prstGeom prst="rect">
            <a:avLst/>
          </a:prstGeom>
          <a:noFill/>
        </p:spPr>
        <p:txBody>
          <a:bodyPr wrap="square" rtlCol="0">
            <a:spAutoFit/>
          </a:bodyPr>
          <a:lstStyle/>
          <a:p>
            <a:pPr algn="ctr"/>
            <a:r>
              <a:rPr lang="es-MX" u="sng" dirty="0"/>
              <a:t>EFECTOS DE UNA DETONACIÓN</a:t>
            </a:r>
            <a:endParaRPr lang="es-CL" u="sng" dirty="0"/>
          </a:p>
        </p:txBody>
      </p:sp>
      <p:sp>
        <p:nvSpPr>
          <p:cNvPr id="3" name="2 CuadroTexto"/>
          <p:cNvSpPr txBox="1"/>
          <p:nvPr/>
        </p:nvSpPr>
        <p:spPr>
          <a:xfrm>
            <a:off x="611560" y="1268760"/>
            <a:ext cx="8064896" cy="461665"/>
          </a:xfrm>
          <a:prstGeom prst="rect">
            <a:avLst/>
          </a:prstGeom>
          <a:solidFill>
            <a:schemeClr val="bg2">
              <a:lumMod val="75000"/>
            </a:schemeClr>
          </a:solidFill>
          <a:ln>
            <a:solidFill>
              <a:schemeClr val="tx1"/>
            </a:solidFill>
          </a:ln>
        </p:spPr>
        <p:txBody>
          <a:bodyPr wrap="square" rtlCol="0">
            <a:spAutoFit/>
          </a:bodyPr>
          <a:lstStyle/>
          <a:p>
            <a:pPr algn="ctr"/>
            <a:r>
              <a:rPr lang="es-MX" dirty="0"/>
              <a:t>LA EXPANSIÓN MUY RÁPIDA DE LOS GASES</a:t>
            </a:r>
            <a:endParaRPr lang="es-CL" dirty="0"/>
          </a:p>
        </p:txBody>
      </p:sp>
      <p:sp>
        <p:nvSpPr>
          <p:cNvPr id="4" name="3 CuadroTexto"/>
          <p:cNvSpPr txBox="1"/>
          <p:nvPr/>
        </p:nvSpPr>
        <p:spPr>
          <a:xfrm>
            <a:off x="1043608" y="1959223"/>
            <a:ext cx="6696744" cy="461665"/>
          </a:xfrm>
          <a:prstGeom prst="rect">
            <a:avLst/>
          </a:prstGeom>
          <a:solidFill>
            <a:schemeClr val="bg2">
              <a:lumMod val="75000"/>
            </a:schemeClr>
          </a:solidFill>
          <a:ln>
            <a:solidFill>
              <a:schemeClr val="tx1"/>
            </a:solidFill>
          </a:ln>
        </p:spPr>
        <p:txBody>
          <a:bodyPr wrap="square" rtlCol="0">
            <a:spAutoFit/>
          </a:bodyPr>
          <a:lstStyle/>
          <a:p>
            <a:pPr algn="ctr"/>
            <a:r>
              <a:rPr lang="es-MX" dirty="0"/>
              <a:t>LIBERACIÓN DE ALTAS TEMPERATURAS</a:t>
            </a:r>
            <a:endParaRPr lang="es-CL" dirty="0"/>
          </a:p>
        </p:txBody>
      </p:sp>
      <p:sp>
        <p:nvSpPr>
          <p:cNvPr id="5" name="4 Llamada de flecha hacia arriba"/>
          <p:cNvSpPr/>
          <p:nvPr/>
        </p:nvSpPr>
        <p:spPr bwMode="auto">
          <a:xfrm>
            <a:off x="539552" y="2420888"/>
            <a:ext cx="8280920" cy="1084421"/>
          </a:xfrm>
          <a:prstGeom prst="upArrowCallout">
            <a:avLst/>
          </a:prstGeom>
          <a:solidFill>
            <a:srgbClr val="FFFF00"/>
          </a:solidFill>
          <a:ln w="508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914400" marR="0" indent="-457200" defTabSz="914400" rtl="0" eaLnBrk="0" fontAlgn="base" latinLnBrk="0" hangingPunct="0">
              <a:lnSpc>
                <a:spcPct val="100000"/>
              </a:lnSpc>
              <a:spcBef>
                <a:spcPct val="50000"/>
              </a:spcBef>
              <a:spcAft>
                <a:spcPct val="0"/>
              </a:spcAft>
              <a:buClrTx/>
              <a:buSzTx/>
              <a:buFontTx/>
              <a:buNone/>
              <a:tabLst/>
            </a:pPr>
            <a:r>
              <a:rPr lang="es-MX" sz="2000" dirty="0"/>
              <a:t>Ambos efectos producen una onda mecánica denominada “onda de choque” u “onda expansiva”.</a:t>
            </a:r>
            <a:endParaRPr kumimoji="0" lang="es-CL" sz="2000" b="1" i="0" u="none" strike="noStrike" cap="none" normalizeH="0" baseline="0" dirty="0">
              <a:ln>
                <a:noFill/>
              </a:ln>
              <a:solidFill>
                <a:schemeClr val="tx1"/>
              </a:solidFill>
              <a:effectLst/>
              <a:latin typeface="Times New Roman" pitchFamily="18" charset="0"/>
            </a:endParaRPr>
          </a:p>
        </p:txBody>
      </p:sp>
      <p:sp>
        <p:nvSpPr>
          <p:cNvPr id="6" name="5 Llamada de flecha hacia arriba"/>
          <p:cNvSpPr/>
          <p:nvPr/>
        </p:nvSpPr>
        <p:spPr bwMode="auto">
          <a:xfrm>
            <a:off x="683568" y="3573016"/>
            <a:ext cx="8208912" cy="565785"/>
          </a:xfrm>
          <a:prstGeom prst="upArrowCallout">
            <a:avLst/>
          </a:prstGeom>
          <a:solidFill>
            <a:srgbClr val="FFC000"/>
          </a:solidFill>
          <a:ln w="508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914400" marR="0" indent="-457200" algn="l" defTabSz="914400" rtl="0" eaLnBrk="0" fontAlgn="base" latinLnBrk="0" hangingPunct="0">
              <a:lnSpc>
                <a:spcPct val="100000"/>
              </a:lnSpc>
              <a:spcBef>
                <a:spcPct val="50000"/>
              </a:spcBef>
              <a:spcAft>
                <a:spcPct val="0"/>
              </a:spcAft>
              <a:buClrTx/>
              <a:buSzTx/>
              <a:buFontTx/>
              <a:buNone/>
              <a:tabLst/>
            </a:pPr>
            <a:r>
              <a:rPr kumimoji="0" lang="es-MX" sz="1800" b="1" i="0" u="none" strike="noStrike" cap="none" normalizeH="0" baseline="0" dirty="0">
                <a:ln>
                  <a:noFill/>
                </a:ln>
                <a:solidFill>
                  <a:schemeClr val="tx1"/>
                </a:solidFill>
                <a:effectLst/>
                <a:latin typeface="Times New Roman" pitchFamily="18" charset="0"/>
              </a:rPr>
              <a:t>La “onda de choque” se aleja del punto de detonación y va perdiendo energía</a:t>
            </a:r>
          </a:p>
        </p:txBody>
      </p:sp>
      <p:sp>
        <p:nvSpPr>
          <p:cNvPr id="7" name="6 CuadroTexto"/>
          <p:cNvSpPr txBox="1"/>
          <p:nvPr/>
        </p:nvSpPr>
        <p:spPr>
          <a:xfrm>
            <a:off x="683568" y="4293096"/>
            <a:ext cx="8208912" cy="369332"/>
          </a:xfrm>
          <a:prstGeom prst="rect">
            <a:avLst/>
          </a:prstGeom>
          <a:solidFill>
            <a:schemeClr val="accent6">
              <a:lumMod val="20000"/>
              <a:lumOff val="80000"/>
            </a:schemeClr>
          </a:solidFill>
          <a:ln>
            <a:solidFill>
              <a:schemeClr val="tx1"/>
            </a:solidFill>
          </a:ln>
        </p:spPr>
        <p:txBody>
          <a:bodyPr wrap="square" rtlCol="0">
            <a:spAutoFit/>
          </a:bodyPr>
          <a:lstStyle/>
          <a:p>
            <a:r>
              <a:rPr lang="es-MX" sz="1800" dirty="0"/>
              <a:t>Toda onda de choque requiere un medio de propagación: aire, tierra,</a:t>
            </a:r>
            <a:r>
              <a:rPr lang="es-CL" sz="1800" dirty="0"/>
              <a:t> </a:t>
            </a:r>
            <a:r>
              <a:rPr lang="es-MX" sz="1800" dirty="0"/>
              <a:t>agua, metal </a:t>
            </a:r>
            <a:endParaRPr lang="es-CL" sz="1800" dirty="0"/>
          </a:p>
        </p:txBody>
      </p:sp>
      <p:sp>
        <p:nvSpPr>
          <p:cNvPr id="8" name="7 CuadroTexto"/>
          <p:cNvSpPr txBox="1"/>
          <p:nvPr/>
        </p:nvSpPr>
        <p:spPr>
          <a:xfrm>
            <a:off x="683568" y="4787860"/>
            <a:ext cx="8208912" cy="646331"/>
          </a:xfrm>
          <a:prstGeom prst="rect">
            <a:avLst/>
          </a:prstGeom>
          <a:solidFill>
            <a:schemeClr val="bg2">
              <a:lumMod val="90000"/>
            </a:schemeClr>
          </a:solidFill>
          <a:ln>
            <a:solidFill>
              <a:schemeClr val="tx1"/>
            </a:solidFill>
          </a:ln>
        </p:spPr>
        <p:txBody>
          <a:bodyPr wrap="square" rtlCol="0">
            <a:spAutoFit/>
          </a:bodyPr>
          <a:lstStyle/>
          <a:p>
            <a:r>
              <a:rPr lang="es-MX" sz="1800" dirty="0"/>
              <a:t>A mayor densidad del medio de propagación, mayor alcance y velocidad de la onda de choque.</a:t>
            </a:r>
            <a:endParaRPr lang="es-CL" sz="1800" dirty="0"/>
          </a:p>
        </p:txBody>
      </p:sp>
      <p:sp>
        <p:nvSpPr>
          <p:cNvPr id="9" name="8 CuadroTexto"/>
          <p:cNvSpPr txBox="1"/>
          <p:nvPr/>
        </p:nvSpPr>
        <p:spPr>
          <a:xfrm>
            <a:off x="683568" y="5542632"/>
            <a:ext cx="8208912" cy="369332"/>
          </a:xfrm>
          <a:prstGeom prst="rect">
            <a:avLst/>
          </a:prstGeom>
          <a:solidFill>
            <a:schemeClr val="bg1">
              <a:lumMod val="75000"/>
            </a:schemeClr>
          </a:solidFill>
          <a:ln>
            <a:solidFill>
              <a:schemeClr val="tx1"/>
            </a:solidFill>
          </a:ln>
        </p:spPr>
        <p:txBody>
          <a:bodyPr wrap="square" rtlCol="0">
            <a:spAutoFit/>
          </a:bodyPr>
          <a:lstStyle/>
          <a:p>
            <a:r>
              <a:rPr lang="es-MX" sz="1800" dirty="0"/>
              <a:t>En la atmósfera la atenuación de la onda de choque es proporcional a 1/R</a:t>
            </a:r>
            <a:r>
              <a:rPr lang="es-CL" sz="1800" baseline="40000" dirty="0"/>
              <a:t>3</a:t>
            </a:r>
          </a:p>
        </p:txBody>
      </p:sp>
      <p:sp>
        <p:nvSpPr>
          <p:cNvPr id="10" name="9 CuadroTexto"/>
          <p:cNvSpPr txBox="1"/>
          <p:nvPr/>
        </p:nvSpPr>
        <p:spPr>
          <a:xfrm>
            <a:off x="683568" y="6011996"/>
            <a:ext cx="8208912" cy="369332"/>
          </a:xfrm>
          <a:prstGeom prst="rect">
            <a:avLst/>
          </a:prstGeom>
          <a:solidFill>
            <a:schemeClr val="bg2"/>
          </a:solidFill>
          <a:ln>
            <a:solidFill>
              <a:schemeClr val="tx1"/>
            </a:solidFill>
          </a:ln>
        </p:spPr>
        <p:txBody>
          <a:bodyPr wrap="square" rtlCol="0">
            <a:spAutoFit/>
          </a:bodyPr>
          <a:lstStyle/>
          <a:p>
            <a:r>
              <a:rPr lang="es-MX" sz="1800" dirty="0"/>
              <a:t>La expansión de una onda de choque se dirige hacia las áreas de menor resistencia </a:t>
            </a:r>
            <a:endParaRPr lang="es-CL"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CuadroTexto"/>
          <p:cNvSpPr txBox="1"/>
          <p:nvPr/>
        </p:nvSpPr>
        <p:spPr>
          <a:xfrm>
            <a:off x="611560" y="404664"/>
            <a:ext cx="7416824" cy="400110"/>
          </a:xfrm>
          <a:prstGeom prst="rect">
            <a:avLst/>
          </a:prstGeom>
          <a:solidFill>
            <a:schemeClr val="bg1"/>
          </a:solidFill>
          <a:ln w="28575">
            <a:solidFill>
              <a:schemeClr val="tx2">
                <a:lumMod val="75000"/>
              </a:schemeClr>
            </a:solidFill>
          </a:ln>
        </p:spPr>
        <p:txBody>
          <a:bodyPr wrap="square" rtlCol="0">
            <a:spAutoFit/>
          </a:bodyPr>
          <a:lstStyle/>
          <a:p>
            <a:r>
              <a:rPr lang="es-MX" sz="2000" dirty="0" err="1"/>
              <a:t>Obj</a:t>
            </a:r>
            <a:r>
              <a:rPr lang="es-MX" sz="2000" dirty="0"/>
              <a:t>: Identificar y clasificar explosivos para determinar su empleo</a:t>
            </a:r>
            <a:endParaRPr lang="es-CL" sz="2000" dirty="0"/>
          </a:p>
        </p:txBody>
      </p:sp>
      <p:grpSp>
        <p:nvGrpSpPr>
          <p:cNvPr id="24" name="23 Grupo"/>
          <p:cNvGrpSpPr/>
          <p:nvPr/>
        </p:nvGrpSpPr>
        <p:grpSpPr>
          <a:xfrm>
            <a:off x="323528" y="1412776"/>
            <a:ext cx="8568952" cy="4608512"/>
            <a:chOff x="323528" y="1412776"/>
            <a:chExt cx="8568952" cy="4608512"/>
          </a:xfrm>
        </p:grpSpPr>
        <p:sp>
          <p:nvSpPr>
            <p:cNvPr id="16" name="15 CuadroTexto"/>
            <p:cNvSpPr txBox="1"/>
            <p:nvPr/>
          </p:nvSpPr>
          <p:spPr>
            <a:xfrm>
              <a:off x="5220072" y="4861609"/>
              <a:ext cx="3635896" cy="1015663"/>
            </a:xfrm>
            <a:prstGeom prst="rect">
              <a:avLst/>
            </a:prstGeom>
            <a:noFill/>
            <a:ln>
              <a:solidFill>
                <a:schemeClr val="tx2">
                  <a:lumMod val="75000"/>
                </a:schemeClr>
              </a:solidFill>
            </a:ln>
          </p:spPr>
          <p:txBody>
            <a:bodyPr wrap="square" rtlCol="0">
              <a:spAutoFit/>
            </a:bodyPr>
            <a:lstStyle/>
            <a:p>
              <a:r>
                <a:rPr lang="es-MX" dirty="0"/>
                <a:t>De efecto óptico- acústico</a:t>
              </a:r>
            </a:p>
            <a:p>
              <a:r>
                <a:rPr lang="es-MX" dirty="0"/>
                <a:t>De efecto incendiario</a:t>
              </a:r>
              <a:endParaRPr lang="es-CL" dirty="0"/>
            </a:p>
          </p:txBody>
        </p:sp>
        <p:sp>
          <p:nvSpPr>
            <p:cNvPr id="2" name="1 CuadroTexto"/>
            <p:cNvSpPr txBox="1"/>
            <p:nvPr/>
          </p:nvSpPr>
          <p:spPr>
            <a:xfrm>
              <a:off x="323528" y="2982436"/>
              <a:ext cx="1893497" cy="1569660"/>
            </a:xfrm>
            <a:prstGeom prst="rect">
              <a:avLst/>
            </a:prstGeom>
            <a:noFill/>
            <a:ln>
              <a:solidFill>
                <a:srgbClr val="FF6600"/>
              </a:solidFill>
            </a:ln>
          </p:spPr>
          <p:txBody>
            <a:bodyPr wrap="square" rtlCol="0">
              <a:spAutoFit/>
            </a:bodyPr>
            <a:lstStyle/>
            <a:p>
              <a:r>
                <a:rPr lang="es-MX" dirty="0"/>
                <a:t>Clasificación de los Explosivos Militares</a:t>
              </a:r>
              <a:endParaRPr lang="es-CL" dirty="0"/>
            </a:p>
          </p:txBody>
        </p:sp>
        <p:sp>
          <p:nvSpPr>
            <p:cNvPr id="3" name="2 CuadroTexto"/>
            <p:cNvSpPr txBox="1"/>
            <p:nvPr/>
          </p:nvSpPr>
          <p:spPr>
            <a:xfrm>
              <a:off x="2487525" y="1816021"/>
              <a:ext cx="1961122" cy="461665"/>
            </a:xfrm>
            <a:prstGeom prst="rect">
              <a:avLst/>
            </a:prstGeom>
            <a:noFill/>
          </p:spPr>
          <p:txBody>
            <a:bodyPr wrap="square" rtlCol="0">
              <a:spAutoFit/>
            </a:bodyPr>
            <a:lstStyle/>
            <a:p>
              <a:r>
                <a:rPr lang="es-MX" dirty="0"/>
                <a:t>a. Detonantes</a:t>
              </a:r>
              <a:endParaRPr lang="es-CL" dirty="0"/>
            </a:p>
          </p:txBody>
        </p:sp>
        <p:sp>
          <p:nvSpPr>
            <p:cNvPr id="4" name="3 CuadroTexto"/>
            <p:cNvSpPr txBox="1"/>
            <p:nvPr/>
          </p:nvSpPr>
          <p:spPr>
            <a:xfrm>
              <a:off x="2487525" y="3313787"/>
              <a:ext cx="2028747" cy="1015663"/>
            </a:xfrm>
            <a:prstGeom prst="rect">
              <a:avLst/>
            </a:prstGeom>
            <a:noFill/>
          </p:spPr>
          <p:txBody>
            <a:bodyPr wrap="square" rtlCol="0">
              <a:spAutoFit/>
            </a:bodyPr>
            <a:lstStyle/>
            <a:p>
              <a:r>
                <a:rPr lang="es-MX" dirty="0"/>
                <a:t>b. </a:t>
              </a:r>
              <a:r>
                <a:rPr lang="es-MX" dirty="0" err="1"/>
                <a:t>Propelentes</a:t>
              </a:r>
              <a:endParaRPr lang="es-MX" dirty="0"/>
            </a:p>
            <a:p>
              <a:r>
                <a:rPr lang="es-MX" dirty="0"/>
                <a:t>     </a:t>
              </a:r>
              <a:r>
                <a:rPr lang="es-MX" sz="1800" dirty="0"/>
                <a:t>(</a:t>
              </a:r>
              <a:r>
                <a:rPr lang="es-MX" sz="1800" dirty="0" err="1"/>
                <a:t>Deflagrantes</a:t>
              </a:r>
              <a:r>
                <a:rPr lang="es-MX" sz="1800" dirty="0"/>
                <a:t>)</a:t>
              </a:r>
              <a:endParaRPr lang="es-CL" dirty="0"/>
            </a:p>
          </p:txBody>
        </p:sp>
        <p:sp>
          <p:nvSpPr>
            <p:cNvPr id="5" name="4 CuadroTexto"/>
            <p:cNvSpPr txBox="1"/>
            <p:nvPr/>
          </p:nvSpPr>
          <p:spPr>
            <a:xfrm>
              <a:off x="2487524" y="4845466"/>
              <a:ext cx="2516523" cy="1015663"/>
            </a:xfrm>
            <a:prstGeom prst="rect">
              <a:avLst/>
            </a:prstGeom>
            <a:noFill/>
          </p:spPr>
          <p:txBody>
            <a:bodyPr wrap="square" rtlCol="0">
              <a:spAutoFit/>
            </a:bodyPr>
            <a:lstStyle/>
            <a:p>
              <a:r>
                <a:rPr lang="es-MX" dirty="0"/>
                <a:t>c. Composiciones</a:t>
              </a:r>
            </a:p>
            <a:p>
              <a:r>
                <a:rPr lang="es-MX" dirty="0"/>
                <a:t>     Pirotécnicas</a:t>
              </a:r>
              <a:endParaRPr lang="es-CL" dirty="0"/>
            </a:p>
          </p:txBody>
        </p:sp>
        <p:sp>
          <p:nvSpPr>
            <p:cNvPr id="7" name="6 Abrir llave"/>
            <p:cNvSpPr/>
            <p:nvPr/>
          </p:nvSpPr>
          <p:spPr bwMode="auto">
            <a:xfrm>
              <a:off x="2217025" y="1816021"/>
              <a:ext cx="338125" cy="3974842"/>
            </a:xfrm>
            <a:prstGeom prst="leftBrace">
              <a:avLst/>
            </a:prstGeom>
            <a:solidFill>
              <a:schemeClr val="accent1"/>
            </a:solidFill>
            <a:ln w="50800" cap="flat" cmpd="sng" algn="ctr">
              <a:noFill/>
              <a:prstDash val="solid"/>
              <a:round/>
              <a:headEnd type="none" w="med" len="med"/>
              <a:tailEnd type="none" w="med" len="med"/>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numCol="1" rtlCol="0" anchor="t" anchorCtr="0" compatLnSpc="1">
              <a:prstTxWarp prst="textNoShape">
                <a:avLst/>
              </a:prstTxWarp>
              <a:spAutoFit/>
            </a:bodyPr>
            <a:lstStyle/>
            <a:p>
              <a:pPr marL="914400" marR="0" indent="-457200" algn="l" defTabSz="914400" rtl="0" eaLnBrk="0" fontAlgn="base" latinLnBrk="0" hangingPunct="0">
                <a:lnSpc>
                  <a:spcPct val="100000"/>
                </a:lnSpc>
                <a:spcBef>
                  <a:spcPct val="50000"/>
                </a:spcBef>
                <a:spcAft>
                  <a:spcPct val="0"/>
                </a:spcAft>
                <a:buClrTx/>
                <a:buSzTx/>
                <a:buFontTx/>
                <a:buNone/>
                <a:tabLst/>
              </a:pPr>
              <a:endParaRPr kumimoji="0" lang="es-CL" sz="2400" b="1" i="0" u="none" strike="noStrike" cap="none" normalizeH="0" baseline="0">
                <a:ln>
                  <a:noFill/>
                </a:ln>
                <a:solidFill>
                  <a:schemeClr val="tx1"/>
                </a:solidFill>
                <a:effectLst/>
                <a:latin typeface="Times New Roman" pitchFamily="18" charset="0"/>
              </a:endParaRPr>
            </a:p>
          </p:txBody>
        </p:sp>
        <p:sp>
          <p:nvSpPr>
            <p:cNvPr id="11" name="10 CuadroTexto"/>
            <p:cNvSpPr txBox="1"/>
            <p:nvPr/>
          </p:nvSpPr>
          <p:spPr>
            <a:xfrm>
              <a:off x="5057271" y="1412776"/>
              <a:ext cx="3043121" cy="1584176"/>
            </a:xfrm>
            <a:prstGeom prst="rect">
              <a:avLst/>
            </a:prstGeom>
            <a:noFill/>
            <a:ln>
              <a:solidFill>
                <a:schemeClr val="tx2">
                  <a:lumMod val="75000"/>
                </a:schemeClr>
              </a:solidFill>
            </a:ln>
          </p:spPr>
          <p:txBody>
            <a:bodyPr wrap="square" rtlCol="0">
              <a:spAutoFit/>
            </a:bodyPr>
            <a:lstStyle/>
            <a:p>
              <a:r>
                <a:rPr lang="es-MX" dirty="0"/>
                <a:t>Primarios</a:t>
              </a:r>
            </a:p>
            <a:p>
              <a:r>
                <a:rPr lang="es-MX" dirty="0"/>
                <a:t>Secundarios</a:t>
              </a:r>
            </a:p>
            <a:p>
              <a:r>
                <a:rPr lang="es-MX" dirty="0" err="1"/>
                <a:t>Termobáricos</a:t>
              </a:r>
              <a:r>
                <a:rPr lang="es-CL" dirty="0"/>
                <a:t> (FAE)</a:t>
              </a:r>
            </a:p>
          </p:txBody>
        </p:sp>
        <p:sp>
          <p:nvSpPr>
            <p:cNvPr id="12" name="11 Abrir llave"/>
            <p:cNvSpPr/>
            <p:nvPr/>
          </p:nvSpPr>
          <p:spPr bwMode="auto">
            <a:xfrm>
              <a:off x="4989646" y="1470382"/>
              <a:ext cx="67625" cy="1324947"/>
            </a:xfrm>
            <a:prstGeom prst="leftBrace">
              <a:avLst/>
            </a:prstGeom>
            <a:solidFill>
              <a:schemeClr val="accent1"/>
            </a:solidFill>
            <a:ln w="508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914400" marR="0" indent="-457200" algn="l" defTabSz="914400" rtl="0" eaLnBrk="0" fontAlgn="base" latinLnBrk="0" hangingPunct="0">
                <a:lnSpc>
                  <a:spcPct val="100000"/>
                </a:lnSpc>
                <a:spcBef>
                  <a:spcPct val="50000"/>
                </a:spcBef>
                <a:spcAft>
                  <a:spcPct val="0"/>
                </a:spcAft>
                <a:buClrTx/>
                <a:buSzTx/>
                <a:buFontTx/>
                <a:buNone/>
                <a:tabLst/>
              </a:pPr>
              <a:endParaRPr kumimoji="0" lang="es-CL" sz="2400" b="1" i="0" u="none" strike="noStrike" cap="none" normalizeH="0" baseline="0">
                <a:ln>
                  <a:noFill/>
                </a:ln>
                <a:solidFill>
                  <a:schemeClr val="tx1"/>
                </a:solidFill>
                <a:effectLst/>
                <a:latin typeface="Times New Roman" pitchFamily="18" charset="0"/>
              </a:endParaRPr>
            </a:p>
          </p:txBody>
        </p:sp>
        <p:sp>
          <p:nvSpPr>
            <p:cNvPr id="13" name="12 CuadroTexto"/>
            <p:cNvSpPr txBox="1"/>
            <p:nvPr/>
          </p:nvSpPr>
          <p:spPr>
            <a:xfrm>
              <a:off x="5057271" y="3284984"/>
              <a:ext cx="3835209" cy="1015663"/>
            </a:xfrm>
            <a:prstGeom prst="rect">
              <a:avLst/>
            </a:prstGeom>
            <a:noFill/>
            <a:ln>
              <a:solidFill>
                <a:schemeClr val="tx2">
                  <a:lumMod val="75000"/>
                </a:schemeClr>
              </a:solidFill>
            </a:ln>
          </p:spPr>
          <p:txBody>
            <a:bodyPr wrap="square" rtlCol="0">
              <a:spAutoFit/>
            </a:bodyPr>
            <a:lstStyle/>
            <a:p>
              <a:r>
                <a:rPr lang="es-MX" dirty="0"/>
                <a:t>De cañones (</a:t>
              </a:r>
              <a:r>
                <a:rPr lang="es-MX" sz="1800" dirty="0"/>
                <a:t>Pólvoras)</a:t>
              </a:r>
              <a:endParaRPr lang="es-MX" dirty="0"/>
            </a:p>
            <a:p>
              <a:r>
                <a:rPr lang="es-MX" dirty="0"/>
                <a:t>De Misiles   </a:t>
              </a:r>
              <a:r>
                <a:rPr lang="es-MX" sz="1800" dirty="0"/>
                <a:t>(Líquidos- Sólidos)</a:t>
              </a:r>
              <a:endParaRPr lang="es-CL" dirty="0"/>
            </a:p>
          </p:txBody>
        </p:sp>
        <p:sp>
          <p:nvSpPr>
            <p:cNvPr id="17" name="16 Abrir llave"/>
            <p:cNvSpPr/>
            <p:nvPr/>
          </p:nvSpPr>
          <p:spPr bwMode="auto">
            <a:xfrm>
              <a:off x="5057271" y="4696341"/>
              <a:ext cx="67625" cy="1324947"/>
            </a:xfrm>
            <a:prstGeom prst="leftBrace">
              <a:avLst/>
            </a:prstGeom>
            <a:solidFill>
              <a:schemeClr val="accent1"/>
            </a:solidFill>
            <a:ln w="508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914400" marR="0" indent="-457200" algn="l" defTabSz="914400" rtl="0" eaLnBrk="0" fontAlgn="base" latinLnBrk="0" hangingPunct="0">
                <a:lnSpc>
                  <a:spcPct val="100000"/>
                </a:lnSpc>
                <a:spcBef>
                  <a:spcPct val="50000"/>
                </a:spcBef>
                <a:spcAft>
                  <a:spcPct val="0"/>
                </a:spcAft>
                <a:buClrTx/>
                <a:buSzTx/>
                <a:buFontTx/>
                <a:buNone/>
                <a:tabLst/>
              </a:pPr>
              <a:endParaRPr kumimoji="0" lang="es-CL" sz="2400" b="1" i="0" u="none" strike="noStrike" cap="none" normalizeH="0" baseline="0">
                <a:ln>
                  <a:noFill/>
                </a:ln>
                <a:solidFill>
                  <a:schemeClr val="tx1"/>
                </a:solidFill>
                <a:effectLst/>
                <a:latin typeface="Times New Roman" pitchFamily="18" charset="0"/>
              </a:endParaRPr>
            </a:p>
          </p:txBody>
        </p:sp>
        <p:sp>
          <p:nvSpPr>
            <p:cNvPr id="20" name="19 Abrir llave"/>
            <p:cNvSpPr/>
            <p:nvPr/>
          </p:nvSpPr>
          <p:spPr bwMode="auto">
            <a:xfrm>
              <a:off x="5004048" y="3112165"/>
              <a:ext cx="67625" cy="1324947"/>
            </a:xfrm>
            <a:prstGeom prst="leftBrace">
              <a:avLst/>
            </a:prstGeom>
            <a:solidFill>
              <a:schemeClr val="accent1"/>
            </a:solidFill>
            <a:ln w="508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914400" marR="0" indent="-457200" algn="l" defTabSz="914400" rtl="0" eaLnBrk="0" fontAlgn="base" latinLnBrk="0" hangingPunct="0">
                <a:lnSpc>
                  <a:spcPct val="100000"/>
                </a:lnSpc>
                <a:spcBef>
                  <a:spcPct val="50000"/>
                </a:spcBef>
                <a:spcAft>
                  <a:spcPct val="0"/>
                </a:spcAft>
                <a:buClrTx/>
                <a:buSzTx/>
                <a:buFontTx/>
                <a:buNone/>
                <a:tabLst/>
              </a:pPr>
              <a:endParaRPr kumimoji="0" lang="es-CL" sz="2400" b="1" i="0" u="none" strike="noStrike" cap="none" normalizeH="0" baseline="0">
                <a:ln>
                  <a:noFill/>
                </a:ln>
                <a:solidFill>
                  <a:schemeClr val="tx1"/>
                </a:solidFill>
                <a:effectLst/>
                <a:latin typeface="Times New Roman" pitchFamily="18" charset="0"/>
              </a:endParaRPr>
            </a:p>
          </p:txBody>
        </p:sp>
        <p:sp>
          <p:nvSpPr>
            <p:cNvPr id="21" name="20 Botón de acción: Hacia delante o Siguiente">
              <a:hlinkClick r:id="rId2" action="ppaction://hlinksldjump" highlightClick="1"/>
            </p:cNvPr>
            <p:cNvSpPr/>
            <p:nvPr/>
          </p:nvSpPr>
          <p:spPr bwMode="auto">
            <a:xfrm>
              <a:off x="8172400" y="1988840"/>
              <a:ext cx="360040" cy="360040"/>
            </a:xfrm>
            <a:prstGeom prst="actionButtonForwardNext">
              <a:avLst/>
            </a:prstGeom>
            <a:solidFill>
              <a:schemeClr val="accent1"/>
            </a:solidFill>
            <a:ln w="508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914400" marR="0" indent="-457200" algn="l" defTabSz="914400" rtl="0" eaLnBrk="0" fontAlgn="base" latinLnBrk="0" hangingPunct="0">
                <a:lnSpc>
                  <a:spcPct val="100000"/>
                </a:lnSpc>
                <a:spcBef>
                  <a:spcPct val="50000"/>
                </a:spcBef>
                <a:spcAft>
                  <a:spcPct val="0"/>
                </a:spcAft>
                <a:buClrTx/>
                <a:buSzTx/>
                <a:buFontTx/>
                <a:buNone/>
                <a:tabLst/>
              </a:pPr>
              <a:endParaRPr kumimoji="0" lang="es-CL" sz="2400" b="1" i="0" u="none" strike="noStrike" cap="none" normalizeH="0" baseline="0">
                <a:ln>
                  <a:noFill/>
                </a:ln>
                <a:solidFill>
                  <a:schemeClr val="tx1"/>
                </a:solidFill>
                <a:effectLst/>
                <a:latin typeface="Times New Roman" pitchFamily="18" charset="0"/>
              </a:endParaRPr>
            </a:p>
          </p:txBody>
        </p:sp>
        <p:sp>
          <p:nvSpPr>
            <p:cNvPr id="22" name="21 Botón de acción: Hacia delante o Siguiente">
              <a:hlinkClick r:id="rId3" action="ppaction://hlinksldjump" highlightClick="1"/>
            </p:cNvPr>
            <p:cNvSpPr/>
            <p:nvPr/>
          </p:nvSpPr>
          <p:spPr bwMode="auto">
            <a:xfrm>
              <a:off x="8388424" y="3501008"/>
              <a:ext cx="360040" cy="360040"/>
            </a:xfrm>
            <a:prstGeom prst="actionButtonForwardNext">
              <a:avLst/>
            </a:prstGeom>
            <a:solidFill>
              <a:schemeClr val="accent1"/>
            </a:solidFill>
            <a:ln w="508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914400" marR="0" indent="-457200" algn="l" defTabSz="914400" rtl="0" eaLnBrk="0" fontAlgn="base" latinLnBrk="0" hangingPunct="0">
                <a:lnSpc>
                  <a:spcPct val="100000"/>
                </a:lnSpc>
                <a:spcBef>
                  <a:spcPct val="50000"/>
                </a:spcBef>
                <a:spcAft>
                  <a:spcPct val="0"/>
                </a:spcAft>
                <a:buClrTx/>
                <a:buSzTx/>
                <a:buFontTx/>
                <a:buNone/>
                <a:tabLst/>
              </a:pPr>
              <a:endParaRPr kumimoji="0" lang="es-CL" sz="2400" b="1" i="0" u="none" strike="noStrike" cap="none" normalizeH="0" baseline="0">
                <a:ln>
                  <a:noFill/>
                </a:ln>
                <a:solidFill>
                  <a:schemeClr val="tx1"/>
                </a:solidFill>
                <a:effectLst/>
                <a:latin typeface="Times New Roman" pitchFamily="18" charset="0"/>
              </a:endParaRPr>
            </a:p>
          </p:txBody>
        </p:sp>
        <p:sp>
          <p:nvSpPr>
            <p:cNvPr id="23" name="22 Botón de acción: Hacia delante o Siguiente">
              <a:hlinkClick r:id="rId4" action="ppaction://hlinksldjump" highlightClick="1"/>
            </p:cNvPr>
            <p:cNvSpPr/>
            <p:nvPr/>
          </p:nvSpPr>
          <p:spPr bwMode="auto">
            <a:xfrm>
              <a:off x="8244408" y="5445224"/>
              <a:ext cx="504056" cy="360040"/>
            </a:xfrm>
            <a:prstGeom prst="actionButtonForwardNext">
              <a:avLst/>
            </a:prstGeom>
            <a:solidFill>
              <a:schemeClr val="accent1"/>
            </a:solidFill>
            <a:ln w="508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914400" marR="0" indent="-457200" algn="l" defTabSz="914400" rtl="0" eaLnBrk="0" fontAlgn="base" latinLnBrk="0" hangingPunct="0">
                <a:lnSpc>
                  <a:spcPct val="100000"/>
                </a:lnSpc>
                <a:spcBef>
                  <a:spcPct val="50000"/>
                </a:spcBef>
                <a:spcAft>
                  <a:spcPct val="0"/>
                </a:spcAft>
                <a:buClrTx/>
                <a:buSzTx/>
                <a:buFontTx/>
                <a:buNone/>
                <a:tabLst/>
              </a:pPr>
              <a:endParaRPr kumimoji="0" lang="es-CL" sz="2400" b="1" i="0" u="none" strike="noStrike" cap="none" normalizeH="0" baseline="0">
                <a:ln>
                  <a:noFill/>
                </a:ln>
                <a:solidFill>
                  <a:schemeClr val="tx1"/>
                </a:solidFill>
                <a:effectLst/>
                <a:latin typeface="Times New Roman"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827584" y="2852936"/>
            <a:ext cx="7776864" cy="1323439"/>
          </a:xfrm>
          <a:prstGeom prst="rect">
            <a:avLst/>
          </a:prstGeom>
          <a:noFill/>
        </p:spPr>
        <p:txBody>
          <a:bodyPr wrap="square" rtlCol="0">
            <a:spAutoFit/>
          </a:bodyPr>
          <a:lstStyle/>
          <a:p>
            <a:pPr algn="ctr"/>
            <a:r>
              <a:rPr lang="es-MX" sz="3200" dirty="0">
                <a:solidFill>
                  <a:srgbClr val="FF0000"/>
                </a:solidFill>
              </a:rPr>
              <a:t>2.- </a:t>
            </a:r>
            <a:r>
              <a:rPr lang="es-MX" sz="3200" u="sng" dirty="0">
                <a:solidFill>
                  <a:srgbClr val="FF0000"/>
                </a:solidFill>
              </a:rPr>
              <a:t>CLASIFICACIÓN GENERAL</a:t>
            </a:r>
          </a:p>
          <a:p>
            <a:pPr algn="ctr"/>
            <a:r>
              <a:rPr lang="es-MX" sz="3200" u="sng" dirty="0">
                <a:solidFill>
                  <a:srgbClr val="FF0000"/>
                </a:solidFill>
              </a:rPr>
              <a:t>EXPLOSIVOS</a:t>
            </a:r>
            <a:endParaRPr lang="es-CL" sz="3200" u="sng" dirty="0">
              <a:solidFill>
                <a:srgbClr val="FF0000"/>
              </a:solidFill>
            </a:endParaRPr>
          </a:p>
        </p:txBody>
      </p:sp>
    </p:spTree>
    <p:extLst>
      <p:ext uri="{BB962C8B-B14F-4D97-AF65-F5344CB8AC3E}">
        <p14:creationId xmlns:p14="http://schemas.microsoft.com/office/powerpoint/2010/main" val="3244606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5"/>
          <p:cNvSpPr txBox="1">
            <a:spLocks noChangeArrowheads="1"/>
          </p:cNvSpPr>
          <p:nvPr/>
        </p:nvSpPr>
        <p:spPr bwMode="auto">
          <a:xfrm>
            <a:off x="381000" y="152400"/>
            <a:ext cx="8534400" cy="641350"/>
          </a:xfrm>
          <a:prstGeom prst="rect">
            <a:avLst/>
          </a:prstGeom>
          <a:noFill/>
          <a:ln w="9525">
            <a:noFill/>
            <a:miter lim="800000"/>
            <a:headEnd/>
            <a:tailEnd/>
          </a:ln>
        </p:spPr>
        <p:txBody>
          <a:bodyPr>
            <a:spAutoFit/>
          </a:bodyPr>
          <a:lstStyle/>
          <a:p>
            <a:pPr algn="ctr"/>
            <a:r>
              <a:rPr lang="es-ES_tradnl" sz="3600" u="sng" dirty="0">
                <a:solidFill>
                  <a:srgbClr val="002060"/>
                </a:solidFill>
              </a:rPr>
              <a:t>CLASIFICACIÓN DE EXPLOSIVOS</a:t>
            </a:r>
            <a:endParaRPr lang="es-ES_tradnl" sz="3600" b="0" u="sng" dirty="0">
              <a:solidFill>
                <a:srgbClr val="002060"/>
              </a:solidFill>
            </a:endParaRPr>
          </a:p>
        </p:txBody>
      </p:sp>
      <p:sp>
        <p:nvSpPr>
          <p:cNvPr id="18438" name="Text Box 6"/>
          <p:cNvSpPr txBox="1">
            <a:spLocks noChangeArrowheads="1"/>
          </p:cNvSpPr>
          <p:nvPr/>
        </p:nvSpPr>
        <p:spPr bwMode="auto">
          <a:xfrm>
            <a:off x="762000" y="836712"/>
            <a:ext cx="7772400" cy="2151063"/>
          </a:xfrm>
          <a:prstGeom prst="rect">
            <a:avLst/>
          </a:prstGeom>
          <a:solidFill>
            <a:schemeClr val="bg1"/>
          </a:solidFill>
          <a:ln w="50800">
            <a:solidFill>
              <a:srgbClr val="FF0000"/>
            </a:solidFill>
            <a:miter lim="800000"/>
            <a:headEnd/>
            <a:tailEnd/>
          </a:ln>
          <a:effectLst/>
        </p:spPr>
        <p:txBody>
          <a:bodyPr>
            <a:spAutoFit/>
          </a:bodyPr>
          <a:lstStyle/>
          <a:p>
            <a:pPr>
              <a:defRPr/>
            </a:pPr>
            <a:r>
              <a:rPr lang="es-ES_tradnl">
                <a:effectLst>
                  <a:outerShdw blurRad="38100" dist="38100" dir="2700000" algn="tl">
                    <a:srgbClr val="C0C0C0"/>
                  </a:outerShdw>
                </a:effectLst>
              </a:rPr>
              <a:t>A.- DETONANTES ( Explosivos rompedores)</a:t>
            </a:r>
          </a:p>
          <a:p>
            <a:pPr>
              <a:defRPr/>
            </a:pPr>
            <a:r>
              <a:rPr lang="es-ES_tradnl">
                <a:effectLst>
                  <a:outerShdw blurRad="38100" dist="38100" dir="2700000" algn="tl">
                    <a:srgbClr val="C0C0C0"/>
                  </a:outerShdw>
                </a:effectLst>
              </a:rPr>
              <a:t>      1) PRIMARIOS O INICIADORES</a:t>
            </a:r>
          </a:p>
          <a:p>
            <a:pPr>
              <a:defRPr/>
            </a:pPr>
            <a:r>
              <a:rPr lang="es-ES_tradnl">
                <a:effectLst>
                  <a:outerShdw blurRad="38100" dist="38100" dir="2700000" algn="tl">
                    <a:srgbClr val="C0C0C0"/>
                  </a:outerShdw>
                </a:effectLst>
              </a:rPr>
              <a:t>      2) SECUNDARIOS</a:t>
            </a:r>
          </a:p>
          <a:p>
            <a:pPr>
              <a:defRPr/>
            </a:pPr>
            <a:r>
              <a:rPr lang="es-ES_tradnl">
                <a:effectLst>
                  <a:outerShdw blurRad="38100" dist="38100" dir="2700000" algn="tl">
                    <a:srgbClr val="C0C0C0"/>
                  </a:outerShdw>
                </a:effectLst>
              </a:rPr>
              <a:t>      3) MEZCLAS EXPLOSIVAS (FAE</a:t>
            </a:r>
            <a:r>
              <a:rPr lang="es-ES_tradnl"/>
              <a:t>)</a:t>
            </a:r>
            <a:endParaRPr lang="es-ES_tradnl" b="0"/>
          </a:p>
        </p:txBody>
      </p:sp>
      <p:sp>
        <p:nvSpPr>
          <p:cNvPr id="18440" name="Text Box 8"/>
          <p:cNvSpPr txBox="1">
            <a:spLocks noChangeArrowheads="1"/>
          </p:cNvSpPr>
          <p:nvPr/>
        </p:nvSpPr>
        <p:spPr bwMode="auto">
          <a:xfrm>
            <a:off x="762000" y="3068960"/>
            <a:ext cx="7772400" cy="1938992"/>
          </a:xfrm>
          <a:prstGeom prst="rect">
            <a:avLst/>
          </a:prstGeom>
          <a:solidFill>
            <a:srgbClr val="FFFF00"/>
          </a:solidFill>
          <a:ln w="50800">
            <a:solidFill>
              <a:srgbClr val="FF0000"/>
            </a:solidFill>
            <a:miter lim="800000"/>
            <a:headEnd/>
            <a:tailEnd/>
          </a:ln>
          <a:effectLst/>
        </p:spPr>
        <p:txBody>
          <a:bodyPr>
            <a:spAutoFit/>
          </a:bodyPr>
          <a:lstStyle/>
          <a:p>
            <a:pPr>
              <a:defRPr/>
            </a:pPr>
            <a:r>
              <a:rPr lang="es-ES_tradnl" dirty="0">
                <a:effectLst>
                  <a:outerShdw blurRad="38100" dist="38100" dir="2700000" algn="tl">
                    <a:srgbClr val="FFFFFF"/>
                  </a:outerShdw>
                </a:effectLst>
              </a:rPr>
              <a:t>B.- PROPELENTES (Impulsar proyectiles)</a:t>
            </a:r>
          </a:p>
          <a:p>
            <a:pPr>
              <a:defRPr/>
            </a:pPr>
            <a:r>
              <a:rPr lang="es-ES_tradnl" dirty="0">
                <a:effectLst>
                  <a:outerShdw blurRad="38100" dist="38100" dir="2700000" algn="tl">
                    <a:srgbClr val="FFFFFF"/>
                  </a:outerShdw>
                </a:effectLst>
              </a:rPr>
              <a:t>      1) DE CAÑONES ( </a:t>
            </a:r>
            <a:r>
              <a:rPr lang="es-ES_tradnl" dirty="0" err="1">
                <a:effectLst>
                  <a:outerShdw blurRad="38100" dist="38100" dir="2700000" algn="tl">
                    <a:srgbClr val="FFFFFF"/>
                  </a:outerShdw>
                </a:effectLst>
              </a:rPr>
              <a:t>Polvoras</a:t>
            </a:r>
            <a:r>
              <a:rPr lang="es-ES_tradnl" dirty="0">
                <a:effectLst>
                  <a:outerShdw blurRad="38100" dist="38100" dir="2700000" algn="tl">
                    <a:srgbClr val="FFFFFF"/>
                  </a:outerShdw>
                </a:effectLst>
              </a:rPr>
              <a:t> negra, Simple, Doble y 				    Triple)</a:t>
            </a:r>
          </a:p>
          <a:p>
            <a:pPr>
              <a:defRPr/>
            </a:pPr>
            <a:r>
              <a:rPr lang="es-ES_tradnl" dirty="0">
                <a:effectLst>
                  <a:outerShdw blurRad="38100" dist="38100" dir="2700000" algn="tl">
                    <a:srgbClr val="FFFFFF"/>
                  </a:outerShdw>
                </a:effectLst>
              </a:rPr>
              <a:t>      2) DE MISILES (Sólidos y Líquidos)</a:t>
            </a:r>
            <a:endParaRPr lang="es-ES_tradnl" b="0" dirty="0">
              <a:effectLst>
                <a:outerShdw blurRad="38100" dist="38100" dir="2700000" algn="tl">
                  <a:srgbClr val="FFFFFF"/>
                </a:outerShdw>
              </a:effectLst>
            </a:endParaRPr>
          </a:p>
        </p:txBody>
      </p:sp>
      <p:sp>
        <p:nvSpPr>
          <p:cNvPr id="18441" name="Text Box 9"/>
          <p:cNvSpPr txBox="1">
            <a:spLocks noChangeArrowheads="1"/>
          </p:cNvSpPr>
          <p:nvPr/>
        </p:nvSpPr>
        <p:spPr bwMode="auto">
          <a:xfrm>
            <a:off x="762000" y="5029200"/>
            <a:ext cx="7772400" cy="1603375"/>
          </a:xfrm>
          <a:prstGeom prst="rect">
            <a:avLst/>
          </a:prstGeom>
          <a:solidFill>
            <a:srgbClr val="FFCC00"/>
          </a:solidFill>
          <a:ln w="50800">
            <a:solidFill>
              <a:srgbClr val="FF0000"/>
            </a:solidFill>
            <a:miter lim="800000"/>
            <a:headEnd/>
            <a:tailEnd/>
          </a:ln>
          <a:effectLst/>
        </p:spPr>
        <p:txBody>
          <a:bodyPr>
            <a:spAutoFit/>
          </a:bodyPr>
          <a:lstStyle/>
          <a:p>
            <a:pPr>
              <a:defRPr/>
            </a:pPr>
            <a:r>
              <a:rPr lang="es-ES_tradnl">
                <a:solidFill>
                  <a:schemeClr val="accent2"/>
                </a:solidFill>
              </a:rPr>
              <a:t>C.- </a:t>
            </a:r>
            <a:r>
              <a:rPr lang="es-ES_tradnl">
                <a:solidFill>
                  <a:schemeClr val="accent2"/>
                </a:solidFill>
                <a:effectLst>
                  <a:outerShdw blurRad="38100" dist="38100" dir="2700000" algn="tl">
                    <a:srgbClr val="000000"/>
                  </a:outerShdw>
                </a:effectLst>
              </a:rPr>
              <a:t>COMPOSICIONES PIROTECNICAS</a:t>
            </a:r>
          </a:p>
          <a:p>
            <a:pPr>
              <a:defRPr/>
            </a:pPr>
            <a:r>
              <a:rPr lang="es-ES_tradnl">
                <a:solidFill>
                  <a:schemeClr val="accent2"/>
                </a:solidFill>
                <a:effectLst>
                  <a:outerShdw blurRad="38100" dist="38100" dir="2700000" algn="tl">
                    <a:srgbClr val="000000"/>
                  </a:outerShdw>
                </a:effectLst>
              </a:rPr>
              <a:t>      1) EFECTO ÓPTICO - ACÚSTICO</a:t>
            </a:r>
          </a:p>
          <a:p>
            <a:pPr>
              <a:defRPr/>
            </a:pPr>
            <a:r>
              <a:rPr lang="es-ES_tradnl">
                <a:solidFill>
                  <a:schemeClr val="accent2"/>
                </a:solidFill>
                <a:effectLst>
                  <a:outerShdw blurRad="38100" dist="38100" dir="2700000" algn="tl">
                    <a:srgbClr val="000000"/>
                  </a:outerShdw>
                </a:effectLst>
              </a:rPr>
              <a:t>      2) EFECTOS INCENDIARIOS</a:t>
            </a:r>
            <a:endParaRPr lang="es-ES_tradnl" b="0">
              <a:solidFill>
                <a:schemeClr val="bg1"/>
              </a:solidFill>
              <a:effectLst>
                <a:outerShdw blurRad="38100" dist="38100" dir="2700000" algn="tl">
                  <a:srgbClr val="000000"/>
                </a:outerShdw>
              </a:effectLst>
            </a:endParaRP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Text Box 4"/>
          <p:cNvSpPr txBox="1">
            <a:spLocks noChangeArrowheads="1"/>
          </p:cNvSpPr>
          <p:nvPr/>
        </p:nvSpPr>
        <p:spPr bwMode="auto">
          <a:xfrm>
            <a:off x="762000" y="931863"/>
            <a:ext cx="7772400" cy="4706937"/>
          </a:xfrm>
          <a:prstGeom prst="rect">
            <a:avLst/>
          </a:prstGeom>
          <a:solidFill>
            <a:schemeClr val="bg1"/>
          </a:solidFill>
          <a:ln w="50800">
            <a:solidFill>
              <a:srgbClr val="FF0000"/>
            </a:solidFill>
            <a:miter lim="800000"/>
            <a:headEnd/>
            <a:tailEnd/>
          </a:ln>
          <a:effectLst/>
        </p:spPr>
        <p:txBody>
          <a:bodyPr>
            <a:spAutoFit/>
          </a:bodyPr>
          <a:lstStyle/>
          <a:p>
            <a:pPr algn="ctr">
              <a:defRPr/>
            </a:pPr>
            <a:r>
              <a:rPr lang="es-ES_tradnl" u="sng" dirty="0">
                <a:solidFill>
                  <a:schemeClr val="accent2"/>
                </a:solidFill>
                <a:effectLst>
                  <a:outerShdw blurRad="38100" dist="38100" dir="2700000" algn="tl">
                    <a:srgbClr val="C0C0C0"/>
                  </a:outerShdw>
                </a:effectLst>
              </a:rPr>
              <a:t>A.- DETONANTES ( Explosivos rompedores)</a:t>
            </a:r>
            <a:endParaRPr lang="es-ES_tradnl" u="sng" dirty="0">
              <a:effectLst>
                <a:outerShdw blurRad="38100" dist="38100" dir="2700000" algn="tl">
                  <a:srgbClr val="C0C0C0"/>
                </a:outerShdw>
              </a:effectLst>
            </a:endParaRPr>
          </a:p>
          <a:p>
            <a:pPr>
              <a:defRPr/>
            </a:pPr>
            <a:r>
              <a:rPr lang="es-ES_tradnl" dirty="0">
                <a:effectLst>
                  <a:outerShdw blurRad="38100" dist="38100" dir="2700000" algn="tl">
                    <a:srgbClr val="C0C0C0"/>
                  </a:outerShdw>
                </a:effectLst>
              </a:rPr>
              <a:t>1) </a:t>
            </a:r>
            <a:r>
              <a:rPr lang="es-ES_tradnl" u="sng" dirty="0">
                <a:solidFill>
                  <a:srgbClr val="FF3300"/>
                </a:solidFill>
                <a:effectLst>
                  <a:outerShdw blurRad="38100" dist="38100" dir="2700000" algn="tl">
                    <a:srgbClr val="C0C0C0"/>
                  </a:outerShdw>
                </a:effectLst>
              </a:rPr>
              <a:t>PRIMARIOS O INICIADORES</a:t>
            </a:r>
            <a:r>
              <a:rPr lang="es-ES_tradnl" dirty="0">
                <a:effectLst>
                  <a:outerShdw blurRad="38100" dist="38100" dir="2700000" algn="tl">
                    <a:srgbClr val="C0C0C0"/>
                  </a:outerShdw>
                </a:effectLst>
              </a:rPr>
              <a:t>: </a:t>
            </a:r>
            <a:r>
              <a:rPr lang="es-ES_tradnl" i="1" dirty="0">
                <a:solidFill>
                  <a:schemeClr val="accent4">
                    <a:lumMod val="60000"/>
                    <a:lumOff val="40000"/>
                  </a:schemeClr>
                </a:solidFill>
              </a:rPr>
              <a:t>De alta sensibilidad</a:t>
            </a:r>
            <a:r>
              <a:rPr lang="es-ES_tradnl" dirty="0">
                <a:effectLst>
                  <a:outerShdw blurRad="38100" dist="38100" dir="2700000" algn="tl">
                    <a:srgbClr val="C0C0C0"/>
                  </a:outerShdw>
                </a:effectLst>
              </a:rPr>
              <a:t>, reaccionan a pequeños estímulos de calor o golpe y se usan en pequeñas cantidades para </a:t>
            </a:r>
            <a:r>
              <a:rPr lang="es-ES_tradnl" dirty="0">
                <a:solidFill>
                  <a:srgbClr val="FF3300"/>
                </a:solidFill>
                <a:effectLst>
                  <a:outerShdw blurRad="38100" dist="38100" dir="2700000" algn="tl">
                    <a:srgbClr val="C0C0C0"/>
                  </a:outerShdw>
                </a:effectLst>
              </a:rPr>
              <a:t>iniciar</a:t>
            </a:r>
            <a:r>
              <a:rPr lang="es-ES_tradnl" dirty="0">
                <a:effectLst>
                  <a:outerShdw blurRad="38100" dist="38100" dir="2700000" algn="tl">
                    <a:srgbClr val="C0C0C0"/>
                  </a:outerShdw>
                </a:effectLst>
              </a:rPr>
              <a:t> a los explosivos secundarios en un cadena explosiva. Ejemplos:  </a:t>
            </a:r>
          </a:p>
          <a:p>
            <a:pPr algn="ctr">
              <a:defRPr/>
            </a:pPr>
            <a:r>
              <a:rPr lang="es-ES_tradnl" dirty="0">
                <a:effectLst>
                  <a:outerShdw blurRad="38100" dist="38100" dir="2700000" algn="tl">
                    <a:srgbClr val="C0C0C0"/>
                  </a:outerShdw>
                </a:effectLst>
              </a:rPr>
              <a:t>AZOTURO DE PLOMO</a:t>
            </a:r>
          </a:p>
          <a:p>
            <a:pPr algn="ctr">
              <a:lnSpc>
                <a:spcPct val="50000"/>
              </a:lnSpc>
              <a:defRPr/>
            </a:pPr>
            <a:r>
              <a:rPr lang="es-ES_tradnl" dirty="0">
                <a:effectLst>
                  <a:outerShdw blurRad="38100" dist="38100" dir="2700000" algn="tl">
                    <a:srgbClr val="C0C0C0"/>
                  </a:outerShdw>
                </a:effectLst>
              </a:rPr>
              <a:t>DDPN, </a:t>
            </a:r>
          </a:p>
          <a:p>
            <a:pPr algn="ctr">
              <a:lnSpc>
                <a:spcPct val="50000"/>
              </a:lnSpc>
              <a:defRPr/>
            </a:pPr>
            <a:r>
              <a:rPr lang="es-ES_tradnl" dirty="0">
                <a:effectLst>
                  <a:outerShdw blurRad="38100" dist="38100" dir="2700000" algn="tl">
                    <a:srgbClr val="C0C0C0"/>
                  </a:outerShdw>
                </a:effectLst>
              </a:rPr>
              <a:t>AZOTURO DE PLATA</a:t>
            </a:r>
          </a:p>
          <a:p>
            <a:pPr algn="ctr">
              <a:lnSpc>
                <a:spcPct val="50000"/>
              </a:lnSpc>
              <a:defRPr/>
            </a:pPr>
            <a:r>
              <a:rPr lang="es-ES_tradnl" dirty="0">
                <a:effectLst>
                  <a:outerShdw blurRad="38100" dist="38100" dir="2700000" algn="tl">
                    <a:srgbClr val="C0C0C0"/>
                  </a:outerShdw>
                </a:effectLst>
              </a:rPr>
              <a:t>FULMINATO DE MERCURIO</a:t>
            </a:r>
          </a:p>
          <a:p>
            <a:pPr algn="ctr">
              <a:lnSpc>
                <a:spcPct val="50000"/>
              </a:lnSpc>
              <a:defRPr/>
            </a:pPr>
            <a:r>
              <a:rPr lang="es-ES_tradnl" dirty="0">
                <a:effectLst>
                  <a:outerShdw blurRad="38100" dist="38100" dir="2700000" algn="tl">
                    <a:srgbClr val="C0C0C0"/>
                  </a:outerShdw>
                </a:effectLst>
              </a:rPr>
              <a:t>NITROGLICERINA</a:t>
            </a:r>
          </a:p>
          <a:p>
            <a:pPr>
              <a:defRPr/>
            </a:pPr>
            <a:r>
              <a:rPr lang="es-ES_tradnl" dirty="0">
                <a:effectLst>
                  <a:outerShdw blurRad="38100" dist="38100" dir="2700000" algn="tl">
                    <a:srgbClr val="C0C0C0"/>
                  </a:outerShdw>
                </a:effectLst>
              </a:rPr>
              <a:t> </a:t>
            </a:r>
            <a:endParaRPr lang="es-ES_tradnl" b="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539552" y="188640"/>
            <a:ext cx="8280920" cy="6555641"/>
          </a:xfrm>
          <a:prstGeom prst="rect">
            <a:avLst/>
          </a:prstGeom>
          <a:solidFill>
            <a:schemeClr val="bg1"/>
          </a:solidFill>
          <a:ln w="50800">
            <a:solidFill>
              <a:srgbClr val="FF0000"/>
            </a:solidFill>
            <a:miter lim="800000"/>
            <a:headEnd/>
            <a:tailEnd/>
          </a:ln>
          <a:effectLst/>
        </p:spPr>
        <p:txBody>
          <a:bodyPr wrap="square">
            <a:spAutoFit/>
          </a:bodyPr>
          <a:lstStyle/>
          <a:p>
            <a:pPr algn="ctr">
              <a:defRPr/>
            </a:pPr>
            <a:r>
              <a:rPr lang="es-ES_tradnl" u="sng" dirty="0">
                <a:solidFill>
                  <a:schemeClr val="accent2"/>
                </a:solidFill>
                <a:effectLst>
                  <a:outerShdw blurRad="38100" dist="38100" dir="2700000" algn="tl">
                    <a:srgbClr val="C0C0C0"/>
                  </a:outerShdw>
                </a:effectLst>
              </a:rPr>
              <a:t>A.- DETONANTES ( Explosivos rompedores)</a:t>
            </a:r>
          </a:p>
          <a:p>
            <a:pPr algn="ctr">
              <a:defRPr/>
            </a:pPr>
            <a:endParaRPr lang="es-ES_tradnl" u="sng" dirty="0">
              <a:solidFill>
                <a:schemeClr val="accent2"/>
              </a:solidFill>
              <a:effectLst>
                <a:outerShdw blurRad="38100" dist="38100" dir="2700000" algn="tl">
                  <a:srgbClr val="C0C0C0"/>
                </a:outerShdw>
              </a:effectLst>
            </a:endParaRPr>
          </a:p>
          <a:p>
            <a:pPr>
              <a:defRPr/>
            </a:pPr>
            <a:r>
              <a:rPr lang="es-ES_tradnl" dirty="0">
                <a:effectLst>
                  <a:outerShdw blurRad="38100" dist="38100" dir="2700000" algn="tl">
                    <a:srgbClr val="C0C0C0"/>
                  </a:outerShdw>
                </a:effectLst>
              </a:rPr>
              <a:t>2) </a:t>
            </a:r>
            <a:r>
              <a:rPr lang="es-ES_tradnl" u="sng" dirty="0">
                <a:solidFill>
                  <a:schemeClr val="accent2"/>
                </a:solidFill>
                <a:effectLst>
                  <a:outerShdw blurRad="38100" dist="38100" dir="2700000" algn="tl">
                    <a:srgbClr val="C0C0C0"/>
                  </a:outerShdw>
                </a:effectLst>
              </a:rPr>
              <a:t>SECUNDARIOS</a:t>
            </a:r>
            <a:r>
              <a:rPr lang="es-ES_tradnl" dirty="0">
                <a:effectLst>
                  <a:outerShdw blurRad="38100" dist="38100" dir="2700000" algn="tl">
                    <a:srgbClr val="C0C0C0"/>
                  </a:outerShdw>
                </a:effectLst>
              </a:rPr>
              <a:t>:  </a:t>
            </a:r>
            <a:r>
              <a:rPr lang="es-ES_tradnl" i="1" dirty="0">
                <a:solidFill>
                  <a:schemeClr val="accent4">
                    <a:lumMod val="60000"/>
                    <a:lumOff val="40000"/>
                  </a:schemeClr>
                </a:solidFill>
              </a:rPr>
              <a:t>De baja sensibilidad</a:t>
            </a:r>
            <a:r>
              <a:rPr lang="es-ES_tradnl" dirty="0">
                <a:effectLst>
                  <a:outerShdw blurRad="38100" dist="38100" dir="2700000" algn="tl">
                    <a:srgbClr val="C0C0C0"/>
                  </a:outerShdw>
                </a:effectLst>
              </a:rPr>
              <a:t>, aportan la mayor parte de la energía en una detonación, de alta velocidad de reacción (hasta 10.000m/s). sus compuestos químicos contienen pequeñas porciones de explosivos primarios y aumentan su sensibilidad si se descomponen. Alcanzan presiones de hasta 70.000 </a:t>
            </a:r>
            <a:r>
              <a:rPr lang="es-ES_tradnl" dirty="0" err="1">
                <a:effectLst>
                  <a:outerShdw blurRad="38100" dist="38100" dir="2700000" algn="tl">
                    <a:srgbClr val="C0C0C0"/>
                  </a:outerShdw>
                </a:effectLst>
              </a:rPr>
              <a:t>kgs</a:t>
            </a:r>
            <a:r>
              <a:rPr lang="es-ES_tradnl" dirty="0">
                <a:effectLst>
                  <a:outerShdw blurRad="38100" dist="38100" dir="2700000" algn="tl">
                    <a:srgbClr val="C0C0C0"/>
                  </a:outerShdw>
                </a:effectLst>
              </a:rPr>
              <a:t>/cm</a:t>
            </a:r>
            <a:r>
              <a:rPr lang="es-ES_tradnl" baseline="30000" dirty="0">
                <a:effectLst>
                  <a:outerShdw blurRad="38100" dist="38100" dir="2700000" algn="tl">
                    <a:srgbClr val="C0C0C0"/>
                  </a:outerShdw>
                </a:effectLst>
              </a:rPr>
              <a:t>2 . </a:t>
            </a:r>
            <a:r>
              <a:rPr lang="es-ES_tradnl" dirty="0">
                <a:effectLst>
                  <a:outerShdw blurRad="38100" dist="38100" dir="2700000" algn="tl">
                    <a:srgbClr val="C0C0C0"/>
                  </a:outerShdw>
                </a:effectLst>
              </a:rPr>
              <a:t> Se clasifican en:</a:t>
            </a:r>
          </a:p>
          <a:p>
            <a:pPr>
              <a:buFontTx/>
              <a:buChar char="•"/>
              <a:defRPr/>
            </a:pPr>
            <a:r>
              <a:rPr lang="es-ES_tradnl" dirty="0">
                <a:effectLst>
                  <a:outerShdw blurRad="38100" dist="38100" dir="2700000" algn="tl">
                    <a:srgbClr val="C0C0C0"/>
                  </a:outerShdw>
                </a:effectLst>
              </a:rPr>
              <a:t> </a:t>
            </a:r>
            <a:r>
              <a:rPr lang="es-ES_tradnl" dirty="0">
                <a:solidFill>
                  <a:srgbClr val="FF3300"/>
                </a:solidFill>
                <a:effectLst>
                  <a:outerShdw blurRad="38100" dist="38100" dir="2700000" algn="tl">
                    <a:srgbClr val="C0C0C0"/>
                  </a:outerShdw>
                </a:effectLst>
              </a:rPr>
              <a:t>SIMPLES</a:t>
            </a:r>
            <a:r>
              <a:rPr lang="es-ES_tradnl" dirty="0">
                <a:effectLst>
                  <a:outerShdw blurRad="38100" dist="38100" dir="2700000" algn="tl">
                    <a:srgbClr val="C0C0C0"/>
                  </a:outerShdw>
                </a:effectLst>
              </a:rPr>
              <a:t>: </a:t>
            </a:r>
            <a:r>
              <a:rPr lang="es-ES_tradnl" dirty="0">
                <a:solidFill>
                  <a:srgbClr val="996633"/>
                </a:solidFill>
                <a:effectLst>
                  <a:outerShdw blurRad="38100" dist="38100" dir="2700000" algn="tl">
                    <a:srgbClr val="C0C0C0"/>
                  </a:outerShdw>
                </a:effectLst>
              </a:rPr>
              <a:t>TNT, TETRYL, RDX, HMX, PETN</a:t>
            </a:r>
            <a:endParaRPr lang="es-ES_tradnl" dirty="0">
              <a:solidFill>
                <a:schemeClr val="accent1"/>
              </a:solidFill>
              <a:effectLst>
                <a:outerShdw blurRad="38100" dist="38100" dir="2700000" algn="tl">
                  <a:srgbClr val="C0C0C0"/>
                </a:outerShdw>
              </a:effectLst>
            </a:endParaRPr>
          </a:p>
          <a:p>
            <a:pPr>
              <a:buFontTx/>
              <a:buChar char="•"/>
              <a:defRPr/>
            </a:pPr>
            <a:r>
              <a:rPr lang="es-ES_tradnl" dirty="0">
                <a:effectLst>
                  <a:outerShdw blurRad="38100" dist="38100" dir="2700000" algn="tl">
                    <a:srgbClr val="C0C0C0"/>
                  </a:outerShdw>
                </a:effectLst>
              </a:rPr>
              <a:t> </a:t>
            </a:r>
            <a:r>
              <a:rPr lang="es-ES_tradnl" dirty="0">
                <a:solidFill>
                  <a:srgbClr val="FF3300"/>
                </a:solidFill>
                <a:effectLst>
                  <a:outerShdw blurRad="38100" dist="38100" dir="2700000" algn="tl">
                    <a:srgbClr val="C0C0C0"/>
                  </a:outerShdw>
                </a:effectLst>
              </a:rPr>
              <a:t>COMPUESTOS</a:t>
            </a:r>
            <a:r>
              <a:rPr lang="es-ES_tradnl" dirty="0">
                <a:effectLst>
                  <a:outerShdw blurRad="38100" dist="38100" dir="2700000" algn="tl">
                    <a:srgbClr val="C0C0C0"/>
                  </a:outerShdw>
                </a:effectLst>
              </a:rPr>
              <a:t>: Son mezclas de los simples, buscan ciertas características especiales: </a:t>
            </a:r>
            <a:r>
              <a:rPr lang="es-ES_tradnl" dirty="0">
                <a:solidFill>
                  <a:srgbClr val="996633"/>
                </a:solidFill>
                <a:effectLst>
                  <a:outerShdw blurRad="38100" dist="38100" dir="2700000" algn="tl">
                    <a:srgbClr val="C0C0C0"/>
                  </a:outerShdw>
                </a:effectLst>
              </a:rPr>
              <a:t>TORPEX</a:t>
            </a:r>
          </a:p>
          <a:p>
            <a:pPr algn="ctr">
              <a:lnSpc>
                <a:spcPct val="40000"/>
              </a:lnSpc>
              <a:defRPr/>
            </a:pPr>
            <a:r>
              <a:rPr lang="es-ES_tradnl" dirty="0">
                <a:solidFill>
                  <a:srgbClr val="996633"/>
                </a:solidFill>
                <a:effectLst>
                  <a:outerShdw blurRad="38100" dist="38100" dir="2700000" algn="tl">
                    <a:srgbClr val="C0C0C0"/>
                  </a:outerShdw>
                </a:effectLst>
              </a:rPr>
              <a:t>C4</a:t>
            </a:r>
          </a:p>
          <a:p>
            <a:pPr algn="ctr">
              <a:lnSpc>
                <a:spcPct val="40000"/>
              </a:lnSpc>
              <a:defRPr/>
            </a:pPr>
            <a:r>
              <a:rPr lang="es-ES_tradnl" dirty="0">
                <a:solidFill>
                  <a:srgbClr val="996633"/>
                </a:solidFill>
                <a:effectLst>
                  <a:outerShdw blurRad="38100" dist="38100" dir="2700000" algn="tl">
                    <a:srgbClr val="C0C0C0"/>
                  </a:outerShdw>
                </a:effectLst>
              </a:rPr>
              <a:t> HEXOTONAL</a:t>
            </a:r>
          </a:p>
          <a:p>
            <a:pPr algn="ctr">
              <a:lnSpc>
                <a:spcPct val="40000"/>
              </a:lnSpc>
              <a:defRPr/>
            </a:pPr>
            <a:r>
              <a:rPr lang="es-ES_tradnl" dirty="0">
                <a:solidFill>
                  <a:srgbClr val="996633"/>
                </a:solidFill>
                <a:effectLst>
                  <a:outerShdw blurRad="38100" dist="38100" dir="2700000" algn="tl">
                    <a:srgbClr val="C0C0C0"/>
                  </a:outerShdw>
                </a:effectLst>
              </a:rPr>
              <a:t> OCTOL</a:t>
            </a:r>
          </a:p>
          <a:p>
            <a:pPr algn="ctr">
              <a:lnSpc>
                <a:spcPct val="40000"/>
              </a:lnSpc>
              <a:defRPr/>
            </a:pPr>
            <a:r>
              <a:rPr lang="es-ES_tradnl" dirty="0">
                <a:solidFill>
                  <a:srgbClr val="996633"/>
                </a:solidFill>
                <a:effectLst>
                  <a:outerShdw blurRad="38100" dist="38100" dir="2700000" algn="tl">
                    <a:srgbClr val="C0C0C0"/>
                  </a:outerShdw>
                </a:effectLst>
              </a:rPr>
              <a:t>PENTOLITA</a:t>
            </a:r>
          </a:p>
          <a:p>
            <a:pPr>
              <a:lnSpc>
                <a:spcPct val="40000"/>
              </a:lnSpc>
              <a:defRPr/>
            </a:pPr>
            <a:r>
              <a:rPr lang="es-ES_tradnl" dirty="0">
                <a:effectLst>
                  <a:outerShdw blurRad="38100" dist="38100" dir="2700000" algn="tl">
                    <a:srgbClr val="C0C0C0"/>
                  </a:outerShdw>
                </a:effectLst>
              </a:rPr>
              <a:t>      </a:t>
            </a:r>
            <a:endParaRPr lang="es-ES_tradnl" u="sng" dirty="0">
              <a:effectLst>
                <a:outerShdw blurRad="38100" dist="38100" dir="2700000" algn="tl">
                  <a:srgbClr val="C0C0C0"/>
                </a:outerShdw>
              </a:effectLs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762000" y="861020"/>
            <a:ext cx="7772400" cy="5448300"/>
          </a:xfrm>
          <a:prstGeom prst="rect">
            <a:avLst/>
          </a:prstGeom>
          <a:solidFill>
            <a:schemeClr val="bg1"/>
          </a:solidFill>
          <a:ln w="50800">
            <a:solidFill>
              <a:srgbClr val="FF0000"/>
            </a:solidFill>
            <a:miter lim="800000"/>
            <a:headEnd/>
            <a:tailEnd/>
          </a:ln>
          <a:effectLst/>
        </p:spPr>
        <p:txBody>
          <a:bodyPr>
            <a:spAutoFit/>
          </a:bodyPr>
          <a:lstStyle/>
          <a:p>
            <a:pPr algn="ctr">
              <a:defRPr/>
            </a:pPr>
            <a:r>
              <a:rPr lang="es-ES_tradnl" u="sng" dirty="0">
                <a:solidFill>
                  <a:schemeClr val="accent2"/>
                </a:solidFill>
                <a:effectLst>
                  <a:outerShdw blurRad="38100" dist="38100" dir="2700000" algn="tl">
                    <a:srgbClr val="C0C0C0"/>
                  </a:outerShdw>
                </a:effectLst>
              </a:rPr>
              <a:t>A.- DETONANTES ( Explosivos rompedores)</a:t>
            </a:r>
          </a:p>
          <a:p>
            <a:pPr>
              <a:defRPr/>
            </a:pPr>
            <a:r>
              <a:rPr lang="es-ES_tradnl" dirty="0">
                <a:effectLst>
                  <a:outerShdw blurRad="38100" dist="38100" dir="2700000" algn="tl">
                    <a:srgbClr val="C0C0C0"/>
                  </a:outerShdw>
                </a:effectLst>
              </a:rPr>
              <a:t>3) MEZCLAS EXPLOSIVAS (FAE</a:t>
            </a:r>
            <a:r>
              <a:rPr lang="es-ES_tradnl" dirty="0"/>
              <a:t> = fuel air </a:t>
            </a:r>
            <a:r>
              <a:rPr lang="es-ES_tradnl" dirty="0" err="1"/>
              <a:t>explosive</a:t>
            </a:r>
            <a:r>
              <a:rPr lang="es-ES_tradnl" dirty="0"/>
              <a:t>)</a:t>
            </a:r>
          </a:p>
          <a:p>
            <a:pPr>
              <a:defRPr/>
            </a:pPr>
            <a:r>
              <a:rPr lang="es-ES_tradnl" dirty="0"/>
              <a:t>Fueron desarrollados para generar altas temperaturas y abarcar mayor área, en blancos de poca accesibilidad. Emplean gas o líquidos en aerosol los que luego de un tiempo de despliegue, son detonados con una espoleta de retardo. Usadas preferentemente en bombas de aviación y misiles especiales también denominadas armas </a:t>
            </a:r>
            <a:r>
              <a:rPr lang="es-ES_tradnl" dirty="0" err="1"/>
              <a:t>termobáricas</a:t>
            </a:r>
            <a:r>
              <a:rPr lang="es-ES_tradnl" dirty="0"/>
              <a:t>.</a:t>
            </a:r>
          </a:p>
          <a:p>
            <a:pPr>
              <a:defRPr/>
            </a:pPr>
            <a:r>
              <a:rPr lang="es-ES_tradnl" dirty="0"/>
              <a:t>Ejemplos: GAS BUTANO (Poca persistencia en el área)</a:t>
            </a:r>
          </a:p>
          <a:p>
            <a:pPr>
              <a:defRPr/>
            </a:pPr>
            <a:r>
              <a:rPr lang="es-ES_tradnl" dirty="0"/>
              <a:t>	      BENCENO </a:t>
            </a:r>
            <a:endParaRPr lang="es-ES_tradnl" b="0" dirty="0"/>
          </a:p>
          <a:p>
            <a:pPr>
              <a:defRPr/>
            </a:pPr>
            <a:endParaRPr lang="es-ES_tradnl" dirty="0">
              <a:effectLst>
                <a:outerShdw blurRad="38100" dist="38100" dir="2700000" algn="tl">
                  <a:srgbClr val="C0C0C0"/>
                </a:outerShdw>
              </a:effectLs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85800" y="188640"/>
            <a:ext cx="7772400" cy="457200"/>
          </a:xfrm>
        </p:spPr>
        <p:txBody>
          <a:bodyPr/>
          <a:lstStyle/>
          <a:p>
            <a:pPr>
              <a:defRPr/>
            </a:pPr>
            <a:r>
              <a:rPr lang="es-ES_tradnl" sz="2800" dirty="0">
                <a:solidFill>
                  <a:schemeClr val="accent5"/>
                </a:solidFill>
              </a:rPr>
              <a:t>B.- EXPLOSIVOS PROPELENTES (PÓLVORAS )</a:t>
            </a:r>
          </a:p>
        </p:txBody>
      </p:sp>
      <p:sp>
        <p:nvSpPr>
          <p:cNvPr id="17411" name="Rectangle 3"/>
          <p:cNvSpPr>
            <a:spLocks noGrp="1" noChangeArrowheads="1"/>
          </p:cNvSpPr>
          <p:nvPr>
            <p:ph type="body" sz="half" idx="1"/>
          </p:nvPr>
        </p:nvSpPr>
        <p:spPr>
          <a:xfrm>
            <a:off x="685800" y="2041301"/>
            <a:ext cx="3810000" cy="3754438"/>
          </a:xfrm>
          <a:solidFill>
            <a:srgbClr val="FFFF99"/>
          </a:solidFill>
          <a:ln>
            <a:solidFill>
              <a:srgbClr val="FF0000"/>
            </a:solidFill>
          </a:ln>
        </p:spPr>
        <p:txBody>
          <a:bodyPr/>
          <a:lstStyle/>
          <a:p>
            <a:pPr>
              <a:lnSpc>
                <a:spcPct val="80000"/>
              </a:lnSpc>
            </a:pPr>
            <a:r>
              <a:rPr lang="es-ES_tradnl" sz="1800" b="1" u="sng" dirty="0"/>
              <a:t>BASE  SIMPLE</a:t>
            </a:r>
            <a:r>
              <a:rPr lang="es-ES_tradnl" sz="1800" b="1" dirty="0"/>
              <a:t>: Nitrocelulosa</a:t>
            </a:r>
          </a:p>
          <a:p>
            <a:pPr>
              <a:lnSpc>
                <a:spcPct val="80000"/>
              </a:lnSpc>
            </a:pPr>
            <a:endParaRPr lang="es-ES_tradnl" sz="1800" b="1" dirty="0"/>
          </a:p>
          <a:p>
            <a:pPr>
              <a:lnSpc>
                <a:spcPct val="80000"/>
              </a:lnSpc>
            </a:pPr>
            <a:r>
              <a:rPr lang="es-ES_tradnl" sz="1800" b="1" u="sng" dirty="0"/>
              <a:t>BASE DOBLE:</a:t>
            </a:r>
            <a:r>
              <a:rPr lang="es-ES_tradnl" sz="1800" b="1" dirty="0"/>
              <a:t> Nitrocelulosa más Nitroglicerina</a:t>
            </a:r>
          </a:p>
          <a:p>
            <a:pPr>
              <a:lnSpc>
                <a:spcPct val="80000"/>
              </a:lnSpc>
            </a:pPr>
            <a:endParaRPr lang="es-ES_tradnl" sz="1800" b="1" dirty="0"/>
          </a:p>
          <a:p>
            <a:pPr>
              <a:lnSpc>
                <a:spcPct val="80000"/>
              </a:lnSpc>
            </a:pPr>
            <a:endParaRPr lang="es-ES_tradnl" sz="1800" b="1" dirty="0"/>
          </a:p>
          <a:p>
            <a:pPr>
              <a:lnSpc>
                <a:spcPct val="80000"/>
              </a:lnSpc>
            </a:pPr>
            <a:endParaRPr lang="es-ES_tradnl" sz="1800" b="1" dirty="0"/>
          </a:p>
          <a:p>
            <a:pPr>
              <a:lnSpc>
                <a:spcPct val="80000"/>
              </a:lnSpc>
            </a:pPr>
            <a:r>
              <a:rPr lang="es-ES_tradnl" sz="1800" b="1" u="sng" dirty="0"/>
              <a:t>BASE TRIPLE</a:t>
            </a:r>
            <a:r>
              <a:rPr lang="es-ES_tradnl" sz="1800" b="1" dirty="0"/>
              <a:t>: Nitrocelulosa más Nitroglicerina más Nitroguanidina</a:t>
            </a:r>
            <a:endParaRPr lang="es-ES_tradnl" sz="1400" dirty="0"/>
          </a:p>
        </p:txBody>
      </p:sp>
      <p:sp>
        <p:nvSpPr>
          <p:cNvPr id="17412" name="Rectangle 4"/>
          <p:cNvSpPr>
            <a:spLocks noGrp="1" noChangeArrowheads="1"/>
          </p:cNvSpPr>
          <p:nvPr>
            <p:ph type="body" sz="half" idx="2"/>
          </p:nvPr>
        </p:nvSpPr>
        <p:spPr>
          <a:xfrm>
            <a:off x="4643438" y="2050826"/>
            <a:ext cx="3810000" cy="3754438"/>
          </a:xfrm>
          <a:solidFill>
            <a:srgbClr val="FFFF00"/>
          </a:solidFill>
          <a:ln w="19050">
            <a:solidFill>
              <a:schemeClr val="tx1"/>
            </a:solidFill>
          </a:ln>
        </p:spPr>
        <p:txBody>
          <a:bodyPr/>
          <a:lstStyle/>
          <a:p>
            <a:pPr>
              <a:lnSpc>
                <a:spcPct val="80000"/>
              </a:lnSpc>
            </a:pPr>
            <a:r>
              <a:rPr lang="es-ES_tradnl" sz="1800" b="1" dirty="0"/>
              <a:t>Regular potencia, mucho residuo</a:t>
            </a:r>
          </a:p>
          <a:p>
            <a:pPr>
              <a:lnSpc>
                <a:spcPct val="80000"/>
              </a:lnSpc>
            </a:pPr>
            <a:endParaRPr lang="es-ES_tradnl" sz="1800" b="1" dirty="0"/>
          </a:p>
          <a:p>
            <a:pPr>
              <a:lnSpc>
                <a:spcPct val="80000"/>
              </a:lnSpc>
            </a:pPr>
            <a:r>
              <a:rPr lang="es-ES_tradnl" sz="1800" b="1" dirty="0"/>
              <a:t>Mayor potencia, mayor temperatura que aumenta el desgaste de las ánimas, disminuye vida útil. Es más cara que la anterior.</a:t>
            </a:r>
          </a:p>
          <a:p>
            <a:pPr>
              <a:lnSpc>
                <a:spcPct val="80000"/>
              </a:lnSpc>
              <a:buFontTx/>
              <a:buNone/>
            </a:pPr>
            <a:endParaRPr lang="es-ES_tradnl" sz="1800" b="1" dirty="0"/>
          </a:p>
          <a:p>
            <a:pPr>
              <a:lnSpc>
                <a:spcPct val="80000"/>
              </a:lnSpc>
            </a:pPr>
            <a:r>
              <a:rPr lang="es-ES_tradnl" sz="1800" b="1" dirty="0"/>
              <a:t>Igual potencia a la Base Doble pero con menor temperatura, aumenta la vida útil del cañón. Es más cara que las anteriores.</a:t>
            </a:r>
          </a:p>
          <a:p>
            <a:pPr>
              <a:lnSpc>
                <a:spcPct val="80000"/>
              </a:lnSpc>
            </a:pPr>
            <a:endParaRPr lang="es-ES_tradnl" sz="1800" b="1" dirty="0"/>
          </a:p>
        </p:txBody>
      </p:sp>
      <p:sp>
        <p:nvSpPr>
          <p:cNvPr id="22533" name="Text Box 5"/>
          <p:cNvSpPr txBox="1">
            <a:spLocks noChangeArrowheads="1"/>
          </p:cNvSpPr>
          <p:nvPr/>
        </p:nvSpPr>
        <p:spPr bwMode="auto">
          <a:xfrm>
            <a:off x="539750" y="716503"/>
            <a:ext cx="7920038" cy="1200329"/>
          </a:xfrm>
          <a:prstGeom prst="rect">
            <a:avLst/>
          </a:prstGeom>
          <a:solidFill>
            <a:srgbClr val="FF6600"/>
          </a:solidFill>
          <a:ln w="38100" algn="ctr">
            <a:solidFill>
              <a:schemeClr val="tx1"/>
            </a:solidFill>
            <a:miter lim="800000"/>
            <a:headEnd/>
            <a:tailEnd/>
          </a:ln>
          <a:effectLst/>
        </p:spPr>
        <p:txBody>
          <a:bodyPr>
            <a:spAutoFit/>
          </a:bodyPr>
          <a:lstStyle/>
          <a:p>
            <a:pPr marL="914400" indent="-457200">
              <a:defRPr/>
            </a:pPr>
            <a:r>
              <a:rPr lang="es-ES_tradnl" dirty="0">
                <a:solidFill>
                  <a:schemeClr val="bg1"/>
                </a:solidFill>
                <a:effectLst>
                  <a:outerShdw blurRad="38100" dist="38100" dir="2700000" algn="tl">
                    <a:srgbClr val="000000"/>
                  </a:outerShdw>
                </a:effectLst>
              </a:rPr>
              <a:t>Empleadas principalmente para propulsar proyectiles, tienen características de explosivos </a:t>
            </a:r>
            <a:r>
              <a:rPr lang="es-ES_tradnl" dirty="0" err="1">
                <a:solidFill>
                  <a:schemeClr val="bg1"/>
                </a:solidFill>
                <a:effectLst>
                  <a:outerShdw blurRad="38100" dist="38100" dir="2700000" algn="tl">
                    <a:srgbClr val="000000"/>
                  </a:outerShdw>
                </a:effectLst>
              </a:rPr>
              <a:t>deflagrantes</a:t>
            </a:r>
            <a:r>
              <a:rPr lang="es-ES_tradnl" dirty="0">
                <a:solidFill>
                  <a:schemeClr val="bg1"/>
                </a:solidFill>
                <a:effectLst>
                  <a:outerShdw blurRad="38100" dist="38100" dir="2700000" algn="tl">
                    <a:srgbClr val="000000"/>
                  </a:outerShdw>
                </a:effectLst>
              </a:rPr>
              <a:t>. (100 </a:t>
            </a:r>
            <a:r>
              <a:rPr lang="es-ES_tradnl" dirty="0" err="1">
                <a:solidFill>
                  <a:schemeClr val="bg1"/>
                </a:solidFill>
                <a:effectLst>
                  <a:outerShdw blurRad="38100" dist="38100" dir="2700000" algn="tl">
                    <a:srgbClr val="000000"/>
                  </a:outerShdw>
                </a:effectLst>
              </a:rPr>
              <a:t>Mts.</a:t>
            </a:r>
            <a:r>
              <a:rPr lang="es-ES_tradnl" dirty="0">
                <a:solidFill>
                  <a:schemeClr val="bg1"/>
                </a:solidFill>
                <a:effectLst>
                  <a:outerShdw blurRad="38100" dist="38100" dir="2700000" algn="tl">
                    <a:srgbClr val="000000"/>
                  </a:outerShdw>
                </a:effectLst>
              </a:rPr>
              <a:t>/</a:t>
            </a:r>
            <a:r>
              <a:rPr lang="es-ES_tradnl" dirty="0" err="1">
                <a:solidFill>
                  <a:schemeClr val="bg1"/>
                </a:solidFill>
                <a:effectLst>
                  <a:outerShdw blurRad="38100" dist="38100" dir="2700000" algn="tl">
                    <a:srgbClr val="000000"/>
                  </a:outerShdw>
                </a:effectLst>
              </a:rPr>
              <a:t>seg</a:t>
            </a:r>
            <a:r>
              <a:rPr lang="es-ES_tradnl" baseline="30000" dirty="0">
                <a:solidFill>
                  <a:schemeClr val="bg1"/>
                </a:solidFill>
                <a:effectLst>
                  <a:outerShdw blurRad="38100" dist="38100" dir="2700000" algn="tl">
                    <a:srgbClr val="000000"/>
                  </a:outerShdw>
                </a:effectLst>
              </a:rPr>
              <a:t> </a:t>
            </a:r>
            <a:r>
              <a:rPr lang="es-ES_tradnl" dirty="0">
                <a:solidFill>
                  <a:schemeClr val="bg1"/>
                </a:solidFill>
                <a:effectLst>
                  <a:outerShdw blurRad="38100" dist="38100" dir="2700000" algn="tl">
                    <a:srgbClr val="000000"/>
                  </a:outerShdw>
                </a:effectLst>
              </a:rPr>
              <a:t> y  Hasta 10.500 </a:t>
            </a:r>
            <a:r>
              <a:rPr lang="es-ES_tradnl" dirty="0" err="1">
                <a:solidFill>
                  <a:schemeClr val="bg1"/>
                </a:solidFill>
                <a:effectLst>
                  <a:outerShdw blurRad="38100" dist="38100" dir="2700000" algn="tl">
                    <a:srgbClr val="000000"/>
                  </a:outerShdw>
                </a:effectLst>
              </a:rPr>
              <a:t>Kgs</a:t>
            </a:r>
            <a:r>
              <a:rPr lang="es-ES_tradnl" dirty="0">
                <a:solidFill>
                  <a:schemeClr val="bg1"/>
                </a:solidFill>
                <a:effectLst>
                  <a:outerShdw blurRad="38100" dist="38100" dir="2700000" algn="tl">
                    <a:srgbClr val="000000"/>
                  </a:outerShdw>
                </a:effectLst>
              </a:rPr>
              <a:t>/ cm</a:t>
            </a:r>
            <a:r>
              <a:rPr lang="es-ES_tradnl" baseline="30000" dirty="0">
                <a:solidFill>
                  <a:schemeClr val="bg1"/>
                </a:solidFill>
                <a:effectLst>
                  <a:outerShdw blurRad="38100" dist="38100" dir="2700000" algn="tl">
                    <a:srgbClr val="000000"/>
                  </a:outerShdw>
                </a:effectLst>
              </a:rPr>
              <a:t>2 </a:t>
            </a:r>
            <a:r>
              <a:rPr lang="es-ES_tradnl" dirty="0">
                <a:solidFill>
                  <a:schemeClr val="bg1"/>
                </a:solidFill>
                <a:effectLst>
                  <a:outerShdw blurRad="38100" dist="38100" dir="2700000" algn="tl">
                    <a:srgbClr val="000000"/>
                  </a:outerShdw>
                </a:effectLst>
              </a:rPr>
              <a:t>)</a:t>
            </a:r>
            <a:endParaRPr lang="es-ES" dirty="0">
              <a:solidFill>
                <a:schemeClr val="bg1"/>
              </a:solidFill>
              <a:effectLst>
                <a:outerShdw blurRad="38100" dist="38100" dir="2700000" algn="tl">
                  <a:srgbClr val="000000"/>
                </a:outerShdw>
              </a:effectLst>
            </a:endParaRPr>
          </a:p>
        </p:txBody>
      </p:sp>
      <p:sp>
        <p:nvSpPr>
          <p:cNvPr id="6" name="5 CuadroTexto"/>
          <p:cNvSpPr txBox="1"/>
          <p:nvPr/>
        </p:nvSpPr>
        <p:spPr>
          <a:xfrm>
            <a:off x="179512" y="6021288"/>
            <a:ext cx="8568952" cy="400110"/>
          </a:xfrm>
          <a:prstGeom prst="rect">
            <a:avLst/>
          </a:prstGeom>
          <a:solidFill>
            <a:srgbClr val="FFFF00"/>
          </a:solidFill>
          <a:ln>
            <a:solidFill>
              <a:srgbClr val="FF0000"/>
            </a:solidFill>
          </a:ln>
        </p:spPr>
        <p:txBody>
          <a:bodyPr wrap="square" rtlCol="0">
            <a:spAutoFit/>
          </a:bodyPr>
          <a:lstStyle/>
          <a:p>
            <a:r>
              <a:rPr lang="es-MX" sz="2000" dirty="0"/>
              <a:t>La pólvora negra no se usa en cañones por dejar gran cantidad de residuos</a:t>
            </a:r>
            <a:endParaRPr lang="es-CL"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2533"/>
                                        </p:tgtEl>
                                        <p:attrNameLst>
                                          <p:attrName>style.visibility</p:attrName>
                                        </p:attrNameLst>
                                      </p:cBhvr>
                                      <p:to>
                                        <p:strVal val="visible"/>
                                      </p:to>
                                    </p:set>
                                    <p:animEffect transition="in" filter="checkerboard(across)">
                                      <p:cBhvr>
                                        <p:cTn id="7" dur="500"/>
                                        <p:tgtEl>
                                          <p:spTgt spid="2253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411">
                                            <p:bg/>
                                          </p:spTgt>
                                        </p:tgtEl>
                                        <p:attrNameLst>
                                          <p:attrName>style.visibility</p:attrName>
                                        </p:attrNameLst>
                                      </p:cBhvr>
                                      <p:to>
                                        <p:strVal val="visible"/>
                                      </p:to>
                                    </p:set>
                                    <p:anim calcmode="lin" valueType="num">
                                      <p:cBhvr additive="base">
                                        <p:cTn id="12" dur="500" fill="hold"/>
                                        <p:tgtEl>
                                          <p:spTgt spid="17411">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17411">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7411">
                                            <p:txEl>
                                              <p:pRg st="0" end="0"/>
                                            </p:txEl>
                                          </p:spTgt>
                                        </p:tgtEl>
                                        <p:attrNameLst>
                                          <p:attrName>style.visibility</p:attrName>
                                        </p:attrNameLst>
                                      </p:cBhvr>
                                      <p:to>
                                        <p:strVal val="visible"/>
                                      </p:to>
                                    </p:set>
                                    <p:anim calcmode="lin" valueType="num">
                                      <p:cBhvr additive="base">
                                        <p:cTn id="18" dur="500" fill="hold"/>
                                        <p:tgtEl>
                                          <p:spTgt spid="17411">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74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7411">
                                            <p:txEl>
                                              <p:pRg st="2" end="2"/>
                                            </p:txEl>
                                          </p:spTgt>
                                        </p:tgtEl>
                                        <p:attrNameLst>
                                          <p:attrName>style.visibility</p:attrName>
                                        </p:attrNameLst>
                                      </p:cBhvr>
                                      <p:to>
                                        <p:strVal val="visible"/>
                                      </p:to>
                                    </p:set>
                                    <p:anim calcmode="lin" valueType="num">
                                      <p:cBhvr additive="base">
                                        <p:cTn id="24" dur="500" fill="hold"/>
                                        <p:tgtEl>
                                          <p:spTgt spid="17411">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174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7411">
                                            <p:txEl>
                                              <p:pRg st="6" end="6"/>
                                            </p:txEl>
                                          </p:spTgt>
                                        </p:tgtEl>
                                        <p:attrNameLst>
                                          <p:attrName>style.visibility</p:attrName>
                                        </p:attrNameLst>
                                      </p:cBhvr>
                                      <p:to>
                                        <p:strVal val="visible"/>
                                      </p:to>
                                    </p:set>
                                    <p:anim calcmode="lin" valueType="num">
                                      <p:cBhvr additive="base">
                                        <p:cTn id="30" dur="500" fill="hold"/>
                                        <p:tgtEl>
                                          <p:spTgt spid="17411">
                                            <p:txEl>
                                              <p:pRg st="6" end="6"/>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1741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7412">
                                            <p:bg/>
                                          </p:spTgt>
                                        </p:tgtEl>
                                        <p:attrNameLst>
                                          <p:attrName>style.visibility</p:attrName>
                                        </p:attrNameLst>
                                      </p:cBhvr>
                                      <p:to>
                                        <p:strVal val="visible"/>
                                      </p:to>
                                    </p:set>
                                    <p:anim calcmode="lin" valueType="num">
                                      <p:cBhvr additive="base">
                                        <p:cTn id="36" dur="500" fill="hold"/>
                                        <p:tgtEl>
                                          <p:spTgt spid="17412">
                                            <p:bg/>
                                          </p:spTgt>
                                        </p:tgtEl>
                                        <p:attrNameLst>
                                          <p:attrName>ppt_x</p:attrName>
                                        </p:attrNameLst>
                                      </p:cBhvr>
                                      <p:tavLst>
                                        <p:tav tm="0">
                                          <p:val>
                                            <p:strVal val="#ppt_x"/>
                                          </p:val>
                                        </p:tav>
                                        <p:tav tm="100000">
                                          <p:val>
                                            <p:strVal val="#ppt_x"/>
                                          </p:val>
                                        </p:tav>
                                      </p:tavLst>
                                    </p:anim>
                                    <p:anim calcmode="lin" valueType="num">
                                      <p:cBhvr additive="base">
                                        <p:cTn id="37" dur="500" fill="hold"/>
                                        <p:tgtEl>
                                          <p:spTgt spid="17412">
                                            <p:bg/>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7412">
                                            <p:txEl>
                                              <p:pRg st="0" end="0"/>
                                            </p:txEl>
                                          </p:spTgt>
                                        </p:tgtEl>
                                        <p:attrNameLst>
                                          <p:attrName>style.visibility</p:attrName>
                                        </p:attrNameLst>
                                      </p:cBhvr>
                                      <p:to>
                                        <p:strVal val="visible"/>
                                      </p:to>
                                    </p:set>
                                    <p:anim calcmode="lin" valueType="num">
                                      <p:cBhvr additive="base">
                                        <p:cTn id="42" dur="500" fill="hold"/>
                                        <p:tgtEl>
                                          <p:spTgt spid="17412">
                                            <p:txEl>
                                              <p:pRg st="0" end="0"/>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174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7412">
                                            <p:txEl>
                                              <p:pRg st="2" end="2"/>
                                            </p:txEl>
                                          </p:spTgt>
                                        </p:tgtEl>
                                        <p:attrNameLst>
                                          <p:attrName>style.visibility</p:attrName>
                                        </p:attrNameLst>
                                      </p:cBhvr>
                                      <p:to>
                                        <p:strVal val="visible"/>
                                      </p:to>
                                    </p:set>
                                    <p:anim calcmode="lin" valueType="num">
                                      <p:cBhvr additive="base">
                                        <p:cTn id="48" dur="500" fill="hold"/>
                                        <p:tgtEl>
                                          <p:spTgt spid="17412">
                                            <p:txEl>
                                              <p:pRg st="2" end="2"/>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174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7412">
                                            <p:txEl>
                                              <p:pRg st="4" end="4"/>
                                            </p:txEl>
                                          </p:spTgt>
                                        </p:tgtEl>
                                        <p:attrNameLst>
                                          <p:attrName>style.visibility</p:attrName>
                                        </p:attrNameLst>
                                      </p:cBhvr>
                                      <p:to>
                                        <p:strVal val="visible"/>
                                      </p:to>
                                    </p:set>
                                    <p:anim calcmode="lin" valueType="num">
                                      <p:cBhvr additive="base">
                                        <p:cTn id="54" dur="500" fill="hold"/>
                                        <p:tgtEl>
                                          <p:spTgt spid="17412">
                                            <p:txEl>
                                              <p:pRg st="4" end="4"/>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1741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wipe(down)">
                                      <p:cBhvr>
                                        <p:cTn id="6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nimBg="1"/>
      <p:bldP spid="17412" grpId="0" build="p" animBg="1"/>
      <p:bldP spid="22533"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0" y="476250"/>
            <a:ext cx="9144000" cy="431800"/>
          </a:xfrm>
        </p:spPr>
        <p:txBody>
          <a:bodyPr/>
          <a:lstStyle/>
          <a:p>
            <a:r>
              <a:rPr lang="es-ES_tradnl" sz="3200">
                <a:solidFill>
                  <a:srgbClr val="333399"/>
                </a:solidFill>
              </a:rPr>
              <a:t>PROPIEDADES DE PÓLVORAS PROPELENTES</a:t>
            </a:r>
            <a:endParaRPr lang="es-ES_tradnl" sz="4800">
              <a:solidFill>
                <a:srgbClr val="333399"/>
              </a:solidFill>
            </a:endParaRPr>
          </a:p>
        </p:txBody>
      </p:sp>
      <p:sp>
        <p:nvSpPr>
          <p:cNvPr id="34823" name="Text Box 7"/>
          <p:cNvSpPr txBox="1">
            <a:spLocks noChangeArrowheads="1"/>
          </p:cNvSpPr>
          <p:nvPr/>
        </p:nvSpPr>
        <p:spPr bwMode="auto">
          <a:xfrm>
            <a:off x="142875" y="3095625"/>
            <a:ext cx="8893175" cy="1196975"/>
          </a:xfrm>
          <a:prstGeom prst="rect">
            <a:avLst/>
          </a:prstGeom>
          <a:solidFill>
            <a:srgbClr val="66CCFF"/>
          </a:solidFill>
          <a:ln w="9525">
            <a:solidFill>
              <a:srgbClr val="FFFF00"/>
            </a:solidFill>
            <a:miter lim="800000"/>
            <a:headEnd/>
            <a:tailEnd/>
          </a:ln>
          <a:effectLst/>
        </p:spPr>
        <p:txBody>
          <a:bodyPr>
            <a:spAutoFit/>
          </a:bodyPr>
          <a:lstStyle/>
          <a:p>
            <a:pPr>
              <a:defRPr/>
            </a:pPr>
            <a:r>
              <a:rPr lang="es-ES_tradnl" b="0" dirty="0">
                <a:solidFill>
                  <a:schemeClr val="accent2"/>
                </a:solidFill>
              </a:rPr>
              <a:t>LAS PÓLVORAS SE QUEMAN EN FORMA SUPERFICIAL Y SU VELOCIDAD DE QUEMA DEPENDE DE LA SUPERFICIE DE CONTACTO ENTRE LA PÓLVORA Y LA FUENTE DE CALOR</a:t>
            </a:r>
            <a:endParaRPr lang="es-ES" b="0" dirty="0">
              <a:solidFill>
                <a:schemeClr val="accent2"/>
              </a:solidFill>
            </a:endParaRPr>
          </a:p>
        </p:txBody>
      </p:sp>
      <p:sp>
        <p:nvSpPr>
          <p:cNvPr id="34825" name="Text Box 9"/>
          <p:cNvSpPr txBox="1">
            <a:spLocks noChangeArrowheads="1"/>
          </p:cNvSpPr>
          <p:nvPr/>
        </p:nvSpPr>
        <p:spPr bwMode="auto">
          <a:xfrm>
            <a:off x="142875" y="4819650"/>
            <a:ext cx="8893175" cy="1927225"/>
          </a:xfrm>
          <a:prstGeom prst="rect">
            <a:avLst/>
          </a:prstGeom>
          <a:solidFill>
            <a:srgbClr val="FFFF66"/>
          </a:solidFill>
          <a:ln w="9525">
            <a:solidFill>
              <a:schemeClr val="tx2"/>
            </a:solidFill>
            <a:miter lim="800000"/>
            <a:headEnd/>
            <a:tailEnd/>
          </a:ln>
          <a:effectLst/>
        </p:spPr>
        <p:txBody>
          <a:bodyPr>
            <a:spAutoFit/>
          </a:bodyPr>
          <a:lstStyle/>
          <a:p>
            <a:pPr>
              <a:defRPr/>
            </a:pPr>
            <a:r>
              <a:rPr lang="es-ES_tradnl">
                <a:effectLst>
                  <a:outerShdw blurRad="38100" dist="38100" dir="2700000" algn="tl">
                    <a:srgbClr val="FFFFFF"/>
                  </a:outerShdw>
                </a:effectLst>
              </a:rPr>
              <a:t>LA VELOCIDAD DE QUEMADO DE UNA PÓLVORA INFLUYE EN LA CANTIDAD DE GASES QUE GENERE POR UNIDAD DE TIEMPO, Y POR LO TANTO EN LA FORMA EN QUE AUMENTE LA PRESIÓN DENTRO DE UNA VAINILLA O CONTENEDOR. </a:t>
            </a:r>
            <a:endParaRPr lang="es-ES">
              <a:effectLst>
                <a:outerShdw blurRad="38100" dist="38100" dir="2700000" algn="tl">
                  <a:srgbClr val="FFFFFF"/>
                </a:outerShdw>
              </a:effectLst>
            </a:endParaRPr>
          </a:p>
        </p:txBody>
      </p:sp>
      <p:sp>
        <p:nvSpPr>
          <p:cNvPr id="34827" name="Text Box 11"/>
          <p:cNvSpPr txBox="1">
            <a:spLocks noChangeArrowheads="1"/>
          </p:cNvSpPr>
          <p:nvPr/>
        </p:nvSpPr>
        <p:spPr bwMode="auto">
          <a:xfrm>
            <a:off x="395288" y="1196975"/>
            <a:ext cx="8424862" cy="1552575"/>
          </a:xfrm>
          <a:prstGeom prst="rect">
            <a:avLst/>
          </a:prstGeom>
          <a:solidFill>
            <a:schemeClr val="hlink"/>
          </a:solidFill>
          <a:ln w="50800" algn="ctr">
            <a:noFill/>
            <a:miter lim="800000"/>
            <a:headEnd/>
            <a:tailEnd/>
          </a:ln>
          <a:effectLst/>
        </p:spPr>
        <p:txBody>
          <a:bodyPr>
            <a:spAutoFit/>
          </a:bodyPr>
          <a:lstStyle/>
          <a:p>
            <a:pPr marL="98425">
              <a:defRPr/>
            </a:pPr>
            <a:r>
              <a:rPr lang="es-ES_tradnl">
                <a:effectLst>
                  <a:outerShdw blurRad="38100" dist="38100" dir="2700000" algn="tl">
                    <a:srgbClr val="FFFFFF"/>
                  </a:outerShdw>
                </a:effectLst>
              </a:rPr>
              <a:t>SON EXPLOSIVOS DEFLAGRANTES Y COMO TALES DEPENDEN DE LA </a:t>
            </a:r>
            <a:r>
              <a:rPr lang="es-ES_tradnl">
                <a:solidFill>
                  <a:srgbClr val="FF0000"/>
                </a:solidFill>
                <a:effectLst>
                  <a:outerShdw blurRad="38100" dist="38100" dir="2700000" algn="tl">
                    <a:srgbClr val="000000"/>
                  </a:outerShdw>
                </a:effectLst>
              </a:rPr>
              <a:t>PRESIÓN Y TEMPERATURA</a:t>
            </a:r>
            <a:r>
              <a:rPr lang="es-ES_tradnl">
                <a:effectLst>
                  <a:outerShdw blurRad="38100" dist="38100" dir="2700000" algn="tl">
                    <a:srgbClr val="FFFFFF"/>
                  </a:outerShdw>
                </a:effectLst>
              </a:rPr>
              <a:t> A LA QUE SON ACTIVADOS (COMBUSTIÓN) DENTRO DE UNA VAINILLA O CONTENEDOR</a:t>
            </a:r>
            <a:endParaRPr lang="es-ES">
              <a:effectLst>
                <a:outerShdw blurRad="38100" dist="38100" dir="2700000" algn="tl">
                  <a:srgbClr val="FFFFFF"/>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4823"/>
                                        </p:tgtEl>
                                        <p:attrNameLst>
                                          <p:attrName>style.visibility</p:attrName>
                                        </p:attrNameLst>
                                      </p:cBhvr>
                                      <p:to>
                                        <p:strVal val="visible"/>
                                      </p:to>
                                    </p:set>
                                    <p:animEffect transition="in" filter="slide(fromBottom)">
                                      <p:cBhvr>
                                        <p:cTn id="7" dur="500"/>
                                        <p:tgtEl>
                                          <p:spTgt spid="34823"/>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4825"/>
                                        </p:tgtEl>
                                        <p:attrNameLst>
                                          <p:attrName>style.visibility</p:attrName>
                                        </p:attrNameLst>
                                      </p:cBhvr>
                                      <p:to>
                                        <p:strVal val="visible"/>
                                      </p:to>
                                    </p:set>
                                    <p:anim calcmode="lin" valueType="num">
                                      <p:cBhvr>
                                        <p:cTn id="12" dur="1000" fill="hold"/>
                                        <p:tgtEl>
                                          <p:spTgt spid="34825"/>
                                        </p:tgtEl>
                                        <p:attrNameLst>
                                          <p:attrName>ppt_w</p:attrName>
                                        </p:attrNameLst>
                                      </p:cBhvr>
                                      <p:tavLst>
                                        <p:tav tm="0">
                                          <p:val>
                                            <p:strVal val="#ppt_w*0.70"/>
                                          </p:val>
                                        </p:tav>
                                        <p:tav tm="100000">
                                          <p:val>
                                            <p:strVal val="#ppt_w"/>
                                          </p:val>
                                        </p:tav>
                                      </p:tavLst>
                                    </p:anim>
                                    <p:anim calcmode="lin" valueType="num">
                                      <p:cBhvr>
                                        <p:cTn id="13" dur="1000" fill="hold"/>
                                        <p:tgtEl>
                                          <p:spTgt spid="34825"/>
                                        </p:tgtEl>
                                        <p:attrNameLst>
                                          <p:attrName>ppt_h</p:attrName>
                                        </p:attrNameLst>
                                      </p:cBhvr>
                                      <p:tavLst>
                                        <p:tav tm="0">
                                          <p:val>
                                            <p:strVal val="#ppt_h"/>
                                          </p:val>
                                        </p:tav>
                                        <p:tav tm="100000">
                                          <p:val>
                                            <p:strVal val="#ppt_h"/>
                                          </p:val>
                                        </p:tav>
                                      </p:tavLst>
                                    </p:anim>
                                    <p:animEffect transition="in" filter="fade">
                                      <p:cBhvr>
                                        <p:cTn id="14" dur="1000"/>
                                        <p:tgtEl>
                                          <p:spTgt spid="348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3" grpId="0" animBg="1"/>
      <p:bldP spid="3482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idx="4294967295"/>
          </p:nvPr>
        </p:nvSpPr>
        <p:spPr>
          <a:xfrm>
            <a:off x="0" y="476250"/>
            <a:ext cx="9144000" cy="431800"/>
          </a:xfrm>
        </p:spPr>
        <p:txBody>
          <a:bodyPr/>
          <a:lstStyle/>
          <a:p>
            <a:pPr>
              <a:defRPr/>
            </a:pPr>
            <a:r>
              <a:rPr lang="es-ES_tradnl" sz="3200" b="1">
                <a:solidFill>
                  <a:schemeClr val="bg1"/>
                </a:solidFill>
                <a:effectLst>
                  <a:outerShdw blurRad="38100" dist="38100" dir="2700000" algn="tl">
                    <a:srgbClr val="000000"/>
                  </a:outerShdw>
                </a:effectLst>
              </a:rPr>
              <a:t>VELOCIDAD DE QUEMADO DE PÓLVORAS PROPELENTES</a:t>
            </a:r>
            <a:endParaRPr lang="es-ES_tradnl" sz="4800" b="1">
              <a:effectLst>
                <a:outerShdw blurRad="38100" dist="38100" dir="2700000" algn="tl">
                  <a:srgbClr val="FFFFFF"/>
                </a:outerShdw>
              </a:effectLst>
            </a:endParaRPr>
          </a:p>
        </p:txBody>
      </p:sp>
      <p:sp>
        <p:nvSpPr>
          <p:cNvPr id="19459" name="Text Box 5"/>
          <p:cNvSpPr txBox="1">
            <a:spLocks noChangeArrowheads="1"/>
          </p:cNvSpPr>
          <p:nvPr/>
        </p:nvSpPr>
        <p:spPr bwMode="auto">
          <a:xfrm>
            <a:off x="250825" y="1631950"/>
            <a:ext cx="8642350" cy="4483100"/>
          </a:xfrm>
          <a:prstGeom prst="rect">
            <a:avLst/>
          </a:prstGeom>
          <a:solidFill>
            <a:schemeClr val="hlink"/>
          </a:solidFill>
          <a:ln w="28575">
            <a:solidFill>
              <a:schemeClr val="tx1"/>
            </a:solidFill>
            <a:miter lim="800000"/>
            <a:headEnd/>
            <a:tailEnd/>
          </a:ln>
        </p:spPr>
        <p:txBody>
          <a:bodyPr>
            <a:spAutoFit/>
          </a:bodyPr>
          <a:lstStyle/>
          <a:p>
            <a:pPr>
              <a:lnSpc>
                <a:spcPct val="120000"/>
              </a:lnSpc>
            </a:pPr>
            <a:endParaRPr lang="es-ES_tradnl" b="0" dirty="0"/>
          </a:p>
          <a:p>
            <a:pPr>
              <a:lnSpc>
                <a:spcPct val="120000"/>
              </a:lnSpc>
            </a:pPr>
            <a:r>
              <a:rPr lang="es-ES_tradnl" b="0" dirty="0"/>
              <a:t>LA VELOCIDAD DE QUEMADO DEPENDERÁ DE:</a:t>
            </a:r>
          </a:p>
          <a:p>
            <a:pPr>
              <a:lnSpc>
                <a:spcPct val="120000"/>
              </a:lnSpc>
            </a:pPr>
            <a:r>
              <a:rPr lang="es-ES_tradnl" dirty="0">
                <a:solidFill>
                  <a:schemeClr val="bg1"/>
                </a:solidFill>
                <a:effectLst>
                  <a:outerShdw blurRad="38100" dist="38100" dir="2700000" algn="tl">
                    <a:srgbClr val="000000">
                      <a:alpha val="43137"/>
                    </a:srgbClr>
                  </a:outerShdw>
                </a:effectLst>
              </a:rPr>
              <a:t>TAMAÑO DEL GRANO DE POLVORA</a:t>
            </a:r>
            <a:r>
              <a:rPr lang="es-ES_tradnl" b="0" dirty="0"/>
              <a:t>: A MENOR TAMAÑO, MAYOR VELOCIDAD DE QUEMADO.</a:t>
            </a:r>
          </a:p>
          <a:p>
            <a:pPr>
              <a:lnSpc>
                <a:spcPct val="120000"/>
              </a:lnSpc>
            </a:pPr>
            <a:r>
              <a:rPr lang="es-ES_tradnl" dirty="0">
                <a:solidFill>
                  <a:schemeClr val="bg1"/>
                </a:solidFill>
                <a:effectLst>
                  <a:outerShdw blurRad="38100" dist="38100" dir="2700000" algn="tl">
                    <a:srgbClr val="000000">
                      <a:alpha val="43137"/>
                    </a:srgbClr>
                  </a:outerShdw>
                </a:effectLst>
              </a:rPr>
              <a:t>FORMA DEL GRANO</a:t>
            </a:r>
            <a:r>
              <a:rPr lang="es-ES_tradnl" b="0" dirty="0"/>
              <a:t>: A MAYOR SUPERFICIE, MAYOR VELOCIDAD DE QUEMADO.</a:t>
            </a:r>
          </a:p>
          <a:p>
            <a:pPr>
              <a:lnSpc>
                <a:spcPct val="140000"/>
              </a:lnSpc>
            </a:pPr>
            <a:r>
              <a:rPr lang="es-ES_tradnl" dirty="0">
                <a:solidFill>
                  <a:schemeClr val="bg1"/>
                </a:solidFill>
                <a:effectLst>
                  <a:outerShdw blurRad="38100" dist="38100" dir="2700000" algn="tl">
                    <a:srgbClr val="000000">
                      <a:alpha val="43137"/>
                    </a:srgbClr>
                  </a:outerShdw>
                </a:effectLst>
              </a:rPr>
              <a:t>TEMPERATURA DE QUEMADO</a:t>
            </a:r>
            <a:r>
              <a:rPr lang="es-ES_tradnl" b="0" dirty="0"/>
              <a:t>: A MAYOR TEMPERATURA, MAYOR VELOCIDAD DE QUEMADO</a:t>
            </a:r>
            <a:endParaRPr lang="es-ES" b="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p:cNvSpPr>
            <a:spLocks noGrp="1" noChangeArrowheads="1"/>
          </p:cNvSpPr>
          <p:nvPr>
            <p:ph type="title"/>
          </p:nvPr>
        </p:nvSpPr>
        <p:spPr>
          <a:xfrm>
            <a:off x="533400" y="152400"/>
            <a:ext cx="8077200" cy="1143000"/>
          </a:xfrm>
        </p:spPr>
        <p:txBody>
          <a:bodyPr/>
          <a:lstStyle/>
          <a:p>
            <a:pPr>
              <a:defRPr/>
            </a:pPr>
            <a:r>
              <a:rPr lang="es-ES_tradnl" sz="2800" b="1" u="sng" dirty="0">
                <a:solidFill>
                  <a:schemeClr val="accent5"/>
                </a:solidFill>
              </a:rPr>
              <a:t>COMPUESTOS DE PROPELENTES</a:t>
            </a:r>
            <a:r>
              <a:rPr lang="es-ES_tradnl" sz="3200" b="1" u="sng" dirty="0">
                <a:solidFill>
                  <a:schemeClr val="accent5"/>
                </a:solidFill>
              </a:rPr>
              <a:t> </a:t>
            </a:r>
            <a:r>
              <a:rPr lang="es-ES_tradnl" sz="2800" b="1" u="sng" dirty="0">
                <a:solidFill>
                  <a:schemeClr val="accent5"/>
                </a:solidFill>
              </a:rPr>
              <a:t>LIQUIDOS PARA MISILES</a:t>
            </a:r>
            <a:endParaRPr lang="es-ES_tradnl" b="1" dirty="0">
              <a:solidFill>
                <a:schemeClr val="accent5"/>
              </a:solidFill>
            </a:endParaRPr>
          </a:p>
        </p:txBody>
      </p:sp>
      <p:sp>
        <p:nvSpPr>
          <p:cNvPr id="19461" name="Rectangle 5"/>
          <p:cNvSpPr>
            <a:spLocks noGrp="1" noChangeArrowheads="1"/>
          </p:cNvSpPr>
          <p:nvPr>
            <p:ph type="body" sz="half" idx="1"/>
          </p:nvPr>
        </p:nvSpPr>
        <p:spPr>
          <a:xfrm>
            <a:off x="685800" y="1268413"/>
            <a:ext cx="3810000" cy="4114800"/>
          </a:xfrm>
          <a:solidFill>
            <a:srgbClr val="CCFFCC"/>
          </a:solidFill>
        </p:spPr>
        <p:txBody>
          <a:bodyPr/>
          <a:lstStyle/>
          <a:p>
            <a:pPr algn="ctr">
              <a:buFontTx/>
              <a:buNone/>
              <a:defRPr/>
            </a:pPr>
            <a:r>
              <a:rPr lang="es-ES_tradnl" b="1" u="sng" dirty="0">
                <a:effectLst>
                  <a:outerShdw blurRad="38100" dist="38100" dir="2700000" algn="tl">
                    <a:srgbClr val="FFFFFF"/>
                  </a:outerShdw>
                </a:effectLst>
              </a:rPr>
              <a:t>COMBURENTE</a:t>
            </a:r>
          </a:p>
          <a:p>
            <a:pPr algn="ctr">
              <a:buFontTx/>
              <a:buNone/>
              <a:defRPr/>
            </a:pPr>
            <a:endParaRPr lang="es-ES_tradnl" b="1" u="sng" dirty="0">
              <a:effectLst>
                <a:outerShdw blurRad="38100" dist="38100" dir="2700000" algn="tl">
                  <a:srgbClr val="FFFFFF"/>
                </a:outerShdw>
              </a:effectLst>
            </a:endParaRPr>
          </a:p>
          <a:p>
            <a:pPr>
              <a:buFontTx/>
              <a:buNone/>
              <a:defRPr/>
            </a:pPr>
            <a:r>
              <a:rPr lang="es-ES_tradnl" sz="2400" b="1" dirty="0">
                <a:effectLst>
                  <a:outerShdw blurRad="38100" dist="38100" dir="2700000" algn="tl">
                    <a:srgbClr val="FFFFFF"/>
                  </a:outerShdw>
                </a:effectLst>
              </a:rPr>
              <a:t>  1) OXIGENO LIQUIDO</a:t>
            </a:r>
          </a:p>
          <a:p>
            <a:pPr>
              <a:buFontTx/>
              <a:buNone/>
              <a:defRPr/>
            </a:pPr>
            <a:r>
              <a:rPr lang="es-ES_tradnl" sz="2400" b="1" dirty="0">
                <a:effectLst>
                  <a:outerShdw blurRad="38100" dist="38100" dir="2700000" algn="tl">
                    <a:srgbClr val="FFFFFF"/>
                  </a:outerShdw>
                </a:effectLst>
              </a:rPr>
              <a:t>  2) OXIGENO LIQUIDO</a:t>
            </a:r>
          </a:p>
          <a:p>
            <a:pPr>
              <a:buFontTx/>
              <a:buNone/>
              <a:defRPr/>
            </a:pPr>
            <a:r>
              <a:rPr lang="es-ES_tradnl" sz="2400" b="1" dirty="0">
                <a:effectLst>
                  <a:outerShdw blurRad="38100" dist="38100" dir="2700000" algn="tl">
                    <a:srgbClr val="FFFFFF"/>
                  </a:outerShdw>
                </a:effectLst>
              </a:rPr>
              <a:t>  3) OXIGENO LIQUIDO</a:t>
            </a:r>
          </a:p>
          <a:p>
            <a:pPr>
              <a:buFontTx/>
              <a:buNone/>
              <a:defRPr/>
            </a:pPr>
            <a:r>
              <a:rPr lang="es-ES_tradnl" sz="2400" b="1" dirty="0">
                <a:effectLst>
                  <a:outerShdw blurRad="38100" dist="38100" dir="2700000" algn="tl">
                    <a:srgbClr val="FFFFFF"/>
                  </a:outerShdw>
                </a:effectLst>
              </a:rPr>
              <a:t>  4) FLUORINE (F</a:t>
            </a:r>
            <a:r>
              <a:rPr lang="es-ES_tradnl" sz="2400" b="1" baseline="-25000" dirty="0">
                <a:effectLst>
                  <a:outerShdw blurRad="38100" dist="38100" dir="2700000" algn="tl">
                    <a:srgbClr val="FFFFFF"/>
                  </a:outerShdw>
                </a:effectLst>
              </a:rPr>
              <a:t>2</a:t>
            </a:r>
            <a:r>
              <a:rPr lang="es-ES_tradnl" sz="2400" b="1" dirty="0">
                <a:effectLst>
                  <a:outerShdw blurRad="38100" dist="38100" dir="2700000" algn="tl">
                    <a:srgbClr val="FFFFFF"/>
                  </a:outerShdw>
                </a:effectLst>
              </a:rPr>
              <a:t>)</a:t>
            </a:r>
          </a:p>
          <a:p>
            <a:pPr>
              <a:buFontTx/>
              <a:buNone/>
              <a:defRPr/>
            </a:pPr>
            <a:r>
              <a:rPr lang="es-ES_tradnl" sz="2400" b="1" dirty="0">
                <a:effectLst>
                  <a:outerShdw blurRad="38100" dist="38100" dir="2700000" algn="tl">
                    <a:srgbClr val="FFFFFF"/>
                  </a:outerShdw>
                </a:effectLst>
              </a:rPr>
              <a:t>  5) ACIDO NITRICO</a:t>
            </a:r>
          </a:p>
          <a:p>
            <a:pPr>
              <a:buFontTx/>
              <a:buNone/>
              <a:defRPr/>
            </a:pPr>
            <a:r>
              <a:rPr lang="es-ES_tradnl" sz="2400" b="1" dirty="0">
                <a:effectLst>
                  <a:outerShdw blurRad="38100" dist="38100" dir="2700000" algn="tl">
                    <a:srgbClr val="FFFFFF"/>
                  </a:outerShdw>
                </a:effectLst>
              </a:rPr>
              <a:t>  6) OXIGENO LIQUIDO</a:t>
            </a:r>
          </a:p>
          <a:p>
            <a:pPr>
              <a:buFontTx/>
              <a:buNone/>
              <a:defRPr/>
            </a:pPr>
            <a:endParaRPr lang="es-ES_tradnl" sz="2400" b="1" dirty="0"/>
          </a:p>
          <a:p>
            <a:pPr>
              <a:buFontTx/>
              <a:buNone/>
              <a:defRPr/>
            </a:pPr>
            <a:endParaRPr lang="es-ES_tradnl" sz="2400" b="1" u="sng" dirty="0"/>
          </a:p>
        </p:txBody>
      </p:sp>
      <p:sp>
        <p:nvSpPr>
          <p:cNvPr id="19462" name="Rectangle 6"/>
          <p:cNvSpPr>
            <a:spLocks noGrp="1" noChangeArrowheads="1"/>
          </p:cNvSpPr>
          <p:nvPr>
            <p:ph type="body" sz="half" idx="2"/>
          </p:nvPr>
        </p:nvSpPr>
        <p:spPr>
          <a:xfrm>
            <a:off x="4495800" y="1268413"/>
            <a:ext cx="3810000" cy="4114800"/>
          </a:xfrm>
          <a:solidFill>
            <a:srgbClr val="FFCC00"/>
          </a:solidFill>
        </p:spPr>
        <p:txBody>
          <a:bodyPr/>
          <a:lstStyle/>
          <a:p>
            <a:pPr algn="ctr">
              <a:buFontTx/>
              <a:buNone/>
              <a:defRPr/>
            </a:pPr>
            <a:r>
              <a:rPr lang="es-ES_tradnl" sz="2400" b="1" u="sng" dirty="0">
                <a:solidFill>
                  <a:schemeClr val="accent2"/>
                </a:solidFill>
                <a:effectLst>
                  <a:outerShdw blurRad="38100" dist="38100" dir="2700000" algn="tl">
                    <a:srgbClr val="000000"/>
                  </a:outerShdw>
                </a:effectLst>
              </a:rPr>
              <a:t>COMBUSTIBLE  </a:t>
            </a:r>
          </a:p>
          <a:p>
            <a:pPr algn="ctr">
              <a:buFontTx/>
              <a:buNone/>
              <a:defRPr/>
            </a:pPr>
            <a:endParaRPr lang="es-ES_tradnl" sz="2400" b="1" u="sng" dirty="0">
              <a:solidFill>
                <a:schemeClr val="accent2"/>
              </a:solidFill>
              <a:effectLst>
                <a:outerShdw blurRad="38100" dist="38100" dir="2700000" algn="tl">
                  <a:srgbClr val="000000"/>
                </a:outerShdw>
              </a:effectLst>
            </a:endParaRPr>
          </a:p>
          <a:p>
            <a:pPr>
              <a:buFontTx/>
              <a:buNone/>
              <a:defRPr/>
            </a:pPr>
            <a:r>
              <a:rPr lang="es-ES_tradnl" sz="2400" b="1" dirty="0">
                <a:solidFill>
                  <a:schemeClr val="accent2"/>
                </a:solidFill>
                <a:effectLst>
                  <a:outerShdw blurRad="38100" dist="38100" dir="2700000" algn="tl">
                    <a:srgbClr val="000000"/>
                  </a:outerShdw>
                </a:effectLst>
              </a:rPr>
              <a:t>  1) ALCOHOL (V-2)</a:t>
            </a:r>
          </a:p>
          <a:p>
            <a:pPr>
              <a:buFontTx/>
              <a:buNone/>
              <a:defRPr/>
            </a:pPr>
            <a:r>
              <a:rPr lang="es-ES_tradnl" sz="2400" b="1" dirty="0">
                <a:solidFill>
                  <a:schemeClr val="accent2"/>
                </a:solidFill>
                <a:effectLst>
                  <a:outerShdw blurRad="38100" dist="38100" dir="2700000" algn="tl">
                    <a:srgbClr val="000000"/>
                  </a:outerShdw>
                </a:effectLst>
              </a:rPr>
              <a:t>  2) HIDROGENO (CH)</a:t>
            </a:r>
            <a:endParaRPr lang="es-ES_tradnl" sz="2400" b="1" u="sng" dirty="0">
              <a:solidFill>
                <a:schemeClr val="accent2"/>
              </a:solidFill>
              <a:effectLst>
                <a:outerShdw blurRad="38100" dist="38100" dir="2700000" algn="tl">
                  <a:srgbClr val="000000"/>
                </a:outerShdw>
              </a:effectLst>
            </a:endParaRPr>
          </a:p>
          <a:p>
            <a:pPr>
              <a:buFontTx/>
              <a:buNone/>
              <a:defRPr/>
            </a:pPr>
            <a:r>
              <a:rPr lang="es-ES_tradnl" sz="2400" b="1" dirty="0">
                <a:solidFill>
                  <a:schemeClr val="accent2"/>
                </a:solidFill>
                <a:effectLst>
                  <a:outerShdw blurRad="38100" dist="38100" dir="2700000" algn="tl">
                    <a:srgbClr val="000000"/>
                  </a:outerShdw>
                </a:effectLst>
              </a:rPr>
              <a:t>  3) ERGOLES</a:t>
            </a:r>
          </a:p>
          <a:p>
            <a:pPr>
              <a:buFontTx/>
              <a:buNone/>
              <a:defRPr/>
            </a:pPr>
            <a:r>
              <a:rPr lang="es-ES_tradnl" sz="2400" b="1" dirty="0">
                <a:solidFill>
                  <a:schemeClr val="accent2"/>
                </a:solidFill>
                <a:effectLst>
                  <a:outerShdw blurRad="38100" dist="38100" dir="2700000" algn="tl">
                    <a:srgbClr val="000000"/>
                  </a:outerShdw>
                </a:effectLst>
              </a:rPr>
              <a:t>  4) HIDROCARBUROS</a:t>
            </a:r>
          </a:p>
          <a:p>
            <a:pPr>
              <a:buFontTx/>
              <a:buNone/>
              <a:defRPr/>
            </a:pPr>
            <a:r>
              <a:rPr lang="es-ES_tradnl" sz="2400" b="1" dirty="0">
                <a:solidFill>
                  <a:schemeClr val="accent2"/>
                </a:solidFill>
                <a:effectLst>
                  <a:outerShdw blurRad="38100" dist="38100" dir="2700000" algn="tl">
                    <a:srgbClr val="000000"/>
                  </a:outerShdw>
                </a:effectLst>
              </a:rPr>
              <a:t>  5) AMONIACO</a:t>
            </a:r>
          </a:p>
          <a:p>
            <a:pPr>
              <a:buFontTx/>
              <a:buNone/>
              <a:defRPr/>
            </a:pPr>
            <a:r>
              <a:rPr lang="es-ES_tradnl" sz="2400" b="1" dirty="0">
                <a:solidFill>
                  <a:schemeClr val="accent2"/>
                </a:solidFill>
                <a:effectLst>
                  <a:outerShdw blurRad="38100" dist="38100" dir="2700000" algn="tl">
                    <a:srgbClr val="000000"/>
                  </a:outerShdw>
                </a:effectLst>
              </a:rPr>
              <a:t>  6) HIDRAZINE ( M. CRUCERO)</a:t>
            </a:r>
          </a:p>
        </p:txBody>
      </p:sp>
      <p:sp>
        <p:nvSpPr>
          <p:cNvPr id="19463" name="Text Box 7"/>
          <p:cNvSpPr txBox="1">
            <a:spLocks noChangeArrowheads="1"/>
          </p:cNvSpPr>
          <p:nvPr/>
        </p:nvSpPr>
        <p:spPr bwMode="auto">
          <a:xfrm>
            <a:off x="0" y="5516563"/>
            <a:ext cx="9144000" cy="1015663"/>
          </a:xfrm>
          <a:prstGeom prst="rect">
            <a:avLst/>
          </a:prstGeom>
          <a:noFill/>
          <a:ln w="9525">
            <a:noFill/>
            <a:miter lim="800000"/>
            <a:headEnd/>
            <a:tailEnd/>
          </a:ln>
          <a:effectLst/>
        </p:spPr>
        <p:txBody>
          <a:bodyPr>
            <a:spAutoFit/>
          </a:bodyPr>
          <a:lstStyle/>
          <a:p>
            <a:pPr algn="ctr">
              <a:defRPr/>
            </a:pPr>
            <a:r>
              <a:rPr lang="es-ES_tradnl" sz="2000" dirty="0">
                <a:solidFill>
                  <a:srgbClr val="FF6600"/>
                </a:solidFill>
                <a:effectLst>
                  <a:outerShdw blurRad="38100" dist="38100" dir="2700000" algn="tl">
                    <a:srgbClr val="000000"/>
                  </a:outerShdw>
                </a:effectLst>
              </a:rPr>
              <a:t>El </a:t>
            </a:r>
            <a:r>
              <a:rPr lang="es-ES_tradnl" sz="2000" dirty="0" err="1">
                <a:solidFill>
                  <a:srgbClr val="FF6600"/>
                </a:solidFill>
                <a:effectLst>
                  <a:outerShdw blurRad="38100" dist="38100" dir="2700000" algn="tl">
                    <a:srgbClr val="000000"/>
                  </a:outerShdw>
                </a:effectLst>
              </a:rPr>
              <a:t>propelente</a:t>
            </a:r>
            <a:r>
              <a:rPr lang="es-ES_tradnl" sz="2000" dirty="0">
                <a:solidFill>
                  <a:srgbClr val="FF6600"/>
                </a:solidFill>
                <a:effectLst>
                  <a:outerShdw blurRad="38100" dist="38100" dir="2700000" algn="tl">
                    <a:srgbClr val="000000"/>
                  </a:outerShdw>
                </a:effectLst>
              </a:rPr>
              <a:t> líquido se conforma con una mezcla del comburente y combustible, se quema en una cámara de combustión y genera gran cantidad de gases,  son empleados en la propulsión de un misil o cohete por impulso-reacción</a:t>
            </a:r>
            <a:endParaRPr lang="es-ES" sz="2000" dirty="0">
              <a:solidFill>
                <a:srgbClr val="FF6600"/>
              </a:solidFill>
              <a:effectLst>
                <a:outerShdw blurRad="38100" dist="38100" dir="2700000" algn="tl">
                  <a:srgbClr val="000000"/>
                </a:outerShdw>
              </a:effectLst>
            </a:endParaRPr>
          </a:p>
        </p:txBody>
      </p:sp>
      <p:sp>
        <p:nvSpPr>
          <p:cNvPr id="6" name="5 Botón de acción: Hacia atrás o Anterior">
            <a:hlinkClick r:id="rId2" action="ppaction://hlinksldjump" highlightClick="1"/>
          </p:cNvPr>
          <p:cNvSpPr/>
          <p:nvPr/>
        </p:nvSpPr>
        <p:spPr bwMode="auto">
          <a:xfrm>
            <a:off x="8604448" y="5085184"/>
            <a:ext cx="360040" cy="360040"/>
          </a:xfrm>
          <a:prstGeom prst="actionButtonBackPrevious">
            <a:avLst/>
          </a:prstGeom>
          <a:solidFill>
            <a:schemeClr val="accent1"/>
          </a:solidFill>
          <a:ln w="508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914400" marR="0" indent="-457200" algn="l" defTabSz="914400" rtl="0" eaLnBrk="0" fontAlgn="base" latinLnBrk="0" hangingPunct="0">
              <a:lnSpc>
                <a:spcPct val="100000"/>
              </a:lnSpc>
              <a:spcBef>
                <a:spcPct val="50000"/>
              </a:spcBef>
              <a:spcAft>
                <a:spcPct val="0"/>
              </a:spcAft>
              <a:buClrTx/>
              <a:buSzTx/>
              <a:buFontTx/>
              <a:buNone/>
              <a:tabLst/>
            </a:pPr>
            <a:endParaRPr kumimoji="0" lang="es-CL" sz="2400" b="1" i="0" u="none" strike="noStrike" cap="none" normalizeH="0" baseline="0">
              <a:ln>
                <a:noFill/>
              </a:ln>
              <a:solidFill>
                <a:schemeClr val="tx1"/>
              </a:solidFill>
              <a:effectLst/>
              <a:latin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ext Box 3"/>
          <p:cNvSpPr txBox="1">
            <a:spLocks noChangeArrowheads="1"/>
          </p:cNvSpPr>
          <p:nvPr/>
        </p:nvSpPr>
        <p:spPr bwMode="auto">
          <a:xfrm>
            <a:off x="762000" y="228600"/>
            <a:ext cx="7772400" cy="6350000"/>
          </a:xfrm>
          <a:prstGeom prst="rect">
            <a:avLst/>
          </a:prstGeom>
          <a:solidFill>
            <a:schemeClr val="bg2"/>
          </a:solidFill>
          <a:ln w="50800">
            <a:solidFill>
              <a:srgbClr val="FF0000"/>
            </a:solidFill>
            <a:miter lim="800000"/>
            <a:headEnd/>
            <a:tailEnd/>
          </a:ln>
          <a:effectLst/>
        </p:spPr>
        <p:txBody>
          <a:bodyPr>
            <a:spAutoFit/>
          </a:bodyPr>
          <a:lstStyle/>
          <a:p>
            <a:pPr>
              <a:defRPr/>
            </a:pPr>
            <a:r>
              <a:rPr lang="es-ES_tradnl" dirty="0">
                <a:solidFill>
                  <a:schemeClr val="tx2">
                    <a:lumMod val="50000"/>
                  </a:schemeClr>
                </a:solidFill>
              </a:rPr>
              <a:t>C.- COMPOSICIONES PIROTECNICAS</a:t>
            </a:r>
          </a:p>
          <a:p>
            <a:pPr>
              <a:defRPr/>
            </a:pPr>
            <a:r>
              <a:rPr lang="es-ES_tradnl" dirty="0">
                <a:solidFill>
                  <a:schemeClr val="tx2">
                    <a:lumMod val="50000"/>
                  </a:schemeClr>
                </a:solidFill>
              </a:rPr>
              <a:t>      1) EFECTO ÓPTICO - ACÚSTICO: Empleadas para maximizar la generación de luz y ruido, usados en armas antiterroristas (ceguera o aturdimiento) Ejemplos:</a:t>
            </a:r>
          </a:p>
          <a:p>
            <a:pPr algn="ctr">
              <a:lnSpc>
                <a:spcPct val="60000"/>
              </a:lnSpc>
              <a:defRPr/>
            </a:pPr>
            <a:r>
              <a:rPr lang="es-ES_tradnl" dirty="0">
                <a:solidFill>
                  <a:schemeClr val="tx2">
                    <a:lumMod val="50000"/>
                  </a:schemeClr>
                </a:solidFill>
              </a:rPr>
              <a:t>POLVORA NEGRA</a:t>
            </a:r>
          </a:p>
          <a:p>
            <a:pPr algn="ctr">
              <a:lnSpc>
                <a:spcPct val="60000"/>
              </a:lnSpc>
              <a:defRPr/>
            </a:pPr>
            <a:r>
              <a:rPr lang="es-ES_tradnl" dirty="0">
                <a:solidFill>
                  <a:schemeClr val="tx2">
                    <a:lumMod val="50000"/>
                  </a:schemeClr>
                </a:solidFill>
              </a:rPr>
              <a:t>MAGNESIO</a:t>
            </a:r>
          </a:p>
          <a:p>
            <a:pPr algn="ctr">
              <a:lnSpc>
                <a:spcPct val="60000"/>
              </a:lnSpc>
              <a:defRPr/>
            </a:pPr>
            <a:r>
              <a:rPr lang="es-ES_tradnl" dirty="0">
                <a:solidFill>
                  <a:schemeClr val="tx2">
                    <a:lumMod val="50000"/>
                  </a:schemeClr>
                </a:solidFill>
              </a:rPr>
              <a:t>ALUMINIO EN POLVO </a:t>
            </a:r>
          </a:p>
          <a:p>
            <a:pPr algn="ctr">
              <a:lnSpc>
                <a:spcPct val="60000"/>
              </a:lnSpc>
              <a:defRPr/>
            </a:pPr>
            <a:r>
              <a:rPr lang="es-ES_tradnl" dirty="0">
                <a:solidFill>
                  <a:schemeClr val="tx2">
                    <a:lumMod val="50000"/>
                  </a:schemeClr>
                </a:solidFill>
              </a:rPr>
              <a:t>CLORATO DE POTASIO</a:t>
            </a:r>
          </a:p>
          <a:p>
            <a:pPr>
              <a:lnSpc>
                <a:spcPct val="110000"/>
              </a:lnSpc>
              <a:defRPr/>
            </a:pPr>
            <a:r>
              <a:rPr lang="es-ES_tradnl" dirty="0">
                <a:solidFill>
                  <a:schemeClr val="tx2">
                    <a:lumMod val="50000"/>
                  </a:schemeClr>
                </a:solidFill>
              </a:rPr>
              <a:t>      2) EFECTOS INCENDIARIOS: Se busca encender e incendiar el blanco, mediante un explosivo que potencie la generación de calor y su adherencia al blanco.</a:t>
            </a:r>
          </a:p>
          <a:p>
            <a:pPr>
              <a:lnSpc>
                <a:spcPct val="110000"/>
              </a:lnSpc>
              <a:defRPr/>
            </a:pPr>
            <a:r>
              <a:rPr lang="es-ES_tradnl" dirty="0">
                <a:solidFill>
                  <a:schemeClr val="tx2">
                    <a:lumMod val="50000"/>
                  </a:schemeClr>
                </a:solidFill>
              </a:rPr>
              <a:t>ALUMINIO EN POLVO. TITANIO EN POLVO, FOSFORO BLANCO, FOSFORO ROJO, NITRATOS</a:t>
            </a:r>
          </a:p>
          <a:p>
            <a:pPr>
              <a:lnSpc>
                <a:spcPct val="110000"/>
              </a:lnSpc>
              <a:defRPr/>
            </a:pPr>
            <a:r>
              <a:rPr lang="es-ES_tradnl" dirty="0">
                <a:solidFill>
                  <a:schemeClr val="tx2">
                    <a:lumMod val="50000"/>
                  </a:schemeClr>
                </a:solidFill>
              </a:rPr>
              <a:t>NAPALM ( Palmitato de Sodio + gasolina) Gel</a:t>
            </a:r>
            <a:endParaRPr lang="es-ES_tradnl" b="0" dirty="0">
              <a:solidFill>
                <a:schemeClr val="tx2">
                  <a:lumMod val="50000"/>
                </a:schemeClr>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rot="21600000">
            <a:off x="1500166" y="571480"/>
            <a:ext cx="5208602" cy="3563990"/>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17" name="16 CuadroTexto"/>
          <p:cNvSpPr txBox="1"/>
          <p:nvPr/>
        </p:nvSpPr>
        <p:spPr>
          <a:xfrm>
            <a:off x="1428728" y="4357694"/>
            <a:ext cx="5429288" cy="461665"/>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CL" dirty="0">
                <a:solidFill>
                  <a:schemeClr val="bg1"/>
                </a:solidFill>
              </a:rPr>
              <a:t>BOMBA FÓSFORO BLANCO</a:t>
            </a:r>
          </a:p>
        </p:txBody>
      </p:sp>
      <p:sp>
        <p:nvSpPr>
          <p:cNvPr id="18" name="17 CuadroTexto"/>
          <p:cNvSpPr txBox="1"/>
          <p:nvPr/>
        </p:nvSpPr>
        <p:spPr>
          <a:xfrm>
            <a:off x="857224" y="4929198"/>
            <a:ext cx="7929618" cy="1200329"/>
          </a:xfrm>
          <a:prstGeom prst="rect">
            <a:avLst/>
          </a:prstGeom>
          <a:solidFill>
            <a:schemeClr val="bg1"/>
          </a:solidFill>
          <a:ln w="28575">
            <a:solidFill>
              <a:srgbClr val="FF0000"/>
            </a:solidFill>
          </a:ln>
        </p:spPr>
        <p:txBody>
          <a:bodyPr wrap="square" rtlCol="0">
            <a:spAutoFit/>
          </a:bodyPr>
          <a:lstStyle/>
          <a:p>
            <a:r>
              <a:rPr lang="es-CL" dirty="0"/>
              <a:t>THERMITE: Explosivo incendiario compuesto por Al en polvo y Óxido de metal (aporta O) Genera temperaturas sobre los 3.000 °C Se investiga THERMITE </a:t>
            </a:r>
            <a:r>
              <a:rPr lang="es-CL" dirty="0" err="1"/>
              <a:t>nanométrico</a:t>
            </a:r>
            <a:endParaRPr lang="es-CL"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b/b8/Ecuadorian_Kfir_dropping_napalm.jpg"/>
          <p:cNvPicPr>
            <a:picLocks noChangeAspect="1" noChangeArrowheads="1"/>
          </p:cNvPicPr>
          <p:nvPr/>
        </p:nvPicPr>
        <p:blipFill>
          <a:blip r:embed="rId2" cstate="print"/>
          <a:srcRect/>
          <a:stretch>
            <a:fillRect/>
          </a:stretch>
        </p:blipFill>
        <p:spPr bwMode="auto">
          <a:xfrm>
            <a:off x="-175576" y="-22860"/>
            <a:ext cx="9762586" cy="6858000"/>
          </a:xfrm>
          <a:prstGeom prst="rect">
            <a:avLst/>
          </a:prstGeom>
          <a:noFill/>
        </p:spPr>
      </p:pic>
      <p:sp>
        <p:nvSpPr>
          <p:cNvPr id="7" name="6 CuadroTexto"/>
          <p:cNvSpPr txBox="1"/>
          <p:nvPr/>
        </p:nvSpPr>
        <p:spPr>
          <a:xfrm>
            <a:off x="-45720" y="-24"/>
            <a:ext cx="9501222" cy="1754326"/>
          </a:xfrm>
          <a:prstGeom prst="rect">
            <a:avLst/>
          </a:prstGeom>
          <a:solidFill>
            <a:schemeClr val="bg1"/>
          </a:solidFill>
        </p:spPr>
        <p:txBody>
          <a:bodyPr wrap="square" rtlCol="0">
            <a:spAutoFit/>
          </a:bodyPr>
          <a:lstStyle/>
          <a:p>
            <a:r>
              <a:rPr lang="es-CL" dirty="0"/>
              <a:t>Lanzamiento bomba de </a:t>
            </a:r>
            <a:r>
              <a:rPr lang="es-CL" dirty="0">
                <a:solidFill>
                  <a:srgbClr val="FF0000"/>
                </a:solidFill>
              </a:rPr>
              <a:t>NAPALM</a:t>
            </a:r>
            <a:r>
              <a:rPr lang="es-CL" dirty="0"/>
              <a:t>: GASOLINA + RETARDANTE</a:t>
            </a:r>
          </a:p>
          <a:p>
            <a:r>
              <a:rPr lang="es-CL" dirty="0"/>
              <a:t> GENERA 1200 °C sobre el blanco y se adhiere a las construcciones. Solo se extingue al sumergirlo totalmente en agua y arde en combustión lenta lo que retarda su extinción.</a:t>
            </a:r>
          </a:p>
        </p:txBody>
      </p:sp>
      <p:grpSp>
        <p:nvGrpSpPr>
          <p:cNvPr id="2" name="10 Grupo"/>
          <p:cNvGrpSpPr/>
          <p:nvPr/>
        </p:nvGrpSpPr>
        <p:grpSpPr>
          <a:xfrm>
            <a:off x="71406" y="2500306"/>
            <a:ext cx="2286016" cy="1285883"/>
            <a:chOff x="71406" y="2500306"/>
            <a:chExt cx="2286016" cy="1285883"/>
          </a:xfrm>
        </p:grpSpPr>
        <p:sp>
          <p:nvSpPr>
            <p:cNvPr id="8" name="7 CuadroTexto"/>
            <p:cNvSpPr txBox="1"/>
            <p:nvPr/>
          </p:nvSpPr>
          <p:spPr>
            <a:xfrm>
              <a:off x="71406" y="2500306"/>
              <a:ext cx="2286016" cy="461665"/>
            </a:xfrm>
            <a:prstGeom prst="rect">
              <a:avLst/>
            </a:prstGeom>
            <a:noFill/>
          </p:spPr>
          <p:txBody>
            <a:bodyPr wrap="square" rtlCol="0">
              <a:spAutoFit/>
            </a:bodyPr>
            <a:lstStyle/>
            <a:p>
              <a:r>
                <a:rPr lang="es-CL" dirty="0">
                  <a:solidFill>
                    <a:schemeClr val="bg1"/>
                  </a:solidFill>
                </a:rPr>
                <a:t>Avión lanzador</a:t>
              </a:r>
            </a:p>
          </p:txBody>
        </p:sp>
        <p:cxnSp>
          <p:nvCxnSpPr>
            <p:cNvPr id="10" name="9 Conector recto de flecha"/>
            <p:cNvCxnSpPr>
              <a:stCxn id="8" idx="2"/>
            </p:cNvCxnSpPr>
            <p:nvPr/>
          </p:nvCxnSpPr>
          <p:spPr bwMode="auto">
            <a:xfrm rot="5400000">
              <a:off x="552272" y="3124047"/>
              <a:ext cx="824219" cy="500066"/>
            </a:xfrm>
            <a:prstGeom prst="straightConnector1">
              <a:avLst/>
            </a:prstGeom>
            <a:solidFill>
              <a:schemeClr val="accent1"/>
            </a:solidFill>
            <a:ln w="50800" cap="flat" cmpd="sng" algn="ctr">
              <a:solidFill>
                <a:schemeClr val="bg1"/>
              </a:solidFill>
              <a:prstDash val="solid"/>
              <a:round/>
              <a:headEnd type="none" w="med" len="med"/>
              <a:tailEnd type="arrow"/>
            </a:ln>
            <a:effectLst/>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827584" y="2852936"/>
            <a:ext cx="7776864" cy="584775"/>
          </a:xfrm>
          <a:prstGeom prst="rect">
            <a:avLst/>
          </a:prstGeom>
          <a:noFill/>
        </p:spPr>
        <p:txBody>
          <a:bodyPr wrap="square" rtlCol="0">
            <a:spAutoFit/>
          </a:bodyPr>
          <a:lstStyle/>
          <a:p>
            <a:pPr algn="ctr"/>
            <a:r>
              <a:rPr lang="es-MX" sz="3200" dirty="0">
                <a:solidFill>
                  <a:srgbClr val="FF0000"/>
                </a:solidFill>
              </a:rPr>
              <a:t>3.- </a:t>
            </a:r>
            <a:r>
              <a:rPr lang="es-MX" sz="3200" u="sng" dirty="0">
                <a:solidFill>
                  <a:srgbClr val="FF0000"/>
                </a:solidFill>
              </a:rPr>
              <a:t>CADENAS EXPLOSIVAS</a:t>
            </a:r>
            <a:endParaRPr lang="es-CL" sz="3200" u="sng" dirty="0">
              <a:solidFill>
                <a:srgbClr val="FF0000"/>
              </a:solidFill>
            </a:endParaRPr>
          </a:p>
        </p:txBody>
      </p:sp>
    </p:spTree>
    <p:extLst>
      <p:ext uri="{BB962C8B-B14F-4D97-AF65-F5344CB8AC3E}">
        <p14:creationId xmlns:p14="http://schemas.microsoft.com/office/powerpoint/2010/main" val="5041761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382588" y="-243408"/>
            <a:ext cx="8077200" cy="1143000"/>
          </a:xfrm>
        </p:spPr>
        <p:txBody>
          <a:bodyPr/>
          <a:lstStyle/>
          <a:p>
            <a:pPr>
              <a:defRPr/>
            </a:pPr>
            <a:r>
              <a:rPr lang="es-ES_tradnl" sz="2800" b="1" u="sng" dirty="0">
                <a:solidFill>
                  <a:schemeClr val="bg1"/>
                </a:solidFill>
                <a:effectLst>
                  <a:outerShdw blurRad="38100" dist="38100" dir="2700000" algn="tl">
                    <a:srgbClr val="000000"/>
                  </a:outerShdw>
                </a:effectLst>
              </a:rPr>
              <a:t>CADENAS EXPLOSIVAS</a:t>
            </a:r>
            <a:endParaRPr lang="es-ES_tradnl" dirty="0"/>
          </a:p>
        </p:txBody>
      </p:sp>
      <p:sp>
        <p:nvSpPr>
          <p:cNvPr id="22531" name="Text Box 7"/>
          <p:cNvSpPr txBox="1">
            <a:spLocks noChangeArrowheads="1"/>
          </p:cNvSpPr>
          <p:nvPr/>
        </p:nvSpPr>
        <p:spPr bwMode="auto">
          <a:xfrm>
            <a:off x="323850" y="548680"/>
            <a:ext cx="8351838" cy="2474912"/>
          </a:xfrm>
          <a:prstGeom prst="rect">
            <a:avLst/>
          </a:prstGeom>
          <a:solidFill>
            <a:srgbClr val="FFFF99"/>
          </a:solidFill>
          <a:ln w="9525">
            <a:solidFill>
              <a:srgbClr val="000080"/>
            </a:solidFill>
            <a:miter lim="800000"/>
            <a:headEnd/>
            <a:tailEnd/>
          </a:ln>
        </p:spPr>
        <p:txBody>
          <a:bodyPr>
            <a:spAutoFit/>
          </a:bodyPr>
          <a:lstStyle/>
          <a:p>
            <a:r>
              <a:rPr lang="es-ES_tradnl" b="0" u="sng" dirty="0"/>
              <a:t>Concepto</a:t>
            </a:r>
            <a:r>
              <a:rPr lang="es-ES_tradnl" b="0" dirty="0"/>
              <a:t>: Es la entrega de energía térmica de un explosivo de alta sensibilidad (iniciador), a uno de baja sensibilidad (Detonante secundario) para detonar una gran carga explosiva.</a:t>
            </a:r>
          </a:p>
          <a:p>
            <a:r>
              <a:rPr lang="es-ES_tradnl" b="0" dirty="0"/>
              <a:t>Generalmente las cadenas explosivas tienen pequeñas cantidades del explosivo iniciador y grandes cantidades del explosivo secundario que harán detonar.</a:t>
            </a:r>
            <a:endParaRPr lang="es-ES" b="0" dirty="0"/>
          </a:p>
        </p:txBody>
      </p:sp>
      <p:grpSp>
        <p:nvGrpSpPr>
          <p:cNvPr id="22532" name="Group 19"/>
          <p:cNvGrpSpPr>
            <a:grpSpLocks/>
          </p:cNvGrpSpPr>
          <p:nvPr/>
        </p:nvGrpSpPr>
        <p:grpSpPr bwMode="auto">
          <a:xfrm>
            <a:off x="1835150" y="2996952"/>
            <a:ext cx="5761038" cy="2265363"/>
            <a:chOff x="430" y="2416"/>
            <a:chExt cx="3629" cy="1427"/>
          </a:xfrm>
        </p:grpSpPr>
        <p:sp>
          <p:nvSpPr>
            <p:cNvPr id="22533" name="Rectangle 8"/>
            <p:cNvSpPr>
              <a:spLocks noChangeArrowheads="1"/>
            </p:cNvSpPr>
            <p:nvPr/>
          </p:nvSpPr>
          <p:spPr bwMode="auto">
            <a:xfrm>
              <a:off x="1111" y="3203"/>
              <a:ext cx="272" cy="227"/>
            </a:xfrm>
            <a:prstGeom prst="rect">
              <a:avLst/>
            </a:prstGeom>
            <a:solidFill>
              <a:srgbClr val="FF3300"/>
            </a:solidFill>
            <a:ln w="9525">
              <a:solidFill>
                <a:schemeClr val="tx1"/>
              </a:solidFill>
              <a:miter lim="800000"/>
              <a:headEnd/>
              <a:tailEnd/>
            </a:ln>
          </p:spPr>
          <p:txBody>
            <a:bodyPr wrap="none" anchor="ctr"/>
            <a:lstStyle/>
            <a:p>
              <a:endParaRPr lang="es-CL"/>
            </a:p>
          </p:txBody>
        </p:sp>
        <p:sp>
          <p:nvSpPr>
            <p:cNvPr id="22534" name="Rectangle 9"/>
            <p:cNvSpPr>
              <a:spLocks noChangeArrowheads="1"/>
            </p:cNvSpPr>
            <p:nvPr/>
          </p:nvSpPr>
          <p:spPr bwMode="auto">
            <a:xfrm>
              <a:off x="1655" y="3067"/>
              <a:ext cx="363" cy="408"/>
            </a:xfrm>
            <a:prstGeom prst="rect">
              <a:avLst/>
            </a:prstGeom>
            <a:solidFill>
              <a:srgbClr val="FFFF66"/>
            </a:solidFill>
            <a:ln w="9525">
              <a:solidFill>
                <a:schemeClr val="tx1"/>
              </a:solidFill>
              <a:miter lim="800000"/>
              <a:headEnd/>
              <a:tailEnd/>
            </a:ln>
          </p:spPr>
          <p:txBody>
            <a:bodyPr wrap="none" anchor="ctr"/>
            <a:lstStyle/>
            <a:p>
              <a:endParaRPr lang="es-CL"/>
            </a:p>
          </p:txBody>
        </p:sp>
        <p:sp>
          <p:nvSpPr>
            <p:cNvPr id="22535" name="Rectangle 10"/>
            <p:cNvSpPr>
              <a:spLocks noChangeArrowheads="1"/>
            </p:cNvSpPr>
            <p:nvPr/>
          </p:nvSpPr>
          <p:spPr bwMode="auto">
            <a:xfrm>
              <a:off x="2426" y="3067"/>
              <a:ext cx="1134" cy="681"/>
            </a:xfrm>
            <a:prstGeom prst="rect">
              <a:avLst/>
            </a:prstGeom>
            <a:solidFill>
              <a:schemeClr val="accent1"/>
            </a:solidFill>
            <a:ln w="9525">
              <a:solidFill>
                <a:schemeClr val="tx1"/>
              </a:solidFill>
              <a:miter lim="800000"/>
              <a:headEnd/>
              <a:tailEnd/>
            </a:ln>
          </p:spPr>
          <p:txBody>
            <a:bodyPr wrap="none" anchor="ctr"/>
            <a:lstStyle/>
            <a:p>
              <a:endParaRPr lang="es-CL"/>
            </a:p>
          </p:txBody>
        </p:sp>
        <p:sp>
          <p:nvSpPr>
            <p:cNvPr id="22536" name="AutoShape 11"/>
            <p:cNvSpPr>
              <a:spLocks noChangeArrowheads="1"/>
            </p:cNvSpPr>
            <p:nvPr/>
          </p:nvSpPr>
          <p:spPr bwMode="auto">
            <a:xfrm rot="-453686">
              <a:off x="1156" y="2704"/>
              <a:ext cx="636" cy="45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8 w 21600"/>
                <a:gd name="T19" fmla="*/ 3140 h 21600"/>
                <a:gd name="T20" fmla="*/ 18442 w 21600"/>
                <a:gd name="T21" fmla="*/ 1846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FF6600"/>
            </a:solidFill>
            <a:ln w="9525">
              <a:solidFill>
                <a:schemeClr val="tx1"/>
              </a:solidFill>
              <a:miter lim="800000"/>
              <a:headEnd/>
              <a:tailEnd/>
            </a:ln>
          </p:spPr>
          <p:txBody>
            <a:bodyPr wrap="none" anchor="ctr"/>
            <a:lstStyle/>
            <a:p>
              <a:endParaRPr lang="es-CL"/>
            </a:p>
          </p:txBody>
        </p:sp>
        <p:sp>
          <p:nvSpPr>
            <p:cNvPr id="22537" name="AutoShape 12"/>
            <p:cNvSpPr>
              <a:spLocks noChangeArrowheads="1"/>
            </p:cNvSpPr>
            <p:nvPr/>
          </p:nvSpPr>
          <p:spPr bwMode="auto">
            <a:xfrm>
              <a:off x="2018" y="2704"/>
              <a:ext cx="862" cy="40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7 w 21600"/>
                <a:gd name="T19" fmla="*/ 3169 h 21600"/>
                <a:gd name="T20" fmla="*/ 18443 w 21600"/>
                <a:gd name="T21" fmla="*/ 18431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FF6600"/>
            </a:solidFill>
            <a:ln w="9525">
              <a:solidFill>
                <a:schemeClr val="tx1"/>
              </a:solidFill>
              <a:miter lim="800000"/>
              <a:headEnd/>
              <a:tailEnd/>
            </a:ln>
          </p:spPr>
          <p:txBody>
            <a:bodyPr wrap="none" anchor="ctr"/>
            <a:lstStyle/>
            <a:p>
              <a:endParaRPr lang="es-CL"/>
            </a:p>
          </p:txBody>
        </p:sp>
        <p:sp>
          <p:nvSpPr>
            <p:cNvPr id="22538" name="Text Box 13"/>
            <p:cNvSpPr txBox="1">
              <a:spLocks noChangeArrowheads="1"/>
            </p:cNvSpPr>
            <p:nvPr/>
          </p:nvSpPr>
          <p:spPr bwMode="auto">
            <a:xfrm>
              <a:off x="657" y="2416"/>
              <a:ext cx="3402" cy="288"/>
            </a:xfrm>
            <a:prstGeom prst="rect">
              <a:avLst/>
            </a:prstGeom>
            <a:noFill/>
            <a:ln w="9525">
              <a:noFill/>
              <a:miter lim="800000"/>
              <a:headEnd/>
              <a:tailEnd/>
            </a:ln>
          </p:spPr>
          <p:txBody>
            <a:bodyPr>
              <a:spAutoFit/>
            </a:bodyPr>
            <a:lstStyle/>
            <a:p>
              <a:pPr algn="ctr"/>
              <a:r>
                <a:rPr lang="es-ES_tradnl" u="sng"/>
                <a:t>Cadena explosiva detonante</a:t>
              </a:r>
              <a:endParaRPr lang="es-ES" u="sng"/>
            </a:p>
          </p:txBody>
        </p:sp>
        <p:sp>
          <p:nvSpPr>
            <p:cNvPr id="22539" name="Text Box 14"/>
            <p:cNvSpPr txBox="1">
              <a:spLocks noChangeArrowheads="1"/>
            </p:cNvSpPr>
            <p:nvPr/>
          </p:nvSpPr>
          <p:spPr bwMode="auto">
            <a:xfrm>
              <a:off x="430" y="3566"/>
              <a:ext cx="772" cy="231"/>
            </a:xfrm>
            <a:prstGeom prst="rect">
              <a:avLst/>
            </a:prstGeom>
            <a:noFill/>
            <a:ln w="9525">
              <a:noFill/>
              <a:miter lim="800000"/>
              <a:headEnd/>
              <a:tailEnd/>
            </a:ln>
          </p:spPr>
          <p:txBody>
            <a:bodyPr>
              <a:spAutoFit/>
            </a:bodyPr>
            <a:lstStyle/>
            <a:p>
              <a:r>
                <a:rPr lang="es-ES_tradnl" sz="1800"/>
                <a:t>Iniciador</a:t>
              </a:r>
              <a:endParaRPr lang="es-ES" sz="1800"/>
            </a:p>
          </p:txBody>
        </p:sp>
        <p:sp>
          <p:nvSpPr>
            <p:cNvPr id="22540" name="Text Box 15"/>
            <p:cNvSpPr txBox="1">
              <a:spLocks noChangeArrowheads="1"/>
            </p:cNvSpPr>
            <p:nvPr/>
          </p:nvSpPr>
          <p:spPr bwMode="auto">
            <a:xfrm>
              <a:off x="1429" y="3612"/>
              <a:ext cx="771" cy="231"/>
            </a:xfrm>
            <a:prstGeom prst="rect">
              <a:avLst/>
            </a:prstGeom>
            <a:noFill/>
            <a:ln w="9525">
              <a:noFill/>
              <a:miter lim="800000"/>
              <a:headEnd/>
              <a:tailEnd/>
            </a:ln>
          </p:spPr>
          <p:txBody>
            <a:bodyPr>
              <a:spAutoFit/>
            </a:bodyPr>
            <a:lstStyle/>
            <a:p>
              <a:r>
                <a:rPr lang="es-ES_tradnl" sz="1800"/>
                <a:t>Explosor</a:t>
              </a:r>
              <a:endParaRPr lang="es-ES" sz="1800"/>
            </a:p>
          </p:txBody>
        </p:sp>
        <p:sp>
          <p:nvSpPr>
            <p:cNvPr id="22541" name="Text Box 16"/>
            <p:cNvSpPr txBox="1">
              <a:spLocks noChangeArrowheads="1"/>
            </p:cNvSpPr>
            <p:nvPr/>
          </p:nvSpPr>
          <p:spPr bwMode="auto">
            <a:xfrm>
              <a:off x="2517" y="3158"/>
              <a:ext cx="998" cy="443"/>
            </a:xfrm>
            <a:prstGeom prst="rect">
              <a:avLst/>
            </a:prstGeom>
            <a:noFill/>
            <a:ln w="9525">
              <a:noFill/>
              <a:miter lim="800000"/>
              <a:headEnd/>
              <a:tailEnd/>
            </a:ln>
          </p:spPr>
          <p:txBody>
            <a:bodyPr>
              <a:spAutoFit/>
            </a:bodyPr>
            <a:lstStyle/>
            <a:p>
              <a:pPr algn="ctr"/>
              <a:r>
                <a:rPr lang="es-ES_tradnl" sz="1600" dirty="0"/>
                <a:t>CARGA </a:t>
              </a:r>
            </a:p>
            <a:p>
              <a:pPr algn="ctr"/>
              <a:r>
                <a:rPr lang="es-ES_tradnl" sz="1600" dirty="0"/>
                <a:t>DETONANTE</a:t>
              </a:r>
              <a:endParaRPr lang="es-ES" sz="1600" dirty="0"/>
            </a:p>
          </p:txBody>
        </p:sp>
        <p:sp>
          <p:nvSpPr>
            <p:cNvPr id="22542" name="Line 17"/>
            <p:cNvSpPr>
              <a:spLocks noChangeShapeType="1"/>
            </p:cNvSpPr>
            <p:nvPr/>
          </p:nvSpPr>
          <p:spPr bwMode="auto">
            <a:xfrm flipV="1">
              <a:off x="748" y="3385"/>
              <a:ext cx="318" cy="181"/>
            </a:xfrm>
            <a:prstGeom prst="line">
              <a:avLst/>
            </a:prstGeom>
            <a:noFill/>
            <a:ln w="9525">
              <a:solidFill>
                <a:schemeClr val="tx1"/>
              </a:solidFill>
              <a:round/>
              <a:headEnd/>
              <a:tailEnd type="triangle" w="med" len="med"/>
            </a:ln>
          </p:spPr>
          <p:txBody>
            <a:bodyPr/>
            <a:lstStyle/>
            <a:p>
              <a:endParaRPr lang="es-CL"/>
            </a:p>
          </p:txBody>
        </p:sp>
        <p:sp>
          <p:nvSpPr>
            <p:cNvPr id="22543" name="Line 18"/>
            <p:cNvSpPr>
              <a:spLocks noChangeShapeType="1"/>
            </p:cNvSpPr>
            <p:nvPr/>
          </p:nvSpPr>
          <p:spPr bwMode="auto">
            <a:xfrm flipV="1">
              <a:off x="1791" y="3339"/>
              <a:ext cx="0" cy="363"/>
            </a:xfrm>
            <a:prstGeom prst="line">
              <a:avLst/>
            </a:prstGeom>
            <a:noFill/>
            <a:ln w="9525">
              <a:solidFill>
                <a:schemeClr val="tx1"/>
              </a:solidFill>
              <a:round/>
              <a:headEnd/>
              <a:tailEnd type="triangle" w="med" len="med"/>
            </a:ln>
          </p:spPr>
          <p:txBody>
            <a:bodyPr/>
            <a:lstStyle/>
            <a:p>
              <a:endParaRPr lang="es-CL"/>
            </a:p>
          </p:txBody>
        </p:sp>
      </p:grpSp>
      <p:grpSp>
        <p:nvGrpSpPr>
          <p:cNvPr id="60" name="59 Grupo"/>
          <p:cNvGrpSpPr/>
          <p:nvPr/>
        </p:nvGrpSpPr>
        <p:grpSpPr>
          <a:xfrm>
            <a:off x="2048260" y="4606678"/>
            <a:ext cx="3855654" cy="2062682"/>
            <a:chOff x="2048260" y="4606678"/>
            <a:chExt cx="3855654" cy="2062682"/>
          </a:xfrm>
        </p:grpSpPr>
        <p:grpSp>
          <p:nvGrpSpPr>
            <p:cNvPr id="58" name="57 Grupo"/>
            <p:cNvGrpSpPr/>
            <p:nvPr/>
          </p:nvGrpSpPr>
          <p:grpSpPr>
            <a:xfrm>
              <a:off x="2048260" y="4606678"/>
              <a:ext cx="3855654" cy="1630634"/>
              <a:chOff x="2048260" y="4606678"/>
              <a:chExt cx="3855654" cy="1630634"/>
            </a:xfrm>
          </p:grpSpPr>
          <p:sp>
            <p:nvSpPr>
              <p:cNvPr id="17" name="16 Extracto"/>
              <p:cNvSpPr/>
              <p:nvPr/>
            </p:nvSpPr>
            <p:spPr bwMode="auto">
              <a:xfrm rot="16200000">
                <a:off x="2185469" y="5430574"/>
                <a:ext cx="642661" cy="917079"/>
              </a:xfrm>
              <a:prstGeom prst="flowChartExtract">
                <a:avLst/>
              </a:prstGeom>
              <a:noFill/>
              <a:ln w="508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914400" marR="0" indent="-457200" algn="l" defTabSz="914400" rtl="0" eaLnBrk="0" fontAlgn="base" latinLnBrk="0" hangingPunct="0">
                  <a:lnSpc>
                    <a:spcPct val="100000"/>
                  </a:lnSpc>
                  <a:spcBef>
                    <a:spcPct val="50000"/>
                  </a:spcBef>
                  <a:spcAft>
                    <a:spcPct val="0"/>
                  </a:spcAft>
                  <a:buClrTx/>
                  <a:buSzTx/>
                  <a:buFontTx/>
                  <a:buNone/>
                  <a:tabLst/>
                </a:pPr>
                <a:endParaRPr kumimoji="0" lang="es-CL" sz="2400" b="1" i="0" u="none" strike="noStrike" cap="none" normalizeH="0" baseline="0">
                  <a:ln>
                    <a:noFill/>
                  </a:ln>
                  <a:solidFill>
                    <a:schemeClr val="tx1"/>
                  </a:solidFill>
                  <a:effectLst/>
                  <a:latin typeface="Times New Roman" pitchFamily="18" charset="0"/>
                </a:endParaRPr>
              </a:p>
            </p:txBody>
          </p:sp>
          <p:sp>
            <p:nvSpPr>
              <p:cNvPr id="19" name="18 Proceso"/>
              <p:cNvSpPr/>
              <p:nvPr/>
            </p:nvSpPr>
            <p:spPr bwMode="auto">
              <a:xfrm>
                <a:off x="2987824" y="5805264"/>
                <a:ext cx="576064" cy="144016"/>
              </a:xfrm>
              <a:prstGeom prst="flowChartProcess">
                <a:avLst/>
              </a:prstGeom>
              <a:solidFill>
                <a:srgbClr val="FFFF00"/>
              </a:solidFill>
              <a:ln w="508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914400" marR="0" indent="-457200" algn="l" defTabSz="914400" rtl="0" eaLnBrk="0" fontAlgn="base" latinLnBrk="0" hangingPunct="0">
                  <a:lnSpc>
                    <a:spcPct val="100000"/>
                  </a:lnSpc>
                  <a:spcBef>
                    <a:spcPct val="50000"/>
                  </a:spcBef>
                  <a:spcAft>
                    <a:spcPct val="0"/>
                  </a:spcAft>
                  <a:buClrTx/>
                  <a:buSzTx/>
                  <a:buFontTx/>
                  <a:buNone/>
                  <a:tabLst/>
                </a:pPr>
                <a:endParaRPr kumimoji="0" lang="es-CL" sz="2400" b="1" i="0" u="none" strike="noStrike" cap="none" normalizeH="0" baseline="0">
                  <a:ln>
                    <a:noFill/>
                  </a:ln>
                  <a:solidFill>
                    <a:schemeClr val="tx1"/>
                  </a:solidFill>
                  <a:effectLst/>
                  <a:latin typeface="Times New Roman" pitchFamily="18" charset="0"/>
                </a:endParaRPr>
              </a:p>
            </p:txBody>
          </p:sp>
          <p:cxnSp>
            <p:nvCxnSpPr>
              <p:cNvPr id="21" name="20 Conector recto"/>
              <p:cNvCxnSpPr/>
              <p:nvPr/>
            </p:nvCxnSpPr>
            <p:spPr bwMode="auto">
              <a:xfrm>
                <a:off x="2987824" y="5575172"/>
                <a:ext cx="2808312" cy="14068"/>
              </a:xfrm>
              <a:prstGeom prst="line">
                <a:avLst/>
              </a:prstGeom>
              <a:solidFill>
                <a:schemeClr val="accent1"/>
              </a:solidFill>
              <a:ln w="50800" cap="flat" cmpd="sng" algn="ctr">
                <a:solidFill>
                  <a:schemeClr val="tx1"/>
                </a:solidFill>
                <a:prstDash val="solid"/>
                <a:round/>
                <a:headEnd type="none" w="med" len="med"/>
                <a:tailEnd type="none" w="med" len="med"/>
              </a:ln>
              <a:effectLst/>
            </p:spPr>
          </p:cxnSp>
          <p:cxnSp>
            <p:nvCxnSpPr>
              <p:cNvPr id="22" name="21 Conector recto"/>
              <p:cNvCxnSpPr/>
              <p:nvPr/>
            </p:nvCxnSpPr>
            <p:spPr bwMode="auto">
              <a:xfrm>
                <a:off x="2987824" y="6207508"/>
                <a:ext cx="2808312" cy="29804"/>
              </a:xfrm>
              <a:prstGeom prst="line">
                <a:avLst/>
              </a:prstGeom>
              <a:solidFill>
                <a:schemeClr val="accent1"/>
              </a:solidFill>
              <a:ln w="50800" cap="flat" cmpd="sng" algn="ctr">
                <a:solidFill>
                  <a:schemeClr val="tx1"/>
                </a:solidFill>
                <a:prstDash val="solid"/>
                <a:round/>
                <a:headEnd type="none" w="med" len="med"/>
                <a:tailEnd type="none" w="med" len="med"/>
              </a:ln>
              <a:effectLst/>
            </p:spPr>
          </p:cxnSp>
          <p:cxnSp>
            <p:nvCxnSpPr>
              <p:cNvPr id="26" name="25 Conector recto"/>
              <p:cNvCxnSpPr/>
              <p:nvPr/>
            </p:nvCxnSpPr>
            <p:spPr bwMode="auto">
              <a:xfrm rot="5400000">
                <a:off x="5442296" y="5913276"/>
                <a:ext cx="648072" cy="0"/>
              </a:xfrm>
              <a:prstGeom prst="line">
                <a:avLst/>
              </a:prstGeom>
              <a:solidFill>
                <a:schemeClr val="accent1"/>
              </a:solidFill>
              <a:ln w="50800" cap="flat" cmpd="sng" algn="ctr">
                <a:solidFill>
                  <a:schemeClr val="tx1"/>
                </a:solidFill>
                <a:prstDash val="solid"/>
                <a:round/>
                <a:headEnd type="none" w="med" len="med"/>
                <a:tailEnd type="none" w="med" len="med"/>
              </a:ln>
              <a:effectLst/>
            </p:spPr>
          </p:cxnSp>
          <p:sp>
            <p:nvSpPr>
              <p:cNvPr id="28" name="27 Elipse"/>
              <p:cNvSpPr/>
              <p:nvPr/>
            </p:nvSpPr>
            <p:spPr bwMode="auto">
              <a:xfrm>
                <a:off x="2799936" y="5789528"/>
                <a:ext cx="144016" cy="144016"/>
              </a:xfrm>
              <a:prstGeom prst="ellipse">
                <a:avLst/>
              </a:prstGeom>
              <a:solidFill>
                <a:srgbClr val="FF0000"/>
              </a:solidFill>
              <a:ln w="508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914400" marR="0" indent="-457200" algn="l" defTabSz="914400" rtl="0" eaLnBrk="0" fontAlgn="base" latinLnBrk="0" hangingPunct="0">
                  <a:lnSpc>
                    <a:spcPct val="100000"/>
                  </a:lnSpc>
                  <a:spcBef>
                    <a:spcPct val="50000"/>
                  </a:spcBef>
                  <a:spcAft>
                    <a:spcPct val="0"/>
                  </a:spcAft>
                  <a:buClrTx/>
                  <a:buSzTx/>
                  <a:buFontTx/>
                  <a:buNone/>
                  <a:tabLst/>
                </a:pPr>
                <a:endParaRPr kumimoji="0" lang="es-CL" sz="2400" b="1" i="0" u="none" strike="noStrike" cap="none" normalizeH="0" baseline="0">
                  <a:ln>
                    <a:noFill/>
                  </a:ln>
                  <a:solidFill>
                    <a:schemeClr val="tx1"/>
                  </a:solidFill>
                  <a:effectLst/>
                  <a:latin typeface="Times New Roman" pitchFamily="18" charset="0"/>
                </a:endParaRPr>
              </a:p>
            </p:txBody>
          </p:sp>
          <p:cxnSp>
            <p:nvCxnSpPr>
              <p:cNvPr id="30" name="29 Conector recto"/>
              <p:cNvCxnSpPr/>
              <p:nvPr/>
            </p:nvCxnSpPr>
            <p:spPr bwMode="auto">
              <a:xfrm rot="5400000">
                <a:off x="5364088" y="5835068"/>
                <a:ext cx="360040" cy="360040"/>
              </a:xfrm>
              <a:prstGeom prst="line">
                <a:avLst/>
              </a:prstGeom>
              <a:solidFill>
                <a:schemeClr val="accent1"/>
              </a:solidFill>
              <a:ln w="50800" cap="flat" cmpd="sng" algn="ctr">
                <a:solidFill>
                  <a:schemeClr val="bg2">
                    <a:lumMod val="50000"/>
                  </a:schemeClr>
                </a:solidFill>
                <a:prstDash val="solid"/>
                <a:round/>
                <a:headEnd type="none" w="med" len="med"/>
                <a:tailEnd type="none" w="med" len="med"/>
              </a:ln>
              <a:effectLst/>
            </p:spPr>
          </p:cxnSp>
          <p:cxnSp>
            <p:nvCxnSpPr>
              <p:cNvPr id="31" name="30 Conector recto"/>
              <p:cNvCxnSpPr/>
              <p:nvPr/>
            </p:nvCxnSpPr>
            <p:spPr bwMode="auto">
              <a:xfrm rot="10800000" flipV="1">
                <a:off x="5018116" y="5603308"/>
                <a:ext cx="648072" cy="576064"/>
              </a:xfrm>
              <a:prstGeom prst="line">
                <a:avLst/>
              </a:prstGeom>
              <a:solidFill>
                <a:schemeClr val="accent1"/>
              </a:solidFill>
              <a:ln w="50800" cap="flat" cmpd="sng" algn="ctr">
                <a:solidFill>
                  <a:schemeClr val="bg2">
                    <a:lumMod val="50000"/>
                  </a:schemeClr>
                </a:solidFill>
                <a:prstDash val="solid"/>
                <a:round/>
                <a:headEnd type="none" w="med" len="med"/>
                <a:tailEnd type="none" w="med" len="med"/>
              </a:ln>
              <a:effectLst/>
            </p:spPr>
          </p:cxnSp>
          <p:cxnSp>
            <p:nvCxnSpPr>
              <p:cNvPr id="38" name="37 Conector recto"/>
              <p:cNvCxnSpPr/>
              <p:nvPr/>
            </p:nvCxnSpPr>
            <p:spPr bwMode="auto">
              <a:xfrm rot="10800000" flipV="1">
                <a:off x="4355977" y="5589240"/>
                <a:ext cx="648072" cy="576064"/>
              </a:xfrm>
              <a:prstGeom prst="line">
                <a:avLst/>
              </a:prstGeom>
              <a:solidFill>
                <a:schemeClr val="accent1"/>
              </a:solidFill>
              <a:ln w="50800" cap="flat" cmpd="sng" algn="ctr">
                <a:solidFill>
                  <a:schemeClr val="bg2">
                    <a:lumMod val="50000"/>
                  </a:schemeClr>
                </a:solidFill>
                <a:prstDash val="solid"/>
                <a:round/>
                <a:headEnd type="none" w="med" len="med"/>
                <a:tailEnd type="none" w="med" len="med"/>
              </a:ln>
              <a:effectLst/>
            </p:spPr>
          </p:cxnSp>
          <p:cxnSp>
            <p:nvCxnSpPr>
              <p:cNvPr id="39" name="38 Conector recto"/>
              <p:cNvCxnSpPr/>
              <p:nvPr/>
            </p:nvCxnSpPr>
            <p:spPr bwMode="auto">
              <a:xfrm rot="10800000" flipV="1">
                <a:off x="4067944" y="5589240"/>
                <a:ext cx="648072" cy="576064"/>
              </a:xfrm>
              <a:prstGeom prst="line">
                <a:avLst/>
              </a:prstGeom>
              <a:solidFill>
                <a:schemeClr val="accent1"/>
              </a:solidFill>
              <a:ln w="50800" cap="flat" cmpd="sng" algn="ctr">
                <a:solidFill>
                  <a:schemeClr val="bg2">
                    <a:lumMod val="50000"/>
                  </a:schemeClr>
                </a:solidFill>
                <a:prstDash val="solid"/>
                <a:round/>
                <a:headEnd type="none" w="med" len="med"/>
                <a:tailEnd type="none" w="med" len="med"/>
              </a:ln>
              <a:effectLst/>
            </p:spPr>
          </p:cxnSp>
          <p:cxnSp>
            <p:nvCxnSpPr>
              <p:cNvPr id="40" name="39 Conector recto"/>
              <p:cNvCxnSpPr/>
              <p:nvPr/>
            </p:nvCxnSpPr>
            <p:spPr bwMode="auto">
              <a:xfrm rot="10800000" flipV="1">
                <a:off x="3707904" y="5589240"/>
                <a:ext cx="648072" cy="576064"/>
              </a:xfrm>
              <a:prstGeom prst="line">
                <a:avLst/>
              </a:prstGeom>
              <a:solidFill>
                <a:schemeClr val="accent1"/>
              </a:solidFill>
              <a:ln w="50800" cap="flat" cmpd="sng" algn="ctr">
                <a:solidFill>
                  <a:schemeClr val="bg2">
                    <a:lumMod val="50000"/>
                  </a:schemeClr>
                </a:solidFill>
                <a:prstDash val="solid"/>
                <a:round/>
                <a:headEnd type="none" w="med" len="med"/>
                <a:tailEnd type="none" w="med" len="med"/>
              </a:ln>
              <a:effectLst/>
            </p:spPr>
          </p:cxnSp>
          <p:cxnSp>
            <p:nvCxnSpPr>
              <p:cNvPr id="41" name="40 Conector recto"/>
              <p:cNvCxnSpPr/>
              <p:nvPr/>
            </p:nvCxnSpPr>
            <p:spPr bwMode="auto">
              <a:xfrm rot="10800000" flipV="1">
                <a:off x="3419871" y="5589240"/>
                <a:ext cx="648072" cy="576064"/>
              </a:xfrm>
              <a:prstGeom prst="line">
                <a:avLst/>
              </a:prstGeom>
              <a:solidFill>
                <a:schemeClr val="accent1"/>
              </a:solidFill>
              <a:ln w="50800" cap="flat" cmpd="sng" algn="ctr">
                <a:solidFill>
                  <a:schemeClr val="bg2">
                    <a:lumMod val="50000"/>
                  </a:schemeClr>
                </a:solidFill>
                <a:prstDash val="solid"/>
                <a:round/>
                <a:headEnd type="none" w="med" len="med"/>
                <a:tailEnd type="none" w="med" len="med"/>
              </a:ln>
              <a:effectLst/>
            </p:spPr>
          </p:cxnSp>
          <p:cxnSp>
            <p:nvCxnSpPr>
              <p:cNvPr id="42" name="41 Conector recto"/>
              <p:cNvCxnSpPr/>
              <p:nvPr/>
            </p:nvCxnSpPr>
            <p:spPr bwMode="auto">
              <a:xfrm rot="10800000" flipV="1">
                <a:off x="4716016" y="5589240"/>
                <a:ext cx="648072" cy="576064"/>
              </a:xfrm>
              <a:prstGeom prst="line">
                <a:avLst/>
              </a:prstGeom>
              <a:solidFill>
                <a:schemeClr val="accent1"/>
              </a:solidFill>
              <a:ln w="50800" cap="flat" cmpd="sng" algn="ctr">
                <a:solidFill>
                  <a:schemeClr val="bg2">
                    <a:lumMod val="50000"/>
                  </a:schemeClr>
                </a:solidFill>
                <a:prstDash val="solid"/>
                <a:round/>
                <a:headEnd type="none" w="med" len="med"/>
                <a:tailEnd type="none" w="med" len="med"/>
              </a:ln>
              <a:effectLst/>
            </p:spPr>
          </p:cxnSp>
          <p:cxnSp>
            <p:nvCxnSpPr>
              <p:cNvPr id="44" name="43 Conector recto de flecha"/>
              <p:cNvCxnSpPr>
                <a:stCxn id="22533" idx="2"/>
                <a:endCxn id="28" idx="1"/>
              </p:cNvCxnSpPr>
              <p:nvPr/>
            </p:nvCxnSpPr>
            <p:spPr bwMode="auto">
              <a:xfrm rot="5400000">
                <a:off x="2374613" y="5053093"/>
                <a:ext cx="1203941" cy="311111"/>
              </a:xfrm>
              <a:prstGeom prst="straightConnector1">
                <a:avLst/>
              </a:prstGeom>
              <a:solidFill>
                <a:schemeClr val="accent1"/>
              </a:solidFill>
              <a:ln w="12700" cap="flat" cmpd="sng" algn="ctr">
                <a:solidFill>
                  <a:srgbClr val="FF0000"/>
                </a:solidFill>
                <a:prstDash val="solid"/>
                <a:round/>
                <a:headEnd type="none" w="med" len="med"/>
                <a:tailEnd type="arrow"/>
              </a:ln>
              <a:effectLst/>
            </p:spPr>
          </p:cxnSp>
          <p:cxnSp>
            <p:nvCxnSpPr>
              <p:cNvPr id="46" name="45 Conector recto de flecha"/>
              <p:cNvCxnSpPr>
                <a:endCxn id="19" idx="0"/>
              </p:cNvCxnSpPr>
              <p:nvPr/>
            </p:nvCxnSpPr>
            <p:spPr bwMode="auto">
              <a:xfrm rot="5400000">
                <a:off x="3095836" y="4833156"/>
                <a:ext cx="1152128" cy="792088"/>
              </a:xfrm>
              <a:prstGeom prst="straightConnector1">
                <a:avLst/>
              </a:prstGeom>
              <a:solidFill>
                <a:schemeClr val="accent1"/>
              </a:solidFill>
              <a:ln w="12700" cap="flat" cmpd="sng" algn="ctr">
                <a:solidFill>
                  <a:srgbClr val="FFFF00"/>
                </a:solidFill>
                <a:prstDash val="solid"/>
                <a:round/>
                <a:headEnd type="none" w="med" len="med"/>
                <a:tailEnd type="arrow"/>
              </a:ln>
              <a:effectLst/>
            </p:spPr>
          </p:cxnSp>
          <p:cxnSp>
            <p:nvCxnSpPr>
              <p:cNvPr id="48" name="47 Conector recto de flecha"/>
              <p:cNvCxnSpPr>
                <a:stCxn id="22535" idx="2"/>
              </p:cNvCxnSpPr>
              <p:nvPr/>
            </p:nvCxnSpPr>
            <p:spPr bwMode="auto">
              <a:xfrm rot="5400000">
                <a:off x="4999089" y="4972447"/>
                <a:ext cx="765769" cy="1043881"/>
              </a:xfrm>
              <a:prstGeom prst="straightConnector1">
                <a:avLst/>
              </a:prstGeom>
              <a:solidFill>
                <a:schemeClr val="accent1"/>
              </a:solidFill>
              <a:ln w="50800" cap="flat" cmpd="sng" algn="ctr">
                <a:solidFill>
                  <a:schemeClr val="tx1"/>
                </a:solidFill>
                <a:prstDash val="solid"/>
                <a:round/>
                <a:headEnd type="none" w="med" len="med"/>
                <a:tailEnd type="arrow"/>
              </a:ln>
              <a:effectLst/>
            </p:spPr>
          </p:cxnSp>
          <p:cxnSp>
            <p:nvCxnSpPr>
              <p:cNvPr id="49" name="48 Conector recto"/>
              <p:cNvCxnSpPr/>
              <p:nvPr/>
            </p:nvCxnSpPr>
            <p:spPr bwMode="auto">
              <a:xfrm rot="5400000">
                <a:off x="3419872" y="5589240"/>
                <a:ext cx="144016" cy="144016"/>
              </a:xfrm>
              <a:prstGeom prst="line">
                <a:avLst/>
              </a:prstGeom>
              <a:solidFill>
                <a:schemeClr val="accent1"/>
              </a:solidFill>
              <a:ln w="50800" cap="flat" cmpd="sng" algn="ctr">
                <a:solidFill>
                  <a:schemeClr val="bg2">
                    <a:lumMod val="50000"/>
                  </a:schemeClr>
                </a:solidFill>
                <a:prstDash val="solid"/>
                <a:round/>
                <a:headEnd type="none" w="med" len="med"/>
                <a:tailEnd type="none" w="med" len="med"/>
              </a:ln>
              <a:effectLst/>
            </p:spPr>
          </p:cxnSp>
          <p:cxnSp>
            <p:nvCxnSpPr>
              <p:cNvPr id="50" name="49 Conector recto"/>
              <p:cNvCxnSpPr>
                <a:stCxn id="19" idx="2"/>
              </p:cNvCxnSpPr>
              <p:nvPr/>
            </p:nvCxnSpPr>
            <p:spPr bwMode="auto">
              <a:xfrm rot="5400000">
                <a:off x="3059832" y="5949280"/>
                <a:ext cx="216024" cy="216024"/>
              </a:xfrm>
              <a:prstGeom prst="line">
                <a:avLst/>
              </a:prstGeom>
              <a:solidFill>
                <a:schemeClr val="accent1"/>
              </a:solidFill>
              <a:ln w="50800" cap="flat" cmpd="sng" algn="ctr">
                <a:solidFill>
                  <a:schemeClr val="bg2">
                    <a:lumMod val="50000"/>
                  </a:schemeClr>
                </a:solidFill>
                <a:prstDash val="solid"/>
                <a:round/>
                <a:headEnd type="none" w="med" len="med"/>
                <a:tailEnd type="none" w="med" len="med"/>
              </a:ln>
              <a:effectLst/>
            </p:spPr>
          </p:cxnSp>
        </p:grpSp>
        <p:sp>
          <p:nvSpPr>
            <p:cNvPr id="59" name="58 CuadroTexto"/>
            <p:cNvSpPr txBox="1"/>
            <p:nvPr/>
          </p:nvSpPr>
          <p:spPr>
            <a:xfrm>
              <a:off x="2483768" y="6361583"/>
              <a:ext cx="3384376" cy="307777"/>
            </a:xfrm>
            <a:prstGeom prst="rect">
              <a:avLst/>
            </a:prstGeom>
            <a:noFill/>
          </p:spPr>
          <p:txBody>
            <a:bodyPr wrap="square" rtlCol="0">
              <a:spAutoFit/>
            </a:bodyPr>
            <a:lstStyle/>
            <a:p>
              <a:pPr algn="ctr"/>
              <a:r>
                <a:rPr lang="es-MX" sz="1400" dirty="0"/>
                <a:t>PROYECTIL</a:t>
              </a:r>
              <a:endParaRPr lang="es-CL" sz="1400"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wipe(down)">
                                      <p:cBhvr>
                                        <p:cTn id="7"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395288" y="0"/>
            <a:ext cx="8077200" cy="1143000"/>
          </a:xfrm>
        </p:spPr>
        <p:txBody>
          <a:bodyPr/>
          <a:lstStyle/>
          <a:p>
            <a:pPr>
              <a:defRPr/>
            </a:pPr>
            <a:r>
              <a:rPr lang="es-ES_tradnl" sz="2800" b="1" u="sng">
                <a:solidFill>
                  <a:schemeClr val="bg1"/>
                </a:solidFill>
                <a:effectLst>
                  <a:outerShdw blurRad="38100" dist="38100" dir="2700000" algn="tl">
                    <a:srgbClr val="000000"/>
                  </a:outerShdw>
                </a:effectLst>
              </a:rPr>
              <a:t>CADENAS EXPLOSIVAS</a:t>
            </a:r>
            <a:endParaRPr lang="es-ES_tradnl"/>
          </a:p>
        </p:txBody>
      </p:sp>
      <p:grpSp>
        <p:nvGrpSpPr>
          <p:cNvPr id="2" name="Group 17"/>
          <p:cNvGrpSpPr>
            <a:grpSpLocks/>
          </p:cNvGrpSpPr>
          <p:nvPr/>
        </p:nvGrpSpPr>
        <p:grpSpPr bwMode="auto">
          <a:xfrm>
            <a:off x="1403350" y="1268413"/>
            <a:ext cx="5905500" cy="2305050"/>
            <a:chOff x="884" y="799"/>
            <a:chExt cx="3720" cy="1452"/>
          </a:xfrm>
        </p:grpSpPr>
        <p:sp>
          <p:nvSpPr>
            <p:cNvPr id="23570" name="Rectangle 5"/>
            <p:cNvSpPr>
              <a:spLocks noChangeArrowheads="1"/>
            </p:cNvSpPr>
            <p:nvPr/>
          </p:nvSpPr>
          <p:spPr bwMode="auto">
            <a:xfrm>
              <a:off x="1656" y="1586"/>
              <a:ext cx="272" cy="227"/>
            </a:xfrm>
            <a:prstGeom prst="rect">
              <a:avLst/>
            </a:prstGeom>
            <a:solidFill>
              <a:srgbClr val="FF3300"/>
            </a:solidFill>
            <a:ln w="9525">
              <a:solidFill>
                <a:schemeClr val="tx1"/>
              </a:solidFill>
              <a:miter lim="800000"/>
              <a:headEnd/>
              <a:tailEnd/>
            </a:ln>
          </p:spPr>
          <p:txBody>
            <a:bodyPr wrap="none" anchor="ctr"/>
            <a:lstStyle/>
            <a:p>
              <a:endParaRPr lang="es-CL"/>
            </a:p>
          </p:txBody>
        </p:sp>
        <p:sp>
          <p:nvSpPr>
            <p:cNvPr id="23571" name="Rectangle 6"/>
            <p:cNvSpPr>
              <a:spLocks noChangeArrowheads="1"/>
            </p:cNvSpPr>
            <p:nvPr/>
          </p:nvSpPr>
          <p:spPr bwMode="auto">
            <a:xfrm>
              <a:off x="2200" y="1450"/>
              <a:ext cx="363" cy="408"/>
            </a:xfrm>
            <a:prstGeom prst="rect">
              <a:avLst/>
            </a:prstGeom>
            <a:solidFill>
              <a:srgbClr val="FFFF66"/>
            </a:solidFill>
            <a:ln w="9525">
              <a:solidFill>
                <a:schemeClr val="tx1"/>
              </a:solidFill>
              <a:miter lim="800000"/>
              <a:headEnd/>
              <a:tailEnd/>
            </a:ln>
          </p:spPr>
          <p:txBody>
            <a:bodyPr wrap="none" anchor="ctr"/>
            <a:lstStyle/>
            <a:p>
              <a:endParaRPr lang="es-CL"/>
            </a:p>
          </p:txBody>
        </p:sp>
        <p:sp>
          <p:nvSpPr>
            <p:cNvPr id="23572" name="Rectangle 7"/>
            <p:cNvSpPr>
              <a:spLocks noChangeArrowheads="1"/>
            </p:cNvSpPr>
            <p:nvPr/>
          </p:nvSpPr>
          <p:spPr bwMode="auto">
            <a:xfrm>
              <a:off x="2971" y="1570"/>
              <a:ext cx="1134" cy="681"/>
            </a:xfrm>
            <a:prstGeom prst="rect">
              <a:avLst/>
            </a:prstGeom>
            <a:solidFill>
              <a:schemeClr val="accent1"/>
            </a:solidFill>
            <a:ln w="9525">
              <a:solidFill>
                <a:schemeClr val="tx1"/>
              </a:solidFill>
              <a:miter lim="800000"/>
              <a:headEnd/>
              <a:tailEnd/>
            </a:ln>
          </p:spPr>
          <p:txBody>
            <a:bodyPr wrap="none" anchor="ctr"/>
            <a:lstStyle/>
            <a:p>
              <a:endParaRPr lang="es-CL"/>
            </a:p>
          </p:txBody>
        </p:sp>
        <p:sp>
          <p:nvSpPr>
            <p:cNvPr id="23573" name="AutoShape 8"/>
            <p:cNvSpPr>
              <a:spLocks noChangeArrowheads="1"/>
            </p:cNvSpPr>
            <p:nvPr/>
          </p:nvSpPr>
          <p:spPr bwMode="auto">
            <a:xfrm rot="-453686">
              <a:off x="1735" y="1253"/>
              <a:ext cx="591" cy="30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80 w 21600"/>
                <a:gd name="T19" fmla="*/ 3147 h 21600"/>
                <a:gd name="T20" fmla="*/ 18420 w 21600"/>
                <a:gd name="T21" fmla="*/ 18453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FF6600"/>
            </a:solidFill>
            <a:ln w="9525">
              <a:solidFill>
                <a:schemeClr val="tx1"/>
              </a:solidFill>
              <a:miter lim="800000"/>
              <a:headEnd/>
              <a:tailEnd/>
            </a:ln>
          </p:spPr>
          <p:txBody>
            <a:bodyPr wrap="none" anchor="ctr"/>
            <a:lstStyle/>
            <a:p>
              <a:endParaRPr lang="es-CL"/>
            </a:p>
          </p:txBody>
        </p:sp>
        <p:sp>
          <p:nvSpPr>
            <p:cNvPr id="23574" name="AutoShape 9"/>
            <p:cNvSpPr>
              <a:spLocks noChangeArrowheads="1"/>
            </p:cNvSpPr>
            <p:nvPr/>
          </p:nvSpPr>
          <p:spPr bwMode="auto">
            <a:xfrm>
              <a:off x="2563" y="1071"/>
              <a:ext cx="862" cy="6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7 w 21600"/>
                <a:gd name="T19" fmla="*/ 3151 h 21600"/>
                <a:gd name="T20" fmla="*/ 18443 w 21600"/>
                <a:gd name="T21" fmla="*/ 1844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FF6600"/>
            </a:solidFill>
            <a:ln w="9525">
              <a:solidFill>
                <a:schemeClr val="tx1"/>
              </a:solidFill>
              <a:miter lim="800000"/>
              <a:headEnd/>
              <a:tailEnd/>
            </a:ln>
          </p:spPr>
          <p:txBody>
            <a:bodyPr wrap="none" anchor="ctr"/>
            <a:lstStyle/>
            <a:p>
              <a:endParaRPr lang="es-CL"/>
            </a:p>
          </p:txBody>
        </p:sp>
        <p:sp>
          <p:nvSpPr>
            <p:cNvPr id="29706" name="Text Box 10"/>
            <p:cNvSpPr txBox="1">
              <a:spLocks noChangeArrowheads="1"/>
            </p:cNvSpPr>
            <p:nvPr/>
          </p:nvSpPr>
          <p:spPr bwMode="auto">
            <a:xfrm>
              <a:off x="1202" y="799"/>
              <a:ext cx="3402" cy="288"/>
            </a:xfrm>
            <a:prstGeom prst="rect">
              <a:avLst/>
            </a:prstGeom>
            <a:noFill/>
            <a:ln w="9525">
              <a:noFill/>
              <a:miter lim="800000"/>
              <a:headEnd/>
              <a:tailEnd/>
            </a:ln>
            <a:effectLst/>
          </p:spPr>
          <p:txBody>
            <a:bodyPr>
              <a:spAutoFit/>
            </a:bodyPr>
            <a:lstStyle/>
            <a:p>
              <a:pPr algn="ctr">
                <a:defRPr/>
              </a:pPr>
              <a:r>
                <a:rPr lang="es-ES_tradnl" u="sng" dirty="0">
                  <a:solidFill>
                    <a:srgbClr val="FF0000"/>
                  </a:solidFill>
                  <a:effectLst>
                    <a:outerShdw blurRad="38100" dist="38100" dir="2700000" algn="tl">
                      <a:srgbClr val="000000"/>
                    </a:outerShdw>
                  </a:effectLst>
                </a:rPr>
                <a:t>Cadena explosiva </a:t>
              </a:r>
              <a:r>
                <a:rPr lang="es-ES_tradnl" u="sng" dirty="0" err="1">
                  <a:solidFill>
                    <a:srgbClr val="FF0000"/>
                  </a:solidFill>
                  <a:effectLst>
                    <a:outerShdw blurRad="38100" dist="38100" dir="2700000" algn="tl">
                      <a:srgbClr val="000000"/>
                    </a:outerShdw>
                  </a:effectLst>
                </a:rPr>
                <a:t>Propelente</a:t>
              </a:r>
              <a:endParaRPr lang="es-ES" u="sng" dirty="0">
                <a:solidFill>
                  <a:srgbClr val="FF0000"/>
                </a:solidFill>
                <a:effectLst>
                  <a:outerShdw blurRad="38100" dist="38100" dir="2700000" algn="tl">
                    <a:srgbClr val="000000"/>
                  </a:outerShdw>
                </a:effectLst>
              </a:endParaRPr>
            </a:p>
          </p:txBody>
        </p:sp>
        <p:sp>
          <p:nvSpPr>
            <p:cNvPr id="23576" name="Text Box 11"/>
            <p:cNvSpPr txBox="1">
              <a:spLocks noChangeArrowheads="1"/>
            </p:cNvSpPr>
            <p:nvPr/>
          </p:nvSpPr>
          <p:spPr bwMode="auto">
            <a:xfrm>
              <a:off x="884" y="1949"/>
              <a:ext cx="863" cy="231"/>
            </a:xfrm>
            <a:prstGeom prst="rect">
              <a:avLst/>
            </a:prstGeom>
            <a:noFill/>
            <a:ln w="9525">
              <a:noFill/>
              <a:miter lim="800000"/>
              <a:headEnd/>
              <a:tailEnd/>
            </a:ln>
          </p:spPr>
          <p:txBody>
            <a:bodyPr>
              <a:spAutoFit/>
            </a:bodyPr>
            <a:lstStyle/>
            <a:p>
              <a:r>
                <a:rPr lang="es-ES_tradnl" sz="1800"/>
                <a:t>Fulminante</a:t>
              </a:r>
              <a:endParaRPr lang="es-ES" sz="1800"/>
            </a:p>
          </p:txBody>
        </p:sp>
        <p:sp>
          <p:nvSpPr>
            <p:cNvPr id="23577" name="Text Box 12"/>
            <p:cNvSpPr txBox="1">
              <a:spLocks noChangeArrowheads="1"/>
            </p:cNvSpPr>
            <p:nvPr/>
          </p:nvSpPr>
          <p:spPr bwMode="auto">
            <a:xfrm>
              <a:off x="1974" y="1995"/>
              <a:ext cx="771" cy="231"/>
            </a:xfrm>
            <a:prstGeom prst="rect">
              <a:avLst/>
            </a:prstGeom>
            <a:noFill/>
            <a:ln w="9525">
              <a:noFill/>
              <a:miter lim="800000"/>
              <a:headEnd/>
              <a:tailEnd/>
            </a:ln>
          </p:spPr>
          <p:txBody>
            <a:bodyPr>
              <a:spAutoFit/>
            </a:bodyPr>
            <a:lstStyle/>
            <a:p>
              <a:pPr algn="ctr"/>
              <a:r>
                <a:rPr lang="es-ES_tradnl" sz="1800"/>
                <a:t>Ceba</a:t>
              </a:r>
              <a:endParaRPr lang="es-ES" sz="1800"/>
            </a:p>
          </p:txBody>
        </p:sp>
        <p:sp>
          <p:nvSpPr>
            <p:cNvPr id="23578" name="Text Box 13"/>
            <p:cNvSpPr txBox="1">
              <a:spLocks noChangeArrowheads="1"/>
            </p:cNvSpPr>
            <p:nvPr/>
          </p:nvSpPr>
          <p:spPr bwMode="auto">
            <a:xfrm>
              <a:off x="3062" y="1672"/>
              <a:ext cx="998" cy="443"/>
            </a:xfrm>
            <a:prstGeom prst="rect">
              <a:avLst/>
            </a:prstGeom>
            <a:noFill/>
            <a:ln w="9525">
              <a:noFill/>
              <a:miter lim="800000"/>
              <a:headEnd/>
              <a:tailEnd/>
            </a:ln>
          </p:spPr>
          <p:txBody>
            <a:bodyPr>
              <a:spAutoFit/>
            </a:bodyPr>
            <a:lstStyle/>
            <a:p>
              <a:pPr algn="ctr"/>
              <a:r>
                <a:rPr lang="es-ES_tradnl" sz="1600"/>
                <a:t>CARGA </a:t>
              </a:r>
            </a:p>
            <a:p>
              <a:pPr algn="ctr"/>
              <a:r>
                <a:rPr lang="es-ES_tradnl" sz="1600"/>
                <a:t>PROPELENTE</a:t>
              </a:r>
              <a:endParaRPr lang="es-ES" sz="1600"/>
            </a:p>
          </p:txBody>
        </p:sp>
        <p:sp>
          <p:nvSpPr>
            <p:cNvPr id="23579" name="Line 14"/>
            <p:cNvSpPr>
              <a:spLocks noChangeShapeType="1"/>
            </p:cNvSpPr>
            <p:nvPr/>
          </p:nvSpPr>
          <p:spPr bwMode="auto">
            <a:xfrm flipV="1">
              <a:off x="1293" y="1768"/>
              <a:ext cx="318" cy="181"/>
            </a:xfrm>
            <a:prstGeom prst="line">
              <a:avLst/>
            </a:prstGeom>
            <a:noFill/>
            <a:ln w="9525">
              <a:solidFill>
                <a:schemeClr val="tx1"/>
              </a:solidFill>
              <a:round/>
              <a:headEnd/>
              <a:tailEnd type="triangle" w="med" len="med"/>
            </a:ln>
          </p:spPr>
          <p:txBody>
            <a:bodyPr/>
            <a:lstStyle/>
            <a:p>
              <a:endParaRPr lang="es-CL"/>
            </a:p>
          </p:txBody>
        </p:sp>
        <p:sp>
          <p:nvSpPr>
            <p:cNvPr id="23580" name="Line 15"/>
            <p:cNvSpPr>
              <a:spLocks noChangeShapeType="1"/>
            </p:cNvSpPr>
            <p:nvPr/>
          </p:nvSpPr>
          <p:spPr bwMode="auto">
            <a:xfrm flipV="1">
              <a:off x="2336" y="1722"/>
              <a:ext cx="0" cy="363"/>
            </a:xfrm>
            <a:prstGeom prst="line">
              <a:avLst/>
            </a:prstGeom>
            <a:noFill/>
            <a:ln w="9525">
              <a:solidFill>
                <a:schemeClr val="tx1"/>
              </a:solidFill>
              <a:round/>
              <a:headEnd/>
              <a:tailEnd type="triangle" w="med" len="med"/>
            </a:ln>
          </p:spPr>
          <p:txBody>
            <a:bodyPr/>
            <a:lstStyle/>
            <a:p>
              <a:endParaRPr lang="es-CL"/>
            </a:p>
          </p:txBody>
        </p:sp>
      </p:grpSp>
      <p:grpSp>
        <p:nvGrpSpPr>
          <p:cNvPr id="3" name="Group 33"/>
          <p:cNvGrpSpPr>
            <a:grpSpLocks/>
          </p:cNvGrpSpPr>
          <p:nvPr/>
        </p:nvGrpSpPr>
        <p:grpSpPr bwMode="auto">
          <a:xfrm>
            <a:off x="1908175" y="3429000"/>
            <a:ext cx="3529013" cy="2087563"/>
            <a:chOff x="1202" y="2160"/>
            <a:chExt cx="2223" cy="1315"/>
          </a:xfrm>
        </p:grpSpPr>
        <p:sp>
          <p:nvSpPr>
            <p:cNvPr id="23557" name="Oval 18"/>
            <p:cNvSpPr>
              <a:spLocks noChangeArrowheads="1"/>
            </p:cNvSpPr>
            <p:nvPr/>
          </p:nvSpPr>
          <p:spPr bwMode="auto">
            <a:xfrm>
              <a:off x="1202" y="2976"/>
              <a:ext cx="227" cy="499"/>
            </a:xfrm>
            <a:prstGeom prst="ellipse">
              <a:avLst/>
            </a:prstGeom>
            <a:noFill/>
            <a:ln w="9525">
              <a:solidFill>
                <a:schemeClr val="tx1"/>
              </a:solidFill>
              <a:round/>
              <a:headEnd/>
              <a:tailEnd/>
            </a:ln>
          </p:spPr>
          <p:txBody>
            <a:bodyPr wrap="none" anchor="ctr"/>
            <a:lstStyle/>
            <a:p>
              <a:endParaRPr lang="es-CL"/>
            </a:p>
          </p:txBody>
        </p:sp>
        <p:sp>
          <p:nvSpPr>
            <p:cNvPr id="23558" name="Line 19"/>
            <p:cNvSpPr>
              <a:spLocks noChangeShapeType="1"/>
            </p:cNvSpPr>
            <p:nvPr/>
          </p:nvSpPr>
          <p:spPr bwMode="auto">
            <a:xfrm>
              <a:off x="1338" y="2976"/>
              <a:ext cx="1587" cy="0"/>
            </a:xfrm>
            <a:prstGeom prst="line">
              <a:avLst/>
            </a:prstGeom>
            <a:noFill/>
            <a:ln w="9525">
              <a:solidFill>
                <a:schemeClr val="tx1"/>
              </a:solidFill>
              <a:round/>
              <a:headEnd/>
              <a:tailEnd/>
            </a:ln>
          </p:spPr>
          <p:txBody>
            <a:bodyPr/>
            <a:lstStyle/>
            <a:p>
              <a:endParaRPr lang="es-CL"/>
            </a:p>
          </p:txBody>
        </p:sp>
        <p:sp>
          <p:nvSpPr>
            <p:cNvPr id="23559" name="Line 20"/>
            <p:cNvSpPr>
              <a:spLocks noChangeShapeType="1"/>
            </p:cNvSpPr>
            <p:nvPr/>
          </p:nvSpPr>
          <p:spPr bwMode="auto">
            <a:xfrm>
              <a:off x="1338" y="3475"/>
              <a:ext cx="1587" cy="0"/>
            </a:xfrm>
            <a:prstGeom prst="line">
              <a:avLst/>
            </a:prstGeom>
            <a:noFill/>
            <a:ln w="9525">
              <a:solidFill>
                <a:schemeClr val="tx1"/>
              </a:solidFill>
              <a:round/>
              <a:headEnd/>
              <a:tailEnd/>
            </a:ln>
          </p:spPr>
          <p:txBody>
            <a:bodyPr/>
            <a:lstStyle/>
            <a:p>
              <a:endParaRPr lang="es-CL"/>
            </a:p>
          </p:txBody>
        </p:sp>
        <p:sp>
          <p:nvSpPr>
            <p:cNvPr id="23560" name="Freeform 22"/>
            <p:cNvSpPr>
              <a:spLocks/>
            </p:cNvSpPr>
            <p:nvPr/>
          </p:nvSpPr>
          <p:spPr bwMode="auto">
            <a:xfrm>
              <a:off x="2925" y="2976"/>
              <a:ext cx="313" cy="122"/>
            </a:xfrm>
            <a:custGeom>
              <a:avLst/>
              <a:gdLst>
                <a:gd name="T0" fmla="*/ 0 w 313"/>
                <a:gd name="T1" fmla="*/ 0 h 122"/>
                <a:gd name="T2" fmla="*/ 185 w 313"/>
                <a:gd name="T3" fmla="*/ 45 h 122"/>
                <a:gd name="T4" fmla="*/ 313 w 313"/>
                <a:gd name="T5" fmla="*/ 122 h 122"/>
                <a:gd name="T6" fmla="*/ 0 60000 65536"/>
                <a:gd name="T7" fmla="*/ 0 60000 65536"/>
                <a:gd name="T8" fmla="*/ 0 60000 65536"/>
                <a:gd name="T9" fmla="*/ 0 w 313"/>
                <a:gd name="T10" fmla="*/ 0 h 122"/>
                <a:gd name="T11" fmla="*/ 313 w 313"/>
                <a:gd name="T12" fmla="*/ 122 h 122"/>
              </a:gdLst>
              <a:ahLst/>
              <a:cxnLst>
                <a:cxn ang="T6">
                  <a:pos x="T0" y="T1"/>
                </a:cxn>
                <a:cxn ang="T7">
                  <a:pos x="T2" y="T3"/>
                </a:cxn>
                <a:cxn ang="T8">
                  <a:pos x="T4" y="T5"/>
                </a:cxn>
              </a:cxnLst>
              <a:rect l="T9" t="T10" r="T11" b="T12"/>
              <a:pathLst>
                <a:path w="313" h="122">
                  <a:moveTo>
                    <a:pt x="0" y="0"/>
                  </a:moveTo>
                  <a:cubicBezTo>
                    <a:pt x="31" y="7"/>
                    <a:pt x="133" y="25"/>
                    <a:pt x="185" y="45"/>
                  </a:cubicBezTo>
                  <a:cubicBezTo>
                    <a:pt x="237" y="65"/>
                    <a:pt x="287" y="106"/>
                    <a:pt x="313" y="122"/>
                  </a:cubicBezTo>
                </a:path>
              </a:pathLst>
            </a:custGeom>
            <a:noFill/>
            <a:ln w="9525">
              <a:solidFill>
                <a:schemeClr val="tx1"/>
              </a:solidFill>
              <a:round/>
              <a:headEnd/>
              <a:tailEnd/>
            </a:ln>
          </p:spPr>
          <p:txBody>
            <a:bodyPr/>
            <a:lstStyle/>
            <a:p>
              <a:endParaRPr lang="es-CL"/>
            </a:p>
          </p:txBody>
        </p:sp>
        <p:sp>
          <p:nvSpPr>
            <p:cNvPr id="23561" name="Freeform 23"/>
            <p:cNvSpPr>
              <a:spLocks/>
            </p:cNvSpPr>
            <p:nvPr/>
          </p:nvSpPr>
          <p:spPr bwMode="auto">
            <a:xfrm>
              <a:off x="2944" y="3328"/>
              <a:ext cx="269" cy="141"/>
            </a:xfrm>
            <a:custGeom>
              <a:avLst/>
              <a:gdLst>
                <a:gd name="T0" fmla="*/ 0 w 269"/>
                <a:gd name="T1" fmla="*/ 141 h 141"/>
                <a:gd name="T2" fmla="*/ 166 w 269"/>
                <a:gd name="T3" fmla="*/ 77 h 141"/>
                <a:gd name="T4" fmla="*/ 269 w 269"/>
                <a:gd name="T5" fmla="*/ 0 h 141"/>
                <a:gd name="T6" fmla="*/ 0 60000 65536"/>
                <a:gd name="T7" fmla="*/ 0 60000 65536"/>
                <a:gd name="T8" fmla="*/ 0 60000 65536"/>
                <a:gd name="T9" fmla="*/ 0 w 269"/>
                <a:gd name="T10" fmla="*/ 0 h 141"/>
                <a:gd name="T11" fmla="*/ 269 w 269"/>
                <a:gd name="T12" fmla="*/ 141 h 141"/>
              </a:gdLst>
              <a:ahLst/>
              <a:cxnLst>
                <a:cxn ang="T6">
                  <a:pos x="T0" y="T1"/>
                </a:cxn>
                <a:cxn ang="T7">
                  <a:pos x="T2" y="T3"/>
                </a:cxn>
                <a:cxn ang="T8">
                  <a:pos x="T4" y="T5"/>
                </a:cxn>
              </a:cxnLst>
              <a:rect l="T9" t="T10" r="T11" b="T12"/>
              <a:pathLst>
                <a:path w="269" h="141">
                  <a:moveTo>
                    <a:pt x="0" y="141"/>
                  </a:moveTo>
                  <a:cubicBezTo>
                    <a:pt x="26" y="130"/>
                    <a:pt x="121" y="100"/>
                    <a:pt x="166" y="77"/>
                  </a:cubicBezTo>
                  <a:cubicBezTo>
                    <a:pt x="211" y="54"/>
                    <a:pt x="248" y="16"/>
                    <a:pt x="269" y="0"/>
                  </a:cubicBezTo>
                </a:path>
              </a:pathLst>
            </a:custGeom>
            <a:noFill/>
            <a:ln w="9525">
              <a:solidFill>
                <a:schemeClr val="tx1"/>
              </a:solidFill>
              <a:round/>
              <a:headEnd/>
              <a:tailEnd/>
            </a:ln>
          </p:spPr>
          <p:txBody>
            <a:bodyPr/>
            <a:lstStyle/>
            <a:p>
              <a:endParaRPr lang="es-CL"/>
            </a:p>
          </p:txBody>
        </p:sp>
        <p:sp>
          <p:nvSpPr>
            <p:cNvPr id="23562" name="Line 25"/>
            <p:cNvSpPr>
              <a:spLocks noChangeShapeType="1"/>
            </p:cNvSpPr>
            <p:nvPr/>
          </p:nvSpPr>
          <p:spPr bwMode="auto">
            <a:xfrm>
              <a:off x="3243" y="3113"/>
              <a:ext cx="181" cy="0"/>
            </a:xfrm>
            <a:prstGeom prst="line">
              <a:avLst/>
            </a:prstGeom>
            <a:noFill/>
            <a:ln w="9525">
              <a:solidFill>
                <a:schemeClr val="tx1"/>
              </a:solidFill>
              <a:round/>
              <a:headEnd/>
              <a:tailEnd/>
            </a:ln>
          </p:spPr>
          <p:txBody>
            <a:bodyPr/>
            <a:lstStyle/>
            <a:p>
              <a:endParaRPr lang="es-CL"/>
            </a:p>
          </p:txBody>
        </p:sp>
        <p:sp>
          <p:nvSpPr>
            <p:cNvPr id="23563" name="Line 26"/>
            <p:cNvSpPr>
              <a:spLocks noChangeShapeType="1"/>
            </p:cNvSpPr>
            <p:nvPr/>
          </p:nvSpPr>
          <p:spPr bwMode="auto">
            <a:xfrm>
              <a:off x="3243" y="3339"/>
              <a:ext cx="181" cy="0"/>
            </a:xfrm>
            <a:prstGeom prst="line">
              <a:avLst/>
            </a:prstGeom>
            <a:noFill/>
            <a:ln w="9525">
              <a:solidFill>
                <a:schemeClr val="tx1"/>
              </a:solidFill>
              <a:round/>
              <a:headEnd/>
              <a:tailEnd/>
            </a:ln>
          </p:spPr>
          <p:txBody>
            <a:bodyPr/>
            <a:lstStyle/>
            <a:p>
              <a:endParaRPr lang="es-CL"/>
            </a:p>
          </p:txBody>
        </p:sp>
        <p:sp>
          <p:nvSpPr>
            <p:cNvPr id="23564" name="AutoShape 27"/>
            <p:cNvSpPr>
              <a:spLocks noChangeArrowheads="1"/>
            </p:cNvSpPr>
            <p:nvPr/>
          </p:nvSpPr>
          <p:spPr bwMode="auto">
            <a:xfrm>
              <a:off x="1293" y="3203"/>
              <a:ext cx="45" cy="91"/>
            </a:xfrm>
            <a:prstGeom prst="flowChartConnector">
              <a:avLst/>
            </a:prstGeom>
            <a:solidFill>
              <a:srgbClr val="FF3300"/>
            </a:solidFill>
            <a:ln w="9525">
              <a:solidFill>
                <a:schemeClr val="tx1"/>
              </a:solidFill>
              <a:round/>
              <a:headEnd/>
              <a:tailEnd/>
            </a:ln>
          </p:spPr>
          <p:txBody>
            <a:bodyPr wrap="none" anchor="ctr"/>
            <a:lstStyle/>
            <a:p>
              <a:endParaRPr lang="es-CL"/>
            </a:p>
          </p:txBody>
        </p:sp>
        <p:sp>
          <p:nvSpPr>
            <p:cNvPr id="23565" name="Freeform 28"/>
            <p:cNvSpPr>
              <a:spLocks/>
            </p:cNvSpPr>
            <p:nvPr/>
          </p:nvSpPr>
          <p:spPr bwMode="auto">
            <a:xfrm>
              <a:off x="3379" y="3106"/>
              <a:ext cx="46" cy="216"/>
            </a:xfrm>
            <a:custGeom>
              <a:avLst/>
              <a:gdLst>
                <a:gd name="T0" fmla="*/ 0 w 46"/>
                <a:gd name="T1" fmla="*/ 7 h 216"/>
                <a:gd name="T2" fmla="*/ 39 w 46"/>
                <a:gd name="T3" fmla="*/ 30 h 216"/>
                <a:gd name="T4" fmla="*/ 45 w 46"/>
                <a:gd name="T5" fmla="*/ 188 h 216"/>
                <a:gd name="T6" fmla="*/ 39 w 46"/>
                <a:gd name="T7" fmla="*/ 196 h 216"/>
                <a:gd name="T8" fmla="*/ 0 60000 65536"/>
                <a:gd name="T9" fmla="*/ 0 60000 65536"/>
                <a:gd name="T10" fmla="*/ 0 60000 65536"/>
                <a:gd name="T11" fmla="*/ 0 60000 65536"/>
                <a:gd name="T12" fmla="*/ 0 w 46"/>
                <a:gd name="T13" fmla="*/ 0 h 216"/>
                <a:gd name="T14" fmla="*/ 46 w 46"/>
                <a:gd name="T15" fmla="*/ 216 h 216"/>
              </a:gdLst>
              <a:ahLst/>
              <a:cxnLst>
                <a:cxn ang="T8">
                  <a:pos x="T0" y="T1"/>
                </a:cxn>
                <a:cxn ang="T9">
                  <a:pos x="T2" y="T3"/>
                </a:cxn>
                <a:cxn ang="T10">
                  <a:pos x="T4" y="T5"/>
                </a:cxn>
                <a:cxn ang="T11">
                  <a:pos x="T6" y="T7"/>
                </a:cxn>
              </a:cxnLst>
              <a:rect l="T12" t="T13" r="T14" b="T15"/>
              <a:pathLst>
                <a:path w="46" h="216">
                  <a:moveTo>
                    <a:pt x="0" y="7"/>
                  </a:moveTo>
                  <a:cubicBezTo>
                    <a:pt x="7" y="11"/>
                    <a:pt x="32" y="0"/>
                    <a:pt x="39" y="30"/>
                  </a:cubicBezTo>
                  <a:cubicBezTo>
                    <a:pt x="46" y="60"/>
                    <a:pt x="45" y="160"/>
                    <a:pt x="45" y="188"/>
                  </a:cubicBezTo>
                  <a:cubicBezTo>
                    <a:pt x="45" y="216"/>
                    <a:pt x="40" y="194"/>
                    <a:pt x="39" y="196"/>
                  </a:cubicBezTo>
                </a:path>
              </a:pathLst>
            </a:custGeom>
            <a:noFill/>
            <a:ln w="9525">
              <a:solidFill>
                <a:schemeClr val="tx1"/>
              </a:solidFill>
              <a:round/>
              <a:headEnd/>
              <a:tailEnd/>
            </a:ln>
          </p:spPr>
          <p:txBody>
            <a:bodyPr/>
            <a:lstStyle/>
            <a:p>
              <a:endParaRPr lang="es-CL"/>
            </a:p>
          </p:txBody>
        </p:sp>
        <p:sp>
          <p:nvSpPr>
            <p:cNvPr id="23566" name="Rectangle 29"/>
            <p:cNvSpPr>
              <a:spLocks noChangeArrowheads="1"/>
            </p:cNvSpPr>
            <p:nvPr/>
          </p:nvSpPr>
          <p:spPr bwMode="auto">
            <a:xfrm>
              <a:off x="1384" y="3203"/>
              <a:ext cx="952" cy="46"/>
            </a:xfrm>
            <a:prstGeom prst="rect">
              <a:avLst/>
            </a:prstGeom>
            <a:noFill/>
            <a:ln w="9525">
              <a:solidFill>
                <a:schemeClr val="tx1"/>
              </a:solidFill>
              <a:miter lim="800000"/>
              <a:headEnd/>
              <a:tailEnd/>
            </a:ln>
          </p:spPr>
          <p:txBody>
            <a:bodyPr wrap="none" anchor="ctr"/>
            <a:lstStyle/>
            <a:p>
              <a:endParaRPr lang="es-CL"/>
            </a:p>
          </p:txBody>
        </p:sp>
        <p:sp>
          <p:nvSpPr>
            <p:cNvPr id="23567" name="Line 30"/>
            <p:cNvSpPr>
              <a:spLocks noChangeShapeType="1"/>
            </p:cNvSpPr>
            <p:nvPr/>
          </p:nvSpPr>
          <p:spPr bwMode="auto">
            <a:xfrm>
              <a:off x="1202" y="2160"/>
              <a:ext cx="90" cy="1043"/>
            </a:xfrm>
            <a:prstGeom prst="line">
              <a:avLst/>
            </a:prstGeom>
            <a:noFill/>
            <a:ln w="9525">
              <a:solidFill>
                <a:schemeClr val="tx1"/>
              </a:solidFill>
              <a:round/>
              <a:headEnd/>
              <a:tailEnd type="triangle" w="med" len="med"/>
            </a:ln>
          </p:spPr>
          <p:txBody>
            <a:bodyPr/>
            <a:lstStyle/>
            <a:p>
              <a:endParaRPr lang="es-CL"/>
            </a:p>
          </p:txBody>
        </p:sp>
        <p:sp>
          <p:nvSpPr>
            <p:cNvPr id="23568" name="Line 31"/>
            <p:cNvSpPr>
              <a:spLocks noChangeShapeType="1"/>
            </p:cNvSpPr>
            <p:nvPr/>
          </p:nvSpPr>
          <p:spPr bwMode="auto">
            <a:xfrm flipH="1">
              <a:off x="1927" y="2160"/>
              <a:ext cx="409" cy="1043"/>
            </a:xfrm>
            <a:prstGeom prst="line">
              <a:avLst/>
            </a:prstGeom>
            <a:noFill/>
            <a:ln w="9525">
              <a:solidFill>
                <a:schemeClr val="tx1"/>
              </a:solidFill>
              <a:round/>
              <a:headEnd/>
              <a:tailEnd type="triangle" w="med" len="med"/>
            </a:ln>
          </p:spPr>
          <p:txBody>
            <a:bodyPr/>
            <a:lstStyle/>
            <a:p>
              <a:endParaRPr lang="es-CL"/>
            </a:p>
          </p:txBody>
        </p:sp>
        <p:sp>
          <p:nvSpPr>
            <p:cNvPr id="23569" name="Line 32"/>
            <p:cNvSpPr>
              <a:spLocks noChangeShapeType="1"/>
            </p:cNvSpPr>
            <p:nvPr/>
          </p:nvSpPr>
          <p:spPr bwMode="auto">
            <a:xfrm flipH="1">
              <a:off x="2517" y="2251"/>
              <a:ext cx="907" cy="998"/>
            </a:xfrm>
            <a:prstGeom prst="line">
              <a:avLst/>
            </a:prstGeom>
            <a:noFill/>
            <a:ln w="9525">
              <a:solidFill>
                <a:schemeClr val="tx1"/>
              </a:solidFill>
              <a:round/>
              <a:headEnd/>
              <a:tailEnd type="triangle" w="med" len="med"/>
            </a:ln>
          </p:spPr>
          <p:txBody>
            <a:bodyPr/>
            <a:lstStyle/>
            <a:p>
              <a:endParaRPr lang="es-CL"/>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827584" y="2852936"/>
            <a:ext cx="7776864" cy="1323439"/>
          </a:xfrm>
          <a:prstGeom prst="rect">
            <a:avLst/>
          </a:prstGeom>
          <a:noFill/>
        </p:spPr>
        <p:txBody>
          <a:bodyPr wrap="square" rtlCol="0">
            <a:spAutoFit/>
          </a:bodyPr>
          <a:lstStyle/>
          <a:p>
            <a:pPr algn="ctr"/>
            <a:r>
              <a:rPr lang="es-MX" sz="3200" dirty="0">
                <a:solidFill>
                  <a:srgbClr val="FF0000"/>
                </a:solidFill>
              </a:rPr>
              <a:t>c.- </a:t>
            </a:r>
            <a:r>
              <a:rPr lang="es-MX" sz="3200" u="sng" dirty="0">
                <a:solidFill>
                  <a:srgbClr val="FF0000"/>
                </a:solidFill>
              </a:rPr>
              <a:t>PRECAUCIONES GENERALES </a:t>
            </a:r>
          </a:p>
          <a:p>
            <a:pPr algn="ctr"/>
            <a:r>
              <a:rPr lang="es-MX" sz="3200" u="sng" dirty="0">
                <a:solidFill>
                  <a:srgbClr val="FF0000"/>
                </a:solidFill>
              </a:rPr>
              <a:t>SEGURIDAD CON EXPLOSIVOS</a:t>
            </a:r>
            <a:endParaRPr lang="es-CL" sz="3200" u="sng" dirty="0">
              <a:solidFill>
                <a:srgbClr val="FF0000"/>
              </a:solidFill>
            </a:endParaRPr>
          </a:p>
        </p:txBody>
      </p:sp>
    </p:spTree>
    <p:extLst>
      <p:ext uri="{BB962C8B-B14F-4D97-AF65-F5344CB8AC3E}">
        <p14:creationId xmlns:p14="http://schemas.microsoft.com/office/powerpoint/2010/main" val="33421986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755576" y="548680"/>
            <a:ext cx="7776864" cy="461665"/>
          </a:xfrm>
          <a:prstGeom prst="rect">
            <a:avLst/>
          </a:prstGeom>
          <a:noFill/>
        </p:spPr>
        <p:txBody>
          <a:bodyPr wrap="square" rtlCol="0">
            <a:spAutoFit/>
          </a:bodyPr>
          <a:lstStyle/>
          <a:p>
            <a:r>
              <a:rPr lang="es-MX" u="sng" dirty="0">
                <a:solidFill>
                  <a:srgbClr val="FF0000"/>
                </a:solidFill>
              </a:rPr>
              <a:t>MANIPULACION DE EXPLOSIVOS Y MUNICIÓN</a:t>
            </a:r>
            <a:endParaRPr lang="es-CL" u="sng" dirty="0">
              <a:solidFill>
                <a:srgbClr val="FF0000"/>
              </a:solidFill>
            </a:endParaRPr>
          </a:p>
        </p:txBody>
      </p:sp>
      <p:sp>
        <p:nvSpPr>
          <p:cNvPr id="4" name="3 CuadroTexto"/>
          <p:cNvSpPr txBox="1"/>
          <p:nvPr/>
        </p:nvSpPr>
        <p:spPr>
          <a:xfrm>
            <a:off x="683568" y="1412776"/>
            <a:ext cx="7344816" cy="830997"/>
          </a:xfrm>
          <a:prstGeom prst="rect">
            <a:avLst/>
          </a:prstGeom>
          <a:noFill/>
          <a:ln>
            <a:solidFill>
              <a:schemeClr val="accent2">
                <a:lumMod val="75000"/>
              </a:schemeClr>
            </a:solidFill>
          </a:ln>
        </p:spPr>
        <p:txBody>
          <a:bodyPr wrap="square" rtlCol="0">
            <a:spAutoFit/>
          </a:bodyPr>
          <a:lstStyle/>
          <a:p>
            <a:r>
              <a:rPr lang="es-MX" dirty="0"/>
              <a:t>Toda carga explosiva y proyectil que ha sido activado y no detona, es denominada carga o proyectil “</a:t>
            </a:r>
            <a:r>
              <a:rPr lang="es-MX" u="sng" dirty="0">
                <a:solidFill>
                  <a:srgbClr val="FF0000"/>
                </a:solidFill>
              </a:rPr>
              <a:t>sordo</a:t>
            </a:r>
            <a:r>
              <a:rPr lang="es-MX" dirty="0"/>
              <a:t>”</a:t>
            </a:r>
            <a:endParaRPr lang="es-CL" dirty="0"/>
          </a:p>
        </p:txBody>
      </p:sp>
      <p:sp>
        <p:nvSpPr>
          <p:cNvPr id="5" name="4 CuadroTexto"/>
          <p:cNvSpPr txBox="1"/>
          <p:nvPr/>
        </p:nvSpPr>
        <p:spPr>
          <a:xfrm>
            <a:off x="755576" y="2420888"/>
            <a:ext cx="7272808" cy="1569660"/>
          </a:xfrm>
          <a:prstGeom prst="rect">
            <a:avLst/>
          </a:prstGeom>
          <a:noFill/>
          <a:ln>
            <a:solidFill>
              <a:srgbClr val="FF0000"/>
            </a:solidFill>
          </a:ln>
        </p:spPr>
        <p:txBody>
          <a:bodyPr wrap="square" rtlCol="0">
            <a:spAutoFit/>
          </a:bodyPr>
          <a:lstStyle/>
          <a:p>
            <a:r>
              <a:rPr lang="es-MX" dirty="0"/>
              <a:t>Una carga sorda no puede quedar en terreno sin haber sido detonada pero representa un gran peligro para los responsables de esta acción. </a:t>
            </a:r>
            <a:r>
              <a:rPr lang="es-MX" i="1" u="sng" dirty="0">
                <a:solidFill>
                  <a:srgbClr val="FF0000"/>
                </a:solidFill>
              </a:rPr>
              <a:t>Nunca se debe manipular una carga sorda</a:t>
            </a:r>
            <a:endParaRPr lang="es-CL" i="1" u="sng" dirty="0">
              <a:solidFill>
                <a:srgbClr val="FF0000"/>
              </a:solidFill>
            </a:endParaRPr>
          </a:p>
        </p:txBody>
      </p:sp>
      <p:sp>
        <p:nvSpPr>
          <p:cNvPr id="6" name="5 CuadroTexto"/>
          <p:cNvSpPr txBox="1"/>
          <p:nvPr/>
        </p:nvSpPr>
        <p:spPr>
          <a:xfrm>
            <a:off x="755576" y="4437112"/>
            <a:ext cx="7488832" cy="1938992"/>
          </a:xfrm>
          <a:prstGeom prst="rect">
            <a:avLst/>
          </a:prstGeom>
          <a:noFill/>
          <a:ln>
            <a:solidFill>
              <a:srgbClr val="FF0000"/>
            </a:solidFill>
          </a:ln>
        </p:spPr>
        <p:txBody>
          <a:bodyPr wrap="square" rtlCol="0">
            <a:spAutoFit/>
          </a:bodyPr>
          <a:lstStyle/>
          <a:p>
            <a:r>
              <a:rPr lang="es-MX" dirty="0"/>
              <a:t>La carga o proyectil sordo se hace </a:t>
            </a:r>
            <a:r>
              <a:rPr lang="es-MX" u="sng" dirty="0">
                <a:solidFill>
                  <a:srgbClr val="FF0000"/>
                </a:solidFill>
              </a:rPr>
              <a:t>detonar por simpatía</a:t>
            </a:r>
            <a:r>
              <a:rPr lang="es-MX" dirty="0">
                <a:solidFill>
                  <a:srgbClr val="FF0000"/>
                </a:solidFill>
              </a:rPr>
              <a:t>, </a:t>
            </a:r>
            <a:r>
              <a:rPr lang="es-MX" dirty="0"/>
              <a:t>esto es, por medio de otra carga detonante que se ubica muy cerca de la carga sorda la que al detonar, aporta la energía para hacer detonar el explosivo de la carga que se deba eliminar.</a:t>
            </a:r>
            <a:endParaRPr lang="es-CL"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idx="4294967295"/>
          </p:nvPr>
        </p:nvSpPr>
        <p:spPr>
          <a:xfrm>
            <a:off x="395288" y="0"/>
            <a:ext cx="8077200" cy="1143000"/>
          </a:xfrm>
        </p:spPr>
        <p:txBody>
          <a:bodyPr/>
          <a:lstStyle/>
          <a:p>
            <a:pPr>
              <a:defRPr/>
            </a:pPr>
            <a:r>
              <a:rPr lang="es-ES_tradnl" sz="2800" b="1" u="sng" dirty="0">
                <a:solidFill>
                  <a:schemeClr val="bg1"/>
                </a:solidFill>
                <a:effectLst>
                  <a:outerShdw blurRad="38100" dist="38100" dir="2700000" algn="tl">
                    <a:srgbClr val="000000"/>
                  </a:outerShdw>
                </a:effectLst>
              </a:rPr>
              <a:t>MANIPULACIÓN DE EXPLOSIVOS ABORDO</a:t>
            </a:r>
            <a:endParaRPr lang="es-ES_tradnl" dirty="0"/>
          </a:p>
        </p:txBody>
      </p:sp>
      <p:sp>
        <p:nvSpPr>
          <p:cNvPr id="24579" name="Text Box 29"/>
          <p:cNvSpPr txBox="1">
            <a:spLocks noChangeArrowheads="1"/>
          </p:cNvSpPr>
          <p:nvPr/>
        </p:nvSpPr>
        <p:spPr bwMode="auto">
          <a:xfrm>
            <a:off x="539750" y="1557338"/>
            <a:ext cx="8208963" cy="457200"/>
          </a:xfrm>
          <a:prstGeom prst="rect">
            <a:avLst/>
          </a:prstGeom>
          <a:noFill/>
          <a:ln w="50800" algn="ctr">
            <a:noFill/>
            <a:miter lim="800000"/>
            <a:headEnd/>
            <a:tailEnd/>
          </a:ln>
        </p:spPr>
        <p:txBody>
          <a:bodyPr>
            <a:spAutoFit/>
          </a:bodyPr>
          <a:lstStyle/>
          <a:p>
            <a:pPr marL="914400" indent="-457200"/>
            <a:endParaRPr lang="es-ES"/>
          </a:p>
        </p:txBody>
      </p:sp>
      <p:sp>
        <p:nvSpPr>
          <p:cNvPr id="24580" name="Text Box 30"/>
          <p:cNvSpPr txBox="1">
            <a:spLocks noChangeArrowheads="1"/>
          </p:cNvSpPr>
          <p:nvPr/>
        </p:nvSpPr>
        <p:spPr bwMode="auto">
          <a:xfrm>
            <a:off x="0" y="981075"/>
            <a:ext cx="8820150" cy="2830513"/>
          </a:xfrm>
          <a:prstGeom prst="rect">
            <a:avLst/>
          </a:prstGeom>
          <a:solidFill>
            <a:srgbClr val="FFC000"/>
          </a:solidFill>
          <a:ln w="50800" algn="ctr">
            <a:solidFill>
              <a:srgbClr val="FF0000"/>
            </a:solidFill>
            <a:miter lim="800000"/>
            <a:headEnd/>
            <a:tailEnd/>
          </a:ln>
        </p:spPr>
        <p:txBody>
          <a:bodyPr>
            <a:spAutoFit/>
          </a:bodyPr>
          <a:lstStyle/>
          <a:p>
            <a:pPr marL="173038"/>
            <a:r>
              <a:rPr lang="es-ES_tradnl">
                <a:solidFill>
                  <a:srgbClr val="FFFF00"/>
                </a:solidFill>
              </a:rPr>
              <a:t>EL TRANSPORTE Y CUSTODIA DE LOS EXPLOSIVOS ABORDO ES DE RESPONSABILIDAD DE LOS ESPECIALISTAS EN ARMAMENTOS (ARTILLEROS Y TP).</a:t>
            </a:r>
          </a:p>
          <a:p>
            <a:pPr marL="173038"/>
            <a:r>
              <a:rPr lang="es-ES_tradnl"/>
              <a:t>Los explosivos se deben mantener en compartimientos especialmente diseñados para ello, denominados </a:t>
            </a:r>
            <a:r>
              <a:rPr lang="es-ES_tradnl">
                <a:solidFill>
                  <a:schemeClr val="bg1"/>
                </a:solidFill>
              </a:rPr>
              <a:t>Santa Bárbaras</a:t>
            </a:r>
            <a:r>
              <a:rPr lang="es-ES_tradnl"/>
              <a:t>. </a:t>
            </a:r>
            <a:r>
              <a:rPr lang="es-ES_tradnl">
                <a:solidFill>
                  <a:schemeClr val="bg1"/>
                </a:solidFill>
              </a:rPr>
              <a:t>Principales</a:t>
            </a:r>
            <a:r>
              <a:rPr lang="es-ES_tradnl"/>
              <a:t> o en las cercanías de los montajes de artillería, en las </a:t>
            </a:r>
            <a:r>
              <a:rPr lang="es-ES_tradnl">
                <a:solidFill>
                  <a:schemeClr val="bg1"/>
                </a:solidFill>
              </a:rPr>
              <a:t>Santa bárbaras de emergencia.</a:t>
            </a:r>
            <a:endParaRPr lang="es-ES"/>
          </a:p>
        </p:txBody>
      </p:sp>
      <p:sp>
        <p:nvSpPr>
          <p:cNvPr id="24581" name="Text Box 31"/>
          <p:cNvSpPr txBox="1">
            <a:spLocks noChangeArrowheads="1"/>
          </p:cNvSpPr>
          <p:nvPr/>
        </p:nvSpPr>
        <p:spPr bwMode="auto">
          <a:xfrm>
            <a:off x="0" y="3716338"/>
            <a:ext cx="8820150" cy="3013075"/>
          </a:xfrm>
          <a:prstGeom prst="rect">
            <a:avLst/>
          </a:prstGeom>
          <a:solidFill>
            <a:srgbClr val="66CCFF"/>
          </a:solidFill>
          <a:ln w="50800" algn="ctr">
            <a:solidFill>
              <a:srgbClr val="FF6600"/>
            </a:solidFill>
            <a:miter lim="800000"/>
            <a:headEnd/>
            <a:tailEnd/>
          </a:ln>
        </p:spPr>
        <p:txBody>
          <a:bodyPr>
            <a:spAutoFit/>
          </a:bodyPr>
          <a:lstStyle/>
          <a:p>
            <a:pPr marL="173038"/>
            <a:r>
              <a:rPr lang="es-ES_tradnl"/>
              <a:t>Las Santa bárbaras deben tener sistemas de seguridad para evitar la detonación de los explosivos que están en ellas ante una emergencia de incendio en sus cercanías, para esto cuentan con:</a:t>
            </a:r>
          </a:p>
          <a:p>
            <a:pPr marL="173038"/>
            <a:r>
              <a:rPr lang="es-ES_tradnl">
                <a:solidFill>
                  <a:srgbClr val="333399"/>
                </a:solidFill>
              </a:rPr>
              <a:t>Rociadores</a:t>
            </a:r>
            <a:r>
              <a:rPr lang="es-ES_tradnl"/>
              <a:t>: que generan una lluvia de agua muy fina en el interior de la SS.BB. Bajando la temperatura.</a:t>
            </a:r>
          </a:p>
          <a:p>
            <a:pPr marL="173038"/>
            <a:r>
              <a:rPr lang="es-ES_tradnl">
                <a:solidFill>
                  <a:srgbClr val="333399"/>
                </a:solidFill>
              </a:rPr>
              <a:t>Circuito de Inundación</a:t>
            </a:r>
            <a:r>
              <a:rPr lang="es-ES_tradnl"/>
              <a:t>: permite inundar completamente una SS.BB. Inutilizando los explosivos pero evitando su detonación.</a:t>
            </a:r>
            <a:endParaRPr lang="es-E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71406" y="-27384"/>
            <a:ext cx="9118586" cy="6924973"/>
          </a:xfrm>
          <a:prstGeom prst="rect">
            <a:avLst/>
          </a:prstGeom>
          <a:solidFill>
            <a:schemeClr val="bg2">
              <a:lumMod val="90000"/>
            </a:schemeClr>
          </a:solidFill>
          <a:ln>
            <a:solidFill>
              <a:schemeClr val="tx2">
                <a:lumMod val="50000"/>
              </a:schemeClr>
            </a:solidFill>
          </a:ln>
          <a:effectLst>
            <a:innerShdw blurRad="63500" dist="50800" dir="18900000">
              <a:prstClr val="black">
                <a:alpha val="50000"/>
              </a:prstClr>
            </a:innerShdw>
          </a:effectLst>
        </p:spPr>
        <p:txBody>
          <a:bodyPr wrap="square">
            <a:spAutoFit/>
          </a:bodyPr>
          <a:lstStyle/>
          <a:p>
            <a:pPr>
              <a:defRPr/>
            </a:pPr>
            <a:r>
              <a:rPr lang="es-MX" sz="2000" dirty="0"/>
              <a:t>Algunos solventes usados en los explosivos liberan gases (</a:t>
            </a:r>
            <a:r>
              <a:rPr lang="es-MX" sz="2000" dirty="0" err="1"/>
              <a:t>volatibilidad</a:t>
            </a:r>
            <a:r>
              <a:rPr lang="es-MX" dirty="0"/>
              <a:t>), que </a:t>
            </a:r>
          </a:p>
          <a:p>
            <a:pPr>
              <a:defRPr/>
            </a:pPr>
            <a:r>
              <a:rPr lang="es-MX" sz="2000" dirty="0"/>
              <a:t>resultan ser inflamables y tóxicos, por esto </a:t>
            </a:r>
            <a:r>
              <a:rPr lang="es-MX" sz="2000" u="sng" dirty="0">
                <a:solidFill>
                  <a:srgbClr val="7030A0"/>
                </a:solidFill>
              </a:rPr>
              <a:t>las SS.BB. deben ser  ventiladas, </a:t>
            </a:r>
          </a:p>
          <a:p>
            <a:pPr>
              <a:defRPr/>
            </a:pPr>
            <a:r>
              <a:rPr lang="es-MX" sz="2000" u="sng" dirty="0">
                <a:solidFill>
                  <a:srgbClr val="7030A0"/>
                </a:solidFill>
              </a:rPr>
              <a:t>con aire seco</a:t>
            </a:r>
            <a:r>
              <a:rPr lang="es-MX" sz="2000" dirty="0"/>
              <a:t>. En su interior se deben ubicar dos Termómetros, </a:t>
            </a:r>
            <a:r>
              <a:rPr lang="es-MX" sz="2000" u="sng" dirty="0">
                <a:solidFill>
                  <a:srgbClr val="FF6600"/>
                </a:solidFill>
              </a:rPr>
              <a:t>uno de máxima</a:t>
            </a:r>
          </a:p>
          <a:p>
            <a:pPr>
              <a:defRPr/>
            </a:pPr>
            <a:r>
              <a:rPr lang="es-MX" sz="2000" u="sng" dirty="0">
                <a:solidFill>
                  <a:srgbClr val="FF6600"/>
                </a:solidFill>
              </a:rPr>
              <a:t>y otro de mínima temperatura</a:t>
            </a:r>
            <a:r>
              <a:rPr lang="es-MX" sz="2000" dirty="0"/>
              <a:t>, datos que se registran según el siguiente horario y </a:t>
            </a:r>
          </a:p>
          <a:p>
            <a:pPr>
              <a:defRPr/>
            </a:pPr>
            <a:r>
              <a:rPr lang="es-MX" sz="2000" dirty="0"/>
              <a:t>que se deben graficar mensualmente:</a:t>
            </a:r>
          </a:p>
          <a:p>
            <a:pPr>
              <a:defRPr/>
            </a:pPr>
            <a:r>
              <a:rPr lang="es-MX" sz="2000" dirty="0"/>
              <a:t>En la mar: Cada 4 hrs.</a:t>
            </a:r>
          </a:p>
          <a:p>
            <a:pPr>
              <a:defRPr/>
            </a:pPr>
            <a:r>
              <a:rPr lang="es-MX" sz="2000" dirty="0"/>
              <a:t>En puerto: a las 0800 y las 1600 hrs.</a:t>
            </a:r>
          </a:p>
          <a:p>
            <a:pPr>
              <a:defRPr/>
            </a:pPr>
            <a:r>
              <a:rPr lang="es-MX" sz="2000" dirty="0"/>
              <a:t>En general los explosivos </a:t>
            </a:r>
            <a:r>
              <a:rPr lang="es-MX" sz="2000" dirty="0" err="1"/>
              <a:t>propelentes</a:t>
            </a:r>
            <a:r>
              <a:rPr lang="es-MX" sz="2000" dirty="0"/>
              <a:t> deben mantenerse </a:t>
            </a:r>
            <a:r>
              <a:rPr lang="es-MX" sz="2000" u="sng" dirty="0">
                <a:solidFill>
                  <a:srgbClr val="FF0000"/>
                </a:solidFill>
              </a:rPr>
              <a:t>bajo los 35°C  y sobre los -10°C</a:t>
            </a:r>
            <a:r>
              <a:rPr lang="es-MX" sz="2000" dirty="0">
                <a:solidFill>
                  <a:srgbClr val="FF0000"/>
                </a:solidFill>
              </a:rPr>
              <a:t> </a:t>
            </a:r>
            <a:r>
              <a:rPr lang="es-MX" sz="2000" dirty="0">
                <a:solidFill>
                  <a:srgbClr val="002060"/>
                </a:solidFill>
              </a:rPr>
              <a:t>en sus SS.BB. Para protegerlos de la descomposición química.</a:t>
            </a:r>
          </a:p>
          <a:p>
            <a:pPr>
              <a:defRPr/>
            </a:pPr>
            <a:r>
              <a:rPr lang="es-MX" sz="2000" dirty="0">
                <a:solidFill>
                  <a:srgbClr val="002060"/>
                </a:solidFill>
              </a:rPr>
              <a:t>Al interior de una SS.BB. No pueden haber Luces desnudas, objetos metálicos sueltos, herramientas eléctricas o cualquier elemento que pueda traer el riesgo de generar chispas. Se debe ingresar a ellas sin objetos metálicos.</a:t>
            </a:r>
          </a:p>
          <a:p>
            <a:pPr>
              <a:defRPr/>
            </a:pPr>
            <a:r>
              <a:rPr lang="es-MX" sz="2000" dirty="0">
                <a:solidFill>
                  <a:srgbClr val="002060"/>
                </a:solidFill>
              </a:rPr>
              <a:t>Particular atención a la humedad y la presencia de aceites y grasas en su interior, los que pueden facilitar accidentes y afectar a la composición química de los explosivos.</a:t>
            </a:r>
          </a:p>
          <a:p>
            <a:pPr>
              <a:defRPr/>
            </a:pPr>
            <a:r>
              <a:rPr lang="es-ES_tradnl" sz="2000" dirty="0"/>
              <a:t>Los </a:t>
            </a:r>
            <a:r>
              <a:rPr lang="es-ES_tradnl" sz="2000" u="sng" dirty="0"/>
              <a:t>explosivos iniciadores</a:t>
            </a:r>
            <a:r>
              <a:rPr lang="es-ES_tradnl" sz="2000" dirty="0"/>
              <a:t> ( alta sensibilidad) </a:t>
            </a:r>
            <a:r>
              <a:rPr lang="es-ES_tradnl" sz="2000" dirty="0">
                <a:solidFill>
                  <a:srgbClr val="FF0000"/>
                </a:solidFill>
                <a:effectLst>
                  <a:outerShdw blurRad="38100" dist="38100" dir="2700000" algn="tl">
                    <a:srgbClr val="C0C0C0"/>
                  </a:outerShdw>
                </a:effectLst>
              </a:rPr>
              <a:t>No pueden ser estibados en la misma SS.BB.</a:t>
            </a:r>
            <a:r>
              <a:rPr lang="es-ES_tradnl" sz="2000" dirty="0"/>
              <a:t> Con </a:t>
            </a:r>
            <a:r>
              <a:rPr lang="es-ES_tradnl" sz="2000" u="sng" dirty="0"/>
              <a:t>los secundarios</a:t>
            </a:r>
            <a:r>
              <a:rPr lang="es-ES_tradnl" sz="2000" dirty="0"/>
              <a:t> (baja sensibilidad)</a:t>
            </a:r>
            <a:endParaRPr lang="es-CL" sz="20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idx="4294967295"/>
          </p:nvPr>
        </p:nvSpPr>
        <p:spPr>
          <a:xfrm>
            <a:off x="395288" y="-171450"/>
            <a:ext cx="8077200" cy="1143000"/>
          </a:xfrm>
        </p:spPr>
        <p:txBody>
          <a:bodyPr/>
          <a:lstStyle/>
          <a:p>
            <a:pPr>
              <a:defRPr/>
            </a:pPr>
            <a:r>
              <a:rPr lang="es-ES_tradnl" sz="2800" b="1" u="sng">
                <a:solidFill>
                  <a:schemeClr val="bg1"/>
                </a:solidFill>
                <a:effectLst>
                  <a:outerShdw blurRad="38100" dist="38100" dir="2700000" algn="tl">
                    <a:srgbClr val="000000"/>
                  </a:outerShdw>
                </a:effectLst>
              </a:rPr>
              <a:t>MANIPULACIÓN DE EXPLOSIVOS ABORDO</a:t>
            </a:r>
            <a:endParaRPr lang="es-ES_tradnl"/>
          </a:p>
        </p:txBody>
      </p:sp>
      <p:sp>
        <p:nvSpPr>
          <p:cNvPr id="26627" name="Text Box 3"/>
          <p:cNvSpPr txBox="1">
            <a:spLocks noChangeArrowheads="1"/>
          </p:cNvSpPr>
          <p:nvPr/>
        </p:nvSpPr>
        <p:spPr bwMode="auto">
          <a:xfrm>
            <a:off x="539750" y="1557338"/>
            <a:ext cx="8208963" cy="457200"/>
          </a:xfrm>
          <a:prstGeom prst="rect">
            <a:avLst/>
          </a:prstGeom>
          <a:noFill/>
          <a:ln w="50800" algn="ctr">
            <a:noFill/>
            <a:miter lim="800000"/>
            <a:headEnd/>
            <a:tailEnd/>
          </a:ln>
        </p:spPr>
        <p:txBody>
          <a:bodyPr>
            <a:spAutoFit/>
          </a:bodyPr>
          <a:lstStyle/>
          <a:p>
            <a:pPr marL="914400" indent="-457200"/>
            <a:endParaRPr lang="es-ES"/>
          </a:p>
        </p:txBody>
      </p:sp>
      <p:sp>
        <p:nvSpPr>
          <p:cNvPr id="52228" name="Text Box 4"/>
          <p:cNvSpPr txBox="1">
            <a:spLocks noChangeArrowheads="1"/>
          </p:cNvSpPr>
          <p:nvPr/>
        </p:nvSpPr>
        <p:spPr bwMode="auto">
          <a:xfrm>
            <a:off x="144463" y="692150"/>
            <a:ext cx="8820150" cy="1968500"/>
          </a:xfrm>
          <a:prstGeom prst="rect">
            <a:avLst/>
          </a:prstGeom>
          <a:solidFill>
            <a:srgbClr val="FF6600"/>
          </a:solidFill>
          <a:ln w="50800" algn="ctr">
            <a:solidFill>
              <a:schemeClr val="bg1"/>
            </a:solidFill>
            <a:miter lim="800000"/>
            <a:headEnd/>
            <a:tailEnd/>
          </a:ln>
          <a:effectLst/>
        </p:spPr>
        <p:txBody>
          <a:bodyPr>
            <a:spAutoFit/>
          </a:bodyPr>
          <a:lstStyle/>
          <a:p>
            <a:pPr marL="173038">
              <a:defRPr/>
            </a:pPr>
            <a:r>
              <a:rPr lang="es-ES_tradnl">
                <a:solidFill>
                  <a:schemeClr val="bg1"/>
                </a:solidFill>
                <a:effectLst>
                  <a:outerShdw blurRad="38100" dist="38100" dir="2700000" algn="tl">
                    <a:srgbClr val="000000"/>
                  </a:outerShdw>
                </a:effectLst>
              </a:rPr>
              <a:t>Cuando un Buque debe entrar a reparaciones extensas en astilleros, se deben retirar todos los explosivos de abordo, los que solo serán reembarcados al termino de las reparaciones. Esta es una </a:t>
            </a:r>
            <a:r>
              <a:rPr lang="es-ES_tradnl">
                <a:solidFill>
                  <a:srgbClr val="FFFF00"/>
                </a:solidFill>
                <a:effectLst>
                  <a:outerShdw blurRad="38100" dist="38100" dir="2700000" algn="tl">
                    <a:srgbClr val="000000"/>
                  </a:outerShdw>
                </a:effectLst>
              </a:rPr>
              <a:t>Faena General</a:t>
            </a:r>
            <a:r>
              <a:rPr lang="es-ES_tradnl">
                <a:solidFill>
                  <a:schemeClr val="bg1"/>
                </a:solidFill>
                <a:effectLst>
                  <a:outerShdw blurRad="38100" dist="38100" dir="2700000" algn="tl">
                    <a:srgbClr val="000000"/>
                  </a:outerShdw>
                </a:effectLst>
              </a:rPr>
              <a:t>, en la que participa toda la dotación bajo la supervisión del oficial artillero del buque.</a:t>
            </a:r>
            <a:endParaRPr lang="es-ES">
              <a:solidFill>
                <a:schemeClr val="bg1"/>
              </a:solidFill>
              <a:effectLst>
                <a:outerShdw blurRad="38100" dist="38100" dir="2700000" algn="tl">
                  <a:srgbClr val="000000"/>
                </a:outerShdw>
              </a:effectLst>
            </a:endParaRPr>
          </a:p>
        </p:txBody>
      </p:sp>
      <p:sp>
        <p:nvSpPr>
          <p:cNvPr id="26629" name="Text Box 5"/>
          <p:cNvSpPr txBox="1">
            <a:spLocks noChangeArrowheads="1"/>
          </p:cNvSpPr>
          <p:nvPr/>
        </p:nvSpPr>
        <p:spPr bwMode="auto">
          <a:xfrm>
            <a:off x="0" y="2636838"/>
            <a:ext cx="8999538" cy="4159250"/>
          </a:xfrm>
          <a:prstGeom prst="rect">
            <a:avLst/>
          </a:prstGeom>
          <a:solidFill>
            <a:schemeClr val="bg1"/>
          </a:solidFill>
          <a:ln w="50800" algn="ctr">
            <a:solidFill>
              <a:srgbClr val="FF0000"/>
            </a:solidFill>
            <a:miter lim="800000"/>
            <a:headEnd/>
            <a:tailEnd/>
          </a:ln>
        </p:spPr>
        <p:txBody>
          <a:bodyPr>
            <a:spAutoFit/>
          </a:bodyPr>
          <a:lstStyle/>
          <a:p>
            <a:pPr marL="630238" indent="-457200"/>
            <a:r>
              <a:rPr lang="es-ES_tradnl"/>
              <a:t>Consideraciones generales para Embarcar munición:</a:t>
            </a:r>
          </a:p>
          <a:p>
            <a:pPr marL="630238" indent="-457200">
              <a:buFontTx/>
              <a:buAutoNum type="arabicPeriod"/>
            </a:pPr>
            <a:r>
              <a:rPr lang="es-ES_tradnl"/>
              <a:t>Of. Art. Debe emitir una orden escrita con todos los detalles a considerar para la ejecución segura de la faena de municiones. Esta indicará las tareas y responsabilidades delegadas a cada uno de los oficiales y sub oficiales que intervienen.</a:t>
            </a:r>
          </a:p>
          <a:p>
            <a:pPr marL="630238" indent="-457200">
              <a:buFontTx/>
              <a:buAutoNum type="arabicPeriod"/>
            </a:pPr>
            <a:r>
              <a:rPr lang="es-ES_tradnl"/>
              <a:t>Se hará instrucción en detalle sobre la faena a desarrollar y las precauciones a seguir con la manipulación de los explosivos a embarcar. Se pasa revista al personal para verificar tenida con buzo de combate y que nadie porte fósforos, encendedores u objetos metálicos que puedan provocar chispas.</a:t>
            </a:r>
            <a:endParaRPr lang="es-E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3"/>
          <p:cNvSpPr txBox="1">
            <a:spLocks noChangeArrowheads="1"/>
          </p:cNvSpPr>
          <p:nvPr/>
        </p:nvSpPr>
        <p:spPr bwMode="auto">
          <a:xfrm>
            <a:off x="539750" y="1557338"/>
            <a:ext cx="8208963" cy="457200"/>
          </a:xfrm>
          <a:prstGeom prst="rect">
            <a:avLst/>
          </a:prstGeom>
          <a:noFill/>
          <a:ln w="50800" algn="ctr">
            <a:noFill/>
            <a:miter lim="800000"/>
            <a:headEnd/>
            <a:tailEnd/>
          </a:ln>
        </p:spPr>
        <p:txBody>
          <a:bodyPr>
            <a:spAutoFit/>
          </a:bodyPr>
          <a:lstStyle/>
          <a:p>
            <a:pPr marL="914400" indent="-457200"/>
            <a:endParaRPr lang="es-ES"/>
          </a:p>
        </p:txBody>
      </p:sp>
      <p:sp>
        <p:nvSpPr>
          <p:cNvPr id="27651" name="Text Box 5"/>
          <p:cNvSpPr txBox="1">
            <a:spLocks noChangeArrowheads="1"/>
          </p:cNvSpPr>
          <p:nvPr/>
        </p:nvSpPr>
        <p:spPr bwMode="auto">
          <a:xfrm>
            <a:off x="36513" y="44450"/>
            <a:ext cx="8999537" cy="6715125"/>
          </a:xfrm>
          <a:prstGeom prst="rect">
            <a:avLst/>
          </a:prstGeom>
          <a:solidFill>
            <a:schemeClr val="bg1"/>
          </a:solidFill>
          <a:ln w="50800" algn="ctr">
            <a:solidFill>
              <a:srgbClr val="FF0000"/>
            </a:solidFill>
            <a:miter lim="800000"/>
            <a:headEnd/>
            <a:tailEnd/>
          </a:ln>
        </p:spPr>
        <p:txBody>
          <a:bodyPr>
            <a:spAutoFit/>
          </a:bodyPr>
          <a:lstStyle/>
          <a:p>
            <a:pPr marL="630238" indent="-457200"/>
            <a:r>
              <a:rPr lang="es-ES_tradnl"/>
              <a:t>Consideraciones generales para Embarcar munición:</a:t>
            </a:r>
          </a:p>
          <a:p>
            <a:pPr marL="630238" indent="-457200">
              <a:buFontTx/>
              <a:buAutoNum type="arabicPeriod" startAt="3"/>
            </a:pPr>
            <a:r>
              <a:rPr lang="es-ES_tradnl"/>
              <a:t>Pasar revista a las SS.BB. Verificando que estén limpias, secas, ventiladas y con todos sus sistemas de trinca de munición y explosivos, operativos.</a:t>
            </a:r>
          </a:p>
          <a:p>
            <a:pPr marL="630238" indent="-457200">
              <a:buFontTx/>
              <a:buAutoNum type="arabicPeriod" startAt="3"/>
            </a:pPr>
            <a:r>
              <a:rPr lang="es-ES_tradnl"/>
              <a:t>Se cubre una partida de incendios, con personal y material cubiertos y listos a actuar sobre un foco de fuego.</a:t>
            </a:r>
          </a:p>
          <a:p>
            <a:pPr marL="630238" indent="-457200">
              <a:buFontTx/>
              <a:buAutoNum type="arabicPeriod" startAt="3"/>
            </a:pPr>
            <a:r>
              <a:rPr lang="es-ES_tradnl"/>
              <a:t>Avisar a buques cercanos y a las autoridades civiles y navales que correspondan. Izar bandera Bravo.</a:t>
            </a:r>
          </a:p>
          <a:p>
            <a:pPr marL="630238" indent="-457200">
              <a:buFontTx/>
              <a:buAutoNum type="arabicPeriod" startAt="3"/>
            </a:pPr>
            <a:r>
              <a:rPr lang="es-ES_tradnl"/>
              <a:t>Ejecutar la faena en horas de bajo tráfico (noche) y bajo escolta policial especial. (Riesgo de sabotaje o accidentes). Nunca con lluvia o mal tiempo.</a:t>
            </a:r>
          </a:p>
          <a:p>
            <a:pPr marL="630238" indent="-457200">
              <a:buFontTx/>
              <a:buAutoNum type="arabicPeriod" startAt="3"/>
            </a:pPr>
            <a:r>
              <a:rPr lang="es-ES_tradnl"/>
              <a:t>Aislar con guardias militares el área del muelle desde la que se  ejecutará la faena ( camiones y grúas al costado)</a:t>
            </a:r>
          </a:p>
          <a:p>
            <a:pPr marL="630238" indent="-457200">
              <a:buFontTx/>
              <a:buAutoNum type="arabicPeriod" startAt="3"/>
            </a:pPr>
            <a:r>
              <a:rPr lang="es-ES_tradnl"/>
              <a:t>Designar las rutas internas en el buque para el tráfico sin interferencias y pasar revista previa.</a:t>
            </a:r>
            <a:endParaRPr lang="es-E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idx="4294967295"/>
          </p:nvPr>
        </p:nvSpPr>
        <p:spPr>
          <a:xfrm>
            <a:off x="395288" y="-171450"/>
            <a:ext cx="8077200" cy="1143000"/>
          </a:xfrm>
        </p:spPr>
        <p:txBody>
          <a:bodyPr/>
          <a:lstStyle/>
          <a:p>
            <a:pPr>
              <a:defRPr/>
            </a:pPr>
            <a:r>
              <a:rPr lang="es-ES_tradnl" sz="2800" b="1" u="sng">
                <a:solidFill>
                  <a:schemeClr val="bg1"/>
                </a:solidFill>
                <a:effectLst>
                  <a:outerShdw blurRad="38100" dist="38100" dir="2700000" algn="tl">
                    <a:srgbClr val="000000"/>
                  </a:outerShdw>
                </a:effectLst>
              </a:rPr>
              <a:t>MANIPULACIÓN DE EXPLOSIVOS ABORDO</a:t>
            </a:r>
            <a:endParaRPr lang="es-ES_tradnl"/>
          </a:p>
        </p:txBody>
      </p:sp>
      <p:sp>
        <p:nvSpPr>
          <p:cNvPr id="28675" name="Text Box 3"/>
          <p:cNvSpPr txBox="1">
            <a:spLocks noChangeArrowheads="1"/>
          </p:cNvSpPr>
          <p:nvPr/>
        </p:nvSpPr>
        <p:spPr bwMode="auto">
          <a:xfrm>
            <a:off x="539750" y="1557338"/>
            <a:ext cx="8208963" cy="457200"/>
          </a:xfrm>
          <a:prstGeom prst="rect">
            <a:avLst/>
          </a:prstGeom>
          <a:noFill/>
          <a:ln w="50800" algn="ctr">
            <a:noFill/>
            <a:miter lim="800000"/>
            <a:headEnd/>
            <a:tailEnd/>
          </a:ln>
        </p:spPr>
        <p:txBody>
          <a:bodyPr>
            <a:spAutoFit/>
          </a:bodyPr>
          <a:lstStyle/>
          <a:p>
            <a:pPr marL="914400" indent="-457200"/>
            <a:endParaRPr lang="es-ES"/>
          </a:p>
        </p:txBody>
      </p:sp>
      <p:sp>
        <p:nvSpPr>
          <p:cNvPr id="28676" name="Text Box 4"/>
          <p:cNvSpPr txBox="1">
            <a:spLocks noChangeArrowheads="1"/>
          </p:cNvSpPr>
          <p:nvPr/>
        </p:nvSpPr>
        <p:spPr bwMode="auto">
          <a:xfrm>
            <a:off x="34925" y="765175"/>
            <a:ext cx="8999538" cy="5984875"/>
          </a:xfrm>
          <a:prstGeom prst="rect">
            <a:avLst/>
          </a:prstGeom>
          <a:solidFill>
            <a:schemeClr val="bg1"/>
          </a:solidFill>
          <a:ln w="50800" algn="ctr">
            <a:solidFill>
              <a:srgbClr val="FF0000"/>
            </a:solidFill>
            <a:miter lim="800000"/>
            <a:headEnd/>
            <a:tailEnd/>
          </a:ln>
        </p:spPr>
        <p:txBody>
          <a:bodyPr>
            <a:spAutoFit/>
          </a:bodyPr>
          <a:lstStyle/>
          <a:p>
            <a:pPr marL="630238" indent="-457200"/>
            <a:r>
              <a:rPr lang="es-ES_tradnl" dirty="0"/>
              <a:t>Consideraciones de Detalle: </a:t>
            </a:r>
          </a:p>
          <a:p>
            <a:pPr marL="630238" indent="-457200"/>
            <a:r>
              <a:rPr lang="es-ES_tradnl" dirty="0"/>
              <a:t>A.- En SS.BB.:</a:t>
            </a:r>
          </a:p>
          <a:p>
            <a:pPr marL="630238" indent="-457200">
              <a:buFontTx/>
              <a:buAutoNum type="arabicPeriod"/>
            </a:pPr>
            <a:r>
              <a:rPr lang="es-ES_tradnl" dirty="0"/>
              <a:t>Pasar revista a las SS.BB. Verificando que los circuitos eléctricos de iluminación y montacargas estén operativos y no presenten peligro de chispas (Luces cubiertas).</a:t>
            </a:r>
          </a:p>
          <a:p>
            <a:pPr marL="630238" indent="-457200">
              <a:buFontTx/>
              <a:buAutoNum type="arabicPeriod"/>
            </a:pPr>
            <a:r>
              <a:rPr lang="es-ES_tradnl" dirty="0"/>
              <a:t>Asegurar que los rociadores y sistemas de inundación estén operativos y listos a ser activados.</a:t>
            </a:r>
          </a:p>
          <a:p>
            <a:pPr marL="630238" indent="-457200">
              <a:buFontTx/>
              <a:buAutoNum type="arabicPeriod"/>
            </a:pPr>
            <a:r>
              <a:rPr lang="es-ES_tradnl" dirty="0"/>
              <a:t>Revistar compartimientos adyacentes a SS.BB. Para asegurar bajo riesgo de incendio o de seguridad.</a:t>
            </a:r>
          </a:p>
          <a:p>
            <a:pPr marL="630238" indent="-457200">
              <a:buFontTx/>
              <a:buAutoNum type="arabicPeriod"/>
            </a:pPr>
            <a:r>
              <a:rPr lang="es-ES_tradnl" dirty="0"/>
              <a:t>Verificar que los sistemas de cierre de escotillas y puertas de las SS.BB. Estén operativos y lubricados ( Frisos de goma y perros).</a:t>
            </a:r>
          </a:p>
          <a:p>
            <a:pPr marL="630238" indent="-457200">
              <a:buFontTx/>
              <a:buAutoNum type="arabicPeriod"/>
            </a:pPr>
            <a:r>
              <a:rPr lang="es-ES_tradnl" dirty="0"/>
              <a:t>Mantener control de temperatura (-10 a 35 ºC) cada 4 horas.</a:t>
            </a:r>
            <a:endParaRPr lang="es-E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3"/>
          <p:cNvSpPr txBox="1">
            <a:spLocks noChangeArrowheads="1"/>
          </p:cNvSpPr>
          <p:nvPr/>
        </p:nvSpPr>
        <p:spPr bwMode="auto">
          <a:xfrm>
            <a:off x="539750" y="1557338"/>
            <a:ext cx="8208963" cy="457200"/>
          </a:xfrm>
          <a:prstGeom prst="rect">
            <a:avLst/>
          </a:prstGeom>
          <a:noFill/>
          <a:ln w="50800" algn="ctr">
            <a:noFill/>
            <a:miter lim="800000"/>
            <a:headEnd/>
            <a:tailEnd/>
          </a:ln>
        </p:spPr>
        <p:txBody>
          <a:bodyPr>
            <a:spAutoFit/>
          </a:bodyPr>
          <a:lstStyle/>
          <a:p>
            <a:pPr marL="914400" indent="-457200"/>
            <a:endParaRPr lang="es-ES"/>
          </a:p>
        </p:txBody>
      </p:sp>
      <p:sp>
        <p:nvSpPr>
          <p:cNvPr id="29699" name="Text Box 4"/>
          <p:cNvSpPr txBox="1">
            <a:spLocks noChangeArrowheads="1"/>
          </p:cNvSpPr>
          <p:nvPr/>
        </p:nvSpPr>
        <p:spPr bwMode="auto">
          <a:xfrm>
            <a:off x="109538" y="115888"/>
            <a:ext cx="8999537" cy="3611562"/>
          </a:xfrm>
          <a:prstGeom prst="rect">
            <a:avLst/>
          </a:prstGeom>
          <a:solidFill>
            <a:schemeClr val="bg1"/>
          </a:solidFill>
          <a:ln w="50800" algn="ctr">
            <a:solidFill>
              <a:srgbClr val="FF0000"/>
            </a:solidFill>
            <a:miter lim="800000"/>
            <a:headEnd/>
            <a:tailEnd/>
          </a:ln>
        </p:spPr>
        <p:txBody>
          <a:bodyPr>
            <a:spAutoFit/>
          </a:bodyPr>
          <a:lstStyle/>
          <a:p>
            <a:pPr marL="630238" indent="-457200"/>
            <a:r>
              <a:rPr lang="es-ES_tradnl"/>
              <a:t>Consideraciones de Detalle: </a:t>
            </a:r>
          </a:p>
          <a:p>
            <a:pPr marL="630238" indent="-457200"/>
            <a:r>
              <a:rPr lang="es-ES_tradnl"/>
              <a:t>B.- En el Buque:</a:t>
            </a:r>
          </a:p>
          <a:p>
            <a:pPr marL="630238" indent="-457200">
              <a:buFontTx/>
              <a:buAutoNum type="arabicPeriod"/>
            </a:pPr>
            <a:r>
              <a:rPr lang="es-ES_tradnl"/>
              <a:t>Establecer condición de máxima estanqueidad en todos los sectores por los que no se transitará con munición, en especial bajo la línea de flotación. </a:t>
            </a:r>
          </a:p>
          <a:p>
            <a:pPr marL="630238" indent="-457200">
              <a:buFontTx/>
              <a:buAutoNum type="arabicPeriod"/>
            </a:pPr>
            <a:r>
              <a:rPr lang="es-ES_tradnl"/>
              <a:t>Considerar portalones independientes para ingresar y salir del buque durante la faena. Mantener estricto control de ingreso de personas ajenas a la dotación.</a:t>
            </a:r>
            <a:endParaRPr lang="es-E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539750" y="1557338"/>
            <a:ext cx="8208963" cy="457200"/>
          </a:xfrm>
          <a:prstGeom prst="rect">
            <a:avLst/>
          </a:prstGeom>
          <a:noFill/>
          <a:ln w="50800" algn="ctr">
            <a:noFill/>
            <a:miter lim="800000"/>
            <a:headEnd/>
            <a:tailEnd/>
          </a:ln>
        </p:spPr>
        <p:txBody>
          <a:bodyPr>
            <a:spAutoFit/>
          </a:bodyPr>
          <a:lstStyle/>
          <a:p>
            <a:pPr marL="914400" indent="-457200"/>
            <a:endParaRPr lang="es-ES"/>
          </a:p>
        </p:txBody>
      </p:sp>
      <p:sp>
        <p:nvSpPr>
          <p:cNvPr id="30723" name="Text Box 3"/>
          <p:cNvSpPr txBox="1">
            <a:spLocks noChangeArrowheads="1"/>
          </p:cNvSpPr>
          <p:nvPr/>
        </p:nvSpPr>
        <p:spPr bwMode="auto">
          <a:xfrm>
            <a:off x="109538" y="115888"/>
            <a:ext cx="8999537" cy="4524375"/>
          </a:xfrm>
          <a:prstGeom prst="rect">
            <a:avLst/>
          </a:prstGeom>
          <a:solidFill>
            <a:schemeClr val="bg1"/>
          </a:solidFill>
          <a:ln w="50800" algn="ctr">
            <a:solidFill>
              <a:srgbClr val="FF0000"/>
            </a:solidFill>
            <a:miter lim="800000"/>
            <a:headEnd/>
            <a:tailEnd/>
          </a:ln>
        </p:spPr>
        <p:txBody>
          <a:bodyPr>
            <a:spAutoFit/>
          </a:bodyPr>
          <a:lstStyle/>
          <a:p>
            <a:pPr marL="630238" indent="-457200"/>
            <a:r>
              <a:rPr lang="es-ES_tradnl"/>
              <a:t>Consideraciones de Detalle: </a:t>
            </a:r>
          </a:p>
          <a:p>
            <a:pPr marL="630238" indent="-457200"/>
            <a:r>
              <a:rPr lang="es-ES_tradnl"/>
              <a:t>C.- El Personal participante:</a:t>
            </a:r>
          </a:p>
          <a:p>
            <a:pPr marL="630238" indent="-457200">
              <a:buFontTx/>
              <a:buAutoNum type="arabicPeriod"/>
            </a:pPr>
            <a:r>
              <a:rPr lang="es-ES_tradnl"/>
              <a:t>Usará tenida de buzo de combate con zapatos de suela y no portará linternas, cuchillos o elementos metálicos, se debe verificar el estado de limpieza y trinca de la tenida para evitar accidentes.</a:t>
            </a:r>
          </a:p>
          <a:p>
            <a:pPr marL="630238" indent="-457200">
              <a:buFontTx/>
              <a:buAutoNum type="arabicPeriod"/>
            </a:pPr>
            <a:r>
              <a:rPr lang="es-ES_tradnl"/>
              <a:t>Verificar su desempeño durante la faena para evitar accidentes por cansancio o descuido, tener considerado relevos si es necesario. ( capacidad física y responsabilidad)</a:t>
            </a:r>
          </a:p>
          <a:p>
            <a:pPr marL="630238" indent="-457200">
              <a:buFontTx/>
              <a:buAutoNum type="arabicPeriod"/>
            </a:pPr>
            <a:r>
              <a:rPr lang="es-ES_tradnl"/>
              <a:t>No usar relojes, anillos u objetos metálicos (pasar revista).</a:t>
            </a:r>
            <a:endParaRPr lang="es-ES"/>
          </a:p>
        </p:txBody>
      </p:sp>
      <p:sp>
        <p:nvSpPr>
          <p:cNvPr id="30724" name="Text Box 4"/>
          <p:cNvSpPr txBox="1">
            <a:spLocks noChangeArrowheads="1"/>
          </p:cNvSpPr>
          <p:nvPr/>
        </p:nvSpPr>
        <p:spPr bwMode="auto">
          <a:xfrm>
            <a:off x="107950" y="4724400"/>
            <a:ext cx="8999538" cy="1968500"/>
          </a:xfrm>
          <a:prstGeom prst="rect">
            <a:avLst/>
          </a:prstGeom>
          <a:solidFill>
            <a:schemeClr val="bg1"/>
          </a:solidFill>
          <a:ln w="50800" algn="ctr">
            <a:solidFill>
              <a:srgbClr val="FF0000"/>
            </a:solidFill>
            <a:miter lim="800000"/>
            <a:headEnd/>
            <a:tailEnd/>
          </a:ln>
        </p:spPr>
        <p:txBody>
          <a:bodyPr>
            <a:spAutoFit/>
          </a:bodyPr>
          <a:lstStyle/>
          <a:p>
            <a:pPr marL="630238" indent="-457200"/>
            <a:r>
              <a:rPr lang="es-ES_tradnl"/>
              <a:t>D.- Durante la Faena de Munición:</a:t>
            </a:r>
          </a:p>
          <a:p>
            <a:pPr marL="630238" indent="-457200">
              <a:buFontTx/>
              <a:buAutoNum type="arabicPeriod"/>
            </a:pPr>
            <a:r>
              <a:rPr lang="es-ES_tradnl"/>
              <a:t>Detener y apagar Radares y Equipos de Comunicaciones (radiación electromagnética)  RADHAZ.</a:t>
            </a:r>
          </a:p>
          <a:p>
            <a:pPr marL="630238" indent="-457200">
              <a:buFontTx/>
              <a:buAutoNum type="arabicPeriod"/>
            </a:pPr>
            <a:r>
              <a:rPr lang="es-ES_tradnl"/>
              <a:t>Munición golpeada debe ser separada y devuelta a Arsenal.</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539750" y="1557338"/>
            <a:ext cx="8208963" cy="457200"/>
          </a:xfrm>
          <a:prstGeom prst="rect">
            <a:avLst/>
          </a:prstGeom>
          <a:noFill/>
          <a:ln w="50800" algn="ctr">
            <a:noFill/>
            <a:miter lim="800000"/>
            <a:headEnd/>
            <a:tailEnd/>
          </a:ln>
        </p:spPr>
        <p:txBody>
          <a:bodyPr>
            <a:spAutoFit/>
          </a:bodyPr>
          <a:lstStyle/>
          <a:p>
            <a:pPr marL="914400" indent="-457200"/>
            <a:endParaRPr lang="es-ES"/>
          </a:p>
        </p:txBody>
      </p:sp>
      <p:sp>
        <p:nvSpPr>
          <p:cNvPr id="58372" name="Text Box 4"/>
          <p:cNvSpPr txBox="1">
            <a:spLocks noChangeArrowheads="1"/>
          </p:cNvSpPr>
          <p:nvPr/>
        </p:nvSpPr>
        <p:spPr bwMode="auto">
          <a:xfrm>
            <a:off x="107950" y="115888"/>
            <a:ext cx="8999538" cy="3416320"/>
          </a:xfrm>
          <a:prstGeom prst="rect">
            <a:avLst/>
          </a:prstGeom>
          <a:solidFill>
            <a:schemeClr val="bg1"/>
          </a:solidFill>
          <a:ln w="50800" algn="ctr">
            <a:solidFill>
              <a:srgbClr val="FF0000"/>
            </a:solidFill>
            <a:miter lim="800000"/>
            <a:headEnd/>
            <a:tailEnd/>
          </a:ln>
          <a:effectLst/>
        </p:spPr>
        <p:txBody>
          <a:bodyPr>
            <a:spAutoFit/>
          </a:bodyPr>
          <a:lstStyle/>
          <a:p>
            <a:pPr marL="630238" indent="-457200">
              <a:defRPr/>
            </a:pPr>
            <a:r>
              <a:rPr lang="es-ES_tradnl" dirty="0"/>
              <a:t>D.- Durante la Faena de Munición:</a:t>
            </a:r>
          </a:p>
          <a:p>
            <a:pPr marL="630238" indent="-457200">
              <a:buFont typeface="+mj-lt"/>
              <a:buAutoNum type="arabicPeriod"/>
              <a:defRPr/>
            </a:pPr>
            <a:r>
              <a:rPr lang="es-ES_tradnl" dirty="0"/>
              <a:t>Transportar los misiles torpedos y explosivos iniciadores en sus respectivos contenedores de seguridad.</a:t>
            </a:r>
          </a:p>
          <a:p>
            <a:pPr marL="630238" indent="-457200">
              <a:buFontTx/>
              <a:buAutoNum type="arabicPeriod"/>
              <a:defRPr/>
            </a:pPr>
            <a:r>
              <a:rPr lang="es-ES_tradnl" dirty="0"/>
              <a:t>Prohibición absoluta de Fumar en el buque durante la Faena.</a:t>
            </a:r>
          </a:p>
          <a:p>
            <a:pPr marL="630238" indent="-457200">
              <a:buFontTx/>
              <a:buAutoNum type="arabicPeriod"/>
              <a:defRPr/>
            </a:pPr>
            <a:r>
              <a:rPr lang="es-ES_tradnl" dirty="0"/>
              <a:t>Verificar el estado operativo y el empleo de todos los elementos de maniobras empleados en la Faena de munición</a:t>
            </a:r>
          </a:p>
          <a:p>
            <a:pPr marL="630238" indent="-457200">
              <a:buFontTx/>
              <a:buAutoNum type="arabicPeriod"/>
              <a:defRPr/>
            </a:pPr>
            <a:endParaRPr lang="es-ES_tradnl" dirty="0"/>
          </a:p>
        </p:txBody>
      </p:sp>
      <p:sp>
        <p:nvSpPr>
          <p:cNvPr id="31748" name="Text Box 5"/>
          <p:cNvSpPr txBox="1">
            <a:spLocks noChangeArrowheads="1"/>
          </p:cNvSpPr>
          <p:nvPr/>
        </p:nvSpPr>
        <p:spPr bwMode="auto">
          <a:xfrm>
            <a:off x="323850" y="4293096"/>
            <a:ext cx="8424863" cy="1362075"/>
          </a:xfrm>
          <a:prstGeom prst="rect">
            <a:avLst/>
          </a:prstGeom>
          <a:solidFill>
            <a:srgbClr val="FFFF00"/>
          </a:solidFill>
          <a:ln w="50800" algn="ctr">
            <a:solidFill>
              <a:schemeClr val="tx1"/>
            </a:solidFill>
            <a:miter lim="800000"/>
            <a:headEnd/>
            <a:tailEnd/>
          </a:ln>
        </p:spPr>
        <p:txBody>
          <a:bodyPr>
            <a:spAutoFit/>
          </a:bodyPr>
          <a:lstStyle/>
          <a:p>
            <a:pPr marL="98425"/>
            <a:r>
              <a:rPr lang="es-ES_tradnl" sz="2000"/>
              <a:t>PUBLICACIONES DE REFERENCIA:</a:t>
            </a:r>
          </a:p>
          <a:p>
            <a:pPr marL="98425"/>
            <a:r>
              <a:rPr lang="es-ES_tradnl" sz="2000"/>
              <a:t>REGLAMENTO DE EXPLOSIVOS DE LA ARMADA RES. 3-44/1  1989</a:t>
            </a:r>
          </a:p>
          <a:p>
            <a:pPr marL="98425"/>
            <a:r>
              <a:rPr lang="es-ES_tradnl" sz="2000"/>
              <a:t>MANUAL DE DEMOLICIONES DE LA ARMADA      RES. 2-44/1  1986</a:t>
            </a:r>
            <a:endParaRPr lang="es-ES" sz="2000"/>
          </a:p>
        </p:txBody>
      </p:sp>
    </p:spTree>
  </p:cSld>
  <p:clrMapOvr>
    <a:masterClrMapping/>
  </p:clrMapOvr>
</p:sld>
</file>

<file path=ppt/theme/theme1.xml><?xml version="1.0" encoding="utf-8"?>
<a:theme xmlns:a="http://schemas.openxmlformats.org/drawingml/2006/main" name="Presentación en blanco">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Presentación en blanc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508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914400" marR="0" indent="-457200" algn="l" defTabSz="914400" rtl="0" eaLnBrk="0" fontAlgn="base" latinLnBrk="0" hangingPunct="0">
          <a:lnSpc>
            <a:spcPct val="100000"/>
          </a:lnSpc>
          <a:spcBef>
            <a:spcPct val="5000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508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914400" marR="0" indent="-457200" algn="l" defTabSz="914400" rtl="0" eaLnBrk="0" fontAlgn="base" latinLnBrk="0" hangingPunct="0">
          <a:lnSpc>
            <a:spcPct val="100000"/>
          </a:lnSpc>
          <a:spcBef>
            <a:spcPct val="5000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Presentación en blanc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ción en blanc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esentación en blanc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ción en blanc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ción en blanc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ción en blanc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ción en blanc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17729</TotalTime>
  <Words>2932</Words>
  <Application>Microsoft Macintosh PowerPoint</Application>
  <PresentationFormat>Presentación en pantalla (4:3)</PresentationFormat>
  <Paragraphs>291</Paragraphs>
  <Slides>40</Slides>
  <Notes>1</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40</vt:i4>
      </vt:variant>
    </vt:vector>
  </HeadingPairs>
  <TitlesOfParts>
    <vt:vector size="43" baseType="lpstr">
      <vt:lpstr>Calibri</vt:lpstr>
      <vt:lpstr>Times New Roman</vt:lpstr>
      <vt:lpstr>Presentación en blanco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B.- EXPLOSIVOS PROPELENTES (PÓLVORAS )</vt:lpstr>
      <vt:lpstr>PROPIEDADES DE PÓLVORAS PROPELENTES</vt:lpstr>
      <vt:lpstr>VELOCIDAD DE QUEMADO DE PÓLVORAS PROPELENTES</vt:lpstr>
      <vt:lpstr>COMPUESTOS DE PROPELENTES LIQUIDOS PARA MISILES</vt:lpstr>
      <vt:lpstr>Presentación de PowerPoint</vt:lpstr>
      <vt:lpstr>Presentación de PowerPoint</vt:lpstr>
      <vt:lpstr>Presentación de PowerPoint</vt:lpstr>
      <vt:lpstr>Presentación de PowerPoint</vt:lpstr>
      <vt:lpstr>CADENAS EXPLOSIVAS</vt:lpstr>
      <vt:lpstr>CADENAS EXPLOSIVAS</vt:lpstr>
      <vt:lpstr>Presentación de PowerPoint</vt:lpstr>
      <vt:lpstr>Presentación de PowerPoint</vt:lpstr>
      <vt:lpstr>MANIPULACIÓN DE EXPLOSIVOS ABORDO</vt:lpstr>
      <vt:lpstr>Presentación de PowerPoint</vt:lpstr>
      <vt:lpstr>MANIPULACIÓN DE EXPLOSIVOS ABORDO</vt:lpstr>
      <vt:lpstr>Presentación de PowerPoint</vt:lpstr>
      <vt:lpstr>MANIPULACIÓN DE EXPLOSIVOS ABORDO</vt:lpstr>
      <vt:lpstr>Presentación de PowerPoint</vt:lpstr>
      <vt:lpstr>Presentación de PowerPoint</vt:lpstr>
      <vt:lpstr>Presentación de PowerPoint</vt:lpstr>
    </vt:vector>
  </TitlesOfParts>
  <Company>Armada de Chile</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Sin título de diapositiva</dc:title>
  <dc:creator>Escuela Naval "A. P."</dc:creator>
  <cp:lastModifiedBy>Usuario de Microsoft Office</cp:lastModifiedBy>
  <cp:revision>99</cp:revision>
  <cp:lastPrinted>2003-03-25T03:24:23Z</cp:lastPrinted>
  <dcterms:created xsi:type="dcterms:W3CDTF">2003-03-11T00:52:21Z</dcterms:created>
  <dcterms:modified xsi:type="dcterms:W3CDTF">2019-07-23T03:11:42Z</dcterms:modified>
</cp:coreProperties>
</file>