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80" r:id="rId3"/>
    <p:sldId id="282" r:id="rId4"/>
    <p:sldId id="283" r:id="rId5"/>
    <p:sldId id="284" r:id="rId6"/>
    <p:sldId id="279" r:id="rId7"/>
    <p:sldId id="257" r:id="rId8"/>
    <p:sldId id="258" r:id="rId9"/>
    <p:sldId id="262" r:id="rId10"/>
    <p:sldId id="260" r:id="rId11"/>
    <p:sldId id="264" r:id="rId12"/>
    <p:sldId id="278" r:id="rId13"/>
  </p:sldIdLst>
  <p:sldSz cx="10477500" cy="6858000"/>
  <p:notesSz cx="9144000" cy="6858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515" autoAdjust="0"/>
    <p:restoredTop sz="94660"/>
  </p:normalViewPr>
  <p:slideViewPr>
    <p:cSldViewPr>
      <p:cViewPr>
        <p:scale>
          <a:sx n="75" d="100"/>
          <a:sy n="75" d="100"/>
        </p:scale>
        <p:origin x="-924" y="60"/>
      </p:cViewPr>
      <p:guideLst>
        <p:guide orient="horz" pos="2160"/>
        <p:guide pos="330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5813" y="2130427"/>
            <a:ext cx="8905875"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571625" y="3886200"/>
            <a:ext cx="733425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7650" y="4406901"/>
            <a:ext cx="8905875"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827650" y="2906715"/>
            <a:ext cx="8905875"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523875" y="1600202"/>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5326062" y="1600202"/>
            <a:ext cx="462756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23876" y="1535113"/>
            <a:ext cx="462938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3876" y="2174875"/>
            <a:ext cx="462938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5322426" y="1535113"/>
            <a:ext cx="4631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22426" y="2174875"/>
            <a:ext cx="4631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3877" y="273050"/>
            <a:ext cx="3447025"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4096412" y="273052"/>
            <a:ext cx="585721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523877" y="1435102"/>
            <a:ext cx="344702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53663" y="4800601"/>
            <a:ext cx="62865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2053663" y="612775"/>
            <a:ext cx="62865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053663" y="5367339"/>
            <a:ext cx="62865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96187" y="274640"/>
            <a:ext cx="2357438"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523875" y="274640"/>
            <a:ext cx="689768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701E1722-4BC0-4544-B09B-B4766B154CD1}" type="datetimeFigureOut">
              <a:rPr lang="es-CL" smtClean="0"/>
              <a:pPr/>
              <a:t>08-05-2023</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8F658B31-F726-4016-8861-F57E02F6CC16}" type="slidenum">
              <a:rPr lang="es-CL" smtClean="0"/>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3875" y="274638"/>
            <a:ext cx="942975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523875" y="1600202"/>
            <a:ext cx="942975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523875" y="6356352"/>
            <a:ext cx="24447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1E1722-4BC0-4544-B09B-B4766B154CD1}" type="datetimeFigureOut">
              <a:rPr lang="es-CL" smtClean="0"/>
              <a:pPr/>
              <a:t>08-05-2023</a:t>
            </a:fld>
            <a:endParaRPr lang="es-CL"/>
          </a:p>
        </p:txBody>
      </p:sp>
      <p:sp>
        <p:nvSpPr>
          <p:cNvPr id="5" name="4 Marcador de pie de página"/>
          <p:cNvSpPr>
            <a:spLocks noGrp="1"/>
          </p:cNvSpPr>
          <p:nvPr>
            <p:ph type="ftr" sz="quarter" idx="3"/>
          </p:nvPr>
        </p:nvSpPr>
        <p:spPr>
          <a:xfrm>
            <a:off x="3579813" y="6356352"/>
            <a:ext cx="33178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7508875" y="6356352"/>
            <a:ext cx="24447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658B31-F726-4016-8861-F57E02F6CC16}" type="slidenum">
              <a:rPr lang="es-CL" smtClean="0"/>
              <a:pPr/>
              <a:t>‹Nº›</a:t>
            </a:fld>
            <a:endParaRPr lang="es-CL"/>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1881164" y="928670"/>
            <a:ext cx="6631829" cy="646331"/>
          </a:xfrm>
          <a:prstGeom prst="rect">
            <a:avLst/>
          </a:prstGeom>
          <a:noFill/>
        </p:spPr>
        <p:txBody>
          <a:bodyPr wrap="square" rtlCol="0">
            <a:spAutoFit/>
          </a:bodyPr>
          <a:lstStyle/>
          <a:p>
            <a:pPr algn="ctr"/>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S.E.R.E.R.</a:t>
            </a:r>
            <a:endParaRPr lang="es-CL" sz="3600"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24578" name="AutoShape 2" descr="Superviviencia, Evasión Resistencia y Escape SERE cap 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24580" name="AutoShape 4" descr="Superviviencia, Evasión Resistencia y Escape SERE cap 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24581" name="Picture 5"/>
          <p:cNvPicPr>
            <a:picLocks noChangeAspect="1" noChangeArrowheads="1"/>
          </p:cNvPicPr>
          <p:nvPr/>
        </p:nvPicPr>
        <p:blipFill>
          <a:blip r:embed="rId4"/>
          <a:srcRect l="8968" t="19531" r="16910" b="9179"/>
          <a:stretch>
            <a:fillRect/>
          </a:stretch>
        </p:blipFill>
        <p:spPr bwMode="auto">
          <a:xfrm>
            <a:off x="1166784" y="1785926"/>
            <a:ext cx="8983573" cy="464347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7" name="6 CuadroTexto"/>
          <p:cNvSpPr txBox="1"/>
          <p:nvPr/>
        </p:nvSpPr>
        <p:spPr>
          <a:xfrm>
            <a:off x="2291935" y="2571746"/>
            <a:ext cx="6221058" cy="1369606"/>
          </a:xfrm>
          <a:prstGeom prst="rect">
            <a:avLst/>
          </a:prstGeom>
          <a:noFill/>
        </p:spPr>
        <p:txBody>
          <a:bodyPr wrap="square" rtlCol="0">
            <a:spAutoFit/>
          </a:bodyPr>
          <a:lstStyle/>
          <a:p>
            <a:r>
              <a:rPr lang="es-CL" sz="36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OBJETIVOS</a:t>
            </a:r>
          </a:p>
          <a:p>
            <a:pPr>
              <a:buFont typeface="Wingdings" pitchFamily="2" charset="2"/>
              <a:buChar char="Ø"/>
            </a:pPr>
            <a:endParaRPr lang="es-CL" sz="1100"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AL FINAL DE LA CLASE EL ALUMNO CONOCERA LA  REGLAS BASICAS DE </a:t>
            </a: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 S.E.R.E.R</a:t>
            </a: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a:t>
            </a: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Rectángulo"/>
          <p:cNvSpPr/>
          <p:nvPr/>
        </p:nvSpPr>
        <p:spPr>
          <a:xfrm>
            <a:off x="1381098" y="3023242"/>
            <a:ext cx="8501121" cy="1200329"/>
          </a:xfrm>
          <a:prstGeom prst="rect">
            <a:avLst/>
          </a:prstGeom>
        </p:spPr>
        <p:txBody>
          <a:bodyPr wrap="square">
            <a:spAutoFit/>
          </a:bodyPr>
          <a:lstStyle/>
          <a:p>
            <a:r>
              <a:rPr lang="es-CL" dirty="0" smtClean="0">
                <a:solidFill>
                  <a:schemeClr val="tx2"/>
                </a:solidFill>
              </a:rPr>
              <a:t>La </a:t>
            </a:r>
            <a:r>
              <a:rPr lang="es-CL" dirty="0" smtClean="0">
                <a:solidFill>
                  <a:schemeClr val="tx2"/>
                </a:solidFill>
              </a:rPr>
              <a:t>capacitación  que obtienen los soldados para sobrevivir una situación de aislamiento los convierte en un objetivo menos vulnerable para el enemigo. Impacta positivamente la misión de recuperación de personal de nivel estratégico y </a:t>
            </a:r>
            <a:r>
              <a:rPr lang="es-CL" dirty="0" smtClean="0">
                <a:solidFill>
                  <a:schemeClr val="tx2"/>
                </a:solidFill>
              </a:rPr>
              <a:t>operacional </a:t>
            </a:r>
            <a:r>
              <a:rPr lang="es-CL" dirty="0" smtClean="0">
                <a:solidFill>
                  <a:schemeClr val="tx2"/>
                </a:solidFill>
              </a:rPr>
              <a:t>para asegurar el éxito de la misión y traerles de </a:t>
            </a:r>
            <a:r>
              <a:rPr lang="es-CL" dirty="0" smtClean="0">
                <a:solidFill>
                  <a:schemeClr val="tx2"/>
                </a:solidFill>
              </a:rPr>
              <a:t>vuelta.</a:t>
            </a:r>
            <a:endParaRPr lang="es-CL" dirty="0" smtClean="0">
              <a:solidFill>
                <a:schemeClr val="tx2"/>
              </a:solidFill>
            </a:endParaRPr>
          </a:p>
        </p:txBody>
      </p:sp>
      <p:sp>
        <p:nvSpPr>
          <p:cNvPr id="7" name="6 Rectángulo"/>
          <p:cNvSpPr/>
          <p:nvPr/>
        </p:nvSpPr>
        <p:spPr>
          <a:xfrm>
            <a:off x="1023908" y="928670"/>
            <a:ext cx="8501121" cy="646331"/>
          </a:xfrm>
          <a:prstGeom prst="rect">
            <a:avLst/>
          </a:prstGeom>
        </p:spPr>
        <p:txBody>
          <a:bodyPr wrap="square">
            <a:spAutoFit/>
          </a:bodyPr>
          <a:lstStyle/>
          <a:p>
            <a:pPr algn="ctr"/>
            <a:r>
              <a:rPr lang="es-CL" sz="3600" b="1" dirty="0" smtClean="0">
                <a:solidFill>
                  <a:schemeClr val="tx2"/>
                </a:solidFill>
              </a:rPr>
              <a:t>LA CAPACITACIÓN S.E.R.E.R.</a:t>
            </a:r>
            <a:endParaRPr lang="es-CL" sz="3600" b="1" dirty="0" smtClean="0">
              <a:solidFill>
                <a:schemeClr val="tx2"/>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Rectángulo"/>
          <p:cNvSpPr/>
          <p:nvPr/>
        </p:nvSpPr>
        <p:spPr>
          <a:xfrm>
            <a:off x="1381098" y="2424066"/>
            <a:ext cx="8501121" cy="2862322"/>
          </a:xfrm>
          <a:prstGeom prst="rect">
            <a:avLst/>
          </a:prstGeom>
        </p:spPr>
        <p:txBody>
          <a:bodyPr wrap="square">
            <a:spAutoFit/>
          </a:bodyPr>
          <a:lstStyle/>
          <a:p>
            <a:r>
              <a:rPr lang="es-CL" dirty="0" smtClean="0">
                <a:solidFill>
                  <a:schemeClr val="tx2"/>
                </a:solidFill>
              </a:rPr>
              <a:t>Este entrenamiento </a:t>
            </a:r>
            <a:r>
              <a:rPr lang="es-CL" dirty="0" smtClean="0">
                <a:solidFill>
                  <a:schemeClr val="tx2"/>
                </a:solidFill>
              </a:rPr>
              <a:t>brinda </a:t>
            </a:r>
            <a:r>
              <a:rPr lang="es-CL" dirty="0" smtClean="0">
                <a:solidFill>
                  <a:schemeClr val="tx2"/>
                </a:solidFill>
              </a:rPr>
              <a:t>una oportunidad única para enseñar a los soldados habilidades de liderazgo individual adaptativo, para ser empleadas en entornos operativos complejos. Independientemente de los antecedentes de un soldado, el enfoque </a:t>
            </a:r>
            <a:r>
              <a:rPr lang="es-CL" dirty="0" smtClean="0">
                <a:solidFill>
                  <a:schemeClr val="tx2"/>
                </a:solidFill>
              </a:rPr>
              <a:t>del </a:t>
            </a:r>
            <a:r>
              <a:rPr lang="es-CL" dirty="0" smtClean="0">
                <a:solidFill>
                  <a:schemeClr val="tx2"/>
                </a:solidFill>
              </a:rPr>
              <a:t>entrenamiento </a:t>
            </a:r>
            <a:r>
              <a:rPr lang="es-CL" dirty="0" smtClean="0">
                <a:solidFill>
                  <a:schemeClr val="tx2"/>
                </a:solidFill>
              </a:rPr>
              <a:t>explota </a:t>
            </a:r>
            <a:r>
              <a:rPr lang="es-CL" dirty="0" smtClean="0">
                <a:solidFill>
                  <a:schemeClr val="tx2"/>
                </a:solidFill>
              </a:rPr>
              <a:t>su debilidad para inducir la mayor cantidad de estrés de manera segura y efectiva.</a:t>
            </a:r>
          </a:p>
          <a:p>
            <a:r>
              <a:rPr lang="es-CL" dirty="0" smtClean="0">
                <a:solidFill>
                  <a:schemeClr val="tx2"/>
                </a:solidFill>
              </a:rPr>
              <a:t>Los líderes practican el liderazgo encubierto para organizarse y resistir en manos de los instructores, los cuales realizan juegos de roles enemigos. En el </a:t>
            </a:r>
            <a:r>
              <a:rPr lang="es-CL" dirty="0" smtClean="0">
                <a:solidFill>
                  <a:schemeClr val="tx2"/>
                </a:solidFill>
              </a:rPr>
              <a:t>entrenamiento, </a:t>
            </a:r>
            <a:r>
              <a:rPr lang="es-CL" dirty="0" smtClean="0">
                <a:solidFill>
                  <a:schemeClr val="tx2"/>
                </a:solidFill>
              </a:rPr>
              <a:t>la privación de comida y sueño se utiliza para simular los factores estresantes de situaciones hostiles, si bien este enfoque es altamente efectivo, el </a:t>
            </a:r>
            <a:r>
              <a:rPr lang="es-CL" b="1" dirty="0" smtClean="0">
                <a:solidFill>
                  <a:schemeClr val="tx2"/>
                </a:solidFill>
              </a:rPr>
              <a:t>S.E.R.E.R.</a:t>
            </a:r>
            <a:r>
              <a:rPr lang="es-CL" dirty="0" smtClean="0">
                <a:solidFill>
                  <a:schemeClr val="tx2"/>
                </a:solidFill>
              </a:rPr>
              <a:t>va </a:t>
            </a:r>
            <a:r>
              <a:rPr lang="es-CL" dirty="0" smtClean="0">
                <a:solidFill>
                  <a:schemeClr val="tx2"/>
                </a:solidFill>
              </a:rPr>
              <a:t>aún más lejos para entrenar verdaderamente una posible situación real de aislamiento.</a:t>
            </a:r>
          </a:p>
        </p:txBody>
      </p:sp>
      <p:sp>
        <p:nvSpPr>
          <p:cNvPr id="7" name="6 Rectángulo"/>
          <p:cNvSpPr/>
          <p:nvPr/>
        </p:nvSpPr>
        <p:spPr>
          <a:xfrm>
            <a:off x="1023908" y="928670"/>
            <a:ext cx="8501121" cy="646331"/>
          </a:xfrm>
          <a:prstGeom prst="rect">
            <a:avLst/>
          </a:prstGeom>
        </p:spPr>
        <p:txBody>
          <a:bodyPr wrap="square">
            <a:spAutoFit/>
          </a:bodyPr>
          <a:lstStyle/>
          <a:p>
            <a:pPr algn="ctr"/>
            <a:r>
              <a:rPr lang="es-CL" sz="3600" b="1" dirty="0" smtClean="0">
                <a:solidFill>
                  <a:schemeClr val="tx2"/>
                </a:solidFill>
              </a:rPr>
              <a:t>LA CAPACITACIÓN S.E.R.E.R.</a:t>
            </a:r>
            <a:endParaRPr lang="es-CL" sz="3600" b="1" dirty="0" smtClean="0">
              <a:solidFill>
                <a:schemeClr val="tx2"/>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Rectángulo"/>
          <p:cNvSpPr/>
          <p:nvPr/>
        </p:nvSpPr>
        <p:spPr>
          <a:xfrm>
            <a:off x="1381098" y="2084382"/>
            <a:ext cx="8501121" cy="3416320"/>
          </a:xfrm>
          <a:prstGeom prst="rect">
            <a:avLst/>
          </a:prstGeom>
        </p:spPr>
        <p:txBody>
          <a:bodyPr wrap="square">
            <a:spAutoFit/>
          </a:bodyPr>
          <a:lstStyle/>
          <a:p>
            <a:r>
              <a:rPr lang="es-CL" dirty="0" smtClean="0">
                <a:solidFill>
                  <a:schemeClr val="tx2"/>
                </a:solidFill>
              </a:rPr>
              <a:t>Las distintas </a:t>
            </a:r>
            <a:r>
              <a:rPr lang="es-CL" dirty="0" smtClean="0">
                <a:solidFill>
                  <a:schemeClr val="tx2"/>
                </a:solidFill>
              </a:rPr>
              <a:t>fases se </a:t>
            </a:r>
            <a:r>
              <a:rPr lang="es-CL" dirty="0" smtClean="0">
                <a:solidFill>
                  <a:schemeClr val="tx2"/>
                </a:solidFill>
              </a:rPr>
              <a:t>centran en gran medida en el factor psicológico. Durante estas fases, la capacitación </a:t>
            </a:r>
            <a:r>
              <a:rPr lang="es-CL" dirty="0" smtClean="0">
                <a:solidFill>
                  <a:schemeClr val="tx2"/>
                </a:solidFill>
              </a:rPr>
              <a:t>, </a:t>
            </a:r>
            <a:r>
              <a:rPr lang="es-CL" dirty="0" smtClean="0">
                <a:solidFill>
                  <a:schemeClr val="tx2"/>
                </a:solidFill>
              </a:rPr>
              <a:t>utiliza la comida y el sueño como un desafío adicional que los líderes deben manejar de manera efectiva. Por ejemplo, ¿El líder se tomará tiempo para cazar y recolectar alimentos y posiblemente mejorar la energía y la moral de sus tropas, o es más importante avanzar y moverse al área de recuperación designada?. Al mismo tiempo, los líderes deben de mantenerse conscientes del entorno no permisivo para no ser capturados por las fuerzas enemigas que los buscan en el bosque u otros entornos. Este conjunto de problemas de liderazgo variables y dinámicos, proporcionan la mejor formación de liderazgo individual y de grupo para preparar a los soldados para el complejo entorno operativo. Generar confianza entre los subordinados puede ser otra de las difíciles tareas de lograr para los nuevos líderes cuando se les asigna por primera vez a una nueva unidad.</a:t>
            </a:r>
            <a:endParaRPr lang="es-CL" dirty="0">
              <a:solidFill>
                <a:schemeClr val="tx2"/>
              </a:solidFill>
            </a:endParaRPr>
          </a:p>
        </p:txBody>
      </p:sp>
      <p:sp>
        <p:nvSpPr>
          <p:cNvPr id="7" name="6 Rectángulo"/>
          <p:cNvSpPr/>
          <p:nvPr/>
        </p:nvSpPr>
        <p:spPr>
          <a:xfrm>
            <a:off x="1023908" y="928670"/>
            <a:ext cx="8501121" cy="646331"/>
          </a:xfrm>
          <a:prstGeom prst="rect">
            <a:avLst/>
          </a:prstGeom>
        </p:spPr>
        <p:txBody>
          <a:bodyPr wrap="square">
            <a:spAutoFit/>
          </a:bodyPr>
          <a:lstStyle/>
          <a:p>
            <a:pPr algn="ctr"/>
            <a:r>
              <a:rPr lang="es-CL" sz="3600" b="1" dirty="0" smtClean="0">
                <a:solidFill>
                  <a:schemeClr val="tx2"/>
                </a:solidFill>
              </a:rPr>
              <a:t>LA CAPACITACIÓN S.E.R.E.R.</a:t>
            </a:r>
            <a:endParaRPr lang="es-CL" sz="3600" b="1" dirty="0" smtClean="0">
              <a:solidFill>
                <a:schemeClr val="tx2"/>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ogo escuela naval"/>
          <p:cNvPicPr>
            <a:picLocks noChangeAspect="1" noChangeArrowheads="1"/>
          </p:cNvPicPr>
          <p:nvPr/>
        </p:nvPicPr>
        <p:blipFill>
          <a:blip r:embed="rId2"/>
          <a:srcRect/>
          <a:stretch>
            <a:fillRect/>
          </a:stretch>
        </p:blipFill>
        <p:spPr bwMode="auto">
          <a:xfrm>
            <a:off x="9255125" y="0"/>
            <a:ext cx="1222375" cy="1238250"/>
          </a:xfrm>
          <a:prstGeom prst="rect">
            <a:avLst/>
          </a:prstGeom>
          <a:noFill/>
        </p:spPr>
      </p:pic>
      <p:pic>
        <p:nvPicPr>
          <p:cNvPr id="5" name="Picture 2" descr="Imagen relacionad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5468" y="0"/>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21505" name="Picture 1"/>
          <p:cNvPicPr>
            <a:picLocks noChangeAspect="1" noChangeArrowheads="1"/>
          </p:cNvPicPr>
          <p:nvPr/>
        </p:nvPicPr>
        <p:blipFill>
          <a:blip r:embed="rId4"/>
          <a:srcRect l="31479" t="29297" r="31186" b="20898"/>
          <a:stretch>
            <a:fillRect/>
          </a:stretch>
        </p:blipFill>
        <p:spPr bwMode="auto">
          <a:xfrm>
            <a:off x="2952734" y="2214554"/>
            <a:ext cx="4857784" cy="3643338"/>
          </a:xfrm>
          <a:prstGeom prst="rect">
            <a:avLst/>
          </a:prstGeom>
          <a:noFill/>
          <a:ln w="9525">
            <a:noFill/>
            <a:miter lim="800000"/>
            <a:headEnd/>
            <a:tailEnd/>
          </a:ln>
          <a:effectLst/>
        </p:spPr>
      </p:pic>
      <p:sp>
        <p:nvSpPr>
          <p:cNvPr id="10" name="9 Rectángulo"/>
          <p:cNvSpPr/>
          <p:nvPr/>
        </p:nvSpPr>
        <p:spPr>
          <a:xfrm>
            <a:off x="881032" y="1285860"/>
            <a:ext cx="8929750" cy="1200329"/>
          </a:xfrm>
          <a:prstGeom prst="rect">
            <a:avLst/>
          </a:prstGeom>
        </p:spPr>
        <p:txBody>
          <a:bodyPr wrap="square">
            <a:spAutoFit/>
          </a:bodyPr>
          <a:lstStyle/>
          <a:p>
            <a:r>
              <a:rPr lang="es-CL" b="1" dirty="0" smtClean="0">
                <a:solidFill>
                  <a:schemeClr val="tx2"/>
                </a:solidFill>
              </a:rPr>
              <a:t> </a:t>
            </a:r>
          </a:p>
          <a:p>
            <a:r>
              <a:rPr lang="es-CL" dirty="0" smtClean="0">
                <a:solidFill>
                  <a:schemeClr val="tx2"/>
                </a:solidFill>
              </a:rPr>
              <a:t>En una situación de aislamiento termina una misión para el individuo…. pero comienza otra: la de regresar con éxito. Debes comenzar por hacerte valorar tus opciones: regresar cuanto antes, tomar decisiones, analizar elementos y factores importantes en a tener en cuenta.</a:t>
            </a:r>
            <a:endParaRPr lang="es-CL" dirty="0">
              <a:solidFill>
                <a:schemeClr val="tx2"/>
              </a:solidFill>
            </a:endParaRPr>
          </a:p>
        </p:txBody>
      </p:sp>
      <p:sp>
        <p:nvSpPr>
          <p:cNvPr id="7" name="6 Rectángulo"/>
          <p:cNvSpPr/>
          <p:nvPr/>
        </p:nvSpPr>
        <p:spPr>
          <a:xfrm>
            <a:off x="1166784" y="928670"/>
            <a:ext cx="8501121" cy="646331"/>
          </a:xfrm>
          <a:prstGeom prst="rect">
            <a:avLst/>
          </a:prstGeom>
        </p:spPr>
        <p:txBody>
          <a:bodyPr wrap="square">
            <a:spAutoFit/>
          </a:bodyPr>
          <a:lstStyle/>
          <a:p>
            <a:pPr algn="ctr"/>
            <a:r>
              <a:rPr lang="es-CL" sz="3600" b="1" dirty="0" smtClean="0">
                <a:solidFill>
                  <a:schemeClr val="tx2"/>
                </a:solidFill>
              </a:rPr>
              <a:t>MISION</a:t>
            </a:r>
            <a:endParaRPr lang="es-CL" sz="3600" b="1" dirty="0" smtClean="0">
              <a:solidFill>
                <a:schemeClr val="tx2"/>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429750" cy="1143000"/>
          </a:xfrm>
        </p:spPr>
        <p:txBody>
          <a:bodyPr>
            <a:noAutofit/>
          </a:bodyPr>
          <a:lstStyle/>
          <a:p>
            <a:endParaRPr lang="es-CL" dirty="0"/>
          </a:p>
        </p:txBody>
      </p:sp>
      <p:sp>
        <p:nvSpPr>
          <p:cNvPr id="3" name="2 Marcador de contenido"/>
          <p:cNvSpPr>
            <a:spLocks noGrp="1"/>
          </p:cNvSpPr>
          <p:nvPr>
            <p:ph idx="1"/>
          </p:nvPr>
        </p:nvSpPr>
        <p:spPr>
          <a:xfrm>
            <a:off x="523875" y="1857365"/>
            <a:ext cx="9429750" cy="4643469"/>
          </a:xfrm>
        </p:spPr>
        <p:txBody>
          <a:bodyPr>
            <a:normAutofit/>
          </a:bodyPr>
          <a:lstStyle/>
          <a:p>
            <a:r>
              <a:rPr lang="es-CL" sz="1800" b="1" dirty="0" smtClean="0">
                <a:solidFill>
                  <a:schemeClr val="tx2"/>
                </a:solidFill>
              </a:rPr>
              <a:t> </a:t>
            </a:r>
            <a:r>
              <a:rPr lang="es-CL" sz="1800" b="1" dirty="0" smtClean="0">
                <a:solidFill>
                  <a:schemeClr val="tx2"/>
                </a:solidFill>
              </a:rPr>
              <a:t>Condiciones que afectan a la supervivencia</a:t>
            </a:r>
          </a:p>
          <a:p>
            <a:r>
              <a:rPr lang="es-CL" sz="1800" dirty="0" smtClean="0">
                <a:solidFill>
                  <a:schemeClr val="tx2"/>
                </a:solidFill>
              </a:rPr>
              <a:t> </a:t>
            </a:r>
            <a:r>
              <a:rPr lang="es-CL" sz="1800" dirty="0" smtClean="0">
                <a:solidFill>
                  <a:schemeClr val="tx2"/>
                </a:solidFill>
              </a:rPr>
              <a:t>condiciones básicas afectan cada situación de aislamiento. Son las condiciones medioambientales, situación biológica/nuclear, condiciones psicológicas de la persona, sociopolíticas (hostiles, amigables etc..) y la duración del aislamiento en sí (corto, intermedio, largo).</a:t>
            </a:r>
          </a:p>
          <a:p>
            <a:r>
              <a:rPr lang="es-CL" sz="1800" b="1" dirty="0" smtClean="0">
                <a:solidFill>
                  <a:schemeClr val="tx2"/>
                </a:solidFill>
              </a:rPr>
              <a:t>Necesidades </a:t>
            </a:r>
            <a:r>
              <a:rPr lang="es-CL" sz="1800" b="1" dirty="0" smtClean="0">
                <a:solidFill>
                  <a:schemeClr val="tx2"/>
                </a:solidFill>
              </a:rPr>
              <a:t>de la Persona Individual (PI)</a:t>
            </a:r>
          </a:p>
          <a:p>
            <a:pPr>
              <a:buNone/>
            </a:pPr>
            <a:r>
              <a:rPr lang="es-CL" sz="1800" dirty="0" smtClean="0">
                <a:solidFill>
                  <a:schemeClr val="tx2"/>
                </a:solidFill>
              </a:rPr>
              <a:t> Los  </a:t>
            </a:r>
            <a:r>
              <a:rPr lang="es-CL" sz="1800" dirty="0" smtClean="0">
                <a:solidFill>
                  <a:schemeClr val="tx2"/>
                </a:solidFill>
              </a:rPr>
              <a:t>objetivos fundamentales de una PI son: </a:t>
            </a:r>
            <a:endParaRPr lang="es-CL" sz="1800" dirty="0" smtClean="0">
              <a:solidFill>
                <a:schemeClr val="tx2"/>
              </a:solidFill>
            </a:endParaRPr>
          </a:p>
          <a:p>
            <a:pPr>
              <a:buNone/>
            </a:pPr>
            <a:r>
              <a:rPr lang="es-CL" sz="1800" dirty="0" smtClean="0">
                <a:solidFill>
                  <a:schemeClr val="tx2"/>
                </a:solidFill>
              </a:rPr>
              <a:t>-</a:t>
            </a:r>
            <a:r>
              <a:rPr lang="es-CL" sz="1800" dirty="0" smtClean="0">
                <a:solidFill>
                  <a:schemeClr val="tx2"/>
                </a:solidFill>
              </a:rPr>
              <a:t>1</a:t>
            </a:r>
            <a:r>
              <a:rPr lang="es-CL" sz="1800" dirty="0" smtClean="0">
                <a:solidFill>
                  <a:schemeClr val="tx2"/>
                </a:solidFill>
              </a:rPr>
              <a:t>) mantener la vida, </a:t>
            </a:r>
            <a:endParaRPr lang="es-CL" sz="1800" dirty="0" smtClean="0">
              <a:solidFill>
                <a:schemeClr val="tx2"/>
              </a:solidFill>
            </a:endParaRPr>
          </a:p>
          <a:p>
            <a:pPr>
              <a:buNone/>
            </a:pPr>
            <a:r>
              <a:rPr lang="es-CL" sz="1800" dirty="0" smtClean="0">
                <a:solidFill>
                  <a:schemeClr val="tx2"/>
                </a:solidFill>
              </a:rPr>
              <a:t>-</a:t>
            </a:r>
            <a:r>
              <a:rPr lang="es-CL" sz="1800" dirty="0" smtClean="0">
                <a:solidFill>
                  <a:schemeClr val="tx2"/>
                </a:solidFill>
              </a:rPr>
              <a:t>2</a:t>
            </a:r>
            <a:r>
              <a:rPr lang="es-CL" sz="1800" dirty="0" smtClean="0">
                <a:solidFill>
                  <a:schemeClr val="tx2"/>
                </a:solidFill>
              </a:rPr>
              <a:t>) mantener el honor </a:t>
            </a:r>
            <a:endParaRPr lang="es-CL" sz="1800" dirty="0" smtClean="0">
              <a:solidFill>
                <a:schemeClr val="tx2"/>
              </a:solidFill>
            </a:endParaRPr>
          </a:p>
          <a:p>
            <a:pPr>
              <a:buNone/>
            </a:pPr>
            <a:r>
              <a:rPr lang="es-CL" sz="1800" dirty="0" smtClean="0">
                <a:solidFill>
                  <a:schemeClr val="tx2"/>
                </a:solidFill>
              </a:rPr>
              <a:t>-3</a:t>
            </a:r>
            <a:r>
              <a:rPr lang="es-CL" sz="1800" dirty="0" smtClean="0">
                <a:solidFill>
                  <a:schemeClr val="tx2"/>
                </a:solidFill>
              </a:rPr>
              <a:t>) regresar. </a:t>
            </a:r>
            <a:endParaRPr lang="es-CL" sz="1800" dirty="0" smtClean="0">
              <a:solidFill>
                <a:schemeClr val="tx2"/>
              </a:solidFill>
            </a:endParaRPr>
          </a:p>
          <a:p>
            <a:pPr>
              <a:buNone/>
            </a:pPr>
            <a:r>
              <a:rPr lang="es-CL" sz="1800" dirty="0" smtClean="0">
                <a:solidFill>
                  <a:schemeClr val="tx2"/>
                </a:solidFill>
              </a:rPr>
              <a:t>Además </a:t>
            </a:r>
            <a:r>
              <a:rPr lang="es-CL" sz="1800" dirty="0" smtClean="0">
                <a:solidFill>
                  <a:schemeClr val="tx2"/>
                </a:solidFill>
              </a:rPr>
              <a:t>podría subdividirse en nueve necesidades básicas que incluyen: 1) protección personal, 2) sustento, 3) salud, 4) viajes, 5) comunicaciones, 6) recuperación, 7) evasión, 8) resistencia y 9) escape. Satisfacer las necesidades del individuo durante el aislamiento es esencial para lograr las metas fundamentales.</a:t>
            </a:r>
          </a:p>
          <a:p>
            <a:endParaRPr lang="es-CL" sz="1800"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429750" cy="1143000"/>
          </a:xfrm>
        </p:spPr>
        <p:txBody>
          <a:bodyPr>
            <a:noAutofit/>
          </a:bodyPr>
          <a:lstStyle/>
          <a:p>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
            </a:r>
            <a:b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b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9457" name="Picture 1"/>
          <p:cNvPicPr>
            <a:picLocks noGrp="1" noChangeAspect="1" noChangeArrowheads="1"/>
          </p:cNvPicPr>
          <p:nvPr>
            <p:ph idx="1"/>
          </p:nvPr>
        </p:nvPicPr>
        <p:blipFill>
          <a:blip r:embed="rId4"/>
          <a:srcRect l="35801" t="35286" r="34914" b="26832"/>
          <a:stretch>
            <a:fillRect/>
          </a:stretch>
        </p:blipFill>
        <p:spPr bwMode="auto">
          <a:xfrm>
            <a:off x="2327651" y="2428868"/>
            <a:ext cx="5339991" cy="357190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857232"/>
            <a:ext cx="9429750" cy="114300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pic>
        <p:nvPicPr>
          <p:cNvPr id="18433" name="Picture 1"/>
          <p:cNvPicPr>
            <a:picLocks noGrp="1" noChangeAspect="1" noChangeArrowheads="1"/>
          </p:cNvPicPr>
          <p:nvPr>
            <p:ph idx="1"/>
          </p:nvPr>
        </p:nvPicPr>
        <p:blipFill>
          <a:blip r:embed="rId4"/>
          <a:srcRect l="35801" t="37250" r="35801" b="31181"/>
          <a:stretch>
            <a:fillRect/>
          </a:stretch>
        </p:blipFill>
        <p:spPr bwMode="auto">
          <a:xfrm>
            <a:off x="2452668" y="3786190"/>
            <a:ext cx="5072098" cy="2857520"/>
          </a:xfrm>
          <a:prstGeom prst="rect">
            <a:avLst/>
          </a:prstGeom>
          <a:noFill/>
          <a:ln w="9525">
            <a:noFill/>
            <a:miter lim="800000"/>
            <a:headEnd/>
            <a:tailEnd/>
          </a:ln>
          <a:effectLst/>
        </p:spPr>
      </p:pic>
      <p:sp>
        <p:nvSpPr>
          <p:cNvPr id="10" name="9 Rectángulo"/>
          <p:cNvSpPr/>
          <p:nvPr/>
        </p:nvSpPr>
        <p:spPr>
          <a:xfrm>
            <a:off x="666718" y="1714488"/>
            <a:ext cx="8786874" cy="2031325"/>
          </a:xfrm>
          <a:prstGeom prst="rect">
            <a:avLst/>
          </a:prstGeom>
        </p:spPr>
        <p:txBody>
          <a:bodyPr wrap="square">
            <a:spAutoFit/>
          </a:bodyPr>
          <a:lstStyle/>
          <a:p>
            <a:r>
              <a:rPr lang="es-CL" b="1" dirty="0" smtClean="0">
                <a:solidFill>
                  <a:schemeClr val="tx2"/>
                </a:solidFill>
              </a:rPr>
              <a:t>4. Aspectos psicológicos</a:t>
            </a:r>
          </a:p>
          <a:p>
            <a:r>
              <a:rPr lang="es-CL" dirty="0" smtClean="0">
                <a:solidFill>
                  <a:schemeClr val="tx2"/>
                </a:solidFill>
              </a:rPr>
              <a:t>Los aspectos psicológicos de SERE involucran la voluntad de sobrevivir, reacciones emocionales y muchos otros factores contribuyentes, además de la actitud y la mentalidad de la persona en estas situaciones. La fuerza psicológica tiene una influencia considerable en la capacidad para sobrevivir en una situación de aislamiento. La voluntad de sobrevivir se define como el deseo de vivir, a pesar de lo obstáculos aparentemente insuperables mental y/o físicos que conlleven una situación difícil.</a:t>
            </a:r>
            <a:endParaRPr lang="es-CL" dirty="0">
              <a:solidFill>
                <a:schemeClr val="tx2"/>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1214422"/>
            <a:ext cx="9429750" cy="1143000"/>
          </a:xfrm>
        </p:spPr>
        <p:txBody>
          <a:bodyPr>
            <a:noAutofit/>
          </a:bodyPr>
          <a:lstStyle/>
          <a:p>
            <a:r>
              <a:rPr lang="es-CL" dirty="0" smtClean="0"/>
              <a:t/>
            </a:r>
            <a:br>
              <a:rPr lang="es-CL" dirty="0" smtClean="0"/>
            </a:br>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8" name="7 Rectángulo"/>
          <p:cNvSpPr/>
          <p:nvPr/>
        </p:nvSpPr>
        <p:spPr>
          <a:xfrm>
            <a:off x="309528" y="1443841"/>
            <a:ext cx="9787006" cy="2308324"/>
          </a:xfrm>
          <a:prstGeom prst="rect">
            <a:avLst/>
          </a:prstGeom>
        </p:spPr>
        <p:txBody>
          <a:bodyPr wrap="square">
            <a:spAutoFit/>
          </a:bodyPr>
          <a:lstStyle/>
          <a:p>
            <a:r>
              <a:rPr lang="es-CL" b="1" dirty="0" smtClean="0">
                <a:solidFill>
                  <a:schemeClr val="tx2"/>
                </a:solidFill>
              </a:rPr>
              <a:t>5. Medicina SERE ( 1° AUXILIOS)</a:t>
            </a:r>
          </a:p>
          <a:p>
            <a:r>
              <a:rPr lang="es-CL" dirty="0" smtClean="0">
                <a:solidFill>
                  <a:schemeClr val="tx2"/>
                </a:solidFill>
              </a:rPr>
              <a:t>Entre las muchas cosas que pueden comprometer la capacidad de retorno de una persona en un escenario SERE se encuentran los problemas médicos. La instrucción y formación en medicina SERE, aborda el uso de técnicas convenientes que puede ayudar a la supervivencia en un campo, o en un entorno de cautiverio cuando no se dispone de métodos más tradicionales. El conocimiento de la situación ayudará a la persona a determinar el tratamiento adecuado en función de su situación. Además, en el contexto de una situación de aislamiento, pueden representar el mejor tratamiento disponible para extender la esperanza de vida del individuo.</a:t>
            </a:r>
            <a:endParaRPr lang="es-CL" dirty="0">
              <a:solidFill>
                <a:schemeClr val="tx2"/>
              </a:solidFill>
            </a:endParaRPr>
          </a:p>
        </p:txBody>
      </p:sp>
      <p:pic>
        <p:nvPicPr>
          <p:cNvPr id="17409" name="Picture 1"/>
          <p:cNvPicPr>
            <a:picLocks noGrp="1" noChangeAspect="1" noChangeArrowheads="1"/>
          </p:cNvPicPr>
          <p:nvPr>
            <p:ph idx="1"/>
          </p:nvPr>
        </p:nvPicPr>
        <p:blipFill>
          <a:blip r:embed="rId4"/>
          <a:srcRect l="35801" t="33708" r="35801" b="28410"/>
          <a:stretch>
            <a:fillRect/>
          </a:stretch>
        </p:blipFill>
        <p:spPr bwMode="auto">
          <a:xfrm>
            <a:off x="2095478" y="4214818"/>
            <a:ext cx="6572296" cy="235745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714380"/>
          </a:xfrm>
        </p:spPr>
        <p:txBody>
          <a:bodyPr>
            <a:noAutofit/>
          </a:bodyPr>
          <a:lstStyle/>
          <a:p>
            <a:endParaRPr lang="es-CL" b="1" dirty="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endParaRPr>
          </a:p>
        </p:txBody>
      </p:sp>
      <p:sp>
        <p:nvSpPr>
          <p:cNvPr id="3" name="2 Marcador de contenido"/>
          <p:cNvSpPr>
            <a:spLocks noGrp="1"/>
          </p:cNvSpPr>
          <p:nvPr>
            <p:ph idx="1"/>
          </p:nvPr>
        </p:nvSpPr>
        <p:spPr>
          <a:xfrm>
            <a:off x="523875" y="1357298"/>
            <a:ext cx="9429750" cy="5811847"/>
          </a:xfrm>
        </p:spPr>
        <p:txBody>
          <a:bodyPr>
            <a:normAutofit/>
          </a:bodyPr>
          <a:lstStyle/>
          <a:p>
            <a:r>
              <a:rPr lang="es-CL" sz="1800" dirty="0" smtClean="0">
                <a:solidFill>
                  <a:schemeClr val="tx2"/>
                </a:solidFill>
              </a:rPr>
              <a:t>. </a:t>
            </a:r>
            <a:r>
              <a:rPr lang="es-CL" sz="1800" b="1" dirty="0" smtClean="0">
                <a:solidFill>
                  <a:schemeClr val="tx2"/>
                </a:solidFill>
              </a:rPr>
              <a:t>6. El clima</a:t>
            </a:r>
          </a:p>
          <a:p>
            <a:r>
              <a:rPr lang="es-CL" sz="1800" dirty="0" smtClean="0">
                <a:solidFill>
                  <a:schemeClr val="tx2"/>
                </a:solidFill>
              </a:rPr>
              <a:t>La historia muestra que la  persona preparada tendrá más éxito. Esto es especialmente cierto, cuando una PI comprende las dificultades causadas por el medio ambiente. Comprender los patrones climáticos y estar preparados para estas condiciones que probablemente se encontrarán son extremadamente importantes.</a:t>
            </a:r>
          </a:p>
          <a:p>
            <a:r>
              <a:rPr lang="es-CL" sz="1800" b="1" dirty="0" smtClean="0">
                <a:solidFill>
                  <a:schemeClr val="tx2"/>
                </a:solidFill>
              </a:rPr>
              <a:t>7. El medio ambiente</a:t>
            </a:r>
          </a:p>
          <a:p>
            <a:r>
              <a:rPr lang="es-CL" sz="1800" dirty="0" smtClean="0">
                <a:solidFill>
                  <a:schemeClr val="tx2"/>
                </a:solidFill>
              </a:rPr>
              <a:t>Cuanto más sepa la PI sobre las condiciones ambientales (es decir el terreno, fauna, flora, agua, las formas de vida y el clima), mejor pueden ayudarse a sí mismos en una situación de supervivencia. Una buena planificación e investigación previas a la misión de estos son los componentes mejores para una completa preparación de la PI para la navegación terrestre, la evasión y el cumplimiento de sus otras necesidades SERE.</a:t>
            </a:r>
          </a:p>
          <a:p>
            <a:r>
              <a:rPr lang="es-CL" sz="1800" b="1" dirty="0" smtClean="0">
                <a:solidFill>
                  <a:schemeClr val="tx2"/>
                </a:solidFill>
              </a:rPr>
              <a:t>8. Características climáticas globales</a:t>
            </a:r>
          </a:p>
          <a:p>
            <a:r>
              <a:rPr lang="es-CL" sz="1800" dirty="0" smtClean="0">
                <a:solidFill>
                  <a:schemeClr val="tx2"/>
                </a:solidFill>
              </a:rPr>
              <a:t>La mayoría de las PI no podrán elegir el lugar de supervivencia. La facilidad o dificultad para mantener la vida y el retorno dependen de los tipos y extremos del clima, el terreno y las formas de vida en el área inmediata. Los cuatro grupos climáticos principales se designan como Tropical, Seco, Cálido Climas templados, con nieve y hielo. Además de necesitar lidiar con circunstancias específicas dentro de cada clima, como mar abierto, costero, urbano, evasión y cautiverio.</a:t>
            </a:r>
          </a:p>
          <a:p>
            <a:pPr>
              <a:buNone/>
            </a:pPr>
            <a:endParaRPr lang="es-CL" sz="1800" dirty="0" smtClean="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23875" y="500042"/>
            <a:ext cx="9429750" cy="1143000"/>
          </a:xfrm>
        </p:spPr>
        <p:txBody>
          <a:bodyPr>
            <a:noAutofit/>
          </a:bodyPr>
          <a:lstStyle/>
          <a:p>
            <a:r>
              <a:rPr lang="es-CL" dirty="0" smtClean="0"/>
              <a:t/>
            </a:r>
            <a:br>
              <a:rPr lang="es-CL" dirty="0" smtClean="0"/>
            </a:br>
            <a:r>
              <a:rPr lang="es-CL" b="1" dirty="0" smtClean="0">
                <a:ln w="12700">
                  <a:solidFill>
                    <a:schemeClr val="tx2">
                      <a:satMod val="155000"/>
                    </a:schemeClr>
                  </a:solidFill>
                  <a:prstDash val="solid"/>
                </a:ln>
                <a:solidFill>
                  <a:schemeClr val="tx2"/>
                </a:solidFill>
                <a:effectLst>
                  <a:outerShdw blurRad="41275" dist="20320" dir="1800000" algn="tl" rotWithShape="0">
                    <a:srgbClr val="000000">
                      <a:alpha val="40000"/>
                    </a:srgbClr>
                  </a:outerShdw>
                </a:effectLst>
              </a:rPr>
              <a:t>¿PREGUNTAS ?</a:t>
            </a:r>
            <a:endParaRPr lang="es-CL" dirty="0">
              <a:solidFill>
                <a:schemeClr val="tx2"/>
              </a:solidFill>
            </a:endParaRPr>
          </a:p>
        </p:txBody>
      </p:sp>
      <p:pic>
        <p:nvPicPr>
          <p:cNvPr id="4" name="Picture 2" descr="Imagen relacionad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468" y="57134"/>
            <a:ext cx="1055027" cy="1085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2" descr="Resultado de imagen para logo escuela naval"/>
          <p:cNvPicPr>
            <a:picLocks noChangeAspect="1" noChangeArrowheads="1"/>
          </p:cNvPicPr>
          <p:nvPr/>
        </p:nvPicPr>
        <p:blipFill>
          <a:blip r:embed="rId3"/>
          <a:srcRect/>
          <a:stretch>
            <a:fillRect/>
          </a:stretch>
        </p:blipFill>
        <p:spPr bwMode="auto">
          <a:xfrm>
            <a:off x="9255125" y="-24"/>
            <a:ext cx="1222375" cy="1238250"/>
          </a:xfrm>
          <a:prstGeom prst="rect">
            <a:avLst/>
          </a:prstGeom>
          <a:noFill/>
        </p:spPr>
      </p:pic>
      <p:sp>
        <p:nvSpPr>
          <p:cNvPr id="7" name="Proceso alternativo 5"/>
          <p:cNvSpPr/>
          <p:nvPr/>
        </p:nvSpPr>
        <p:spPr>
          <a:xfrm flipV="1">
            <a:off x="1145974" y="714358"/>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9" name="Proceso alternativo 5"/>
          <p:cNvSpPr/>
          <p:nvPr/>
        </p:nvSpPr>
        <p:spPr>
          <a:xfrm flipV="1">
            <a:off x="1145974" y="740437"/>
            <a:ext cx="7940011" cy="45719"/>
          </a:xfrm>
          <a:prstGeom prst="flowChartAlternateProcess">
            <a:avLst/>
          </a:prstGeom>
          <a:solidFill>
            <a:srgbClr val="957001"/>
          </a:solidFill>
          <a:ln>
            <a:solidFill>
              <a:srgbClr val="FFC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CL" dirty="0"/>
          </a:p>
        </p:txBody>
      </p:sp>
      <p:sp>
        <p:nvSpPr>
          <p:cNvPr id="1026" name="AutoShape 2"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28" name="AutoShape 4"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30" name="AutoShape 6"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1032" name="AutoShape 8" descr="La Apolinav de la Armada de Chile inicia los cursos de Buzo Táctico y Comando  IM 2022"/>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1033" name="Picture 9"/>
          <p:cNvPicPr>
            <a:picLocks noChangeAspect="1" noChangeArrowheads="1"/>
          </p:cNvPicPr>
          <p:nvPr/>
        </p:nvPicPr>
        <p:blipFill>
          <a:blip r:embed="rId4"/>
          <a:srcRect l="55765" t="30957" r="8821" b="22168"/>
          <a:stretch>
            <a:fillRect/>
          </a:stretch>
        </p:blipFill>
        <p:spPr bwMode="auto">
          <a:xfrm>
            <a:off x="2452668" y="1785926"/>
            <a:ext cx="5429288" cy="3500462"/>
          </a:xfrm>
          <a:prstGeom prst="rect">
            <a:avLst/>
          </a:prstGeom>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dk1"/>
          </a:lnRef>
          <a:fillRef idx="1">
            <a:schemeClr val="lt1"/>
          </a:fillRef>
          <a:effectRef idx="0">
            <a:schemeClr val="dk1"/>
          </a:effectRef>
          <a:fontRef idx="minor">
            <a:schemeClr val="dk1"/>
          </a:fontRef>
        </p:style>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290</TotalTime>
  <Words>556</Words>
  <Application>Microsoft Office PowerPoint</Application>
  <PresentationFormat>Personalizado</PresentationFormat>
  <Paragraphs>35</Paragraphs>
  <Slides>12</Slides>
  <Notes>0</Notes>
  <HiddenSlides>0</HiddenSlides>
  <MMClips>0</MMClips>
  <ScaleCrop>false</ScaleCrop>
  <HeadingPairs>
    <vt:vector size="4" baseType="variant">
      <vt:variant>
        <vt:lpstr>Tema</vt:lpstr>
      </vt:variant>
      <vt:variant>
        <vt:i4>1</vt:i4>
      </vt:variant>
      <vt:variant>
        <vt:lpstr>Títulos de diapositiva</vt:lpstr>
      </vt:variant>
      <vt:variant>
        <vt:i4>12</vt:i4>
      </vt:variant>
    </vt:vector>
  </HeadingPairs>
  <TitlesOfParts>
    <vt:vector size="13" baseType="lpstr">
      <vt:lpstr>Tema de Office</vt:lpstr>
      <vt:lpstr>Diapositiva 1</vt:lpstr>
      <vt:lpstr>Diapositiva 2</vt:lpstr>
      <vt:lpstr>Diapositiva 3</vt:lpstr>
      <vt:lpstr>Diapositiva 4</vt:lpstr>
      <vt:lpstr>Diapositiva 5</vt:lpstr>
      <vt:lpstr>Diapositiva 6</vt:lpstr>
      <vt:lpstr>Diapositiva 7</vt:lpstr>
      <vt:lpstr> </vt:lpstr>
      <vt:lpstr>Diapositiva 9</vt:lpstr>
      <vt:lpstr> </vt:lpstr>
      <vt:lpstr>Diapositiva 11</vt:lpstr>
      <vt:lpstr> ¿PREGUNTAS ?</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I19 Instructor de Cadetes IM S2° Alvaro Cares O.</dc:creator>
  <cp:lastModifiedBy>13194348-2</cp:lastModifiedBy>
  <cp:revision>47</cp:revision>
  <dcterms:created xsi:type="dcterms:W3CDTF">2023-02-17T20:02:51Z</dcterms:created>
  <dcterms:modified xsi:type="dcterms:W3CDTF">2023-05-08T19:08:59Z</dcterms:modified>
</cp:coreProperties>
</file>