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notesMasterIdLst>
    <p:notesMasterId r:id="rId9"/>
  </p:notesMasterIdLst>
  <p:sldIdLst>
    <p:sldId id="280" r:id="rId2"/>
    <p:sldId id="288" r:id="rId3"/>
    <p:sldId id="308" r:id="rId4"/>
    <p:sldId id="309" r:id="rId5"/>
    <p:sldId id="310" r:id="rId6"/>
    <p:sldId id="311" r:id="rId7"/>
    <p:sldId id="29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DC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Estilo medio 3 - Énfasis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083E6E3-FA7D-4D7B-A595-EF9225AFEA82}" styleName="Estilo claro 1 - Acento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Estilo claro 1 - Acento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Estilo claro 2 - Acento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5DA37D80-6434-44D0-A028-1B22A696006F}" styleName="Estilo claro 3 - Acento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843" autoAdjust="0"/>
    <p:restoredTop sz="94479" autoAdjust="0"/>
  </p:normalViewPr>
  <p:slideViewPr>
    <p:cSldViewPr snapToGrid="0">
      <p:cViewPr varScale="1">
        <p:scale>
          <a:sx n="101" d="100"/>
          <a:sy n="101" d="100"/>
        </p:scale>
        <p:origin x="13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14E4B5-E730-447D-BFAF-30F9DC97ECE7}" type="datetimeFigureOut">
              <a:rPr lang="es-CL" smtClean="0"/>
              <a:t>09-03-2026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E326B7-F1CA-4E36-94ED-96D286E2C968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463523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864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2385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392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109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4160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3382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60284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05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7666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5075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5597137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8696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221635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80389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15210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28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s-CL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433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8DE498-F5BE-2FFE-E336-E853A3167A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7417256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7" y="71863"/>
            <a:ext cx="2051693" cy="1070082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98231" y="907764"/>
            <a:ext cx="2051693" cy="276999"/>
          </a:xfrm>
          <a:prstGeom prst="rect">
            <a:avLst/>
          </a:prstGeom>
          <a:solidFill>
            <a:schemeClr val="bg1"/>
          </a:solidFill>
          <a:ln>
            <a:solidFill>
              <a:srgbClr val="FFFEF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</a:rPr>
              <a:t>     </a:t>
            </a:r>
            <a:r>
              <a:rPr lang="es-CL" sz="1200" dirty="0"/>
              <a:t>www.escuelanaval.cl</a:t>
            </a:r>
            <a:endParaRPr lang="en-US" sz="1200" dirty="0"/>
          </a:p>
        </p:txBody>
      </p:sp>
      <p:sp>
        <p:nvSpPr>
          <p:cNvPr id="11" name="Rectángulo 10"/>
          <p:cNvSpPr/>
          <p:nvPr/>
        </p:nvSpPr>
        <p:spPr>
          <a:xfrm>
            <a:off x="7264366" y="0"/>
            <a:ext cx="4947954" cy="6858000"/>
          </a:xfrm>
          <a:prstGeom prst="rect">
            <a:avLst/>
          </a:prstGeom>
          <a:ln>
            <a:solidFill>
              <a:srgbClr val="4A66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A073234-D4D3-CD8E-CAF4-FCF31DE33C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5643" y="4929139"/>
            <a:ext cx="3725225" cy="914400"/>
          </a:xfrm>
        </p:spPr>
        <p:txBody>
          <a:bodyPr>
            <a:normAutofit/>
          </a:bodyPr>
          <a:lstStyle/>
          <a:p>
            <a:pPr algn="l"/>
            <a:r>
              <a:rPr lang="es-CL" dirty="0">
                <a:solidFill>
                  <a:srgbClr val="FFFFFF">
                    <a:alpha val="70000"/>
                  </a:srgbClr>
                </a:solidFill>
              </a:rPr>
              <a:t>DEPARTAMENTO DE EDUCACIÓN </a:t>
            </a:r>
          </a:p>
          <a:p>
            <a:pPr algn="l"/>
            <a:r>
              <a:rPr lang="es-CL" dirty="0">
                <a:solidFill>
                  <a:srgbClr val="FFFFFF">
                    <a:alpha val="70000"/>
                  </a:srgbClr>
                </a:solidFill>
              </a:rPr>
              <a:t>ESCUELA NAVAL “ARTURO PRAT”</a:t>
            </a:r>
          </a:p>
        </p:txBody>
      </p:sp>
      <p:sp>
        <p:nvSpPr>
          <p:cNvPr id="19" name="Título 1">
            <a:extLst>
              <a:ext uri="{FF2B5EF4-FFF2-40B4-BE49-F238E27FC236}">
                <a16:creationId xmlns:a16="http://schemas.microsoft.com/office/drawing/2014/main" id="{48FB98D1-3926-52D1-976C-168758AD153A}"/>
              </a:ext>
            </a:extLst>
          </p:cNvPr>
          <p:cNvSpPr txBox="1">
            <a:spLocks/>
          </p:cNvSpPr>
          <p:nvPr/>
        </p:nvSpPr>
        <p:spPr>
          <a:xfrm>
            <a:off x="7559315" y="1214146"/>
            <a:ext cx="6587469" cy="284967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s-CL" sz="4800" dirty="0">
                <a:solidFill>
                  <a:srgbClr val="FFFFFF"/>
                </a:solidFill>
                <a:latin typeface="Bahnschrift Condensed" panose="020B0502040204020203" pitchFamily="34" charset="0"/>
              </a:rPr>
              <a:t>CURSO CENTINELA PARA BRIGADIERES</a:t>
            </a:r>
            <a:r>
              <a:rPr lang="es-CL" sz="4800" dirty="0">
                <a:solidFill>
                  <a:srgbClr val="FFFFFF"/>
                </a:solidFill>
              </a:rPr>
              <a:t/>
            </a:r>
            <a:br>
              <a:rPr lang="es-CL" sz="4800" dirty="0">
                <a:solidFill>
                  <a:srgbClr val="FFFFFF"/>
                </a:solidFill>
              </a:rPr>
            </a:br>
            <a:r>
              <a:rPr lang="es-CL" sz="4800" dirty="0">
                <a:solidFill>
                  <a:srgbClr val="FFFFFF"/>
                </a:solidFill>
              </a:rPr>
              <a:t> </a:t>
            </a:r>
            <a:r>
              <a:rPr lang="es-CL" sz="3200" dirty="0">
                <a:solidFill>
                  <a:srgbClr val="FFFFFF"/>
                </a:solidFill>
              </a:rPr>
              <a:t>  </a:t>
            </a:r>
            <a:r>
              <a:rPr lang="es-CL" sz="4800" dirty="0">
                <a:solidFill>
                  <a:srgbClr val="FFFFFF"/>
                </a:solidFill>
              </a:rPr>
              <a:t>              </a:t>
            </a:r>
          </a:p>
          <a:p>
            <a:pPr algn="l"/>
            <a:endParaRPr lang="es-CL" sz="2800" dirty="0">
              <a:solidFill>
                <a:srgbClr val="FFFFFF"/>
              </a:solidFill>
            </a:endParaRPr>
          </a:p>
        </p:txBody>
      </p:sp>
      <p:sp>
        <p:nvSpPr>
          <p:cNvPr id="6" name="Triángulo isósceles 5"/>
          <p:cNvSpPr/>
          <p:nvPr/>
        </p:nvSpPr>
        <p:spPr>
          <a:xfrm rot="10800000">
            <a:off x="5780538" y="4267"/>
            <a:ext cx="1503680" cy="351584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riángulo isósceles 20"/>
          <p:cNvSpPr/>
          <p:nvPr/>
        </p:nvSpPr>
        <p:spPr>
          <a:xfrm>
            <a:off x="5780538" y="3350625"/>
            <a:ext cx="1503680" cy="3515842"/>
          </a:xfrm>
          <a:prstGeom prst="triangl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riángulo isósceles 22"/>
          <p:cNvSpPr/>
          <p:nvPr/>
        </p:nvSpPr>
        <p:spPr>
          <a:xfrm rot="10800000">
            <a:off x="6426782" y="420827"/>
            <a:ext cx="1503680" cy="3515842"/>
          </a:xfrm>
          <a:prstGeom prst="triangle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riángulo isósceles 24"/>
          <p:cNvSpPr/>
          <p:nvPr/>
        </p:nvSpPr>
        <p:spPr>
          <a:xfrm>
            <a:off x="6453116" y="2934065"/>
            <a:ext cx="1503680" cy="351584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Conector recto 14"/>
          <p:cNvCxnSpPr/>
          <p:nvPr/>
        </p:nvCxnSpPr>
        <p:spPr>
          <a:xfrm flipH="1">
            <a:off x="5637249" y="3387414"/>
            <a:ext cx="727020" cy="3337012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/>
          <p:cNvCxnSpPr/>
          <p:nvPr/>
        </p:nvCxnSpPr>
        <p:spPr>
          <a:xfrm>
            <a:off x="5638479" y="71863"/>
            <a:ext cx="725790" cy="331555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riángulo isósceles 29"/>
          <p:cNvSpPr/>
          <p:nvPr/>
        </p:nvSpPr>
        <p:spPr>
          <a:xfrm rot="560861">
            <a:off x="11663812" y="4572700"/>
            <a:ext cx="655357" cy="2181984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337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6114FC8-B521-1F1E-41B0-D3F8E5570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Contribución del curso: </a:t>
            </a:r>
            <a:endParaRPr lang="es-ES_tradnl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A267669-8F75-8C62-1580-A36C696602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5321300"/>
          </a:xfrm>
        </p:spPr>
        <p:txBody>
          <a:bodyPr>
            <a:noAutofit/>
          </a:bodyPr>
          <a:lstStyle/>
          <a:p>
            <a:pPr algn="just">
              <a:buFont typeface="Arial" panose="020B0604020202020204" pitchFamily="34" charset="0"/>
              <a:buChar char="•"/>
            </a:pPr>
            <a:endParaRPr lang="es-US" sz="2000" dirty="0"/>
          </a:p>
          <a:p>
            <a:pPr marL="361950" indent="-361950" algn="just">
              <a:buFont typeface="Arial" panose="020B0604020202020204" pitchFamily="34" charset="0"/>
              <a:buChar char="•"/>
            </a:pPr>
            <a:r>
              <a:rPr lang="es-US" sz="2000" b="1" dirty="0" smtClean="0"/>
              <a:t>Conocer el r</a:t>
            </a:r>
            <a:r>
              <a:rPr lang="es-US" sz="2000" b="1" dirty="0" smtClean="0"/>
              <a:t>ol </a:t>
            </a:r>
            <a:r>
              <a:rPr lang="es-US" sz="2000" b="1" dirty="0"/>
              <a:t>y </a:t>
            </a:r>
            <a:r>
              <a:rPr lang="es-US" sz="2000" b="1" dirty="0" smtClean="0"/>
              <a:t>las funciones de la </a:t>
            </a:r>
            <a:r>
              <a:rPr lang="es-US" sz="2000" b="1" dirty="0"/>
              <a:t>guardia </a:t>
            </a:r>
            <a:r>
              <a:rPr lang="es-US" sz="2000" b="1" dirty="0" smtClean="0"/>
              <a:t>militar en reparticiones</a:t>
            </a:r>
          </a:p>
          <a:p>
            <a:pPr marL="361950" indent="-361950" algn="just">
              <a:buNone/>
            </a:pPr>
            <a:r>
              <a:rPr lang="es-CL" sz="2000" dirty="0" smtClean="0"/>
              <a:t>	UA 1.- “Normativa y procedimientos </a:t>
            </a:r>
            <a:r>
              <a:rPr lang="es-CL" sz="2000" dirty="0" err="1" smtClean="0"/>
              <a:t>guarnicionales</a:t>
            </a:r>
            <a:r>
              <a:rPr lang="es-CL" sz="2000" dirty="0" smtClean="0"/>
              <a:t>”</a:t>
            </a:r>
            <a:r>
              <a:rPr lang="es-US" sz="2000" dirty="0" smtClean="0"/>
              <a:t> </a:t>
            </a:r>
          </a:p>
          <a:p>
            <a:pPr marL="361950" indent="-361950" algn="just">
              <a:buNone/>
            </a:pPr>
            <a:endParaRPr lang="es-US" sz="2000" dirty="0"/>
          </a:p>
          <a:p>
            <a:pPr marL="361950" indent="-361950" algn="just">
              <a:buFont typeface="Arial" panose="020B0604020202020204" pitchFamily="34" charset="0"/>
              <a:buChar char="•"/>
            </a:pPr>
            <a:r>
              <a:rPr lang="es-US" sz="2000" b="1" dirty="0"/>
              <a:t>Defensa personal </a:t>
            </a:r>
            <a:r>
              <a:rPr lang="es-US" sz="2000" b="1" dirty="0" smtClean="0"/>
              <a:t>para neutralizar </a:t>
            </a:r>
            <a:r>
              <a:rPr lang="es-US" sz="2000" b="1" dirty="0" smtClean="0"/>
              <a:t>a un adversario</a:t>
            </a:r>
            <a:endParaRPr lang="es-US" sz="2000" b="1" dirty="0" smtClean="0"/>
          </a:p>
          <a:p>
            <a:pPr marL="361950" indent="-361950" algn="just">
              <a:buNone/>
            </a:pPr>
            <a:r>
              <a:rPr lang="es-CL" sz="2000" dirty="0" smtClean="0"/>
              <a:t>	UA 2.- “Técnicas de neutralización y conducción de la amenaza”</a:t>
            </a:r>
          </a:p>
          <a:p>
            <a:pPr marL="361950" indent="-361950" algn="just">
              <a:buNone/>
            </a:pPr>
            <a:endParaRPr lang="es-US" sz="2000" dirty="0" smtClean="0"/>
          </a:p>
          <a:p>
            <a:pPr marL="361950" indent="-361950" algn="just">
              <a:buFont typeface="Arial" panose="020B0604020202020204" pitchFamily="34" charset="0"/>
              <a:buChar char="•"/>
            </a:pPr>
            <a:r>
              <a:rPr lang="es-US" sz="2000" b="1" dirty="0" smtClean="0"/>
              <a:t>Empleo seguro </a:t>
            </a:r>
            <a:r>
              <a:rPr lang="es-US" sz="2000" b="1" dirty="0" smtClean="0"/>
              <a:t>y preciso del </a:t>
            </a:r>
            <a:r>
              <a:rPr lang="es-US" sz="2000" b="1" dirty="0" smtClean="0"/>
              <a:t>armamento menor </a:t>
            </a:r>
            <a:r>
              <a:rPr lang="es-US" sz="2000" b="1" dirty="0" err="1" smtClean="0"/>
              <a:t>guarnicional</a:t>
            </a:r>
            <a:r>
              <a:rPr lang="es-US" sz="2000" b="1" dirty="0" smtClean="0"/>
              <a:t>.</a:t>
            </a:r>
          </a:p>
          <a:p>
            <a:pPr marL="361950" indent="-361950" algn="just">
              <a:buNone/>
            </a:pPr>
            <a:r>
              <a:rPr lang="es-US" sz="2000" dirty="0"/>
              <a:t>	</a:t>
            </a:r>
            <a:r>
              <a:rPr lang="es-US" sz="2000" dirty="0" smtClean="0"/>
              <a:t>UA 3.-	</a:t>
            </a:r>
            <a:r>
              <a:rPr lang="es-CL" sz="2000" dirty="0" smtClean="0"/>
              <a:t>Seguridad, control y empleo del armamento. </a:t>
            </a:r>
          </a:p>
          <a:p>
            <a:pPr marL="361950" indent="-361950" algn="just">
              <a:buNone/>
            </a:pPr>
            <a:endParaRPr lang="es-CL" sz="2000" dirty="0" smtClean="0"/>
          </a:p>
          <a:p>
            <a:pPr marL="361950" indent="-361950" algn="just">
              <a:buFont typeface="Arial" panose="020B0604020202020204" pitchFamily="34" charset="0"/>
              <a:buChar char="•"/>
            </a:pPr>
            <a:r>
              <a:rPr lang="es-US" sz="2000" b="1" dirty="0" smtClean="0"/>
              <a:t>Efectuar los primeros </a:t>
            </a:r>
            <a:r>
              <a:rPr lang="es-US" sz="2000" b="1" dirty="0"/>
              <a:t>auxilios </a:t>
            </a:r>
            <a:r>
              <a:rPr lang="es-US" sz="2000" b="1" dirty="0" smtClean="0"/>
              <a:t>ante una emergencia</a:t>
            </a:r>
          </a:p>
          <a:p>
            <a:pPr marL="361950" indent="-361950" algn="just">
              <a:buNone/>
            </a:pPr>
            <a:r>
              <a:rPr lang="es-US" sz="2000" dirty="0" smtClean="0"/>
              <a:t>	UA 4.-	“</a:t>
            </a:r>
            <a:r>
              <a:rPr lang="es-CL" sz="2000" dirty="0" smtClean="0"/>
              <a:t>Soporte vital básico y manejo de trauma”</a:t>
            </a:r>
            <a:endParaRPr lang="es-CL" sz="2000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Char char="•"/>
            </a:pPr>
            <a:endParaRPr lang="es-US" sz="2000" dirty="0"/>
          </a:p>
        </p:txBody>
      </p:sp>
    </p:spTree>
    <p:extLst>
      <p:ext uri="{BB962C8B-B14F-4D97-AF65-F5344CB8AC3E}">
        <p14:creationId xmlns:p14="http://schemas.microsoft.com/office/powerpoint/2010/main" val="30079736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38517C-FDD9-5EA1-0014-DF4205A7C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Condición Actual y factores de planificación ESNAVAL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325B4CD-FBCF-A6F3-1681-6292F9CB26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630736"/>
          </a:xfrm>
        </p:spPr>
        <p:txBody>
          <a:bodyPr>
            <a:normAutofit fontScale="92500"/>
          </a:bodyPr>
          <a:lstStyle/>
          <a:p>
            <a:pPr algn="just">
              <a:spcAft>
                <a:spcPts val="1200"/>
              </a:spcAft>
            </a:pPr>
            <a:r>
              <a:rPr lang="es-ES_tradnl" dirty="0"/>
              <a:t>Curso enfocado en </a:t>
            </a:r>
            <a:r>
              <a:rPr lang="es-ES_tradnl" dirty="0" smtClean="0"/>
              <a:t>4to </a:t>
            </a:r>
            <a:r>
              <a:rPr lang="es-ES_tradnl" dirty="0"/>
              <a:t>año, dado su proximidad al servicio naval.</a:t>
            </a:r>
          </a:p>
          <a:p>
            <a:pPr algn="just">
              <a:spcAft>
                <a:spcPts val="1200"/>
              </a:spcAft>
            </a:pPr>
            <a:r>
              <a:rPr lang="es-ES_tradnl" dirty="0"/>
              <a:t>Por contenido, </a:t>
            </a:r>
            <a:r>
              <a:rPr lang="es-ES_tradnl" dirty="0" err="1"/>
              <a:t>Rda</a:t>
            </a:r>
            <a:r>
              <a:rPr lang="es-ES_tradnl" dirty="0"/>
              <a:t> y </a:t>
            </a:r>
            <a:r>
              <a:rPr lang="es-ES_tradnl" dirty="0" smtClean="0"/>
              <a:t>propósito. El curso </a:t>
            </a:r>
            <a:r>
              <a:rPr lang="es-ES_tradnl" b="1" dirty="0" smtClean="0"/>
              <a:t>no </a:t>
            </a:r>
            <a:r>
              <a:rPr lang="es-ES_tradnl" b="1" dirty="0"/>
              <a:t>reemplaza </a:t>
            </a:r>
            <a:r>
              <a:rPr lang="es-ES_tradnl" b="1" dirty="0" smtClean="0"/>
              <a:t>al </a:t>
            </a:r>
            <a:r>
              <a:rPr lang="es-ES_tradnl" b="1" dirty="0"/>
              <a:t>curso de fusilero nava</a:t>
            </a:r>
            <a:r>
              <a:rPr lang="es-ES_tradnl" dirty="0"/>
              <a:t>l.</a:t>
            </a:r>
          </a:p>
          <a:p>
            <a:pPr algn="just">
              <a:spcAft>
                <a:spcPts val="1200"/>
              </a:spcAft>
            </a:pPr>
            <a:r>
              <a:rPr lang="es-ES_tradnl" dirty="0" smtClean="0"/>
              <a:t>Fuerza efectiva del Curso </a:t>
            </a:r>
            <a:r>
              <a:rPr lang="es-ES_tradnl" dirty="0"/>
              <a:t>de Brigadieres 2026: </a:t>
            </a:r>
            <a:r>
              <a:rPr lang="es-ES_tradnl" dirty="0" smtClean="0"/>
              <a:t>92 (EJ – IM – AB – LT)</a:t>
            </a:r>
            <a:endParaRPr lang="es-ES_tradnl" dirty="0"/>
          </a:p>
          <a:p>
            <a:pPr algn="just">
              <a:spcAft>
                <a:spcPts val="1200"/>
              </a:spcAft>
            </a:pPr>
            <a:r>
              <a:rPr lang="es-ES_tradnl" dirty="0"/>
              <a:t>Personal ESNAVAL con curso aprobado a la fecha: 7 , con las siguientes especialidades :</a:t>
            </a:r>
          </a:p>
          <a:p>
            <a:pPr marL="457200" lvl="1" indent="0" algn="just">
              <a:spcAft>
                <a:spcPts val="1200"/>
              </a:spcAft>
              <a:buNone/>
            </a:pPr>
            <a:r>
              <a:rPr lang="es-ES_tradnl" sz="1700" dirty="0" err="1"/>
              <a:t>Asist.Garzón</a:t>
            </a:r>
            <a:r>
              <a:rPr lang="es-ES_tradnl" sz="1700" dirty="0"/>
              <a:t>, SUP (</a:t>
            </a:r>
            <a:r>
              <a:rPr lang="es-ES_tradnl" sz="1700" dirty="0" err="1"/>
              <a:t>Cñ</a:t>
            </a:r>
            <a:r>
              <a:rPr lang="es-ES_tradnl" sz="1700" dirty="0"/>
              <a:t>), </a:t>
            </a:r>
            <a:r>
              <a:rPr lang="es-ES_tradnl" sz="1700" dirty="0" err="1"/>
              <a:t>Mn,SUP</a:t>
            </a:r>
            <a:r>
              <a:rPr lang="es-ES_tradnl" sz="1700" dirty="0"/>
              <a:t> (</a:t>
            </a:r>
            <a:r>
              <a:rPr lang="es-ES_tradnl" sz="1700" dirty="0" err="1"/>
              <a:t>Sd</a:t>
            </a:r>
            <a:r>
              <a:rPr lang="es-ES_tradnl" sz="1700" dirty="0"/>
              <a:t>.), (Cp.), (</a:t>
            </a:r>
            <a:r>
              <a:rPr lang="es-ES_tradnl" sz="1700" dirty="0" err="1"/>
              <a:t>Ec</a:t>
            </a:r>
            <a:r>
              <a:rPr lang="es-ES_tradnl" sz="1700" dirty="0" smtClean="0"/>
              <a:t>.) y </a:t>
            </a:r>
            <a:r>
              <a:rPr lang="es-ES_tradnl" sz="1700" dirty="0"/>
              <a:t>(Pl.)</a:t>
            </a:r>
          </a:p>
          <a:p>
            <a:pPr algn="just">
              <a:spcAft>
                <a:spcPts val="1200"/>
              </a:spcAft>
            </a:pPr>
            <a:r>
              <a:rPr lang="es-ES_tradnl" dirty="0"/>
              <a:t>Personal calificado </a:t>
            </a:r>
            <a:r>
              <a:rPr lang="es-ES_tradnl" dirty="0" smtClean="0"/>
              <a:t>ESNAVAL </a:t>
            </a:r>
            <a:r>
              <a:rPr lang="es-ES_tradnl" dirty="0"/>
              <a:t>no cumple con </a:t>
            </a:r>
            <a:r>
              <a:rPr lang="es-ES_tradnl" dirty="0" smtClean="0"/>
              <a:t>el perfil </a:t>
            </a:r>
            <a:r>
              <a:rPr lang="es-ES_tradnl" dirty="0"/>
              <a:t>para desempeñarse como “instructor” según la Unidades de Aprendizaje del Curso (Tiro, Defensa Personal).</a:t>
            </a:r>
          </a:p>
          <a:p>
            <a:pPr algn="just">
              <a:spcAft>
                <a:spcPts val="1200"/>
              </a:spcAft>
            </a:pPr>
            <a:r>
              <a:rPr lang="es-ES_tradnl" b="1" dirty="0"/>
              <a:t>Dado que curso se imparte a futuros oficiales, </a:t>
            </a:r>
            <a:r>
              <a:rPr lang="es-ES_tradnl" b="1" dirty="0" smtClean="0"/>
              <a:t>con capacitación previa, se </a:t>
            </a:r>
            <a:r>
              <a:rPr lang="es-ES_tradnl" b="1" dirty="0"/>
              <a:t>estima que debe ser desarrollado por personal especializado en las materias.</a:t>
            </a:r>
          </a:p>
        </p:txBody>
      </p:sp>
    </p:spTree>
    <p:extLst>
      <p:ext uri="{BB962C8B-B14F-4D97-AF65-F5344CB8AC3E}">
        <p14:creationId xmlns:p14="http://schemas.microsoft.com/office/powerpoint/2010/main" val="1918910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F142C1-64D5-F133-62AB-1DED5488E1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Propuesta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D8C4B39-A699-59F1-B987-B7C29C19A3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Ejecutar fase on-line primer semestre </a:t>
            </a:r>
            <a:r>
              <a:rPr lang="es-ES_tradnl" dirty="0" smtClean="0"/>
              <a:t>2026</a:t>
            </a:r>
          </a:p>
          <a:p>
            <a:endParaRPr lang="es-ES_tradnl" dirty="0"/>
          </a:p>
          <a:p>
            <a:r>
              <a:rPr lang="es-ES_tradnl" dirty="0"/>
              <a:t>Ejecutar fase presencial en APOLINAV (extensión) entre el 22 y 26 de </a:t>
            </a:r>
            <a:r>
              <a:rPr lang="es-ES_tradnl" dirty="0" smtClean="0"/>
              <a:t>junio. </a:t>
            </a:r>
            <a:r>
              <a:rPr lang="es-ES_tradnl" dirty="0" smtClean="0"/>
              <a:t>Durante el período de práctica profesional.</a:t>
            </a:r>
          </a:p>
          <a:p>
            <a:endParaRPr lang="es-ES_tradnl" dirty="0"/>
          </a:p>
          <a:p>
            <a:r>
              <a:rPr lang="es-ES_tradnl" dirty="0" smtClean="0"/>
              <a:t>Alternativa </a:t>
            </a:r>
            <a:r>
              <a:rPr lang="es-ES_tradnl" dirty="0"/>
              <a:t>29 junio al 03 julio.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85432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812716-32B2-797C-8C0C-2C0868C02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EDD2E0-F250-7E6B-2A80-CC6B9045FB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Costo según Programa de Asignatura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F88BB48-85CD-F74A-100B-F7FCA1CA69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4693112"/>
          </a:xfrm>
        </p:spPr>
        <p:txBody>
          <a:bodyPr/>
          <a:lstStyle/>
          <a:p>
            <a:r>
              <a:rPr lang="es-ES_tradnl" dirty="0" smtClean="0"/>
              <a:t>No se especifica cantidad </a:t>
            </a:r>
            <a:r>
              <a:rPr lang="es-ES_tradnl" dirty="0"/>
              <a:t>de </a:t>
            </a:r>
            <a:r>
              <a:rPr lang="es-ES_tradnl" dirty="0" smtClean="0"/>
              <a:t>munición en el programa </a:t>
            </a:r>
            <a:r>
              <a:rPr lang="es-ES_tradnl" dirty="0"/>
              <a:t>de </a:t>
            </a:r>
            <a:r>
              <a:rPr lang="es-ES_tradnl" dirty="0" smtClean="0"/>
              <a:t>asignatura:</a:t>
            </a:r>
          </a:p>
          <a:p>
            <a:endParaRPr lang="es-ES_tradnl" dirty="0"/>
          </a:p>
          <a:p>
            <a:r>
              <a:rPr lang="es-ES_tradnl" dirty="0" smtClean="0"/>
              <a:t>Estimación de consumo de munición según </a:t>
            </a:r>
            <a:r>
              <a:rPr lang="es-ES_tradnl" dirty="0"/>
              <a:t>actividades:</a:t>
            </a:r>
          </a:p>
          <a:p>
            <a:endParaRPr lang="es-ES_tradnl" dirty="0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4891B157-B25D-3E01-D7B0-9691BB7486D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207191"/>
              </p:ext>
            </p:extLst>
          </p:nvPr>
        </p:nvGraphicFramePr>
        <p:xfrm>
          <a:off x="1036358" y="2809413"/>
          <a:ext cx="8127999" cy="303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62091547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863142001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33209394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Actividad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Cantidad/Munición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Costo Total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8249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Familiarización pistola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1564 x 9 </a:t>
                      </a:r>
                      <a:r>
                        <a:rPr lang="es-ES_tradnl" dirty="0" smtClean="0"/>
                        <a:t>mm (17 p/a)</a:t>
                      </a:r>
                      <a:endParaRPr lang="es-ES_tradnl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s-ES_tradnl" dirty="0"/>
                        <a:t>       </a:t>
                      </a:r>
                    </a:p>
                    <a:p>
                      <a:endParaRPr lang="es-ES_tradnl" dirty="0"/>
                    </a:p>
                    <a:p>
                      <a:r>
                        <a:rPr lang="es-ES_tradnl" dirty="0"/>
                        <a:t>         3,532 USD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04164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Técnica de Tiro pistola (5,10,15 metros)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1564 x 9 </a:t>
                      </a:r>
                      <a:r>
                        <a:rPr lang="es-ES_tradnl" dirty="0" smtClean="0"/>
                        <a:t>mm (17 p/a)</a:t>
                      </a:r>
                    </a:p>
                    <a:p>
                      <a:endParaRPr lang="es-ES_tradn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98597"/>
                  </a:ext>
                </a:extLst>
              </a:tr>
              <a:tr h="475519">
                <a:tc>
                  <a:txBody>
                    <a:bodyPr/>
                    <a:lstStyle/>
                    <a:p>
                      <a:r>
                        <a:rPr lang="es-ES_tradnl" dirty="0"/>
                        <a:t>Evaluación pistola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_tradnl" dirty="0"/>
                        <a:t>920 x 9 </a:t>
                      </a:r>
                      <a:r>
                        <a:rPr lang="es-ES_tradnl" dirty="0" smtClean="0"/>
                        <a:t>mm (10 p/a)</a:t>
                      </a:r>
                    </a:p>
                    <a:p>
                      <a:endParaRPr lang="es-ES_tradnl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ES_trad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06339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Familiarización Fusil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1840 x 5,56 m (20 </a:t>
                      </a:r>
                      <a:r>
                        <a:rPr lang="es-ES_tradnl" dirty="0" smtClean="0"/>
                        <a:t>p/a)</a:t>
                      </a:r>
                      <a:endParaRPr lang="es-ES_trad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938 USD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339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_tradnl" dirty="0"/>
                        <a:t>Curso considera humo y gas lacrimógeno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dirty="0"/>
                        <a:t>6 granadas de humo </a:t>
                      </a:r>
                    </a:p>
                    <a:p>
                      <a:r>
                        <a:rPr lang="es-ES_tradnl" dirty="0"/>
                        <a:t>3 granadas lacrimógenas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----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99126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91450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158CC5-A2B2-1DDE-6656-ADB949ECA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Recomendación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87A484C-019C-1D79-E579-7281DB331B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s-ES_tradnl" dirty="0"/>
              <a:t>Se recomienda solicitar a APOLINAV valorizar </a:t>
            </a:r>
            <a:r>
              <a:rPr lang="es-ES_tradnl" dirty="0" smtClean="0"/>
              <a:t>curso, </a:t>
            </a:r>
            <a:r>
              <a:rPr lang="es-ES_tradnl" dirty="0"/>
              <a:t>especificando </a:t>
            </a:r>
            <a:r>
              <a:rPr lang="es-ES_tradnl" dirty="0" err="1"/>
              <a:t>PxQ</a:t>
            </a:r>
            <a:r>
              <a:rPr lang="es-ES_tradnl" dirty="0"/>
              <a:t> para actividades con munición, objeto </a:t>
            </a:r>
            <a:r>
              <a:rPr lang="es-ES_tradnl" dirty="0" smtClean="0"/>
              <a:t>planificar </a:t>
            </a:r>
            <a:r>
              <a:rPr lang="es-ES_tradnl" dirty="0"/>
              <a:t>curso con exactitud</a:t>
            </a:r>
            <a:r>
              <a:rPr lang="es-ES_tradnl" dirty="0" smtClean="0"/>
              <a:t>.</a:t>
            </a:r>
          </a:p>
          <a:p>
            <a:pPr>
              <a:spcAft>
                <a:spcPts val="600"/>
              </a:spcAft>
            </a:pPr>
            <a:endParaRPr lang="es-ES_tradnl" dirty="0"/>
          </a:p>
          <a:p>
            <a:r>
              <a:rPr lang="es-ES_tradnl" dirty="0"/>
              <a:t>Para el caso de la Escuela Naval y el perfil de alumnos (futuros supervisores) se recomienda que curso sea efectuado por extensión APOLINAV con al menos: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_tradnl" sz="1800" dirty="0"/>
              <a:t>02 Instructores e </a:t>
            </a:r>
            <a:r>
              <a:rPr lang="es-ES_tradnl" sz="1800" dirty="0" smtClean="0"/>
              <a:t>Combate cuerpo a cuerpo.</a:t>
            </a:r>
            <a:endParaRPr lang="es-ES_tradnl" sz="1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s-ES_tradnl" sz="1800" dirty="0"/>
              <a:t>03 Instructores de Tiro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s-ES_tradnl" sz="1800" dirty="0"/>
              <a:t>02 Enfermeros especializados en PHTLS</a:t>
            </a:r>
          </a:p>
        </p:txBody>
      </p:sp>
    </p:spTree>
    <p:extLst>
      <p:ext uri="{BB962C8B-B14F-4D97-AF65-F5344CB8AC3E}">
        <p14:creationId xmlns:p14="http://schemas.microsoft.com/office/powerpoint/2010/main" val="1898582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02B9FE-4144-002E-895E-FD396290C3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6566B7C7-BCF0-3E1E-74F4-7D323DFD9D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467"/>
            <a:ext cx="7417256" cy="6858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4CBF31E8-8603-15CB-0888-F6E9210C6B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7" y="71863"/>
            <a:ext cx="2051693" cy="107008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52D3118-FB61-6720-D312-A3581BF5F864}"/>
              </a:ext>
            </a:extLst>
          </p:cNvPr>
          <p:cNvSpPr txBox="1"/>
          <p:nvPr/>
        </p:nvSpPr>
        <p:spPr>
          <a:xfrm>
            <a:off x="98231" y="907764"/>
            <a:ext cx="2051693" cy="276999"/>
          </a:xfrm>
          <a:prstGeom prst="rect">
            <a:avLst/>
          </a:prstGeom>
          <a:solidFill>
            <a:schemeClr val="bg1"/>
          </a:solidFill>
          <a:ln>
            <a:solidFill>
              <a:srgbClr val="FFFEFD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200" dirty="0">
                <a:solidFill>
                  <a:schemeClr val="bg1"/>
                </a:solidFill>
              </a:rPr>
              <a:t>     </a:t>
            </a:r>
            <a:r>
              <a:rPr lang="es-CL" sz="1200" dirty="0"/>
              <a:t>www.escuelanaval.cl</a:t>
            </a:r>
            <a:endParaRPr lang="en-US" sz="1200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98A5685-3E30-6E66-0F74-C63C38F309CA}"/>
              </a:ext>
            </a:extLst>
          </p:cNvPr>
          <p:cNvSpPr/>
          <p:nvPr/>
        </p:nvSpPr>
        <p:spPr>
          <a:xfrm>
            <a:off x="7264366" y="0"/>
            <a:ext cx="4947954" cy="6858000"/>
          </a:xfrm>
          <a:prstGeom prst="rect">
            <a:avLst/>
          </a:prstGeom>
          <a:ln>
            <a:solidFill>
              <a:srgbClr val="4A66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F1D2C6E-393C-CC21-8AA1-E15F29AC6B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045643" y="4929139"/>
            <a:ext cx="3725225" cy="914400"/>
          </a:xfrm>
        </p:spPr>
        <p:txBody>
          <a:bodyPr>
            <a:normAutofit/>
          </a:bodyPr>
          <a:lstStyle/>
          <a:p>
            <a:pPr algn="l"/>
            <a:r>
              <a:rPr lang="es-CL" dirty="0">
                <a:solidFill>
                  <a:srgbClr val="FFFFFF">
                    <a:alpha val="70000"/>
                  </a:srgbClr>
                </a:solidFill>
              </a:rPr>
              <a:t>DEPARTAMENTO DE EDUCACIÓN </a:t>
            </a:r>
          </a:p>
          <a:p>
            <a:pPr algn="l"/>
            <a:r>
              <a:rPr lang="es-CL" dirty="0">
                <a:solidFill>
                  <a:srgbClr val="FFFFFF">
                    <a:alpha val="70000"/>
                  </a:srgbClr>
                </a:solidFill>
              </a:rPr>
              <a:t>ESCUELA NAVAL “ARTURO PRAT”</a:t>
            </a:r>
          </a:p>
        </p:txBody>
      </p:sp>
      <p:sp>
        <p:nvSpPr>
          <p:cNvPr id="6" name="Triángulo isósceles 5">
            <a:extLst>
              <a:ext uri="{FF2B5EF4-FFF2-40B4-BE49-F238E27FC236}">
                <a16:creationId xmlns:a16="http://schemas.microsoft.com/office/drawing/2014/main" id="{A3936EE7-E23A-D761-33E9-F0BE252817B3}"/>
              </a:ext>
            </a:extLst>
          </p:cNvPr>
          <p:cNvSpPr/>
          <p:nvPr/>
        </p:nvSpPr>
        <p:spPr>
          <a:xfrm rot="10800000">
            <a:off x="5780538" y="4267"/>
            <a:ext cx="1503680" cy="351584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Triángulo isósceles 20">
            <a:extLst>
              <a:ext uri="{FF2B5EF4-FFF2-40B4-BE49-F238E27FC236}">
                <a16:creationId xmlns:a16="http://schemas.microsoft.com/office/drawing/2014/main" id="{690FEFB3-AE23-EB5E-8201-2F419CD0E2AC}"/>
              </a:ext>
            </a:extLst>
          </p:cNvPr>
          <p:cNvSpPr/>
          <p:nvPr/>
        </p:nvSpPr>
        <p:spPr>
          <a:xfrm>
            <a:off x="5780538" y="3350625"/>
            <a:ext cx="1503680" cy="3515842"/>
          </a:xfrm>
          <a:prstGeom prst="triangle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riángulo isósceles 22">
            <a:extLst>
              <a:ext uri="{FF2B5EF4-FFF2-40B4-BE49-F238E27FC236}">
                <a16:creationId xmlns:a16="http://schemas.microsoft.com/office/drawing/2014/main" id="{E3804244-B3A1-CD3C-22AE-815E51E3EFAE}"/>
              </a:ext>
            </a:extLst>
          </p:cNvPr>
          <p:cNvSpPr/>
          <p:nvPr/>
        </p:nvSpPr>
        <p:spPr>
          <a:xfrm rot="10800000">
            <a:off x="6453116" y="348290"/>
            <a:ext cx="1503680" cy="3515842"/>
          </a:xfrm>
          <a:prstGeom prst="triangle">
            <a:avLst/>
          </a:prstGeom>
          <a:solidFill>
            <a:schemeClr val="accent3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riángulo isósceles 24">
            <a:extLst>
              <a:ext uri="{FF2B5EF4-FFF2-40B4-BE49-F238E27FC236}">
                <a16:creationId xmlns:a16="http://schemas.microsoft.com/office/drawing/2014/main" id="{176E0A3E-C525-14E8-C425-E390BB51E4F1}"/>
              </a:ext>
            </a:extLst>
          </p:cNvPr>
          <p:cNvSpPr/>
          <p:nvPr/>
        </p:nvSpPr>
        <p:spPr>
          <a:xfrm>
            <a:off x="6453116" y="2934065"/>
            <a:ext cx="1503680" cy="3515842"/>
          </a:xfrm>
          <a:prstGeom prst="triangl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C559079D-062A-75C2-40CC-3C79C301AC7A}"/>
              </a:ext>
            </a:extLst>
          </p:cNvPr>
          <p:cNvCxnSpPr/>
          <p:nvPr/>
        </p:nvCxnSpPr>
        <p:spPr>
          <a:xfrm flipH="1">
            <a:off x="5637249" y="3387414"/>
            <a:ext cx="727020" cy="3337012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recto 26">
            <a:extLst>
              <a:ext uri="{FF2B5EF4-FFF2-40B4-BE49-F238E27FC236}">
                <a16:creationId xmlns:a16="http://schemas.microsoft.com/office/drawing/2014/main" id="{4FED2A8B-3E2D-9213-C0C7-3112EB059E88}"/>
              </a:ext>
            </a:extLst>
          </p:cNvPr>
          <p:cNvCxnSpPr/>
          <p:nvPr/>
        </p:nvCxnSpPr>
        <p:spPr>
          <a:xfrm>
            <a:off x="5638479" y="71863"/>
            <a:ext cx="725790" cy="3315551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riángulo isósceles 29">
            <a:extLst>
              <a:ext uri="{FF2B5EF4-FFF2-40B4-BE49-F238E27FC236}">
                <a16:creationId xmlns:a16="http://schemas.microsoft.com/office/drawing/2014/main" id="{B6D3EA66-56E4-3FAA-95EE-65D1082BE2F7}"/>
              </a:ext>
            </a:extLst>
          </p:cNvPr>
          <p:cNvSpPr/>
          <p:nvPr/>
        </p:nvSpPr>
        <p:spPr>
          <a:xfrm rot="560861">
            <a:off x="11663812" y="4572700"/>
            <a:ext cx="655357" cy="2181984"/>
          </a:xfrm>
          <a:prstGeom prst="triangl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ítulo 1">
            <a:extLst>
              <a:ext uri="{FF2B5EF4-FFF2-40B4-BE49-F238E27FC236}">
                <a16:creationId xmlns:a16="http://schemas.microsoft.com/office/drawing/2014/main" id="{48FB98D1-3926-52D1-976C-168758AD153A}"/>
              </a:ext>
            </a:extLst>
          </p:cNvPr>
          <p:cNvSpPr txBox="1">
            <a:spLocks/>
          </p:cNvSpPr>
          <p:nvPr/>
        </p:nvSpPr>
        <p:spPr>
          <a:xfrm>
            <a:off x="7559315" y="1214146"/>
            <a:ext cx="6587469" cy="284967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s-CL" sz="4800" dirty="0">
                <a:solidFill>
                  <a:srgbClr val="FFFFFF"/>
                </a:solidFill>
                <a:latin typeface="Bahnschrift Condensed" panose="020B0502040204020203" pitchFamily="34" charset="0"/>
              </a:rPr>
              <a:t>CURSO CENTINELA PARA BRIGADIERES</a:t>
            </a:r>
            <a:r>
              <a:rPr lang="es-CL" sz="4800" dirty="0">
                <a:solidFill>
                  <a:srgbClr val="FFFFFF"/>
                </a:solidFill>
              </a:rPr>
              <a:t/>
            </a:r>
            <a:br>
              <a:rPr lang="es-CL" sz="4800" dirty="0">
                <a:solidFill>
                  <a:srgbClr val="FFFFFF"/>
                </a:solidFill>
              </a:rPr>
            </a:br>
            <a:r>
              <a:rPr lang="es-CL" sz="4800" dirty="0">
                <a:solidFill>
                  <a:srgbClr val="FFFFFF"/>
                </a:solidFill>
              </a:rPr>
              <a:t> </a:t>
            </a:r>
            <a:r>
              <a:rPr lang="es-CL" sz="3200" dirty="0">
                <a:solidFill>
                  <a:srgbClr val="FFFFFF"/>
                </a:solidFill>
              </a:rPr>
              <a:t>  </a:t>
            </a:r>
            <a:r>
              <a:rPr lang="es-CL" sz="4800" dirty="0">
                <a:solidFill>
                  <a:srgbClr val="FFFFFF"/>
                </a:solidFill>
              </a:rPr>
              <a:t>              </a:t>
            </a:r>
          </a:p>
          <a:p>
            <a:pPr algn="l"/>
            <a:endParaRPr lang="es-CL" sz="28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59000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Azul cálido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3585</TotalTime>
  <Words>468</Words>
  <Application>Microsoft Office PowerPoint</Application>
  <PresentationFormat>Panorámica</PresentationFormat>
  <Paragraphs>65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15" baseType="lpstr">
      <vt:lpstr>Aptos</vt:lpstr>
      <vt:lpstr>Arial</vt:lpstr>
      <vt:lpstr>Bahnschrift Condensed</vt:lpstr>
      <vt:lpstr>Times New Roman</vt:lpstr>
      <vt:lpstr>Trebuchet MS</vt:lpstr>
      <vt:lpstr>Wingdings</vt:lpstr>
      <vt:lpstr>Wingdings 3</vt:lpstr>
      <vt:lpstr>Faceta</vt:lpstr>
      <vt:lpstr>Presentación de PowerPoint</vt:lpstr>
      <vt:lpstr>Contribución del curso: </vt:lpstr>
      <vt:lpstr>Condición Actual y factores de planificación ESNAVAL</vt:lpstr>
      <vt:lpstr>Propuesta </vt:lpstr>
      <vt:lpstr>Costo según Programa de Asignatura </vt:lpstr>
      <vt:lpstr>Recomendación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CONCURSO DE ADMISIÓN ESNAVAL 2026</dc:title>
  <dc:creator>Matias Carter</dc:creator>
  <cp:lastModifiedBy>I18 Asesor Act. Profesionales PC. Gonzalo Maldonado V.</cp:lastModifiedBy>
  <cp:revision>45</cp:revision>
  <dcterms:created xsi:type="dcterms:W3CDTF">2025-10-28T12:25:28Z</dcterms:created>
  <dcterms:modified xsi:type="dcterms:W3CDTF">2026-03-09T19:40:30Z</dcterms:modified>
</cp:coreProperties>
</file>