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EBBBCC-DAD2-459C-BE2E-F6DE35CF9A28}" styleName="Estilo oscuro 2 - Énfasis 3/Énfasis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Estilo oscuro 2 - Énfasis 1/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Estilo oscuro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AF606853-7671-496A-8E4F-DF71F8EC918B}" styleName="Estilo oscuro 1 - Énfasis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C083E6E3-FA7D-4D7B-A595-EF9225AFEA82}" styleName="Estilo claro 1 - Acento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6327"/>
  </p:normalViewPr>
  <p:slideViewPr>
    <p:cSldViewPr snapToGrid="0" snapToObjects="1">
      <p:cViewPr varScale="1">
        <p:scale>
          <a:sx n="73" d="100"/>
          <a:sy n="73" d="100"/>
        </p:scale>
        <p:origin x="5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54B414-83CD-434F-8116-49D8C116EC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04A10C5-C2EC-CF4D-A317-A03EFDF0C8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F60C57F-78A8-7E4E-9F4A-F3805A628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28/09/2020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7E1478B-B99A-1741-A3F7-E631505DE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1B5E9EB-73F3-C246-892A-B9FD73CBD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79919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F6A2C3-A5D1-5C45-8110-20DF2289D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0C11583-96DB-F54C-800E-3A01A5063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0189F81-EF74-7E4D-9364-94F550E6A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28/09/2020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1C97ACA-F0C9-594F-981C-80EFD825C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C4F8733-2E22-9248-AFD9-C3D842F219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53672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7246746-2E4B-3B45-B867-43AA19D25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AD36C1C-EC86-4448-9472-773B7A94FF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45ED6A1-A141-D148-8937-5C99E7780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28/09/2020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D380431-7A17-A840-8E24-7F78705C5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C6407CC-E239-994A-85F2-0C317B231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04421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008143-D206-2C46-845B-3EB70F255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3A4C69F-8673-5C40-9363-694B021B07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9C99351-858D-1348-8FD9-E82456B3E7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B5FC3EC-CF26-854B-B4CB-34308F114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28/09/2020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AB7BEEC-BBE8-0846-9150-11E0D8183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4AEDF8E-C0CD-A144-BD11-D817A75F2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47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31D9432-0D11-314F-AFFB-47387BF63B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2632D8C-F173-7F4B-94B2-6D49A1DDFD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3F904B9-9A57-3E46-809A-36573E8BBD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97D3AF0-4CD1-F640-B337-3DFF942994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A558CE7-513C-2248-9CB2-C6399FAC88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7FD97C0-2860-F246-9491-4C3B1A5E8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28/09/2020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973183D-F241-904E-9FA4-58E5A6A8D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A4FA6696-B439-5141-8ADA-3F91084EA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74566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615E9E-83E5-C14F-BAD1-38A675FE6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418187D-5DEB-C948-86BA-6442D5BE4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28/09/2020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1BE5C5F-4BE7-A343-96F2-B08E013DD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BC8F00E-210F-A04D-9B68-64CA7DB71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10478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29F9FEC-A3E2-1643-B485-2E95E9454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28/09/2020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63C9587-10D9-004D-B8A3-E80094E5B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5515D58-05C0-2540-B726-0CEC98039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32369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BD54ED-DB3C-1B46-86DD-A4DF3E7222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C707D35-3953-E64F-A96E-D67426AD59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42BE136-32B9-D24C-8638-2C4996BC80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F9F1FB0-1467-5147-9128-97F7ECD70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28/09/2020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1D4E8CC-6D6F-5F43-A57C-4D6D929F9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A777887-01E3-7F42-9BE3-D832A5E3F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3860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B860F2-03D7-E84B-89A0-24E76AB65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043D7E5-4F6B-6B4F-B89F-0B1AEAA29F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FE84915-126C-B740-9E39-5FFA145299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864A6E3-A790-154F-B214-7959BFF99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28/09/2020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34B2CB2-AC4A-184C-B731-C1FC33EBF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E4757DE-750B-AB4B-8B4D-B77877B20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86040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7B3551-2097-624E-8DDA-0102A43E3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77AAB0-65C1-674B-9220-17F3A64656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4F61F4-FC93-F142-944E-B3EAC1D8A7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28/09/2020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8FEFBA8-06DD-054A-86E0-77E0DBEC0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BEA5D54-632C-A449-BCC6-248092EC7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1949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6553115-86D5-164E-B9DD-1B2CA6246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C463B74-297B-8146-9A35-E4AB3E4F9F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1036B77-2B71-424B-BA83-805F9CD3D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28/09/2020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B2D4897-968A-8646-9387-8B047F3AE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F565181-4A1C-3049-B20C-C651E2301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32790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1C42097-79F9-3A4F-86D8-3B72388C5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3556822-9947-CD41-AE2B-99CAF7DC06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83B2D41-A372-A747-B6BE-8E88305798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21346-05F6-644D-BE5E-42A5E537DE90}" type="datetimeFigureOut">
              <a:rPr lang="es-ES_tradnl" smtClean="0"/>
              <a:t>28/09/2020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962FB45-4A29-574F-B865-F87267DC4B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02DF286-5A9C-024A-8BD2-AA46CD97B3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50022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A9100A-C286-5442-BD24-34D65937347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/>
              <a:t>Método de los cuadrados mínimos 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611331E-B555-0E45-BCE8-FD82BC4A612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_tradnl" dirty="0"/>
              <a:t>Física </a:t>
            </a:r>
            <a:r>
              <a:rPr lang="es-ES_tradnl" dirty="0" smtClean="0"/>
              <a:t>I</a:t>
            </a:r>
            <a:endParaRPr lang="es-ES_tradnl" dirty="0"/>
          </a:p>
          <a:p>
            <a:r>
              <a:rPr lang="es-ES_tradnl" dirty="0"/>
              <a:t>2do Semestre 2020</a:t>
            </a:r>
          </a:p>
        </p:txBody>
      </p:sp>
    </p:spTree>
    <p:extLst>
      <p:ext uri="{BB962C8B-B14F-4D97-AF65-F5344CB8AC3E}">
        <p14:creationId xmlns:p14="http://schemas.microsoft.com/office/powerpoint/2010/main" val="911367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0B14AAA0-BEBB-9746-9837-CA5DD86CA6F5}"/>
              </a:ext>
            </a:extLst>
          </p:cNvPr>
          <p:cNvSpPr/>
          <p:nvPr/>
        </p:nvSpPr>
        <p:spPr>
          <a:xfrm>
            <a:off x="543340" y="388996"/>
            <a:ext cx="111152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16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Una </a:t>
            </a:r>
            <a:r>
              <a:rPr lang="es-CL" sz="16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recta que mejor se ajusta </a:t>
            </a:r>
            <a:r>
              <a:rPr lang="es-CL" sz="16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 una línea recta que es la mejor aproximación del conjunto de datos dado.</a:t>
            </a:r>
          </a:p>
          <a:p>
            <a:pPr algn="just"/>
            <a:endParaRPr lang="es-CL" sz="1600" b="0" i="0" dirty="0">
              <a:solidFill>
                <a:srgbClr val="0070C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16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 usada para estudiar la naturaleza de la relación entre dos variables </a:t>
            </a:r>
            <a:r>
              <a:rPr lang="es-CL" sz="16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(x e y)</a:t>
            </a:r>
          </a:p>
          <a:p>
            <a:pPr algn="just"/>
            <a:endParaRPr lang="es-CL" sz="1600" b="0" i="0" dirty="0">
              <a:solidFill>
                <a:srgbClr val="0070C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16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Una recta que mejor se ajusta puede ser determinada aproximadamente usando el método visual al dibujar una línea recta en una </a:t>
            </a:r>
            <a:r>
              <a:rPr lang="es-CL" sz="16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gráfica de dispersión </a:t>
            </a:r>
            <a:r>
              <a:rPr lang="es-CL" sz="16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para que tanto el número de puntos arriba de la recta y debajo de la recta sean casi iguales (y la línea pasa a tráves de tantos puntos como sea posible). </a:t>
            </a:r>
            <a:r>
              <a:rPr lang="es-CL" sz="16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Metodo del ajuste libre</a:t>
            </a:r>
            <a:r>
              <a:rPr lang="es-CL" sz="16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endParaRPr lang="es-CL" sz="1600" b="0" i="0" dirty="0">
              <a:solidFill>
                <a:srgbClr val="0070C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16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Una forma más precisa de encontrar la recta que mejor se ajusta es el </a:t>
            </a:r>
            <a:r>
              <a:rPr lang="es-CL" sz="1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método de los cuadrados mínimos </a:t>
            </a:r>
            <a:r>
              <a:rPr lang="es-CL" sz="16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085643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F0BDB653-4387-7445-B082-94F627D965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9565085"/>
              </p:ext>
            </p:extLst>
          </p:nvPr>
        </p:nvGraphicFramePr>
        <p:xfrm>
          <a:off x="5762484" y="353639"/>
          <a:ext cx="5183812" cy="2868271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295953">
                  <a:extLst>
                    <a:ext uri="{9D8B030D-6E8A-4147-A177-3AD203B41FA5}">
                      <a16:colId xmlns:a16="http://schemas.microsoft.com/office/drawing/2014/main" val="2536831495"/>
                    </a:ext>
                  </a:extLst>
                </a:gridCol>
                <a:gridCol w="1295953">
                  <a:extLst>
                    <a:ext uri="{9D8B030D-6E8A-4147-A177-3AD203B41FA5}">
                      <a16:colId xmlns:a16="http://schemas.microsoft.com/office/drawing/2014/main" val="956101881"/>
                    </a:ext>
                  </a:extLst>
                </a:gridCol>
                <a:gridCol w="1295953">
                  <a:extLst>
                    <a:ext uri="{9D8B030D-6E8A-4147-A177-3AD203B41FA5}">
                      <a16:colId xmlns:a16="http://schemas.microsoft.com/office/drawing/2014/main" val="2302558199"/>
                    </a:ext>
                  </a:extLst>
                </a:gridCol>
                <a:gridCol w="1295953">
                  <a:extLst>
                    <a:ext uri="{9D8B030D-6E8A-4147-A177-3AD203B41FA5}">
                      <a16:colId xmlns:a16="http://schemas.microsoft.com/office/drawing/2014/main" val="3314782881"/>
                    </a:ext>
                  </a:extLst>
                </a:gridCol>
              </a:tblGrid>
              <a:tr h="381182">
                <a:tc>
                  <a:txBody>
                    <a:bodyPr/>
                    <a:lstStyle/>
                    <a:p>
                      <a:pPr algn="ctr"/>
                      <a:r>
                        <a:rPr lang="es-ES_tradnl" sz="1800" dirty="0"/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800" dirty="0"/>
                        <a:t>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800" dirty="0"/>
                        <a:t>x*y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800" dirty="0"/>
                        <a:t>x</a:t>
                      </a:r>
                      <a:r>
                        <a:rPr lang="es-ES_tradnl" sz="1800" baseline="30000" dirty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7559623"/>
                  </a:ext>
                </a:extLst>
              </a:tr>
              <a:tr h="505889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aseline="0" dirty="0"/>
                        <a:t>y</a:t>
                      </a:r>
                      <a:r>
                        <a:rPr lang="es-ES_tradnl" baseline="-25000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1</a:t>
                      </a:r>
                      <a:r>
                        <a:rPr lang="es-ES_tradnl" baseline="0" dirty="0"/>
                        <a:t>*y</a:t>
                      </a:r>
                      <a:r>
                        <a:rPr lang="es-ES_tradnl" baseline="-25000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1</a:t>
                      </a:r>
                      <a:r>
                        <a:rPr lang="es-ES_tradnl" baseline="30000" dirty="0"/>
                        <a:t>2</a:t>
                      </a:r>
                      <a:endParaRPr lang="es-ES_tradnl" baseline="-25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7761877"/>
                  </a:ext>
                </a:extLst>
              </a:tr>
              <a:tr h="361144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2</a:t>
                      </a:r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aseline="0" dirty="0"/>
                        <a:t>y</a:t>
                      </a:r>
                      <a:r>
                        <a:rPr lang="es-ES_tradnl" baseline="-25000" dirty="0"/>
                        <a:t>2</a:t>
                      </a:r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2</a:t>
                      </a:r>
                      <a:r>
                        <a:rPr lang="es-ES_tradnl" baseline="0" dirty="0"/>
                        <a:t>*y</a:t>
                      </a:r>
                      <a:r>
                        <a:rPr lang="es-ES_tradnl" baseline="-25000" dirty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2</a:t>
                      </a:r>
                      <a:r>
                        <a:rPr lang="es-ES_tradnl" baseline="30000" dirty="0"/>
                        <a:t>2</a:t>
                      </a:r>
                      <a:endParaRPr lang="es-ES_tradnl" baseline="-25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789654"/>
                  </a:ext>
                </a:extLst>
              </a:tr>
              <a:tr h="361144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3</a:t>
                      </a:r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aseline="0" dirty="0"/>
                        <a:t>y</a:t>
                      </a:r>
                      <a:r>
                        <a:rPr lang="es-ES_tradnl" baseline="-25000" dirty="0"/>
                        <a:t>3</a:t>
                      </a:r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3</a:t>
                      </a:r>
                      <a:r>
                        <a:rPr lang="es-ES_tradnl" baseline="0" dirty="0"/>
                        <a:t>*y</a:t>
                      </a:r>
                      <a:r>
                        <a:rPr lang="es-ES_tradnl" baseline="-25000" dirty="0"/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3</a:t>
                      </a:r>
                      <a:r>
                        <a:rPr lang="es-ES_tradnl" baseline="30000" dirty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7450322"/>
                  </a:ext>
                </a:extLst>
              </a:tr>
              <a:tr h="361144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….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….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846424"/>
                  </a:ext>
                </a:extLst>
              </a:tr>
              <a:tr h="3611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dirty="0" err="1"/>
                        <a:t>x</a:t>
                      </a:r>
                      <a:r>
                        <a:rPr lang="es-ES_tradnl" baseline="-25000" dirty="0" err="1"/>
                        <a:t>N</a:t>
                      </a:r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baseline="0" dirty="0" err="1"/>
                        <a:t>y</a:t>
                      </a:r>
                      <a:r>
                        <a:rPr lang="es-ES_tradnl" baseline="-25000" dirty="0" err="1"/>
                        <a:t>N</a:t>
                      </a:r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dirty="0" err="1"/>
                        <a:t>x</a:t>
                      </a:r>
                      <a:r>
                        <a:rPr lang="es-ES_tradnl" baseline="-25000" dirty="0" err="1"/>
                        <a:t>N</a:t>
                      </a:r>
                      <a:r>
                        <a:rPr lang="es-ES_tradnl" baseline="0" dirty="0"/>
                        <a:t>*</a:t>
                      </a:r>
                      <a:r>
                        <a:rPr lang="es-ES_tradnl" baseline="0" dirty="0" err="1"/>
                        <a:t>y</a:t>
                      </a:r>
                      <a:r>
                        <a:rPr lang="es-ES_tradnl" baseline="-25000" dirty="0" err="1"/>
                        <a:t>N</a:t>
                      </a:r>
                      <a:endParaRPr lang="es-ES_tradnl" baseline="-25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N</a:t>
                      </a:r>
                      <a:r>
                        <a:rPr lang="es-ES_tradnl" baseline="30000" dirty="0"/>
                        <a:t>2</a:t>
                      </a:r>
                      <a:endParaRPr lang="es-ES_tradnl" baseline="-25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2904464"/>
                  </a:ext>
                </a:extLst>
              </a:tr>
              <a:tr h="3611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800" b="1" dirty="0" err="1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s-ES_tradnl" sz="2800" b="1" baseline="-25000" dirty="0" err="1">
                          <a:solidFill>
                            <a:srgbClr val="FF0000"/>
                          </a:solidFill>
                        </a:rPr>
                        <a:t>x</a:t>
                      </a:r>
                      <a:endParaRPr lang="es-ES_tradnl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800" b="1" dirty="0" err="1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s-ES_tradnl" sz="2800" b="1" baseline="-25000" dirty="0" err="1">
                          <a:solidFill>
                            <a:srgbClr val="FF0000"/>
                          </a:solidFill>
                        </a:rPr>
                        <a:t>y</a:t>
                      </a:r>
                      <a:endParaRPr lang="es-ES_tradnl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800" b="1" dirty="0" err="1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s-ES_tradnl" sz="2800" b="1" baseline="-25000" dirty="0" err="1">
                          <a:solidFill>
                            <a:srgbClr val="FF0000"/>
                          </a:solidFill>
                        </a:rPr>
                        <a:t>xy</a:t>
                      </a:r>
                      <a:endParaRPr lang="es-ES_tradnl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800" b="1" dirty="0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s-ES_tradnl" sz="2800" b="1" baseline="-25000" dirty="0">
                          <a:solidFill>
                            <a:srgbClr val="FF0000"/>
                          </a:solidFill>
                        </a:rPr>
                        <a:t>x</a:t>
                      </a:r>
                      <a:r>
                        <a:rPr lang="es-ES_tradnl" sz="1400" b="1" baseline="-25000" dirty="0">
                          <a:solidFill>
                            <a:srgbClr val="FF0000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6932129"/>
                  </a:ext>
                </a:extLst>
              </a:tr>
            </a:tbl>
          </a:graphicData>
        </a:graphic>
      </p:graphicFrame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F007FD75-060D-894D-91DC-882727A905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2899614"/>
              </p:ext>
            </p:extLst>
          </p:nvPr>
        </p:nvGraphicFramePr>
        <p:xfrm>
          <a:off x="653771" y="332040"/>
          <a:ext cx="3054074" cy="237171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527037">
                  <a:extLst>
                    <a:ext uri="{9D8B030D-6E8A-4147-A177-3AD203B41FA5}">
                      <a16:colId xmlns:a16="http://schemas.microsoft.com/office/drawing/2014/main" val="2536831495"/>
                    </a:ext>
                  </a:extLst>
                </a:gridCol>
                <a:gridCol w="1527037">
                  <a:extLst>
                    <a:ext uri="{9D8B030D-6E8A-4147-A177-3AD203B41FA5}">
                      <a16:colId xmlns:a16="http://schemas.microsoft.com/office/drawing/2014/main" val="956101881"/>
                    </a:ext>
                  </a:extLst>
                </a:gridCol>
              </a:tblGrid>
              <a:tr h="413395">
                <a:tc>
                  <a:txBody>
                    <a:bodyPr/>
                    <a:lstStyle/>
                    <a:p>
                      <a:pPr algn="ctr"/>
                      <a:r>
                        <a:rPr lang="es-ES_tradnl" sz="1800" dirty="0"/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800" dirty="0"/>
                        <a:t>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7559623"/>
                  </a:ext>
                </a:extLst>
              </a:tr>
              <a:tr h="391663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aseline="0" dirty="0"/>
                        <a:t>y</a:t>
                      </a:r>
                      <a:r>
                        <a:rPr lang="es-ES_tradnl" baseline="-25000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7761877"/>
                  </a:ext>
                </a:extLst>
              </a:tr>
              <a:tr h="391663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2</a:t>
                      </a:r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aseline="0" dirty="0"/>
                        <a:t>y</a:t>
                      </a:r>
                      <a:r>
                        <a:rPr lang="es-ES_tradnl" baseline="-25000" dirty="0"/>
                        <a:t>2</a:t>
                      </a:r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789654"/>
                  </a:ext>
                </a:extLst>
              </a:tr>
              <a:tr h="391663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3</a:t>
                      </a:r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aseline="0" dirty="0"/>
                        <a:t>y</a:t>
                      </a:r>
                      <a:r>
                        <a:rPr lang="es-ES_tradnl" baseline="-25000" dirty="0"/>
                        <a:t>3</a:t>
                      </a:r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7450322"/>
                  </a:ext>
                </a:extLst>
              </a:tr>
              <a:tr h="391663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….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….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846424"/>
                  </a:ext>
                </a:extLst>
              </a:tr>
              <a:tr h="39166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dirty="0" err="1"/>
                        <a:t>x</a:t>
                      </a:r>
                      <a:r>
                        <a:rPr lang="es-ES_tradnl" baseline="-25000" dirty="0" err="1"/>
                        <a:t>N</a:t>
                      </a:r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baseline="0" dirty="0" err="1"/>
                        <a:t>y</a:t>
                      </a:r>
                      <a:r>
                        <a:rPr lang="es-ES_tradnl" baseline="-25000" dirty="0" err="1"/>
                        <a:t>N</a:t>
                      </a:r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2904464"/>
                  </a:ext>
                </a:extLst>
              </a:tr>
            </a:tbl>
          </a:graphicData>
        </a:graphic>
      </p:graphicFrame>
      <p:sp>
        <p:nvSpPr>
          <p:cNvPr id="8" name="CuadroTexto 7">
            <a:extLst>
              <a:ext uri="{FF2B5EF4-FFF2-40B4-BE49-F238E27FC236}">
                <a16:creationId xmlns:a16="http://schemas.microsoft.com/office/drawing/2014/main" id="{A81E025F-2E21-6244-806C-0314D77D5046}"/>
              </a:ext>
            </a:extLst>
          </p:cNvPr>
          <p:cNvSpPr txBox="1"/>
          <p:nvPr/>
        </p:nvSpPr>
        <p:spPr>
          <a:xfrm>
            <a:off x="825084" y="3329960"/>
            <a:ext cx="2331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err="1">
                <a:solidFill>
                  <a:srgbClr val="002060"/>
                </a:solidFill>
              </a:rPr>
              <a:t>S</a:t>
            </a:r>
            <a:r>
              <a:rPr lang="es-ES_tradnl" b="1" baseline="-25000" dirty="0" err="1">
                <a:solidFill>
                  <a:srgbClr val="002060"/>
                </a:solidFill>
              </a:rPr>
              <a:t>x</a:t>
            </a:r>
            <a:r>
              <a:rPr lang="es-ES_tradnl" b="1" dirty="0">
                <a:solidFill>
                  <a:srgbClr val="002060"/>
                </a:solidFill>
              </a:rPr>
              <a:t>= x</a:t>
            </a:r>
            <a:r>
              <a:rPr lang="es-ES_tradnl" b="1" baseline="-25000" dirty="0">
                <a:solidFill>
                  <a:srgbClr val="002060"/>
                </a:solidFill>
              </a:rPr>
              <a:t>1 </a:t>
            </a:r>
            <a:r>
              <a:rPr lang="es-ES_tradnl" b="1" dirty="0">
                <a:solidFill>
                  <a:srgbClr val="002060"/>
                </a:solidFill>
              </a:rPr>
              <a:t>+ x</a:t>
            </a:r>
            <a:r>
              <a:rPr lang="es-ES_tradnl" b="1" baseline="-25000" dirty="0">
                <a:solidFill>
                  <a:srgbClr val="002060"/>
                </a:solidFill>
              </a:rPr>
              <a:t>2 </a:t>
            </a:r>
            <a:r>
              <a:rPr lang="es-ES_tradnl" b="1" dirty="0">
                <a:solidFill>
                  <a:srgbClr val="002060"/>
                </a:solidFill>
              </a:rPr>
              <a:t>+ x</a:t>
            </a:r>
            <a:r>
              <a:rPr lang="es-ES_tradnl" b="1" baseline="-25000" dirty="0">
                <a:solidFill>
                  <a:srgbClr val="002060"/>
                </a:solidFill>
              </a:rPr>
              <a:t>3 </a:t>
            </a:r>
            <a:r>
              <a:rPr lang="es-ES_tradnl" b="1" dirty="0">
                <a:solidFill>
                  <a:srgbClr val="002060"/>
                </a:solidFill>
              </a:rPr>
              <a:t>+…. + </a:t>
            </a:r>
            <a:r>
              <a:rPr lang="es-ES_tradnl" b="1" dirty="0" err="1">
                <a:solidFill>
                  <a:srgbClr val="002060"/>
                </a:solidFill>
              </a:rPr>
              <a:t>x</a:t>
            </a:r>
            <a:r>
              <a:rPr lang="es-ES_tradnl" b="1" baseline="-25000" dirty="0" err="1">
                <a:solidFill>
                  <a:srgbClr val="002060"/>
                </a:solidFill>
              </a:rPr>
              <a:t>N</a:t>
            </a:r>
            <a:r>
              <a:rPr lang="es-ES_tradnl" b="1" baseline="-25000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FAAF298-88B4-8F4B-83EB-DE2D97262800}"/>
              </a:ext>
            </a:extLst>
          </p:cNvPr>
          <p:cNvSpPr txBox="1"/>
          <p:nvPr/>
        </p:nvSpPr>
        <p:spPr>
          <a:xfrm>
            <a:off x="825084" y="3784918"/>
            <a:ext cx="2342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err="1">
                <a:solidFill>
                  <a:srgbClr val="002060"/>
                </a:solidFill>
              </a:rPr>
              <a:t>S</a:t>
            </a:r>
            <a:r>
              <a:rPr lang="es-ES_tradnl" b="1" baseline="-25000" dirty="0" err="1">
                <a:solidFill>
                  <a:srgbClr val="002060"/>
                </a:solidFill>
              </a:rPr>
              <a:t>y</a:t>
            </a:r>
            <a:r>
              <a:rPr lang="es-ES_tradnl" b="1" dirty="0">
                <a:solidFill>
                  <a:srgbClr val="002060"/>
                </a:solidFill>
              </a:rPr>
              <a:t>= y</a:t>
            </a:r>
            <a:r>
              <a:rPr lang="es-ES_tradnl" b="1" baseline="-25000" dirty="0">
                <a:solidFill>
                  <a:srgbClr val="002060"/>
                </a:solidFill>
              </a:rPr>
              <a:t>1 </a:t>
            </a:r>
            <a:r>
              <a:rPr lang="es-ES_tradnl" b="1" dirty="0">
                <a:solidFill>
                  <a:srgbClr val="002060"/>
                </a:solidFill>
              </a:rPr>
              <a:t>+ y</a:t>
            </a:r>
            <a:r>
              <a:rPr lang="es-ES_tradnl" b="1" baseline="-25000" dirty="0">
                <a:solidFill>
                  <a:srgbClr val="002060"/>
                </a:solidFill>
              </a:rPr>
              <a:t>2 </a:t>
            </a:r>
            <a:r>
              <a:rPr lang="es-ES_tradnl" b="1" dirty="0">
                <a:solidFill>
                  <a:srgbClr val="002060"/>
                </a:solidFill>
              </a:rPr>
              <a:t>+ y</a:t>
            </a:r>
            <a:r>
              <a:rPr lang="es-ES_tradnl" b="1" baseline="-25000" dirty="0">
                <a:solidFill>
                  <a:srgbClr val="002060"/>
                </a:solidFill>
              </a:rPr>
              <a:t>3 </a:t>
            </a:r>
            <a:r>
              <a:rPr lang="es-ES_tradnl" b="1" dirty="0">
                <a:solidFill>
                  <a:srgbClr val="002060"/>
                </a:solidFill>
              </a:rPr>
              <a:t>+…. + </a:t>
            </a:r>
            <a:r>
              <a:rPr lang="es-ES_tradnl" b="1" dirty="0" err="1">
                <a:solidFill>
                  <a:srgbClr val="002060"/>
                </a:solidFill>
              </a:rPr>
              <a:t>y</a:t>
            </a:r>
            <a:r>
              <a:rPr lang="es-ES_tradnl" b="1" baseline="-25000" dirty="0" err="1">
                <a:solidFill>
                  <a:srgbClr val="002060"/>
                </a:solidFill>
              </a:rPr>
              <a:t>N</a:t>
            </a:r>
            <a:r>
              <a:rPr lang="es-ES_tradnl" b="1" baseline="-25000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A9E193F-6E2B-A64C-971E-C87DEFA3002E}"/>
              </a:ext>
            </a:extLst>
          </p:cNvPr>
          <p:cNvSpPr txBox="1"/>
          <p:nvPr/>
        </p:nvSpPr>
        <p:spPr>
          <a:xfrm>
            <a:off x="825084" y="4325503"/>
            <a:ext cx="3453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err="1">
                <a:solidFill>
                  <a:srgbClr val="002060"/>
                </a:solidFill>
              </a:rPr>
              <a:t>S</a:t>
            </a:r>
            <a:r>
              <a:rPr lang="es-ES_tradnl" b="1" baseline="-25000" dirty="0" err="1">
                <a:solidFill>
                  <a:srgbClr val="002060"/>
                </a:solidFill>
              </a:rPr>
              <a:t>xy</a:t>
            </a:r>
            <a:r>
              <a:rPr lang="es-ES_tradnl" b="1" dirty="0">
                <a:solidFill>
                  <a:srgbClr val="002060"/>
                </a:solidFill>
              </a:rPr>
              <a:t>= x</a:t>
            </a:r>
            <a:r>
              <a:rPr lang="es-ES_tradnl" b="1" baseline="-25000" dirty="0">
                <a:solidFill>
                  <a:srgbClr val="002060"/>
                </a:solidFill>
              </a:rPr>
              <a:t>1</a:t>
            </a:r>
            <a:r>
              <a:rPr lang="es-ES_tradnl" b="1" dirty="0">
                <a:solidFill>
                  <a:srgbClr val="002060"/>
                </a:solidFill>
              </a:rPr>
              <a:t>*y</a:t>
            </a:r>
            <a:r>
              <a:rPr lang="es-ES_tradnl" b="1" baseline="-25000" dirty="0">
                <a:solidFill>
                  <a:srgbClr val="002060"/>
                </a:solidFill>
              </a:rPr>
              <a:t>1 </a:t>
            </a:r>
            <a:r>
              <a:rPr lang="es-ES_tradnl" b="1" dirty="0">
                <a:solidFill>
                  <a:srgbClr val="002060"/>
                </a:solidFill>
              </a:rPr>
              <a:t>+ x</a:t>
            </a:r>
            <a:r>
              <a:rPr lang="es-ES_tradnl" b="1" baseline="-25000" dirty="0">
                <a:solidFill>
                  <a:srgbClr val="002060"/>
                </a:solidFill>
              </a:rPr>
              <a:t>2</a:t>
            </a:r>
            <a:r>
              <a:rPr lang="es-ES_tradnl" b="1" dirty="0">
                <a:solidFill>
                  <a:srgbClr val="002060"/>
                </a:solidFill>
              </a:rPr>
              <a:t>*y</a:t>
            </a:r>
            <a:r>
              <a:rPr lang="es-ES_tradnl" b="1" baseline="-25000" dirty="0">
                <a:solidFill>
                  <a:srgbClr val="002060"/>
                </a:solidFill>
              </a:rPr>
              <a:t>2</a:t>
            </a:r>
            <a:r>
              <a:rPr lang="es-ES_tradnl" b="1" dirty="0">
                <a:solidFill>
                  <a:srgbClr val="002060"/>
                </a:solidFill>
              </a:rPr>
              <a:t> +x</a:t>
            </a:r>
            <a:r>
              <a:rPr lang="es-ES_tradnl" b="1" baseline="-25000" dirty="0">
                <a:solidFill>
                  <a:srgbClr val="002060"/>
                </a:solidFill>
              </a:rPr>
              <a:t>3</a:t>
            </a:r>
            <a:r>
              <a:rPr lang="es-ES_tradnl" b="1" dirty="0">
                <a:solidFill>
                  <a:srgbClr val="002060"/>
                </a:solidFill>
              </a:rPr>
              <a:t>*y</a:t>
            </a:r>
            <a:r>
              <a:rPr lang="es-ES_tradnl" b="1" baseline="-25000" dirty="0">
                <a:solidFill>
                  <a:srgbClr val="002060"/>
                </a:solidFill>
              </a:rPr>
              <a:t>3</a:t>
            </a:r>
            <a:r>
              <a:rPr lang="es-ES_tradnl" b="1" dirty="0">
                <a:solidFill>
                  <a:srgbClr val="002060"/>
                </a:solidFill>
              </a:rPr>
              <a:t>+…+ </a:t>
            </a:r>
            <a:r>
              <a:rPr lang="es-ES_tradnl" b="1" dirty="0" err="1">
                <a:solidFill>
                  <a:srgbClr val="002060"/>
                </a:solidFill>
              </a:rPr>
              <a:t>x</a:t>
            </a:r>
            <a:r>
              <a:rPr lang="es-ES_tradnl" b="1" baseline="-25000" dirty="0" err="1">
                <a:solidFill>
                  <a:srgbClr val="002060"/>
                </a:solidFill>
              </a:rPr>
              <a:t>N</a:t>
            </a:r>
            <a:r>
              <a:rPr lang="es-ES_tradnl" b="1" dirty="0">
                <a:solidFill>
                  <a:srgbClr val="002060"/>
                </a:solidFill>
              </a:rPr>
              <a:t>*</a:t>
            </a:r>
            <a:r>
              <a:rPr lang="es-ES_tradnl" b="1" dirty="0" err="1">
                <a:solidFill>
                  <a:srgbClr val="002060"/>
                </a:solidFill>
              </a:rPr>
              <a:t>y</a:t>
            </a:r>
            <a:r>
              <a:rPr lang="es-ES_tradnl" b="1" baseline="-25000" dirty="0" err="1">
                <a:solidFill>
                  <a:srgbClr val="002060"/>
                </a:solidFill>
              </a:rPr>
              <a:t>N</a:t>
            </a:r>
            <a:r>
              <a:rPr lang="es-ES_tradnl" b="1" baseline="-25000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4E8E6949-56FC-134C-8B1E-D1B25C9B91A5}"/>
              </a:ext>
            </a:extLst>
          </p:cNvPr>
          <p:cNvSpPr txBox="1"/>
          <p:nvPr/>
        </p:nvSpPr>
        <p:spPr>
          <a:xfrm>
            <a:off x="825084" y="4866088"/>
            <a:ext cx="27943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>
                <a:solidFill>
                  <a:srgbClr val="002060"/>
                </a:solidFill>
              </a:rPr>
              <a:t>S</a:t>
            </a:r>
            <a:r>
              <a:rPr lang="es-ES_tradnl" b="1" baseline="-25000" dirty="0">
                <a:solidFill>
                  <a:srgbClr val="002060"/>
                </a:solidFill>
              </a:rPr>
              <a:t>x</a:t>
            </a:r>
            <a:r>
              <a:rPr lang="es-ES_tradnl" sz="1100" b="1" baseline="30000" dirty="0">
                <a:solidFill>
                  <a:srgbClr val="002060"/>
                </a:solidFill>
              </a:rPr>
              <a:t>2</a:t>
            </a:r>
            <a:r>
              <a:rPr lang="es-ES_tradnl" b="1" baseline="-25000" dirty="0">
                <a:solidFill>
                  <a:srgbClr val="002060"/>
                </a:solidFill>
              </a:rPr>
              <a:t>  </a:t>
            </a:r>
            <a:r>
              <a:rPr lang="es-ES_tradnl" b="1" dirty="0">
                <a:solidFill>
                  <a:srgbClr val="002060"/>
                </a:solidFill>
              </a:rPr>
              <a:t>= x</a:t>
            </a:r>
            <a:r>
              <a:rPr lang="es-ES_tradnl" b="1" baseline="-25000" dirty="0">
                <a:solidFill>
                  <a:srgbClr val="002060"/>
                </a:solidFill>
              </a:rPr>
              <a:t>1</a:t>
            </a:r>
            <a:r>
              <a:rPr lang="es-ES_tradnl" b="1" baseline="30000" dirty="0">
                <a:solidFill>
                  <a:srgbClr val="002060"/>
                </a:solidFill>
              </a:rPr>
              <a:t>2</a:t>
            </a:r>
            <a:r>
              <a:rPr lang="es-ES_tradnl" b="1" baseline="-25000" dirty="0">
                <a:solidFill>
                  <a:srgbClr val="002060"/>
                </a:solidFill>
              </a:rPr>
              <a:t> </a:t>
            </a:r>
            <a:r>
              <a:rPr lang="es-ES_tradnl" b="1" dirty="0">
                <a:solidFill>
                  <a:srgbClr val="002060"/>
                </a:solidFill>
              </a:rPr>
              <a:t>+ x</a:t>
            </a:r>
            <a:r>
              <a:rPr lang="es-ES_tradnl" b="1" baseline="-25000" dirty="0">
                <a:solidFill>
                  <a:srgbClr val="002060"/>
                </a:solidFill>
              </a:rPr>
              <a:t>2</a:t>
            </a:r>
            <a:r>
              <a:rPr lang="es-ES_tradnl" b="1" baseline="30000" dirty="0">
                <a:solidFill>
                  <a:srgbClr val="002060"/>
                </a:solidFill>
              </a:rPr>
              <a:t>2</a:t>
            </a:r>
            <a:r>
              <a:rPr lang="es-ES_tradnl" b="1" baseline="-25000" dirty="0">
                <a:solidFill>
                  <a:srgbClr val="002060"/>
                </a:solidFill>
              </a:rPr>
              <a:t> </a:t>
            </a:r>
            <a:r>
              <a:rPr lang="es-ES_tradnl" b="1" dirty="0">
                <a:solidFill>
                  <a:srgbClr val="002060"/>
                </a:solidFill>
              </a:rPr>
              <a:t>+ x</a:t>
            </a:r>
            <a:r>
              <a:rPr lang="es-ES_tradnl" b="1" baseline="-25000" dirty="0">
                <a:solidFill>
                  <a:srgbClr val="002060"/>
                </a:solidFill>
              </a:rPr>
              <a:t>3</a:t>
            </a:r>
            <a:r>
              <a:rPr lang="es-ES_tradnl" b="1" baseline="30000" dirty="0">
                <a:solidFill>
                  <a:srgbClr val="002060"/>
                </a:solidFill>
              </a:rPr>
              <a:t>2</a:t>
            </a:r>
            <a:r>
              <a:rPr lang="es-ES_tradnl" b="1" baseline="-25000" dirty="0">
                <a:solidFill>
                  <a:srgbClr val="002060"/>
                </a:solidFill>
              </a:rPr>
              <a:t> </a:t>
            </a:r>
            <a:r>
              <a:rPr lang="es-ES_tradnl" b="1" dirty="0">
                <a:solidFill>
                  <a:srgbClr val="002060"/>
                </a:solidFill>
              </a:rPr>
              <a:t>+…. + x</a:t>
            </a:r>
            <a:r>
              <a:rPr lang="es-ES_tradnl" b="1" baseline="-25000" dirty="0">
                <a:solidFill>
                  <a:srgbClr val="002060"/>
                </a:solidFill>
              </a:rPr>
              <a:t>N</a:t>
            </a:r>
            <a:r>
              <a:rPr lang="es-ES_tradnl" b="1" baseline="30000" dirty="0">
                <a:solidFill>
                  <a:srgbClr val="002060"/>
                </a:solidFill>
              </a:rPr>
              <a:t>2</a:t>
            </a:r>
            <a:r>
              <a:rPr lang="es-ES_tradnl" b="1" baseline="-25000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AE914166-668C-F349-8309-66825191F6EA}"/>
              </a:ext>
            </a:extLst>
          </p:cNvPr>
          <p:cNvSpPr txBox="1"/>
          <p:nvPr/>
        </p:nvSpPr>
        <p:spPr>
          <a:xfrm>
            <a:off x="7620695" y="3405258"/>
            <a:ext cx="14673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dirty="0">
                <a:solidFill>
                  <a:srgbClr val="002060"/>
                </a:solidFill>
              </a:rPr>
              <a:t>y = </a:t>
            </a:r>
            <a:r>
              <a:rPr lang="es-ES_tradnl" sz="2400" b="1" dirty="0">
                <a:solidFill>
                  <a:srgbClr val="FF0000"/>
                </a:solidFill>
              </a:rPr>
              <a:t>m</a:t>
            </a:r>
            <a:r>
              <a:rPr lang="es-ES_tradnl" sz="2400" b="1" dirty="0">
                <a:solidFill>
                  <a:srgbClr val="002060"/>
                </a:solidFill>
              </a:rPr>
              <a:t>x + </a:t>
            </a:r>
            <a:r>
              <a:rPr lang="es-ES_tradnl" sz="2400" b="1" dirty="0">
                <a:solidFill>
                  <a:srgbClr val="FF0000"/>
                </a:solidFill>
              </a:rPr>
              <a:t>b</a:t>
            </a:r>
            <a:endParaRPr lang="es-ES_tradnl" sz="2400" b="1" baseline="-250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E6746169-05B4-6049-86CD-2D9C2BF6DEDF}"/>
                  </a:ext>
                </a:extLst>
              </p:cNvPr>
              <p:cNvSpPr txBox="1"/>
              <p:nvPr/>
            </p:nvSpPr>
            <p:spPr>
              <a:xfrm>
                <a:off x="6704992" y="3969585"/>
                <a:ext cx="2778080" cy="131369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𝐦</m:t>
                      </m:r>
                      <m:r>
                        <a:rPr lang="es-ES" sz="2400" b="1" i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0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𝐒</m:t>
                              </m:r>
                            </m:e>
                            <m:sub>
                              <m:r>
                                <a:rPr lang="es-ES" sz="2400" b="1" i="0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𝐱𝐲</m:t>
                              </m:r>
                            </m:sub>
                          </m:sSub>
                          <m:r>
                            <a:rPr lang="es-ES" sz="2400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sz="2400" b="1" i="0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𝐒</m:t>
                                  </m:r>
                                </m:e>
                                <m:sub>
                                  <m:r>
                                    <a:rPr lang="es-ES" sz="2400" b="1" i="0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𝐱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sz="2400" b="1" i="0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  <m:r>
                                    <a:rPr lang="es-ES" sz="2400" b="1" i="0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𝐒</m:t>
                                  </m:r>
                                </m:e>
                                <m:sub>
                                  <m:r>
                                    <a:rPr lang="es-ES" sz="2400" b="1" i="0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𝐲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s-ES" sz="2400" b="1" i="0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𝐍</m:t>
                              </m:r>
                            </m:den>
                          </m:f>
                        </m:num>
                        <m:den>
                          <m:sSub>
                            <m:sSubPr>
                              <m:ctrlP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0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𝐒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ES" sz="2400" b="1" i="0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𝐱</m:t>
                                  </m:r>
                                </m:e>
                                <m:sup>
                                  <m:r>
                                    <a:rPr lang="es-ES" sz="2400" b="1" i="0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</m:sub>
                          </m:sSub>
                          <m:r>
                            <a:rPr lang="es-ES" sz="2400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s-ES" sz="2400" b="1" i="1" smtClean="0">
                                          <a:solidFill>
                                            <a:srgbClr val="00206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lang="es-ES" sz="2400" b="1" i="1" smtClean="0">
                                              <a:solidFill>
                                                <a:srgbClr val="00206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s-ES" sz="2400" b="1" i="0" smtClean="0">
                                              <a:solidFill>
                                                <a:srgbClr val="00206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𝐒</m:t>
                                          </m:r>
                                        </m:e>
                                        <m:sub>
                                          <m:r>
                                            <a:rPr lang="es-ES" sz="2400" b="1" i="0" smtClean="0">
                                              <a:solidFill>
                                                <a:srgbClr val="00206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𝐱</m:t>
                                          </m:r>
                                        </m:sub>
                                      </m:sSub>
                                    </m:e>
                                  </m:d>
                                </m:e>
                                <m:sup>
                                  <m:r>
                                    <a:rPr lang="es-ES" sz="2400" b="1" i="0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s-ES" sz="2400" b="1" i="0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𝐍</m:t>
                              </m:r>
                            </m:den>
                          </m:f>
                        </m:den>
                      </m:f>
                    </m:oMath>
                  </m:oMathPara>
                </a14:m>
                <a:endParaRPr lang="es-ES_tradnl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E6746169-05B4-6049-86CD-2D9C2BF6DE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04992" y="3969585"/>
                <a:ext cx="2778080" cy="1313693"/>
              </a:xfrm>
              <a:prstGeom prst="rect">
                <a:avLst/>
              </a:prstGeom>
              <a:blipFill>
                <a:blip r:embed="rId2"/>
                <a:stretch>
                  <a:fillRect t="-1923" b="-5769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ángulo 15">
                <a:extLst>
                  <a:ext uri="{FF2B5EF4-FFF2-40B4-BE49-F238E27FC236}">
                    <a16:creationId xmlns:a16="http://schemas.microsoft.com/office/drawing/2014/main" id="{7FAC15D7-0CB9-AD4D-AF77-AFDB96F4CACD}"/>
                  </a:ext>
                </a:extLst>
              </p:cNvPr>
              <p:cNvSpPr/>
              <p:nvPr/>
            </p:nvSpPr>
            <p:spPr>
              <a:xfrm>
                <a:off x="6728015" y="5420086"/>
                <a:ext cx="3252750" cy="49475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sz="2400" b="1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</a:t>
                </a:r>
                <a14:m>
                  <m:oMath xmlns:m="http://schemas.openxmlformats.org/officeDocument/2006/math">
                    <m:r>
                      <a:rPr lang="es-ES" sz="2400" b="1" i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ES" sz="2400" b="1" i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s-ES" sz="24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400" b="1" i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𝐲</m:t>
                        </m:r>
                      </m:e>
                      <m:sub>
                        <m:r>
                          <a:rPr lang="es-ES" sz="2400" b="1" i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𝐩𝐫𝐨𝐦</m:t>
                        </m:r>
                      </m:sub>
                    </m:sSub>
                    <m:r>
                      <a:rPr lang="es-ES" sz="2400" b="1" i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s-ES" sz="24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𝐦</m:t>
                    </m:r>
                    <m:sSub>
                      <m:sSubPr>
                        <m:ctrlPr>
                          <a:rPr lang="es-ES" sz="24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400" b="1" i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  <m:r>
                          <a:rPr lang="es-ES" sz="2400" b="1" i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𝐱</m:t>
                        </m:r>
                      </m:e>
                      <m:sub>
                        <m:r>
                          <a:rPr lang="es-ES" sz="2400" b="1" i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𝐩𝐫𝐨𝐦</m:t>
                        </m:r>
                      </m:sub>
                    </m:sSub>
                  </m:oMath>
                </a14:m>
                <a:endParaRPr lang="es-ES_tradnl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6" name="Rectángulo 15">
                <a:extLst>
                  <a:ext uri="{FF2B5EF4-FFF2-40B4-BE49-F238E27FC236}">
                    <a16:creationId xmlns:a16="http://schemas.microsoft.com/office/drawing/2014/main" id="{7FAC15D7-0CB9-AD4D-AF77-AFDB96F4CAC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28015" y="5420086"/>
                <a:ext cx="3252750" cy="494751"/>
              </a:xfrm>
              <a:prstGeom prst="rect">
                <a:avLst/>
              </a:prstGeom>
              <a:blipFill>
                <a:blip r:embed="rId3"/>
                <a:stretch>
                  <a:fillRect l="-2724" t="-10000" b="-175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255851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CD0F0F69-21DB-1647-93A2-3CB1DF87F9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6043207"/>
              </p:ext>
            </p:extLst>
          </p:nvPr>
        </p:nvGraphicFramePr>
        <p:xfrm>
          <a:off x="680278" y="1395205"/>
          <a:ext cx="3056836" cy="2609944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528418">
                  <a:extLst>
                    <a:ext uri="{9D8B030D-6E8A-4147-A177-3AD203B41FA5}">
                      <a16:colId xmlns:a16="http://schemas.microsoft.com/office/drawing/2014/main" val="2536831495"/>
                    </a:ext>
                  </a:extLst>
                </a:gridCol>
                <a:gridCol w="1528418">
                  <a:extLst>
                    <a:ext uri="{9D8B030D-6E8A-4147-A177-3AD203B41FA5}">
                      <a16:colId xmlns:a16="http://schemas.microsoft.com/office/drawing/2014/main" val="956101881"/>
                    </a:ext>
                  </a:extLst>
                </a:gridCol>
              </a:tblGrid>
              <a:tr h="651629">
                <a:tc>
                  <a:txBody>
                    <a:bodyPr/>
                    <a:lstStyle/>
                    <a:p>
                      <a:pPr algn="ctr"/>
                      <a:r>
                        <a:rPr lang="es-ES_tradnl" sz="1800" dirty="0"/>
                        <a:t>Tiempo, t[s]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800" dirty="0"/>
                        <a:t>Velocidad, v[m/s]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7559623"/>
                  </a:ext>
                </a:extLst>
              </a:tr>
              <a:tr h="391663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14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7761877"/>
                  </a:ext>
                </a:extLst>
              </a:tr>
              <a:tr h="391663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789654"/>
                  </a:ext>
                </a:extLst>
              </a:tr>
              <a:tr h="391663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7450322"/>
                  </a:ext>
                </a:extLst>
              </a:tr>
              <a:tr h="391663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846424"/>
                  </a:ext>
                </a:extLst>
              </a:tr>
              <a:tr h="391663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2904464"/>
                  </a:ext>
                </a:extLst>
              </a:tr>
            </a:tbl>
          </a:graphicData>
        </a:graphic>
      </p:graphicFrame>
      <p:sp>
        <p:nvSpPr>
          <p:cNvPr id="5" name="Título 1">
            <a:extLst>
              <a:ext uri="{FF2B5EF4-FFF2-40B4-BE49-F238E27FC236}">
                <a16:creationId xmlns:a16="http://schemas.microsoft.com/office/drawing/2014/main" id="{6F85FED4-AD73-1146-9B5A-5D9FCC6B5C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087" y="186221"/>
            <a:ext cx="10273748" cy="1115806"/>
          </a:xfrm>
        </p:spPr>
        <p:txBody>
          <a:bodyPr/>
          <a:lstStyle/>
          <a:p>
            <a:r>
              <a:rPr lang="es-ES_tradnl" dirty="0"/>
              <a:t>Ejemplo:</a:t>
            </a:r>
          </a:p>
        </p:txBody>
      </p:sp>
    </p:spTree>
    <p:extLst>
      <p:ext uri="{BB962C8B-B14F-4D97-AF65-F5344CB8AC3E}">
        <p14:creationId xmlns:p14="http://schemas.microsoft.com/office/powerpoint/2010/main" val="15550290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quickmath.com/images/artimages/b3c7/img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196" b="7129"/>
          <a:stretch/>
        </p:blipFill>
        <p:spPr bwMode="auto">
          <a:xfrm>
            <a:off x="730341" y="3333661"/>
            <a:ext cx="2568996" cy="1512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730341" y="312874"/>
            <a:ext cx="10644051" cy="2574018"/>
          </a:xfrm>
        </p:spPr>
        <p:txBody>
          <a:bodyPr>
            <a:normAutofit/>
          </a:bodyPr>
          <a:lstStyle/>
          <a:p>
            <a:r>
              <a:rPr lang="es-CL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Actividad: </a:t>
            </a:r>
            <a:r>
              <a:rPr lang="es-CL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Aplicación del método de los cuadrados mínimos </a:t>
            </a:r>
            <a:r>
              <a:rPr lang="es-CL" sz="3600" dirty="0" smtClean="0">
                <a:solidFill>
                  <a:srgbClr val="002060"/>
                </a:solidFill>
              </a:rPr>
              <a:t> </a:t>
            </a:r>
            <a:r>
              <a:rPr lang="es-CL" sz="3600" dirty="0" smtClean="0">
                <a:solidFill>
                  <a:srgbClr val="002060"/>
                </a:solidFill>
              </a:rPr>
              <a:t/>
            </a:r>
            <a:br>
              <a:rPr lang="es-CL" sz="3600" dirty="0" smtClean="0">
                <a:solidFill>
                  <a:srgbClr val="002060"/>
                </a:solidFill>
              </a:rPr>
            </a:br>
            <a:r>
              <a:rPr lang="es-CL" sz="2000" dirty="0" smtClean="0">
                <a:solidFill>
                  <a:srgbClr val="002060"/>
                </a:solidFill>
              </a:rPr>
              <a:t>Determinar mediante el método del ajuste libre la relación entre las variables de la tabla de datos, donde t esta en segundo y d en metro</a:t>
            </a:r>
            <a:endParaRPr lang="es-CL" sz="2000" dirty="0">
              <a:solidFill>
                <a:srgbClr val="002060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730341" y="2702226"/>
            <a:ext cx="19143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dirty="0" smtClean="0">
                <a:latin typeface="Comic Sans MS" panose="030F0702030302020204" pitchFamily="66" charset="0"/>
              </a:rPr>
              <a:t>Tabla de datos 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0304813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828</TotalTime>
  <Words>132</Words>
  <Application>Microsoft Office PowerPoint</Application>
  <PresentationFormat>Panorámica</PresentationFormat>
  <Paragraphs>70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Cambria Math</vt:lpstr>
      <vt:lpstr>Comic Sans MS</vt:lpstr>
      <vt:lpstr>Tema de Office</vt:lpstr>
      <vt:lpstr>Método de los cuadrados mínimos </vt:lpstr>
      <vt:lpstr>Presentación de PowerPoint</vt:lpstr>
      <vt:lpstr>Presentación de PowerPoint</vt:lpstr>
      <vt:lpstr>Ejemplo:</vt:lpstr>
      <vt:lpstr>Actividad: Aplicación del método de los cuadrados mínimos   Determinar mediante el método del ajuste libre la relación entre las variables de la tabla de datos, donde t esta en segundo y d en metro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Método de los cuadrados mínimos</dc:title>
  <dc:creator>Cristian Romanque</dc:creator>
  <cp:lastModifiedBy>Profesores01</cp:lastModifiedBy>
  <cp:revision>12</cp:revision>
  <dcterms:created xsi:type="dcterms:W3CDTF">2020-07-17T03:49:44Z</dcterms:created>
  <dcterms:modified xsi:type="dcterms:W3CDTF">2020-09-28T18:03:19Z</dcterms:modified>
</cp:coreProperties>
</file>