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302" r:id="rId2"/>
    <p:sldId id="303" r:id="rId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6404"/>
    <a:srgbClr val="3BBC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/>
    <p:restoredTop sz="94625"/>
  </p:normalViewPr>
  <p:slideViewPr>
    <p:cSldViewPr>
      <p:cViewPr>
        <p:scale>
          <a:sx n="50" d="100"/>
          <a:sy n="50" d="100"/>
        </p:scale>
        <p:origin x="1543" y="7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1B42A5-DCBD-445D-A18F-604300C2E831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256907-65FA-4ADD-AF03-B65FD77BC70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7578E-466B-4C24-AD4D-A822DFFABDBD}" type="datetimeFigureOut">
              <a:rPr lang="es-CL" smtClean="0"/>
              <a:pPr/>
              <a:t>11-04-2021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9EA38-B63E-45A1-8AA0-B0C9DA1120CB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Rectángulo"/>
          <p:cNvSpPr/>
          <p:nvPr/>
        </p:nvSpPr>
        <p:spPr>
          <a:xfrm>
            <a:off x="1691680" y="188640"/>
            <a:ext cx="5688633" cy="72008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CL" sz="2400" b="1" dirty="0" smtClean="0">
                <a:solidFill>
                  <a:srgbClr val="FFFF00"/>
                </a:solidFill>
              </a:rPr>
              <a:t>EJERCICIOS NAVEGACIÓN DE ESTIMA</a:t>
            </a:r>
          </a:p>
          <a:p>
            <a:pPr lvl="0" algn="ctr"/>
            <a:r>
              <a:rPr lang="es-MX" sz="2000" b="1" dirty="0" smtClean="0">
                <a:solidFill>
                  <a:srgbClr val="FFFF00"/>
                </a:solidFill>
              </a:rPr>
              <a:t>CASO N° </a:t>
            </a:r>
            <a:r>
              <a:rPr lang="es-MX" sz="2000" b="1" dirty="0" smtClean="0">
                <a:solidFill>
                  <a:srgbClr val="FFFF00"/>
                </a:solidFill>
              </a:rPr>
              <a:t>1: “Cálculo del </a:t>
            </a:r>
            <a:r>
              <a:rPr lang="es-MX" sz="2000" b="1" dirty="0" err="1" smtClean="0">
                <a:solidFill>
                  <a:srgbClr val="FFFF00"/>
                </a:solidFill>
              </a:rPr>
              <a:t>Pto</a:t>
            </a:r>
            <a:r>
              <a:rPr lang="es-MX" sz="2000" b="1" dirty="0" smtClean="0">
                <a:solidFill>
                  <a:srgbClr val="FFFF00"/>
                </a:solidFill>
              </a:rPr>
              <a:t>. de Llegada”</a:t>
            </a:r>
            <a:endParaRPr lang="es-CL" sz="2000" b="1" dirty="0">
              <a:solidFill>
                <a:srgbClr val="FFFF00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0040" y="1052736"/>
            <a:ext cx="8388424" cy="58477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s-CL" altLang="es-C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Usted se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 encuentra navegando en L= 21° 17,0’ S y G= 078° 25,0’ W. Después de navegar 365 Mn con Rumbo Verdadero 210°, su Comandante le pregunta por la posición estimada de llegada (</a:t>
            </a:r>
            <a:r>
              <a:rPr kumimoji="0" lang="es-CL" altLang="es-CL" sz="16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Pll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).</a:t>
            </a:r>
            <a:endParaRPr kumimoji="0" lang="es-CL" altLang="es-CL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0326"/>
                    </a14:imgEffect>
                    <a14:imgEffect>
                      <a14:saturation sat="3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44824"/>
            <a:ext cx="2961845" cy="3672408"/>
          </a:xfrm>
          <a:prstGeom prst="rect">
            <a:avLst/>
          </a:prstGeom>
          <a:ln w="28575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2"/>
              <p:cNvSpPr>
                <a:spLocks noChangeArrowheads="1"/>
              </p:cNvSpPr>
              <p:nvPr/>
            </p:nvSpPr>
            <p:spPr bwMode="auto">
              <a:xfrm>
                <a:off x="3953180" y="1772816"/>
                <a:ext cx="4779640" cy="646331"/>
              </a:xfrm>
              <a:prstGeom prst="rect">
                <a:avLst/>
              </a:prstGeom>
              <a:ln>
                <a:solidFill>
                  <a:srgbClr val="00206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26987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357188" marR="0" lvl="0" indent="-357188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+mj-lt"/>
                  <a:buAutoNum type="alphaLcParenR"/>
                  <a:tabLst/>
                </a:pPr>
                <a:r>
                  <a:rPr kumimoji="0" lang="es-CL" altLang="es-CL" sz="1200" b="1" i="0" u="sng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Cálculo de la Dif. de Latitud (l)</a:t>
                </a:r>
                <a:r>
                  <a:rPr kumimoji="0" lang="es-CL" altLang="es-CL" sz="1200" b="1" i="0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:</a:t>
                </a:r>
              </a:p>
              <a:p>
                <a:pPr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s-MX" altLang="es-CL" sz="1200" b="1" u="none" baseline="0" dirty="0">
                  <a:latin typeface="Calibri" panose="020F0502020204030204" pitchFamily="34" charset="0"/>
                  <a:ea typeface="TimesNewRomanPSMT"/>
                  <a:cs typeface="TimesNewRomanPS-BoldMT"/>
                </a:endParaRPr>
              </a:p>
              <a:p>
                <a:pPr marL="642938" marR="0" lvl="0" indent="-28575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Wingdings" panose="05000000000000000000" pitchFamily="2" charset="2"/>
                  <a:buChar char="§"/>
                  <a:tabLst/>
                </a:pPr>
                <a:r>
                  <a:rPr lang="es-MX" altLang="es-CL" sz="1200" dirty="0" smtClean="0">
                    <a:latin typeface="Calibri" panose="020F0502020204030204" pitchFamily="34" charset="0"/>
                    <a:ea typeface="TimesNewRomanPSMT"/>
                    <a:cs typeface="TimesNewRomanPS-BoldMT"/>
                  </a:rPr>
                  <a:t>l = Dist. x Cos </a:t>
                </a:r>
                <a14:m>
                  <m:oMath xmlns:m="http://schemas.openxmlformats.org/officeDocument/2006/math">
                    <m:r>
                      <a:rPr lang="es-MX" altLang="es-CL" sz="1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NewRomanPS-BoldMT"/>
                      </a:rPr>
                      <m:t>∝</m:t>
                    </m:r>
                  </m:oMath>
                </a14:m>
                <a:r>
                  <a:rPr kumimoji="0" lang="es-CL" altLang="es-CL" sz="12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-BoldMT"/>
                  </a:rPr>
                  <a:t> = 365’ x Cos 30° = 5° 16,1’ S</a:t>
                </a:r>
              </a:p>
            </p:txBody>
          </p:sp>
        </mc:Choice>
        <mc:Fallback xmlns="">
          <p:sp>
            <p:nvSpPr>
              <p:cNvPr id="8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953180" y="1772816"/>
                <a:ext cx="4779640" cy="646331"/>
              </a:xfrm>
              <a:prstGeom prst="rect">
                <a:avLst/>
              </a:prstGeom>
              <a:blipFill>
                <a:blip r:embed="rId4"/>
                <a:stretch>
                  <a:fillRect b="-5455"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953180" y="3311102"/>
            <a:ext cx="4779640" cy="830997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57188" marR="0" lvl="0" indent="-3571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3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Latitud Media (LM)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pPr marL="539750" indent="-182563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LM = (Ls + Lll)/2 = (21</a:t>
            </a: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° 17,0’ S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+ </a:t>
            </a: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26° 33,1’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S)/2</a:t>
            </a:r>
          </a:p>
          <a:p>
            <a:pPr marL="539750" indent="-182563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LM = 23° 55,0’ S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2"/>
              <p:cNvSpPr>
                <a:spLocks noChangeArrowheads="1"/>
              </p:cNvSpPr>
              <p:nvPr/>
            </p:nvSpPr>
            <p:spPr bwMode="auto">
              <a:xfrm>
                <a:off x="3968824" y="4221088"/>
                <a:ext cx="4779640" cy="646331"/>
              </a:xfrm>
              <a:prstGeom prst="rect">
                <a:avLst/>
              </a:prstGeom>
              <a:ln>
                <a:solidFill>
                  <a:srgbClr val="00206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26987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342900" marR="0" lvl="0" indent="-34290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+mj-lt"/>
                  <a:buAutoNum type="alphaLcParenR" startAt="4"/>
                  <a:tabLst/>
                </a:pPr>
                <a:r>
                  <a:rPr kumimoji="0" lang="es-CL" altLang="es-CL" sz="1200" b="1" i="0" u="sng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Cálculo del Apartamiento (Ap)</a:t>
                </a:r>
                <a:r>
                  <a:rPr kumimoji="0" lang="es-CL" altLang="es-CL" sz="1200" b="1" i="0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:</a:t>
                </a:r>
              </a:p>
              <a:p>
                <a:pPr marR="0" lvl="0" indent="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tabLst/>
                </a:pPr>
                <a:endParaRPr lang="es-MX" altLang="es-CL" sz="1200" b="1" u="none" baseline="0" dirty="0">
                  <a:latin typeface="Calibri" panose="020F0502020204030204" pitchFamily="34" charset="0"/>
                  <a:ea typeface="TimesNewRomanPSMT"/>
                  <a:cs typeface="TimesNewRomanPS-BoldMT"/>
                </a:endParaRPr>
              </a:p>
              <a:p>
                <a:pPr marL="642938" marR="0" lvl="0" indent="-28575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Wingdings" panose="05000000000000000000" pitchFamily="2" charset="2"/>
                  <a:buChar char="§"/>
                  <a:tabLst/>
                </a:pPr>
                <a:r>
                  <a:rPr lang="es-MX" altLang="es-CL" sz="1200" dirty="0" smtClean="0">
                    <a:latin typeface="Calibri" panose="020F0502020204030204" pitchFamily="34" charset="0"/>
                    <a:ea typeface="TimesNewRomanPSMT"/>
                    <a:cs typeface="TimesNewRomanPS-BoldMT"/>
                  </a:rPr>
                  <a:t>Ap = Dist. x Sen </a:t>
                </a:r>
                <a14:m>
                  <m:oMath xmlns:m="http://schemas.openxmlformats.org/officeDocument/2006/math">
                    <m:r>
                      <a:rPr lang="es-MX" altLang="es-CL" sz="1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NewRomanPS-BoldMT"/>
                      </a:rPr>
                      <m:t>∝</m:t>
                    </m:r>
                  </m:oMath>
                </a14:m>
                <a:r>
                  <a:rPr kumimoji="0" lang="es-CL" altLang="es-CL" sz="120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-BoldMT"/>
                  </a:rPr>
                  <a:t> = 365’ x Sen 30° = 182,5’ W</a:t>
                </a:r>
              </a:p>
            </p:txBody>
          </p:sp>
        </mc:Choice>
        <mc:Fallback xmlns="">
          <p:sp>
            <p:nvSpPr>
              <p:cNvPr id="10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968824" y="4221088"/>
                <a:ext cx="4779640" cy="646331"/>
              </a:xfrm>
              <a:prstGeom prst="rect">
                <a:avLst/>
              </a:prstGeom>
              <a:blipFill>
                <a:blip r:embed="rId5"/>
                <a:stretch>
                  <a:fillRect b="-6364"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968824" y="4941168"/>
            <a:ext cx="4779640" cy="830997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5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Dif. de Longitud (g)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pPr marL="642938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 = Ap x Sec LM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= 182,5’ x Sec (23° 55’) = 199,6’ W</a:t>
            </a:r>
          </a:p>
          <a:p>
            <a:pPr marL="642938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 = 199,6’ W = 3° 19,6’ W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968824" y="5877272"/>
            <a:ext cx="477964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6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Longitud de Llegada (</a:t>
            </a:r>
            <a:r>
              <a:rPr kumimoji="0" lang="es-CL" altLang="es-CL" sz="1200" b="1" i="0" u="sng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Gll</a:t>
            </a: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pPr marL="642938" lvl="0" indent="-285750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Gll = Gs + g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= 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MT"/>
              </a:rPr>
              <a:t>078° 25,0’ W </a:t>
            </a:r>
            <a:r>
              <a:rPr lang="es-CL" altLang="es-CL" sz="12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+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 3° 19,6’ W = 081° 44,6’ W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3953180" y="2570944"/>
            <a:ext cx="477964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2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Latitud de Llegada (Lll)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pPr marL="539750" lvl="0" indent="-182563" algn="just">
              <a:buFont typeface="Wingdings" panose="05000000000000000000" pitchFamily="2" charset="2"/>
              <a:buChar char="§"/>
            </a:pP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Lll = Ls + l = 21° 17,0’ S + 5° 16,1’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 S = </a:t>
            </a: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26° 33,1’ S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799285" y="6038954"/>
            <a:ext cx="6303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dirty="0" smtClean="0"/>
              <a:t>Pll = </a:t>
            </a:r>
            <a:endParaRPr lang="es-CL" dirty="0"/>
          </a:p>
        </p:txBody>
      </p:sp>
      <p:sp>
        <p:nvSpPr>
          <p:cNvPr id="16" name="Abrir llave 15"/>
          <p:cNvSpPr/>
          <p:nvPr/>
        </p:nvSpPr>
        <p:spPr>
          <a:xfrm>
            <a:off x="1406276" y="5913276"/>
            <a:ext cx="360040" cy="620688"/>
          </a:xfrm>
          <a:prstGeom prst="leftBrac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7" name="CuadroTexto 16"/>
          <p:cNvSpPr txBox="1"/>
          <p:nvPr/>
        </p:nvSpPr>
        <p:spPr>
          <a:xfrm>
            <a:off x="1587397" y="5949280"/>
            <a:ext cx="1688283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s-MX" sz="1600" dirty="0" smtClean="0"/>
              <a:t>Lll  = </a:t>
            </a:r>
            <a:r>
              <a:rPr lang="es-MX" altLang="es-CL" sz="1600" dirty="0">
                <a:latin typeface="Calibri" panose="020F0502020204030204" pitchFamily="34" charset="0"/>
                <a:ea typeface="TimesNewRomanPSMT"/>
                <a:cs typeface="TimesNewRomanPS-BoldMT"/>
              </a:rPr>
              <a:t>26° 33,1’ </a:t>
            </a:r>
            <a:r>
              <a:rPr lang="es-MX" altLang="es-CL" sz="16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S</a:t>
            </a:r>
          </a:p>
          <a:p>
            <a:r>
              <a:rPr lang="es-MX" altLang="es-CL" sz="16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Gll = </a:t>
            </a:r>
            <a:r>
              <a:rPr lang="es-MX" altLang="es-CL" sz="1600" dirty="0">
                <a:latin typeface="Calibri" panose="020F0502020204030204" pitchFamily="34" charset="0"/>
                <a:ea typeface="TimesNewRomanPSMT"/>
                <a:cs typeface="TimesNewRomanPS-BoldMT"/>
              </a:rPr>
              <a:t>081° 44,6’ W</a:t>
            </a:r>
            <a:endParaRPr lang="es-CL" altLang="es-CL" sz="160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pPr lvl="0"/>
            <a:endParaRPr lang="es-MX" altLang="es-CL" sz="1600" dirty="0">
              <a:latin typeface="Calibri" panose="020F0502020204030204" pitchFamily="34" charset="0"/>
              <a:ea typeface="TimesNewRomanPSMT"/>
              <a:cs typeface="TimesNewRomanPS-BoldMT"/>
            </a:endParaRPr>
          </a:p>
          <a:p>
            <a:endParaRPr lang="es-CL" sz="1600" dirty="0"/>
          </a:p>
        </p:txBody>
      </p:sp>
      <p:sp>
        <p:nvSpPr>
          <p:cNvPr id="19" name="Rectángulo 18"/>
          <p:cNvSpPr/>
          <p:nvPr/>
        </p:nvSpPr>
        <p:spPr>
          <a:xfrm>
            <a:off x="683568" y="5733256"/>
            <a:ext cx="2627901" cy="9807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0" name="Forma libre 29"/>
          <p:cNvSpPr/>
          <p:nvPr/>
        </p:nvSpPr>
        <p:spPr>
          <a:xfrm>
            <a:off x="1715816" y="3544349"/>
            <a:ext cx="96206" cy="67112"/>
          </a:xfrm>
          <a:custGeom>
            <a:avLst/>
            <a:gdLst>
              <a:gd name="connsiteX0" fmla="*/ 96206 w 96206"/>
              <a:gd name="connsiteY0" fmla="*/ 67112 h 67112"/>
              <a:gd name="connsiteX1" fmla="*/ 8122 w 96206"/>
              <a:gd name="connsiteY1" fmla="*/ 25167 h 67112"/>
              <a:gd name="connsiteX2" fmla="*/ 3927 w 96206"/>
              <a:gd name="connsiteY2" fmla="*/ 0 h 67112"/>
              <a:gd name="connsiteX3" fmla="*/ 3927 w 96206"/>
              <a:gd name="connsiteY3" fmla="*/ 0 h 67112"/>
              <a:gd name="connsiteX4" fmla="*/ 3927 w 96206"/>
              <a:gd name="connsiteY4" fmla="*/ 0 h 67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206" h="67112">
                <a:moveTo>
                  <a:pt x="96206" y="67112"/>
                </a:moveTo>
                <a:cubicBezTo>
                  <a:pt x="59854" y="51732"/>
                  <a:pt x="23502" y="36352"/>
                  <a:pt x="8122" y="25167"/>
                </a:cubicBezTo>
                <a:cubicBezTo>
                  <a:pt x="-7258" y="13982"/>
                  <a:pt x="3927" y="0"/>
                  <a:pt x="3927" y="0"/>
                </a:cubicBezTo>
                <a:lnTo>
                  <a:pt x="3927" y="0"/>
                </a:lnTo>
                <a:lnTo>
                  <a:pt x="3927" y="0"/>
                </a:lnTo>
              </a:path>
            </a:pathLst>
          </a:custGeom>
          <a:noFill/>
          <a:ln>
            <a:solidFill>
              <a:srgbClr val="1F640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558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5 Rectángulo"/>
          <p:cNvSpPr/>
          <p:nvPr/>
        </p:nvSpPr>
        <p:spPr>
          <a:xfrm>
            <a:off x="1547663" y="119306"/>
            <a:ext cx="6120681" cy="593383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CL" b="1" dirty="0" smtClean="0">
                <a:solidFill>
                  <a:srgbClr val="FFFF00"/>
                </a:solidFill>
              </a:rPr>
              <a:t>EJERCICIOS NAVEGACIÓN DE ESTIMA</a:t>
            </a:r>
          </a:p>
          <a:p>
            <a:pPr lvl="0" algn="ctr"/>
            <a:r>
              <a:rPr lang="es-MX" b="1" dirty="0" smtClean="0">
                <a:solidFill>
                  <a:srgbClr val="FFFF00"/>
                </a:solidFill>
              </a:rPr>
              <a:t>CASO N° </a:t>
            </a:r>
            <a:r>
              <a:rPr lang="es-MX" b="1" dirty="0" smtClean="0">
                <a:solidFill>
                  <a:srgbClr val="FFFF00"/>
                </a:solidFill>
              </a:rPr>
              <a:t>2: “Calcular Rumbo y Distancia”</a:t>
            </a:r>
            <a:endParaRPr lang="es-CL" b="1" dirty="0">
              <a:solidFill>
                <a:srgbClr val="FFFF00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0040" y="911622"/>
            <a:ext cx="8388424" cy="1077218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indent="0" algn="just"/>
            <a:r>
              <a:rPr kumimoji="0" lang="es-CL" altLang="es-C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Son las 10:30 Hrs. del 25 de marzo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 y ust</a:t>
            </a:r>
            <a:r>
              <a:rPr kumimoji="0" lang="es-CL" altLang="es-C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ed </a:t>
            </a:r>
            <a:r>
              <a:rPr kumimoji="0" lang="es-CL" altLang="es-C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se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 encuentra 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patrullando en L = 35° 40,0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’ S y G= 078° 25,0’ W. </a:t>
            </a:r>
            <a:r>
              <a:rPr kumimoji="0" lang="es-CL" altLang="es-C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Tiene que dirigirse a socorrer a un pesquero que solicitó ayuda en L </a:t>
            </a:r>
            <a:r>
              <a:rPr lang="es-CL" altLang="es-CL" sz="1600" dirty="0">
                <a:latin typeface="Calibri" panose="020F0502020204030204" pitchFamily="34" charset="0"/>
                <a:ea typeface="TimesNewRomanPSMT"/>
                <a:cs typeface="TimesNewRomanPSMT"/>
              </a:rPr>
              <a:t>= 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47° 45,0</a:t>
            </a:r>
            <a:r>
              <a:rPr lang="es-CL" altLang="es-CL" sz="1600" dirty="0">
                <a:latin typeface="Calibri" panose="020F0502020204030204" pitchFamily="34" charset="0"/>
                <a:ea typeface="TimesNewRomanPSMT"/>
                <a:cs typeface="TimesNewRomanPSMT"/>
              </a:rPr>
              <a:t>’ S y G= 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087° </a:t>
            </a:r>
            <a:r>
              <a:rPr lang="es-CL" altLang="es-CL" sz="1600" dirty="0">
                <a:latin typeface="Calibri" panose="020F0502020204030204" pitchFamily="34" charset="0"/>
                <a:ea typeface="TimesNewRomanPSMT"/>
                <a:cs typeface="TimesNewRomanPSMT"/>
              </a:rPr>
              <a:t>25,0’ 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W. Su </a:t>
            </a:r>
            <a:r>
              <a:rPr lang="es-CL" altLang="es-CL" sz="1600" dirty="0" err="1" smtClean="0">
                <a:latin typeface="Calibri" panose="020F0502020204030204" pitchFamily="34" charset="0"/>
                <a:ea typeface="TimesNewRomanPSMT"/>
                <a:cs typeface="TimesNewRomanPSMT"/>
              </a:rPr>
              <a:t>Speed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 Of </a:t>
            </a:r>
            <a:r>
              <a:rPr lang="es-CL" altLang="es-CL" sz="1600" dirty="0" err="1" smtClean="0">
                <a:latin typeface="Calibri" panose="020F0502020204030204" pitchFamily="34" charset="0"/>
                <a:ea typeface="TimesNewRomanPSMT"/>
                <a:cs typeface="TimesNewRomanPSMT"/>
              </a:rPr>
              <a:t>Advance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 (SOA) es de 15 nudos. Se le pide</a:t>
            </a:r>
            <a:r>
              <a:rPr lang="es-CL" altLang="es-CL" sz="1600" dirty="0">
                <a:latin typeface="Calibri" panose="020F0502020204030204" pitchFamily="34" charset="0"/>
                <a:ea typeface="TimesNewRomanPSMT"/>
                <a:cs typeface="TimesNewRomanPSMT"/>
              </a:rPr>
              <a:t> Calcular Rumbo a adoptar y ETA al </a:t>
            </a:r>
            <a:r>
              <a:rPr lang="es-CL" altLang="es-CL" sz="16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pesquero.</a:t>
            </a:r>
            <a:endParaRPr kumimoji="0" lang="es-CL" altLang="es-CL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3953180" y="2247255"/>
            <a:ext cx="4779640" cy="46166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57188" marR="0" lvl="0" indent="-3571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Dif. de Latitud (l)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42938" lvl="0" indent="-285750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=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Lll – Ls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= 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MT"/>
              </a:rPr>
              <a:t>47° 45,0’ S </a:t>
            </a: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– </a:t>
            </a:r>
            <a:r>
              <a:rPr lang="es-CL" altLang="es-CL" sz="12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35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MT"/>
              </a:rPr>
              <a:t>° 40,0’ S </a:t>
            </a:r>
            <a:r>
              <a:rPr lang="es-CL" altLang="es-CL" sz="12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= 12° 05’ S = 725’ S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3953180" y="2854677"/>
            <a:ext cx="4779640" cy="646331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57188" marR="0" lvl="0" indent="-3571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2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Latitud Media (LM)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25475" indent="-268288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LM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= (Ls + Lll)/2 =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(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MT"/>
              </a:rPr>
              <a:t>47° 45,0’ S </a:t>
            </a:r>
            <a:r>
              <a:rPr lang="es-CL" altLang="es-CL" sz="1200" dirty="0" smtClean="0">
                <a:latin typeface="Calibri" panose="020F0502020204030204" pitchFamily="34" charset="0"/>
                <a:ea typeface="TimesNewRomanPSMT"/>
                <a:cs typeface="TimesNewRomanPSMT"/>
              </a:rPr>
              <a:t>+ </a:t>
            </a:r>
            <a:r>
              <a:rPr lang="es-CL" altLang="es-CL" sz="1200" dirty="0">
                <a:latin typeface="Calibri" panose="020F0502020204030204" pitchFamily="34" charset="0"/>
                <a:ea typeface="TimesNewRomanPSMT"/>
                <a:cs typeface="TimesNewRomanPSMT"/>
              </a:rPr>
              <a:t>35° 40,0’ S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)/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2</a:t>
            </a:r>
          </a:p>
          <a:p>
            <a:pPr marL="625475" indent="-268288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LM =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41° 42,5’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S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10" name="Rectangle 2"/>
          <p:cNvSpPr>
            <a:spLocks noChangeArrowheads="1"/>
          </p:cNvSpPr>
          <p:nvPr/>
        </p:nvSpPr>
        <p:spPr bwMode="auto">
          <a:xfrm>
            <a:off x="3968824" y="4191471"/>
            <a:ext cx="4779640" cy="46166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4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del Apartamiento (Ap)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42938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Ap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=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x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Cos LM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=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540’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x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Cos (41° 42,5’)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=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403,1’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W</a:t>
            </a: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3968824" y="3615407"/>
            <a:ext cx="4779640" cy="461665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3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Dif. de Longitud (g)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42938" marR="0" lvl="0" indent="-285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§"/>
              <a:tabLst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=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Gll – Gs </a:t>
            </a:r>
            <a:r>
              <a:rPr kumimoji="0" lang="es-CL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= 087° 25,0’ W – 078° 25’ W</a:t>
            </a:r>
            <a:r>
              <a:rPr kumimoji="0" lang="es-CL" altLang="es-CL" sz="1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 = 9° W = 540’ W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3968824" y="4760858"/>
            <a:ext cx="4779640" cy="523220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5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de la Distancia navegada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</a:p>
          <a:p>
            <a:pPr marL="625475" lvl="0" indent="-266700" algn="just">
              <a:buFont typeface="Wingdings" panose="05000000000000000000" pitchFamily="2" charset="2"/>
              <a:buChar char="§"/>
            </a:pP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Dist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= l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+ Ap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 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= </a:t>
            </a:r>
            <a:r>
              <a:rPr lang="es-ES" sz="1500" b="1" dirty="0" smtClean="0">
                <a:latin typeface="Bell MT" panose="02020503060305020303" pitchFamily="18" charset="0"/>
                <a:ea typeface="Times New Roman" panose="02020603050405020304" pitchFamily="18" charset="0"/>
              </a:rPr>
              <a:t>√</a:t>
            </a:r>
            <a:r>
              <a:rPr lang="es-ES" sz="1600" b="1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(725’)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+ (403,1’)</a:t>
            </a:r>
            <a:r>
              <a:rPr lang="es-ES" sz="1200" baseline="300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2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= 829,5 Mn</a:t>
            </a: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132856"/>
            <a:ext cx="3314077" cy="3096344"/>
          </a:xfrm>
          <a:prstGeom prst="rect">
            <a:avLst/>
          </a:prstGeom>
          <a:ln w="28575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cxnSp>
        <p:nvCxnSpPr>
          <p:cNvPr id="20" name="Conector recto 19"/>
          <p:cNvCxnSpPr/>
          <p:nvPr/>
        </p:nvCxnSpPr>
        <p:spPr>
          <a:xfrm>
            <a:off x="5796136" y="5013176"/>
            <a:ext cx="1224136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3968824" y="5415607"/>
            <a:ext cx="4779640" cy="46166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6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</a:t>
            </a: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del Rumbo (Método 1)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  <a:endParaRPr kumimoji="0" lang="es-CL" altLang="es-CL" sz="1200" b="1" i="0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MT"/>
            </a:endParaRPr>
          </a:p>
          <a:p>
            <a:pPr marL="625475" lvl="0" indent="-266700" algn="just">
              <a:buFont typeface="Wingdings" panose="05000000000000000000" pitchFamily="2" charset="2"/>
              <a:buChar char="§"/>
            </a:pP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Rbo = </a:t>
            </a:r>
            <a:r>
              <a:rPr lang="es-ES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2 x </a:t>
            </a:r>
            <a:r>
              <a:rPr lang="es-ES" sz="1200" dirty="0" err="1">
                <a:latin typeface="Calibri" panose="020F0502020204030204" pitchFamily="34" charset="0"/>
                <a:ea typeface="Times New Roman" panose="02020603050405020304" pitchFamily="18" charset="0"/>
              </a:rPr>
              <a:t>arcTg</a:t>
            </a:r>
            <a:r>
              <a:rPr lang="es-ES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 [Ap/(l + 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Dist)] = </a:t>
            </a:r>
            <a:r>
              <a:rPr lang="es-ES" sz="1200" dirty="0">
                <a:latin typeface="Calibri" panose="020F0502020204030204" pitchFamily="34" charset="0"/>
                <a:ea typeface="Times New Roman" panose="02020603050405020304" pitchFamily="18" charset="0"/>
              </a:rPr>
              <a:t>2 x </a:t>
            </a:r>
            <a:r>
              <a:rPr lang="es-ES" sz="1200" dirty="0" err="1" smtClean="0">
                <a:latin typeface="Calibri" panose="020F0502020204030204" pitchFamily="34" charset="0"/>
                <a:ea typeface="Times New Roman" panose="02020603050405020304" pitchFamily="18" charset="0"/>
              </a:rPr>
              <a:t>arcTg</a:t>
            </a:r>
            <a:r>
              <a:rPr lang="es-ES" sz="1200" dirty="0" smtClean="0">
                <a:latin typeface="Calibri" panose="020F0502020204030204" pitchFamily="34" charset="0"/>
                <a:ea typeface="Times New Roman" panose="02020603050405020304" pitchFamily="18" charset="0"/>
              </a:rPr>
              <a:t> (403,1/1554,5) = 209°  </a:t>
            </a:r>
            <a:endParaRPr lang="es-MX" altLang="es-CL" sz="1200" b="1" u="none" baseline="0" dirty="0"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5" name="Rectangle 2"/>
              <p:cNvSpPr>
                <a:spLocks noChangeArrowheads="1"/>
              </p:cNvSpPr>
              <p:nvPr/>
            </p:nvSpPr>
            <p:spPr bwMode="auto">
              <a:xfrm>
                <a:off x="3970490" y="6008801"/>
                <a:ext cx="4795284" cy="646331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>
                <a:lvl1pPr indent="269875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342900" marR="0" lvl="0" indent="-342900" algn="just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+mj-lt"/>
                  <a:buAutoNum type="alphaLcParenR" startAt="7"/>
                  <a:tabLst/>
                </a:pPr>
                <a:r>
                  <a:rPr kumimoji="0" lang="es-CL" altLang="es-CL" sz="1200" b="1" i="0" u="sng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Cálculo </a:t>
                </a:r>
                <a:r>
                  <a:rPr kumimoji="0" lang="es-CL" altLang="es-CL" sz="1200" b="1" i="0" u="sng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del Rumbo (Método 2)</a:t>
                </a:r>
                <a:r>
                  <a:rPr kumimoji="0" lang="es-CL" altLang="es-CL" sz="1200" b="1" i="0" strike="noStrike" cap="none" normalizeH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anose="020F0502020204030204" pitchFamily="34" charset="0"/>
                    <a:ea typeface="TimesNewRomanPSMT"/>
                    <a:cs typeface="TimesNewRomanPSMT"/>
                  </a:rPr>
                  <a:t>:</a:t>
                </a:r>
                <a:endParaRPr kumimoji="0" lang="es-CL" altLang="es-CL" sz="1200" b="1" i="0" strike="noStrike" cap="none" normalizeH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anose="020F0502020204030204" pitchFamily="34" charset="0"/>
                  <a:ea typeface="TimesNewRomanPSMT"/>
                  <a:cs typeface="TimesNewRomanPSMT"/>
                </a:endParaRPr>
              </a:p>
              <a:p>
                <a:pPr marL="625475" lvl="0" indent="-266700" algn="just">
                  <a:buFont typeface="Wingdings" panose="05000000000000000000" pitchFamily="2" charset="2"/>
                  <a:buChar char="§"/>
                </a:pPr>
                <a:r>
                  <a:rPr lang="es-ES" sz="1200" dirty="0" err="1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Tg</a:t>
                </a:r>
                <a:r>
                  <a:rPr lang="es-ES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s-MX" alt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NewRomanPS-BoldMT"/>
                      </a:rPr>
                      <m:t>∝</m:t>
                    </m:r>
                  </m:oMath>
                </a14:m>
                <a:r>
                  <a:rPr lang="el-GR" sz="1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 = </a:t>
                </a:r>
                <a:r>
                  <a:rPr lang="es-ES" sz="1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Ap/l = </a:t>
                </a:r>
                <a:r>
                  <a:rPr lang="es-ES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403,1’/725’ Por lo tanto </a:t>
                </a:r>
                <a14:m>
                  <m:oMath xmlns:m="http://schemas.openxmlformats.org/officeDocument/2006/math">
                    <m:r>
                      <a:rPr lang="es-MX" alt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NewRomanPS-BoldMT"/>
                      </a:rPr>
                      <m:t>∝ </m:t>
                    </m:r>
                  </m:oMath>
                </a14:m>
                <a:r>
                  <a:rPr lang="es-ES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= 29°</a:t>
                </a:r>
                <a:endParaRPr lang="es-ES" sz="1200" dirty="0">
                  <a:latin typeface="Calibri" panose="020F0502020204030204" pitchFamily="34" charset="0"/>
                  <a:ea typeface="Times New Roman" panose="02020603050405020304" pitchFamily="18" charset="0"/>
                </a:endParaRPr>
              </a:p>
              <a:p>
                <a:pPr marL="625475" lvl="0" indent="-266700" algn="just">
                  <a:buFont typeface="Wingdings" panose="05000000000000000000" pitchFamily="2" charset="2"/>
                  <a:buChar char="§"/>
                </a:pPr>
                <a:r>
                  <a:rPr lang="es-ES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Rbo  </a:t>
                </a:r>
                <a:r>
                  <a:rPr lang="es-ES" sz="1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= 180° + </a:t>
                </a:r>
                <a14:m>
                  <m:oMath xmlns:m="http://schemas.openxmlformats.org/officeDocument/2006/math">
                    <m:r>
                      <a:rPr lang="es-MX" altLang="es-CL" sz="1200" i="1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NewRomanPS-BoldMT"/>
                      </a:rPr>
                      <m:t>∝</m:t>
                    </m:r>
                  </m:oMath>
                </a14:m>
                <a:r>
                  <a:rPr lang="el-GR" sz="1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 = 180° + </a:t>
                </a:r>
                <a:r>
                  <a:rPr lang="es-MX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29</a:t>
                </a:r>
                <a:r>
                  <a:rPr lang="el-GR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° </a:t>
                </a:r>
                <a:r>
                  <a:rPr lang="el-GR" sz="1200" dirty="0">
                    <a:latin typeface="Calibri" panose="020F0502020204030204" pitchFamily="34" charset="0"/>
                    <a:ea typeface="Times New Roman" panose="02020603050405020304" pitchFamily="18" charset="0"/>
                  </a:rPr>
                  <a:t>= </a:t>
                </a:r>
                <a:r>
                  <a:rPr lang="es-MX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209</a:t>
                </a:r>
                <a:r>
                  <a:rPr lang="el-GR" sz="1200" dirty="0" smtClean="0">
                    <a:latin typeface="Calibri" panose="020F0502020204030204" pitchFamily="34" charset="0"/>
                    <a:ea typeface="Times New Roman" panose="02020603050405020304" pitchFamily="18" charset="0"/>
                  </a:rPr>
                  <a:t>°</a:t>
                </a:r>
                <a:endParaRPr lang="el-GR" sz="1200" dirty="0">
                  <a:latin typeface="Calibri" panose="020F0502020204030204" pitchFamily="34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5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970490" y="6008801"/>
                <a:ext cx="4795284" cy="646331"/>
              </a:xfrm>
              <a:prstGeom prst="rect">
                <a:avLst/>
              </a:prstGeom>
              <a:blipFill>
                <a:blip r:embed="rId3"/>
                <a:stretch>
                  <a:fillRect b="-5455"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295348" y="5445224"/>
            <a:ext cx="3600400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26987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357188" marR="0" lvl="0" indent="-357188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lphaLcParenR" startAt="8"/>
              <a:tabLst/>
            </a:pP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Cálculo </a:t>
            </a:r>
            <a:r>
              <a:rPr kumimoji="0" lang="es-CL" altLang="es-CL" sz="1200" b="1" i="0" u="sng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del ETA</a:t>
            </a:r>
            <a:r>
              <a:rPr kumimoji="0" lang="es-CL" altLang="es-CL" sz="1200" b="1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MT"/>
              </a:rPr>
              <a:t>:</a:t>
            </a:r>
            <a:endParaRPr kumimoji="0" lang="es-CL" altLang="es-CL" sz="1200" b="1" i="0" strike="noStrike" cap="none" normalizeH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MT"/>
            </a:endParaRPr>
          </a:p>
          <a:p>
            <a:pPr marL="642938" lvl="0" indent="-285750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Tpo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= </a:t>
            </a: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(Dist/SOA) = (829,5’/15) = 55,3 horas</a:t>
            </a:r>
          </a:p>
          <a:p>
            <a:pPr marL="642938" lvl="0" indent="-285750" algn="just">
              <a:buFont typeface="Wingdings" panose="05000000000000000000" pitchFamily="2" charset="2"/>
              <a:buChar char="§"/>
            </a:pPr>
            <a:r>
              <a:rPr kumimoji="0" lang="es-MX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Tpo = 2 D 7 H 18 M</a:t>
            </a:r>
          </a:p>
          <a:p>
            <a:pPr marL="642938" indent="-285750" algn="just">
              <a:buFont typeface="Wingdings" panose="05000000000000000000" pitchFamily="2" charset="2"/>
              <a:buChar char="§"/>
            </a:pPr>
            <a:r>
              <a:rPr lang="es-MX" altLang="es-CL" sz="1200" dirty="0" smtClean="0">
                <a:latin typeface="Calibri" panose="020F0502020204030204" pitchFamily="34" charset="0"/>
                <a:ea typeface="TimesNewRomanPSMT"/>
                <a:cs typeface="TimesNewRomanPS-BoldMT"/>
              </a:rPr>
              <a:t>ETA = 25 marzo 10 H 30 M +  </a:t>
            </a:r>
            <a:r>
              <a:rPr lang="es-MX" altLang="es-CL" sz="1200" dirty="0">
                <a:latin typeface="Calibri" panose="020F0502020204030204" pitchFamily="34" charset="0"/>
                <a:ea typeface="TimesNewRomanPSMT"/>
                <a:cs typeface="TimesNewRomanPS-BoldMT"/>
              </a:rPr>
              <a:t>2 D 7 H 18 M</a:t>
            </a:r>
          </a:p>
          <a:p>
            <a:pPr marL="642938" lvl="0" indent="-285750" algn="just">
              <a:buFont typeface="Wingdings" panose="05000000000000000000" pitchFamily="2" charset="2"/>
              <a:buChar char="§"/>
            </a:pPr>
            <a:r>
              <a:rPr kumimoji="0" lang="es-MX" altLang="es-CL" sz="12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ETA = 27 marzo</a:t>
            </a:r>
            <a:r>
              <a:rPr kumimoji="0" lang="es-MX" altLang="es-CL" sz="12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NewRomanPSMT"/>
                <a:cs typeface="TimesNewRomanPS-BoldMT"/>
              </a:rPr>
              <a:t> 17 H 48 M</a:t>
            </a:r>
            <a:endParaRPr kumimoji="0" lang="es-CL" altLang="es-CL" sz="12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NewRomanPSMT"/>
              <a:cs typeface="TimesNewRomanPS-BoldMT"/>
            </a:endParaRPr>
          </a:p>
        </p:txBody>
      </p:sp>
    </p:spTree>
    <p:extLst>
      <p:ext uri="{BB962C8B-B14F-4D97-AF65-F5344CB8AC3E}">
        <p14:creationId xmlns:p14="http://schemas.microsoft.com/office/powerpoint/2010/main" val="416319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1609</TotalTime>
  <Words>649</Words>
  <Application>Microsoft Office PowerPoint</Application>
  <PresentationFormat>Presentación en pantalla (4:3)</PresentationFormat>
  <Paragraphs>50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11" baseType="lpstr">
      <vt:lpstr>Arial</vt:lpstr>
      <vt:lpstr>Bell MT</vt:lpstr>
      <vt:lpstr>Calibri</vt:lpstr>
      <vt:lpstr>Cambria Math</vt:lpstr>
      <vt:lpstr>Times New Roman</vt:lpstr>
      <vt:lpstr>TimesNewRomanPS-BoldMT</vt:lpstr>
      <vt:lpstr>TimesNewRomanPSMT</vt:lpstr>
      <vt:lpstr>Wingdings</vt:lpstr>
      <vt:lpstr>Tema de Office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 VÍCTOR ZANELLI</dc:creator>
  <cp:lastModifiedBy>Victor Zanelli</cp:lastModifiedBy>
  <cp:revision>140</cp:revision>
  <dcterms:created xsi:type="dcterms:W3CDTF">2018-02-27T13:11:18Z</dcterms:created>
  <dcterms:modified xsi:type="dcterms:W3CDTF">2021-04-11T15:28:34Z</dcterms:modified>
</cp:coreProperties>
</file>