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1" r:id="rId1"/>
  </p:sldMasterIdLst>
  <p:sldIdLst>
    <p:sldId id="257" r:id="rId2"/>
    <p:sldId id="277" r:id="rId3"/>
    <p:sldId id="278" r:id="rId4"/>
    <p:sldId id="279" r:id="rId5"/>
    <p:sldId id="282" r:id="rId6"/>
    <p:sldId id="283" r:id="rId7"/>
    <p:sldId id="284" r:id="rId8"/>
    <p:sldId id="256" r:id="rId9"/>
    <p:sldId id="274" r:id="rId10"/>
    <p:sldId id="276" r:id="rId11"/>
    <p:sldId id="272" r:id="rId12"/>
    <p:sldId id="273" r:id="rId13"/>
    <p:sldId id="285" r:id="rId14"/>
    <p:sldId id="286" r:id="rId15"/>
  </p:sldIdLst>
  <p:sldSz cx="9144000" cy="6858000" type="screen4x3"/>
  <p:notesSz cx="6858000" cy="9144000"/>
  <p:defaultTextStyle>
    <a:defPPr>
      <a:defRPr lang="es-ES_tradnl"/>
    </a:defPPr>
    <a:lvl1pPr algn="l" rtl="0" eaLnBrk="0" fontAlgn="base" hangingPunct="0">
      <a:lnSpc>
        <a:spcPct val="90000"/>
      </a:lnSpc>
      <a:spcBef>
        <a:spcPct val="20000"/>
      </a:spcBef>
      <a:spcAft>
        <a:spcPct val="0"/>
      </a:spcAft>
      <a:buFont typeface="Wingdings" pitchFamily="2" charset="2"/>
      <a:buChar char="§"/>
      <a:defRPr sz="2800" b="1" kern="1200">
        <a:solidFill>
          <a:schemeClr val="tx1"/>
        </a:solidFill>
        <a:latin typeface="Times New Roman" pitchFamily="18" charset="0"/>
        <a:ea typeface="+mn-ea"/>
        <a:cs typeface="+mn-cs"/>
      </a:defRPr>
    </a:lvl1pPr>
    <a:lvl2pPr marL="457200" algn="l" rtl="0" eaLnBrk="0" fontAlgn="base" hangingPunct="0">
      <a:lnSpc>
        <a:spcPct val="90000"/>
      </a:lnSpc>
      <a:spcBef>
        <a:spcPct val="20000"/>
      </a:spcBef>
      <a:spcAft>
        <a:spcPct val="0"/>
      </a:spcAft>
      <a:buFont typeface="Wingdings" pitchFamily="2" charset="2"/>
      <a:buChar char="§"/>
      <a:defRPr sz="2800" b="1" kern="1200">
        <a:solidFill>
          <a:schemeClr val="tx1"/>
        </a:solidFill>
        <a:latin typeface="Times New Roman" pitchFamily="18" charset="0"/>
        <a:ea typeface="+mn-ea"/>
        <a:cs typeface="+mn-cs"/>
      </a:defRPr>
    </a:lvl2pPr>
    <a:lvl3pPr marL="914400" algn="l" rtl="0" eaLnBrk="0" fontAlgn="base" hangingPunct="0">
      <a:lnSpc>
        <a:spcPct val="90000"/>
      </a:lnSpc>
      <a:spcBef>
        <a:spcPct val="20000"/>
      </a:spcBef>
      <a:spcAft>
        <a:spcPct val="0"/>
      </a:spcAft>
      <a:buFont typeface="Wingdings" pitchFamily="2" charset="2"/>
      <a:buChar char="§"/>
      <a:defRPr sz="2800" b="1" kern="1200">
        <a:solidFill>
          <a:schemeClr val="tx1"/>
        </a:solidFill>
        <a:latin typeface="Times New Roman" pitchFamily="18" charset="0"/>
        <a:ea typeface="+mn-ea"/>
        <a:cs typeface="+mn-cs"/>
      </a:defRPr>
    </a:lvl3pPr>
    <a:lvl4pPr marL="1371600" algn="l" rtl="0" eaLnBrk="0" fontAlgn="base" hangingPunct="0">
      <a:lnSpc>
        <a:spcPct val="90000"/>
      </a:lnSpc>
      <a:spcBef>
        <a:spcPct val="20000"/>
      </a:spcBef>
      <a:spcAft>
        <a:spcPct val="0"/>
      </a:spcAft>
      <a:buFont typeface="Wingdings" pitchFamily="2" charset="2"/>
      <a:buChar char="§"/>
      <a:defRPr sz="2800" b="1" kern="1200">
        <a:solidFill>
          <a:schemeClr val="tx1"/>
        </a:solidFill>
        <a:latin typeface="Times New Roman" pitchFamily="18" charset="0"/>
        <a:ea typeface="+mn-ea"/>
        <a:cs typeface="+mn-cs"/>
      </a:defRPr>
    </a:lvl4pPr>
    <a:lvl5pPr marL="1828800" algn="l" rtl="0" eaLnBrk="0" fontAlgn="base" hangingPunct="0">
      <a:lnSpc>
        <a:spcPct val="90000"/>
      </a:lnSpc>
      <a:spcBef>
        <a:spcPct val="20000"/>
      </a:spcBef>
      <a:spcAft>
        <a:spcPct val="0"/>
      </a:spcAft>
      <a:buFont typeface="Wingdings" pitchFamily="2" charset="2"/>
      <a:buChar char="§"/>
      <a:defRPr sz="2800" b="1" kern="1200">
        <a:solidFill>
          <a:schemeClr val="tx1"/>
        </a:solidFill>
        <a:latin typeface="Times New Roman" pitchFamily="18" charset="0"/>
        <a:ea typeface="+mn-ea"/>
        <a:cs typeface="+mn-cs"/>
      </a:defRPr>
    </a:lvl5pPr>
    <a:lvl6pPr marL="2286000" algn="l" defTabSz="914400" rtl="0" eaLnBrk="1" latinLnBrk="0" hangingPunct="1">
      <a:defRPr sz="2800" b="1" kern="1200">
        <a:solidFill>
          <a:schemeClr val="tx1"/>
        </a:solidFill>
        <a:latin typeface="Times New Roman" pitchFamily="18" charset="0"/>
        <a:ea typeface="+mn-ea"/>
        <a:cs typeface="+mn-cs"/>
      </a:defRPr>
    </a:lvl6pPr>
    <a:lvl7pPr marL="2743200" algn="l" defTabSz="914400" rtl="0" eaLnBrk="1" latinLnBrk="0" hangingPunct="1">
      <a:defRPr sz="2800" b="1" kern="1200">
        <a:solidFill>
          <a:schemeClr val="tx1"/>
        </a:solidFill>
        <a:latin typeface="Times New Roman" pitchFamily="18" charset="0"/>
        <a:ea typeface="+mn-ea"/>
        <a:cs typeface="+mn-cs"/>
      </a:defRPr>
    </a:lvl7pPr>
    <a:lvl8pPr marL="3200400" algn="l" defTabSz="914400" rtl="0" eaLnBrk="1" latinLnBrk="0" hangingPunct="1">
      <a:defRPr sz="2800" b="1" kern="1200">
        <a:solidFill>
          <a:schemeClr val="tx1"/>
        </a:solidFill>
        <a:latin typeface="Times New Roman" pitchFamily="18" charset="0"/>
        <a:ea typeface="+mn-ea"/>
        <a:cs typeface="+mn-cs"/>
      </a:defRPr>
    </a:lvl8pPr>
    <a:lvl9pPr marL="3657600" algn="l" defTabSz="914400" rtl="0" eaLnBrk="1" latinLnBrk="0" hangingPunct="1">
      <a:defRPr sz="2800" b="1"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66FF"/>
    <a:srgbClr val="66FFFF"/>
    <a:srgbClr val="66CCFF"/>
    <a:srgbClr val="FFFF00"/>
    <a:srgbClr val="0066FF"/>
    <a:srgbClr val="FF3300"/>
    <a:srgbClr val="FFCC66"/>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441" autoAdjust="0"/>
    <p:restoredTop sz="94660"/>
  </p:normalViewPr>
  <p:slideViewPr>
    <p:cSldViewPr>
      <p:cViewPr varScale="1">
        <p:scale>
          <a:sx n="70" d="100"/>
          <a:sy n="70" d="100"/>
        </p:scale>
        <p:origin x="1512" y="66"/>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238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endParaRPr lang="es-ES_tradnl"/>
          </a:p>
        </p:txBody>
      </p:sp>
      <p:sp>
        <p:nvSpPr>
          <p:cNvPr id="5" name="Footer Placeholder 4"/>
          <p:cNvSpPr>
            <a:spLocks noGrp="1"/>
          </p:cNvSpPr>
          <p:nvPr>
            <p:ph type="ftr" sz="quarter" idx="11"/>
          </p:nvPr>
        </p:nvSpPr>
        <p:spPr/>
        <p:txBody>
          <a:bodyPr/>
          <a:lstStyle/>
          <a:p>
            <a:endParaRPr lang="es-ES_tradnl"/>
          </a:p>
        </p:txBody>
      </p:sp>
      <p:sp>
        <p:nvSpPr>
          <p:cNvPr id="6" name="Slide Number Placeholder 5"/>
          <p:cNvSpPr>
            <a:spLocks noGrp="1"/>
          </p:cNvSpPr>
          <p:nvPr>
            <p:ph type="sldNum" sz="quarter" idx="12"/>
          </p:nvPr>
        </p:nvSpPr>
        <p:spPr/>
        <p:txBody>
          <a:bodyPr/>
          <a:lstStyle/>
          <a:p>
            <a:fld id="{FA470056-95CB-4869-909E-2B7CCC6315AB}" type="slidenum">
              <a:rPr lang="es-ES_tradnl" smtClean="0"/>
              <a:pPr/>
              <a:t>‹Nº›</a:t>
            </a:fld>
            <a:endParaRPr lang="es-ES_tradnl"/>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0591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endParaRPr lang="es-ES_tradnl"/>
          </a:p>
        </p:txBody>
      </p:sp>
      <p:sp>
        <p:nvSpPr>
          <p:cNvPr id="5" name="Footer Placeholder 4"/>
          <p:cNvSpPr>
            <a:spLocks noGrp="1"/>
          </p:cNvSpPr>
          <p:nvPr>
            <p:ph type="ftr" sz="quarter" idx="11"/>
          </p:nvPr>
        </p:nvSpPr>
        <p:spPr/>
        <p:txBody>
          <a:bodyPr/>
          <a:lstStyle/>
          <a:p>
            <a:endParaRPr lang="es-ES_tradnl"/>
          </a:p>
        </p:txBody>
      </p:sp>
      <p:sp>
        <p:nvSpPr>
          <p:cNvPr id="6" name="Slide Number Placeholder 5"/>
          <p:cNvSpPr>
            <a:spLocks noGrp="1"/>
          </p:cNvSpPr>
          <p:nvPr>
            <p:ph type="sldNum" sz="quarter" idx="12"/>
          </p:nvPr>
        </p:nvSpPr>
        <p:spPr/>
        <p:txBody>
          <a:bodyPr/>
          <a:lstStyle/>
          <a:p>
            <a:fld id="{08901AD1-6B5F-4860-A436-DD97C63D4000}" type="slidenum">
              <a:rPr lang="es-ES_tradnl" smtClean="0"/>
              <a:pPr/>
              <a:t>‹Nº›</a:t>
            </a:fld>
            <a:endParaRPr lang="es-ES_tradnl"/>
          </a:p>
        </p:txBody>
      </p:sp>
    </p:spTree>
    <p:extLst>
      <p:ext uri="{BB962C8B-B14F-4D97-AF65-F5344CB8AC3E}">
        <p14:creationId xmlns:p14="http://schemas.microsoft.com/office/powerpoint/2010/main" val="9988850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endParaRPr lang="es-ES_tradnl"/>
          </a:p>
        </p:txBody>
      </p:sp>
      <p:sp>
        <p:nvSpPr>
          <p:cNvPr id="5" name="Footer Placeholder 4"/>
          <p:cNvSpPr>
            <a:spLocks noGrp="1"/>
          </p:cNvSpPr>
          <p:nvPr>
            <p:ph type="ftr" sz="quarter" idx="11"/>
          </p:nvPr>
        </p:nvSpPr>
        <p:spPr/>
        <p:txBody>
          <a:bodyPr/>
          <a:lstStyle/>
          <a:p>
            <a:endParaRPr lang="es-ES_tradnl"/>
          </a:p>
        </p:txBody>
      </p:sp>
      <p:sp>
        <p:nvSpPr>
          <p:cNvPr id="6" name="Slide Number Placeholder 5"/>
          <p:cNvSpPr>
            <a:spLocks noGrp="1"/>
          </p:cNvSpPr>
          <p:nvPr>
            <p:ph type="sldNum" sz="quarter" idx="12"/>
          </p:nvPr>
        </p:nvSpPr>
        <p:spPr/>
        <p:txBody>
          <a:bodyPr/>
          <a:lstStyle/>
          <a:p>
            <a:fld id="{1A909ECD-D326-4E4B-A185-08C293C3B59D}" type="slidenum">
              <a:rPr lang="es-ES_tradnl" smtClean="0"/>
              <a:pPr/>
              <a:t>‹Nº›</a:t>
            </a:fld>
            <a:endParaRPr lang="es-ES_tradnl"/>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5698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endParaRPr lang="es-ES_tradnl"/>
          </a:p>
        </p:txBody>
      </p:sp>
      <p:sp>
        <p:nvSpPr>
          <p:cNvPr id="6" name="Footer Placeholder 5"/>
          <p:cNvSpPr>
            <a:spLocks noGrp="1"/>
          </p:cNvSpPr>
          <p:nvPr>
            <p:ph type="ftr" sz="quarter" idx="11"/>
          </p:nvPr>
        </p:nvSpPr>
        <p:spPr/>
        <p:txBody>
          <a:bodyPr/>
          <a:lstStyle/>
          <a:p>
            <a:endParaRPr lang="es-ES_tradnl"/>
          </a:p>
        </p:txBody>
      </p:sp>
      <p:sp>
        <p:nvSpPr>
          <p:cNvPr id="7" name="Slide Number Placeholder 6"/>
          <p:cNvSpPr>
            <a:spLocks noGrp="1"/>
          </p:cNvSpPr>
          <p:nvPr>
            <p:ph type="sldNum" sz="quarter" idx="12"/>
          </p:nvPr>
        </p:nvSpPr>
        <p:spPr/>
        <p:txBody>
          <a:bodyPr/>
          <a:lstStyle/>
          <a:p>
            <a:fld id="{555D8F56-A88F-43EA-8D1D-3BFE9F9F884B}" type="slidenum">
              <a:rPr lang="es-ES_tradnl" smtClean="0"/>
              <a:pPr/>
              <a:t>‹Nº›</a:t>
            </a:fld>
            <a:endParaRPr lang="es-ES_tradnl"/>
          </a:p>
        </p:txBody>
      </p:sp>
    </p:spTree>
    <p:extLst>
      <p:ext uri="{BB962C8B-B14F-4D97-AF65-F5344CB8AC3E}">
        <p14:creationId xmlns:p14="http://schemas.microsoft.com/office/powerpoint/2010/main" val="2130415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822960" y="2582334"/>
            <a:ext cx="370332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4663440" y="2582334"/>
            <a:ext cx="370332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endParaRPr lang="es-ES_tradnl"/>
          </a:p>
        </p:txBody>
      </p:sp>
      <p:sp>
        <p:nvSpPr>
          <p:cNvPr id="8" name="Footer Placeholder 7"/>
          <p:cNvSpPr>
            <a:spLocks noGrp="1"/>
          </p:cNvSpPr>
          <p:nvPr>
            <p:ph type="ftr" sz="quarter" idx="11"/>
          </p:nvPr>
        </p:nvSpPr>
        <p:spPr/>
        <p:txBody>
          <a:bodyPr/>
          <a:lstStyle/>
          <a:p>
            <a:endParaRPr lang="es-ES_tradnl"/>
          </a:p>
        </p:txBody>
      </p:sp>
      <p:sp>
        <p:nvSpPr>
          <p:cNvPr id="9" name="Slide Number Placeholder 8"/>
          <p:cNvSpPr>
            <a:spLocks noGrp="1"/>
          </p:cNvSpPr>
          <p:nvPr>
            <p:ph type="sldNum" sz="quarter" idx="12"/>
          </p:nvPr>
        </p:nvSpPr>
        <p:spPr/>
        <p:txBody>
          <a:bodyPr/>
          <a:lstStyle/>
          <a:p>
            <a:fld id="{4DDADD2B-4B51-4563-8DE5-1F005C85E3E0}" type="slidenum">
              <a:rPr lang="es-ES_tradnl" smtClean="0"/>
              <a:pPr/>
              <a:t>‹Nº›</a:t>
            </a:fld>
            <a:endParaRPr lang="es-ES_tradnl"/>
          </a:p>
        </p:txBody>
      </p:sp>
    </p:spTree>
    <p:extLst>
      <p:ext uri="{BB962C8B-B14F-4D97-AF65-F5344CB8AC3E}">
        <p14:creationId xmlns:p14="http://schemas.microsoft.com/office/powerpoint/2010/main" val="30018342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endParaRPr lang="es-ES_tradnl"/>
          </a:p>
        </p:txBody>
      </p:sp>
      <p:sp>
        <p:nvSpPr>
          <p:cNvPr id="4" name="Footer Placeholder 3"/>
          <p:cNvSpPr>
            <a:spLocks noGrp="1"/>
          </p:cNvSpPr>
          <p:nvPr>
            <p:ph type="ftr" sz="quarter" idx="11"/>
          </p:nvPr>
        </p:nvSpPr>
        <p:spPr/>
        <p:txBody>
          <a:bodyPr/>
          <a:lstStyle/>
          <a:p>
            <a:endParaRPr lang="es-ES_tradnl"/>
          </a:p>
        </p:txBody>
      </p:sp>
      <p:sp>
        <p:nvSpPr>
          <p:cNvPr id="5" name="Slide Number Placeholder 4"/>
          <p:cNvSpPr>
            <a:spLocks noGrp="1"/>
          </p:cNvSpPr>
          <p:nvPr>
            <p:ph type="sldNum" sz="quarter" idx="12"/>
          </p:nvPr>
        </p:nvSpPr>
        <p:spPr/>
        <p:txBody>
          <a:bodyPr/>
          <a:lstStyle/>
          <a:p>
            <a:fld id="{A24280A8-97EB-45DB-AC56-D7D8FA779715}" type="slidenum">
              <a:rPr lang="es-ES_tradnl" smtClean="0"/>
              <a:pPr/>
              <a:t>‹Nº›</a:t>
            </a:fld>
            <a:endParaRPr lang="es-ES_tradnl"/>
          </a:p>
        </p:txBody>
      </p:sp>
    </p:spTree>
    <p:extLst>
      <p:ext uri="{BB962C8B-B14F-4D97-AF65-F5344CB8AC3E}">
        <p14:creationId xmlns:p14="http://schemas.microsoft.com/office/powerpoint/2010/main" val="2850691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es-ES_tradnl"/>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ES_tradnl"/>
          </a:p>
        </p:txBody>
      </p:sp>
      <p:sp>
        <p:nvSpPr>
          <p:cNvPr id="9" name="Slide Number Placeholder 8"/>
          <p:cNvSpPr>
            <a:spLocks noGrp="1"/>
          </p:cNvSpPr>
          <p:nvPr>
            <p:ph type="sldNum" sz="quarter" idx="12"/>
          </p:nvPr>
        </p:nvSpPr>
        <p:spPr/>
        <p:txBody>
          <a:bodyPr/>
          <a:lstStyle/>
          <a:p>
            <a:fld id="{B2B64A31-4FEA-4803-9BFE-6B239103A52A}" type="slidenum">
              <a:rPr lang="es-ES_tradnl" smtClean="0"/>
              <a:pPr/>
              <a:t>‹Nº›</a:t>
            </a:fld>
            <a:endParaRPr lang="es-ES_tradnl"/>
          </a:p>
        </p:txBody>
      </p:sp>
    </p:spTree>
    <p:extLst>
      <p:ext uri="{BB962C8B-B14F-4D97-AF65-F5344CB8AC3E}">
        <p14:creationId xmlns:p14="http://schemas.microsoft.com/office/powerpoint/2010/main" val="756844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endParaRPr lang="es-ES_tradnl"/>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s-ES_tradn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F1FA72A-E28F-4673-A78D-6B60228D3D3C}" type="slidenum">
              <a:rPr lang="es-ES_tradnl" smtClean="0"/>
              <a:pPr/>
              <a:t>‹Nº›</a:t>
            </a:fld>
            <a:endParaRPr lang="es-ES_tradnl"/>
          </a:p>
        </p:txBody>
      </p:sp>
    </p:spTree>
    <p:extLst>
      <p:ext uri="{BB962C8B-B14F-4D97-AF65-F5344CB8AC3E}">
        <p14:creationId xmlns:p14="http://schemas.microsoft.com/office/powerpoint/2010/main" val="33397550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endParaRPr lang="es-ES_tradnl"/>
          </a:p>
        </p:txBody>
      </p:sp>
      <p:sp>
        <p:nvSpPr>
          <p:cNvPr id="6" name="Footer Placeholder 5"/>
          <p:cNvSpPr>
            <a:spLocks noGrp="1"/>
          </p:cNvSpPr>
          <p:nvPr>
            <p:ph type="ftr" sz="quarter" idx="11"/>
          </p:nvPr>
        </p:nvSpPr>
        <p:spPr/>
        <p:txBody>
          <a:bodyPr/>
          <a:lstStyle/>
          <a:p>
            <a:endParaRPr lang="es-ES_tradnl"/>
          </a:p>
        </p:txBody>
      </p:sp>
      <p:sp>
        <p:nvSpPr>
          <p:cNvPr id="7" name="Slide Number Placeholder 6"/>
          <p:cNvSpPr>
            <a:spLocks noGrp="1"/>
          </p:cNvSpPr>
          <p:nvPr>
            <p:ph type="sldNum" sz="quarter" idx="12"/>
          </p:nvPr>
        </p:nvSpPr>
        <p:spPr/>
        <p:txBody>
          <a:bodyPr/>
          <a:lstStyle/>
          <a:p>
            <a:fld id="{D402600F-F3E7-47F1-9402-B27BA2CF1E0D}" type="slidenum">
              <a:rPr lang="es-ES_tradnl" smtClean="0"/>
              <a:pPr/>
              <a:t>‹Nº›</a:t>
            </a:fld>
            <a:endParaRPr lang="es-ES_tradnl"/>
          </a:p>
        </p:txBody>
      </p:sp>
    </p:spTree>
    <p:extLst>
      <p:ext uri="{BB962C8B-B14F-4D97-AF65-F5344CB8AC3E}">
        <p14:creationId xmlns:p14="http://schemas.microsoft.com/office/powerpoint/2010/main" val="18997104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endParaRPr lang="es-ES_tradnl"/>
          </a:p>
        </p:txBody>
      </p:sp>
      <p:sp>
        <p:nvSpPr>
          <p:cNvPr id="5" name="Footer Placeholder 4"/>
          <p:cNvSpPr>
            <a:spLocks noGrp="1"/>
          </p:cNvSpPr>
          <p:nvPr>
            <p:ph type="ftr" sz="quarter" idx="11"/>
          </p:nvPr>
        </p:nvSpPr>
        <p:spPr/>
        <p:txBody>
          <a:bodyPr/>
          <a:lstStyle/>
          <a:p>
            <a:endParaRPr lang="es-ES_tradnl"/>
          </a:p>
        </p:txBody>
      </p:sp>
      <p:sp>
        <p:nvSpPr>
          <p:cNvPr id="6" name="Slide Number Placeholder 5"/>
          <p:cNvSpPr>
            <a:spLocks noGrp="1"/>
          </p:cNvSpPr>
          <p:nvPr>
            <p:ph type="sldNum" sz="quarter" idx="12"/>
          </p:nvPr>
        </p:nvSpPr>
        <p:spPr/>
        <p:txBody>
          <a:bodyPr/>
          <a:lstStyle/>
          <a:p>
            <a:fld id="{6DAE953D-4EA4-4C76-9D81-05E35E5A14D1}" type="slidenum">
              <a:rPr lang="es-ES_tradnl" smtClean="0"/>
              <a:pPr/>
              <a:t>‹Nº›</a:t>
            </a:fld>
            <a:endParaRPr lang="es-ES_tradnl"/>
          </a:p>
        </p:txBody>
      </p:sp>
    </p:spTree>
    <p:extLst>
      <p:ext uri="{BB962C8B-B14F-4D97-AF65-F5344CB8AC3E}">
        <p14:creationId xmlns:p14="http://schemas.microsoft.com/office/powerpoint/2010/main" val="2699055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endParaRPr lang="es-ES_tradnl"/>
          </a:p>
        </p:txBody>
      </p:sp>
      <p:sp>
        <p:nvSpPr>
          <p:cNvPr id="5" name="Footer Placeholder 4"/>
          <p:cNvSpPr>
            <a:spLocks noGrp="1"/>
          </p:cNvSpPr>
          <p:nvPr>
            <p:ph type="ftr" sz="quarter" idx="11"/>
          </p:nvPr>
        </p:nvSpPr>
        <p:spPr/>
        <p:txBody>
          <a:bodyPr/>
          <a:lstStyle/>
          <a:p>
            <a:endParaRPr lang="es-ES_tradnl"/>
          </a:p>
        </p:txBody>
      </p:sp>
      <p:sp>
        <p:nvSpPr>
          <p:cNvPr id="6" name="Slide Number Placeholder 5"/>
          <p:cNvSpPr>
            <a:spLocks noGrp="1"/>
          </p:cNvSpPr>
          <p:nvPr>
            <p:ph type="sldNum" sz="quarter" idx="12"/>
          </p:nvPr>
        </p:nvSpPr>
        <p:spPr/>
        <p:txBody>
          <a:bodyPr/>
          <a:lstStyle/>
          <a:p>
            <a:fld id="{9E622158-FA80-4DE2-B054-10D384982C43}" type="slidenum">
              <a:rPr lang="es-ES_tradnl" smtClean="0"/>
              <a:pPr/>
              <a:t>‹Nº›</a:t>
            </a:fld>
            <a:endParaRPr lang="es-ES_tradnl"/>
          </a:p>
        </p:txBody>
      </p:sp>
    </p:spTree>
    <p:extLst>
      <p:ext uri="{BB962C8B-B14F-4D97-AF65-F5344CB8AC3E}">
        <p14:creationId xmlns:p14="http://schemas.microsoft.com/office/powerpoint/2010/main" val="20201466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685800" y="609600"/>
            <a:ext cx="77724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685800" y="1981200"/>
            <a:ext cx="38100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4648200" y="1981200"/>
            <a:ext cx="3810000" cy="4114800"/>
          </a:xfrm>
        </p:spPr>
        <p:txBody>
          <a:bodyPr/>
          <a:lstStyle/>
          <a:p>
            <a:endParaRPr lang="es-CL"/>
          </a:p>
        </p:txBody>
      </p:sp>
      <p:sp>
        <p:nvSpPr>
          <p:cNvPr id="5" name="4 Marcador de fecha"/>
          <p:cNvSpPr>
            <a:spLocks noGrp="1"/>
          </p:cNvSpPr>
          <p:nvPr>
            <p:ph type="dt" sz="half" idx="10"/>
          </p:nvPr>
        </p:nvSpPr>
        <p:spPr>
          <a:xfrm>
            <a:off x="685800" y="6248400"/>
            <a:ext cx="1905000" cy="457200"/>
          </a:xfrm>
        </p:spPr>
        <p:txBody>
          <a:bodyPr/>
          <a:lstStyle>
            <a:lvl1pPr>
              <a:defRPr/>
            </a:lvl1pPr>
          </a:lstStyle>
          <a:p>
            <a:endParaRPr lang="es-ES_tradnl"/>
          </a:p>
        </p:txBody>
      </p:sp>
      <p:sp>
        <p:nvSpPr>
          <p:cNvPr id="6" name="5 Marcador de pie de página"/>
          <p:cNvSpPr>
            <a:spLocks noGrp="1"/>
          </p:cNvSpPr>
          <p:nvPr>
            <p:ph type="ftr" sz="quarter" idx="11"/>
          </p:nvPr>
        </p:nvSpPr>
        <p:spPr>
          <a:xfrm>
            <a:off x="3124200" y="6248400"/>
            <a:ext cx="2895600" cy="457200"/>
          </a:xfrm>
        </p:spPr>
        <p:txBody>
          <a:bodyPr/>
          <a:lstStyle>
            <a:lvl1pPr>
              <a:defRPr/>
            </a:lvl1pPr>
          </a:lstStyle>
          <a:p>
            <a:endParaRPr lang="es-ES_tradnl"/>
          </a:p>
        </p:txBody>
      </p:sp>
      <p:sp>
        <p:nvSpPr>
          <p:cNvPr id="7" name="6 Marcador de número de diapositiva"/>
          <p:cNvSpPr>
            <a:spLocks noGrp="1"/>
          </p:cNvSpPr>
          <p:nvPr>
            <p:ph type="sldNum" sz="quarter" idx="12"/>
          </p:nvPr>
        </p:nvSpPr>
        <p:spPr>
          <a:xfrm>
            <a:off x="6553200" y="6248400"/>
            <a:ext cx="1905000" cy="457200"/>
          </a:xfrm>
        </p:spPr>
        <p:txBody>
          <a:bodyPr/>
          <a:lstStyle>
            <a:lvl1pPr>
              <a:defRPr/>
            </a:lvl1pPr>
          </a:lstStyle>
          <a:p>
            <a:fld id="{96E2C255-3AF3-4A58-8CF2-C104B96CE5C1}" type="slidenum">
              <a:rPr lang="es-ES_tradnl"/>
              <a:pPr/>
              <a:t>‹Nº›</a:t>
            </a:fld>
            <a:endParaRPr lang="es-ES_tradnl"/>
          </a:p>
        </p:txBody>
      </p:sp>
    </p:spTree>
    <p:extLst>
      <p:ext uri="{BB962C8B-B14F-4D97-AF65-F5344CB8AC3E}">
        <p14:creationId xmlns:p14="http://schemas.microsoft.com/office/powerpoint/2010/main" val="1281394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endParaRPr lang="es-ES_tradnl"/>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ES_tradnl"/>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A24280A8-97EB-45DB-AC56-D7D8FA779715}" type="slidenum">
              <a:rPr lang="es-ES_tradnl" smtClean="0"/>
              <a:pPr/>
              <a:t>‹Nº›</a:t>
            </a:fld>
            <a:endParaRPr lang="es-ES_tradnl"/>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874598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p:cNvSpPr txBox="1">
            <a:spLocks noChangeArrowheads="1"/>
          </p:cNvSpPr>
          <p:nvPr/>
        </p:nvSpPr>
        <p:spPr bwMode="auto">
          <a:xfrm>
            <a:off x="1905000" y="1249363"/>
            <a:ext cx="5638800" cy="914400"/>
          </a:xfrm>
          <a:prstGeom prst="rect">
            <a:avLst/>
          </a:prstGeom>
          <a:noFill/>
          <a:ln w="9525">
            <a:noFill/>
            <a:miter lim="800000"/>
            <a:headEnd/>
            <a:tailEnd/>
          </a:ln>
          <a:effectLst/>
        </p:spPr>
        <p:txBody>
          <a:bodyPr>
            <a:spAutoFit/>
          </a:bodyPr>
          <a:lstStyle/>
          <a:p>
            <a:pPr algn="ctr">
              <a:lnSpc>
                <a:spcPct val="100000"/>
              </a:lnSpc>
              <a:spcBef>
                <a:spcPct val="50000"/>
              </a:spcBef>
              <a:buFontTx/>
              <a:buNone/>
            </a:pPr>
            <a:r>
              <a:rPr lang="es-ES_tradnl" sz="5400" u="sng">
                <a:solidFill>
                  <a:srgbClr val="FF3300"/>
                </a:solidFill>
              </a:rPr>
              <a:t>ARMAMENTOS</a:t>
            </a:r>
            <a:endParaRPr lang="es-ES_tradnl" sz="3200" u="sng"/>
          </a:p>
        </p:txBody>
      </p:sp>
      <p:sp>
        <p:nvSpPr>
          <p:cNvPr id="3075" name="Text Box 3"/>
          <p:cNvSpPr txBox="1">
            <a:spLocks noChangeArrowheads="1"/>
          </p:cNvSpPr>
          <p:nvPr/>
        </p:nvSpPr>
        <p:spPr bwMode="auto">
          <a:xfrm>
            <a:off x="2339975" y="3145701"/>
            <a:ext cx="4267200" cy="707886"/>
          </a:xfrm>
          <a:prstGeom prst="rect">
            <a:avLst/>
          </a:prstGeom>
          <a:solidFill>
            <a:schemeClr val="bg1"/>
          </a:solidFill>
          <a:ln w="9525">
            <a:solidFill>
              <a:srgbClr val="FF0000"/>
            </a:solidFill>
            <a:miter lim="800000"/>
            <a:headEnd/>
            <a:tailEnd/>
          </a:ln>
          <a:effectLst/>
        </p:spPr>
        <p:txBody>
          <a:bodyPr anchor="ctr">
            <a:spAutoFit/>
          </a:bodyPr>
          <a:lstStyle/>
          <a:p>
            <a:pPr algn="ctr">
              <a:lnSpc>
                <a:spcPct val="100000"/>
              </a:lnSpc>
              <a:spcBef>
                <a:spcPct val="50000"/>
              </a:spcBef>
              <a:buFontTx/>
              <a:buNone/>
            </a:pPr>
            <a:r>
              <a:rPr lang="es-ES_tradnl" sz="4000" i="1" dirty="0" smtClean="0"/>
              <a:t>MUNICIONES</a:t>
            </a:r>
            <a:endParaRPr lang="es-ES_tradnl" sz="4000" i="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83568" y="345281"/>
            <a:ext cx="7772400" cy="547687"/>
          </a:xfrm>
        </p:spPr>
        <p:txBody>
          <a:bodyPr>
            <a:normAutofit/>
          </a:bodyPr>
          <a:lstStyle/>
          <a:p>
            <a:r>
              <a:rPr lang="es-ES_tradnl" sz="3200" dirty="0" smtClean="0">
                <a:solidFill>
                  <a:schemeClr val="tx1"/>
                </a:solidFill>
              </a:rPr>
              <a:t>NOMENCLATURA </a:t>
            </a:r>
            <a:r>
              <a:rPr lang="es-ES_tradnl" sz="3200" dirty="0">
                <a:solidFill>
                  <a:schemeClr val="tx1"/>
                </a:solidFill>
              </a:rPr>
              <a:t>DE UNA GRANADA</a:t>
            </a:r>
            <a:endParaRPr lang="es-ES" sz="3200" dirty="0">
              <a:solidFill>
                <a:schemeClr val="tx1"/>
              </a:solidFill>
            </a:endParaRPr>
          </a:p>
        </p:txBody>
      </p:sp>
      <p:grpSp>
        <p:nvGrpSpPr>
          <p:cNvPr id="23560" name="Group 8"/>
          <p:cNvGrpSpPr>
            <a:grpSpLocks/>
          </p:cNvGrpSpPr>
          <p:nvPr/>
        </p:nvGrpSpPr>
        <p:grpSpPr bwMode="auto">
          <a:xfrm>
            <a:off x="468313" y="1341438"/>
            <a:ext cx="2201862" cy="4876800"/>
            <a:chOff x="295" y="845"/>
            <a:chExt cx="1387" cy="3072"/>
          </a:xfrm>
        </p:grpSpPr>
        <p:graphicFrame>
          <p:nvGraphicFramePr>
            <p:cNvPr id="23555" name="Object 3"/>
            <p:cNvGraphicFramePr>
              <a:graphicFrameLocks noChangeAspect="1"/>
            </p:cNvGraphicFramePr>
            <p:nvPr/>
          </p:nvGraphicFramePr>
          <p:xfrm>
            <a:off x="295" y="845"/>
            <a:ext cx="1387" cy="3072"/>
          </p:xfrm>
          <a:graphic>
            <a:graphicData uri="http://schemas.openxmlformats.org/presentationml/2006/ole">
              <mc:AlternateContent xmlns:mc="http://schemas.openxmlformats.org/markup-compatibility/2006">
                <mc:Choice xmlns:v="urn:schemas-microsoft-com:vml" Requires="v">
                  <p:oleObj spid="_x0000_s23560" name="Fotografía de Photo Editor" r:id="rId3" imgW="9333333" imgH="20691188" progId="">
                    <p:embed/>
                  </p:oleObj>
                </mc:Choice>
                <mc:Fallback>
                  <p:oleObj name="Fotografía de Photo Editor" r:id="rId3" imgW="9333333" imgH="20691188" progId="">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5" y="845"/>
                          <a:ext cx="1387" cy="307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3556" name="Rectangle 4"/>
            <p:cNvSpPr>
              <a:spLocks noChangeArrowheads="1"/>
            </p:cNvSpPr>
            <p:nvPr/>
          </p:nvSpPr>
          <p:spPr bwMode="auto">
            <a:xfrm>
              <a:off x="839" y="1026"/>
              <a:ext cx="726" cy="136"/>
            </a:xfrm>
            <a:prstGeom prst="rect">
              <a:avLst/>
            </a:prstGeom>
            <a:solidFill>
              <a:schemeClr val="bg1"/>
            </a:solidFill>
            <a:ln w="9525" algn="ctr">
              <a:noFill/>
              <a:miter lim="800000"/>
              <a:headEnd/>
              <a:tailEnd/>
            </a:ln>
            <a:effectLst/>
          </p:spPr>
          <p:txBody>
            <a:bodyPr wrap="none" anchor="ctr"/>
            <a:lstStyle/>
            <a:p>
              <a:endParaRPr lang="es-CL"/>
            </a:p>
          </p:txBody>
        </p:sp>
        <p:sp>
          <p:nvSpPr>
            <p:cNvPr id="23557" name="Rectangle 5"/>
            <p:cNvSpPr>
              <a:spLocks noChangeArrowheads="1"/>
            </p:cNvSpPr>
            <p:nvPr/>
          </p:nvSpPr>
          <p:spPr bwMode="auto">
            <a:xfrm>
              <a:off x="975" y="1207"/>
              <a:ext cx="680" cy="318"/>
            </a:xfrm>
            <a:prstGeom prst="rect">
              <a:avLst/>
            </a:prstGeom>
            <a:solidFill>
              <a:schemeClr val="bg1"/>
            </a:solidFill>
            <a:ln w="9525" algn="ctr">
              <a:noFill/>
              <a:miter lim="800000"/>
              <a:headEnd/>
              <a:tailEnd/>
            </a:ln>
            <a:effectLst/>
          </p:spPr>
          <p:txBody>
            <a:bodyPr wrap="none" anchor="ctr"/>
            <a:lstStyle/>
            <a:p>
              <a:endParaRPr lang="es-CL"/>
            </a:p>
          </p:txBody>
        </p:sp>
        <p:sp>
          <p:nvSpPr>
            <p:cNvPr id="23558" name="Rectangle 6"/>
            <p:cNvSpPr>
              <a:spLocks noChangeArrowheads="1"/>
            </p:cNvSpPr>
            <p:nvPr/>
          </p:nvSpPr>
          <p:spPr bwMode="auto">
            <a:xfrm>
              <a:off x="1066" y="1797"/>
              <a:ext cx="544" cy="272"/>
            </a:xfrm>
            <a:prstGeom prst="rect">
              <a:avLst/>
            </a:prstGeom>
            <a:solidFill>
              <a:schemeClr val="bg1"/>
            </a:solidFill>
            <a:ln w="9525" algn="ctr">
              <a:noFill/>
              <a:miter lim="800000"/>
              <a:headEnd/>
              <a:tailEnd/>
            </a:ln>
            <a:effectLst/>
          </p:spPr>
          <p:txBody>
            <a:bodyPr wrap="none" anchor="ctr"/>
            <a:lstStyle/>
            <a:p>
              <a:endParaRPr lang="es-CL"/>
            </a:p>
          </p:txBody>
        </p:sp>
        <p:sp>
          <p:nvSpPr>
            <p:cNvPr id="23559" name="Rectangle 7"/>
            <p:cNvSpPr>
              <a:spLocks noChangeArrowheads="1"/>
            </p:cNvSpPr>
            <p:nvPr/>
          </p:nvSpPr>
          <p:spPr bwMode="auto">
            <a:xfrm>
              <a:off x="1156" y="2432"/>
              <a:ext cx="499" cy="363"/>
            </a:xfrm>
            <a:prstGeom prst="rect">
              <a:avLst/>
            </a:prstGeom>
            <a:solidFill>
              <a:schemeClr val="bg1"/>
            </a:solidFill>
            <a:ln w="9525" algn="ctr">
              <a:noFill/>
              <a:miter lim="800000"/>
              <a:headEnd/>
              <a:tailEnd/>
            </a:ln>
            <a:effectLst/>
          </p:spPr>
          <p:txBody>
            <a:bodyPr wrap="none" anchor="ctr"/>
            <a:lstStyle/>
            <a:p>
              <a:endParaRPr lang="es-CL"/>
            </a:p>
          </p:txBody>
        </p:sp>
      </p:grpSp>
      <p:sp>
        <p:nvSpPr>
          <p:cNvPr id="23561" name="Line 9"/>
          <p:cNvSpPr>
            <a:spLocks noChangeShapeType="1"/>
          </p:cNvSpPr>
          <p:nvPr/>
        </p:nvSpPr>
        <p:spPr bwMode="auto">
          <a:xfrm flipH="1">
            <a:off x="1763713" y="5589588"/>
            <a:ext cx="2376487" cy="71437"/>
          </a:xfrm>
          <a:prstGeom prst="line">
            <a:avLst/>
          </a:prstGeom>
          <a:noFill/>
          <a:ln w="28575">
            <a:solidFill>
              <a:schemeClr val="tx1"/>
            </a:solidFill>
            <a:round/>
            <a:headEnd/>
            <a:tailEnd type="triangle" w="med" len="med"/>
          </a:ln>
          <a:effectLst/>
        </p:spPr>
        <p:txBody>
          <a:bodyPr/>
          <a:lstStyle/>
          <a:p>
            <a:endParaRPr lang="es-CL"/>
          </a:p>
        </p:txBody>
      </p:sp>
      <p:sp>
        <p:nvSpPr>
          <p:cNvPr id="23562" name="Line 10"/>
          <p:cNvSpPr>
            <a:spLocks noChangeShapeType="1"/>
          </p:cNvSpPr>
          <p:nvPr/>
        </p:nvSpPr>
        <p:spPr bwMode="auto">
          <a:xfrm flipH="1">
            <a:off x="1692275" y="3357563"/>
            <a:ext cx="2376488" cy="71437"/>
          </a:xfrm>
          <a:prstGeom prst="line">
            <a:avLst/>
          </a:prstGeom>
          <a:noFill/>
          <a:ln w="28575">
            <a:solidFill>
              <a:schemeClr val="tx1"/>
            </a:solidFill>
            <a:round/>
            <a:headEnd/>
            <a:tailEnd type="triangle" w="med" len="med"/>
          </a:ln>
          <a:effectLst/>
        </p:spPr>
        <p:txBody>
          <a:bodyPr/>
          <a:lstStyle/>
          <a:p>
            <a:endParaRPr lang="es-CL"/>
          </a:p>
        </p:txBody>
      </p:sp>
      <p:sp>
        <p:nvSpPr>
          <p:cNvPr id="23563" name="Line 11"/>
          <p:cNvSpPr>
            <a:spLocks noChangeShapeType="1"/>
          </p:cNvSpPr>
          <p:nvPr/>
        </p:nvSpPr>
        <p:spPr bwMode="auto">
          <a:xfrm flipH="1">
            <a:off x="1116013" y="1412875"/>
            <a:ext cx="2376487" cy="0"/>
          </a:xfrm>
          <a:prstGeom prst="line">
            <a:avLst/>
          </a:prstGeom>
          <a:noFill/>
          <a:ln w="28575">
            <a:solidFill>
              <a:schemeClr val="tx1"/>
            </a:solidFill>
            <a:round/>
            <a:headEnd/>
            <a:tailEnd type="triangle" w="med" len="med"/>
          </a:ln>
          <a:effectLst/>
        </p:spPr>
        <p:txBody>
          <a:bodyPr/>
          <a:lstStyle/>
          <a:p>
            <a:endParaRPr lang="es-CL"/>
          </a:p>
        </p:txBody>
      </p:sp>
      <p:sp>
        <p:nvSpPr>
          <p:cNvPr id="23564" name="Oval 12"/>
          <p:cNvSpPr>
            <a:spLocks noChangeArrowheads="1"/>
          </p:cNvSpPr>
          <p:nvPr/>
        </p:nvSpPr>
        <p:spPr bwMode="auto">
          <a:xfrm>
            <a:off x="1042988" y="4005263"/>
            <a:ext cx="433387" cy="215900"/>
          </a:xfrm>
          <a:prstGeom prst="ellipse">
            <a:avLst/>
          </a:prstGeom>
          <a:solidFill>
            <a:schemeClr val="bg1"/>
          </a:solidFill>
          <a:ln w="9525" algn="ctr">
            <a:noFill/>
            <a:round/>
            <a:headEnd/>
            <a:tailEnd/>
          </a:ln>
          <a:effectLst/>
        </p:spPr>
        <p:txBody>
          <a:bodyPr wrap="none" anchor="ctr"/>
          <a:lstStyle/>
          <a:p>
            <a:endParaRPr lang="es-CL"/>
          </a:p>
        </p:txBody>
      </p:sp>
      <p:sp>
        <p:nvSpPr>
          <p:cNvPr id="23566" name="Rectangle 14"/>
          <p:cNvSpPr>
            <a:spLocks noChangeArrowheads="1"/>
          </p:cNvSpPr>
          <p:nvPr/>
        </p:nvSpPr>
        <p:spPr bwMode="auto">
          <a:xfrm>
            <a:off x="1692275" y="3860800"/>
            <a:ext cx="935038" cy="360363"/>
          </a:xfrm>
          <a:prstGeom prst="rect">
            <a:avLst/>
          </a:prstGeom>
          <a:solidFill>
            <a:schemeClr val="bg1"/>
          </a:solidFill>
          <a:ln w="9525" algn="ctr">
            <a:noFill/>
            <a:miter lim="800000"/>
            <a:headEnd/>
            <a:tailEnd/>
          </a:ln>
          <a:effectLst/>
        </p:spPr>
        <p:txBody>
          <a:bodyPr wrap="none" anchor="ctr"/>
          <a:lstStyle/>
          <a:p>
            <a:endParaRPr lang="es-CL"/>
          </a:p>
        </p:txBody>
      </p:sp>
      <p:sp>
        <p:nvSpPr>
          <p:cNvPr id="23567" name="Oval 15"/>
          <p:cNvSpPr>
            <a:spLocks noChangeArrowheads="1"/>
          </p:cNvSpPr>
          <p:nvPr/>
        </p:nvSpPr>
        <p:spPr bwMode="auto">
          <a:xfrm>
            <a:off x="1042988" y="1700213"/>
            <a:ext cx="144462" cy="144462"/>
          </a:xfrm>
          <a:prstGeom prst="ellipse">
            <a:avLst/>
          </a:prstGeom>
          <a:solidFill>
            <a:schemeClr val="bg1"/>
          </a:solidFill>
          <a:ln w="9525" algn="ctr">
            <a:noFill/>
            <a:round/>
            <a:headEnd/>
            <a:tailEnd/>
          </a:ln>
          <a:effectLst/>
        </p:spPr>
        <p:txBody>
          <a:bodyPr wrap="none" anchor="ctr"/>
          <a:lstStyle/>
          <a:p>
            <a:endParaRPr lang="es-CL"/>
          </a:p>
        </p:txBody>
      </p:sp>
      <p:sp>
        <p:nvSpPr>
          <p:cNvPr id="23568" name="Oval 16"/>
          <p:cNvSpPr>
            <a:spLocks noChangeArrowheads="1"/>
          </p:cNvSpPr>
          <p:nvPr/>
        </p:nvSpPr>
        <p:spPr bwMode="auto">
          <a:xfrm>
            <a:off x="1258888" y="1628775"/>
            <a:ext cx="144462" cy="144463"/>
          </a:xfrm>
          <a:prstGeom prst="ellipse">
            <a:avLst/>
          </a:prstGeom>
          <a:solidFill>
            <a:schemeClr val="bg1"/>
          </a:solidFill>
          <a:ln w="9525" algn="ctr">
            <a:noFill/>
            <a:round/>
            <a:headEnd/>
            <a:tailEnd/>
          </a:ln>
          <a:effectLst/>
        </p:spPr>
        <p:txBody>
          <a:bodyPr wrap="none" anchor="ctr"/>
          <a:lstStyle/>
          <a:p>
            <a:endParaRPr lang="es-CL"/>
          </a:p>
        </p:txBody>
      </p:sp>
      <p:sp>
        <p:nvSpPr>
          <p:cNvPr id="23569" name="Oval 17"/>
          <p:cNvSpPr>
            <a:spLocks noChangeArrowheads="1"/>
          </p:cNvSpPr>
          <p:nvPr/>
        </p:nvSpPr>
        <p:spPr bwMode="auto">
          <a:xfrm>
            <a:off x="1403350" y="1989138"/>
            <a:ext cx="431800" cy="215900"/>
          </a:xfrm>
          <a:prstGeom prst="ellipse">
            <a:avLst/>
          </a:prstGeom>
          <a:solidFill>
            <a:schemeClr val="bg1"/>
          </a:solidFill>
          <a:ln w="9525" algn="ctr">
            <a:noFill/>
            <a:round/>
            <a:headEnd/>
            <a:tailEnd/>
          </a:ln>
          <a:effectLst/>
        </p:spPr>
        <p:txBody>
          <a:bodyPr wrap="none" anchor="ctr"/>
          <a:lstStyle/>
          <a:p>
            <a:endParaRPr lang="es-CL"/>
          </a:p>
        </p:txBody>
      </p:sp>
      <p:sp>
        <p:nvSpPr>
          <p:cNvPr id="23570" name="Oval 18"/>
          <p:cNvSpPr>
            <a:spLocks noChangeArrowheads="1"/>
          </p:cNvSpPr>
          <p:nvPr/>
        </p:nvSpPr>
        <p:spPr bwMode="auto">
          <a:xfrm>
            <a:off x="1403350" y="2205038"/>
            <a:ext cx="215900" cy="71437"/>
          </a:xfrm>
          <a:prstGeom prst="ellipse">
            <a:avLst/>
          </a:prstGeom>
          <a:solidFill>
            <a:schemeClr val="bg1"/>
          </a:solidFill>
          <a:ln w="9525" algn="ctr">
            <a:noFill/>
            <a:round/>
            <a:headEnd/>
            <a:tailEnd/>
          </a:ln>
          <a:effectLst/>
        </p:spPr>
        <p:txBody>
          <a:bodyPr wrap="none" anchor="ctr"/>
          <a:lstStyle/>
          <a:p>
            <a:endParaRPr lang="es-CL"/>
          </a:p>
        </p:txBody>
      </p:sp>
      <p:grpSp>
        <p:nvGrpSpPr>
          <p:cNvPr id="23573" name="Group 21"/>
          <p:cNvGrpSpPr>
            <a:grpSpLocks/>
          </p:cNvGrpSpPr>
          <p:nvPr/>
        </p:nvGrpSpPr>
        <p:grpSpPr bwMode="auto">
          <a:xfrm>
            <a:off x="1116013" y="5949950"/>
            <a:ext cx="2808287" cy="360363"/>
            <a:chOff x="703" y="3793"/>
            <a:chExt cx="1769" cy="227"/>
          </a:xfrm>
        </p:grpSpPr>
        <p:sp>
          <p:nvSpPr>
            <p:cNvPr id="23571" name="Line 19"/>
            <p:cNvSpPr>
              <a:spLocks noChangeShapeType="1"/>
            </p:cNvSpPr>
            <p:nvPr/>
          </p:nvSpPr>
          <p:spPr bwMode="auto">
            <a:xfrm flipH="1" flipV="1">
              <a:off x="703" y="3793"/>
              <a:ext cx="0" cy="227"/>
            </a:xfrm>
            <a:prstGeom prst="line">
              <a:avLst/>
            </a:prstGeom>
            <a:noFill/>
            <a:ln w="28575">
              <a:solidFill>
                <a:schemeClr val="tx1"/>
              </a:solidFill>
              <a:round/>
              <a:headEnd/>
              <a:tailEnd type="triangle" w="med" len="med"/>
            </a:ln>
            <a:effectLst/>
          </p:spPr>
          <p:txBody>
            <a:bodyPr/>
            <a:lstStyle/>
            <a:p>
              <a:endParaRPr lang="es-CL"/>
            </a:p>
          </p:txBody>
        </p:sp>
        <p:sp>
          <p:nvSpPr>
            <p:cNvPr id="23572" name="Line 20"/>
            <p:cNvSpPr>
              <a:spLocks noChangeShapeType="1"/>
            </p:cNvSpPr>
            <p:nvPr/>
          </p:nvSpPr>
          <p:spPr bwMode="auto">
            <a:xfrm>
              <a:off x="703" y="4020"/>
              <a:ext cx="1769" cy="0"/>
            </a:xfrm>
            <a:prstGeom prst="line">
              <a:avLst/>
            </a:prstGeom>
            <a:noFill/>
            <a:ln w="28575">
              <a:solidFill>
                <a:schemeClr val="tx1"/>
              </a:solidFill>
              <a:round/>
              <a:headEnd/>
              <a:tailEnd/>
            </a:ln>
            <a:effectLst/>
          </p:spPr>
          <p:txBody>
            <a:bodyPr/>
            <a:lstStyle/>
            <a:p>
              <a:endParaRPr lang="es-CL"/>
            </a:p>
          </p:txBody>
        </p:sp>
      </p:grpSp>
      <p:sp>
        <p:nvSpPr>
          <p:cNvPr id="23574" name="Text Box 22"/>
          <p:cNvSpPr txBox="1">
            <a:spLocks noChangeArrowheads="1"/>
          </p:cNvSpPr>
          <p:nvPr/>
        </p:nvSpPr>
        <p:spPr bwMode="auto">
          <a:xfrm>
            <a:off x="3492500" y="1268413"/>
            <a:ext cx="2087563" cy="349250"/>
          </a:xfrm>
          <a:prstGeom prst="rect">
            <a:avLst/>
          </a:prstGeom>
          <a:solidFill>
            <a:srgbClr val="FFCC99"/>
          </a:solidFill>
          <a:ln w="9525" algn="ctr">
            <a:solidFill>
              <a:schemeClr val="tx1"/>
            </a:solidFill>
            <a:miter lim="800000"/>
            <a:headEnd/>
            <a:tailEnd/>
          </a:ln>
          <a:effectLst/>
        </p:spPr>
        <p:txBody>
          <a:bodyPr>
            <a:spAutoFit/>
          </a:bodyPr>
          <a:lstStyle/>
          <a:p>
            <a:pPr marL="457200" indent="-457200" algn="ctr">
              <a:spcBef>
                <a:spcPct val="50000"/>
              </a:spcBef>
              <a:buFont typeface="Wingdings" pitchFamily="2" charset="2"/>
              <a:buNone/>
            </a:pPr>
            <a:r>
              <a:rPr lang="es-ES_tradnl" sz="1800" dirty="0"/>
              <a:t>Á</a:t>
            </a:r>
            <a:r>
              <a:rPr lang="es-ES_tradnl" sz="1800" dirty="0" smtClean="0"/>
              <a:t>PICE</a:t>
            </a:r>
            <a:endParaRPr lang="es-ES" sz="1800" dirty="0"/>
          </a:p>
        </p:txBody>
      </p:sp>
      <p:sp>
        <p:nvSpPr>
          <p:cNvPr id="23575" name="Text Box 23"/>
          <p:cNvSpPr txBox="1">
            <a:spLocks noChangeArrowheads="1"/>
          </p:cNvSpPr>
          <p:nvPr/>
        </p:nvSpPr>
        <p:spPr bwMode="auto">
          <a:xfrm>
            <a:off x="3997325" y="3224213"/>
            <a:ext cx="2087563" cy="349250"/>
          </a:xfrm>
          <a:prstGeom prst="rect">
            <a:avLst/>
          </a:prstGeom>
          <a:solidFill>
            <a:srgbClr val="FFCC99"/>
          </a:solidFill>
          <a:ln w="9525" algn="ctr">
            <a:solidFill>
              <a:schemeClr val="tx1"/>
            </a:solidFill>
            <a:miter lim="800000"/>
            <a:headEnd/>
            <a:tailEnd/>
          </a:ln>
          <a:effectLst/>
        </p:spPr>
        <p:txBody>
          <a:bodyPr>
            <a:spAutoFit/>
          </a:bodyPr>
          <a:lstStyle/>
          <a:p>
            <a:pPr marL="457200" indent="-457200" algn="ctr">
              <a:spcBef>
                <a:spcPct val="50000"/>
              </a:spcBef>
              <a:buFont typeface="Wingdings" pitchFamily="2" charset="2"/>
              <a:buNone/>
            </a:pPr>
            <a:r>
              <a:rPr lang="es-ES_tradnl" sz="1800"/>
              <a:t>PANTOQUE</a:t>
            </a:r>
            <a:endParaRPr lang="es-ES" sz="1800"/>
          </a:p>
        </p:txBody>
      </p:sp>
      <p:sp>
        <p:nvSpPr>
          <p:cNvPr id="23576" name="Text Box 24"/>
          <p:cNvSpPr txBox="1">
            <a:spLocks noChangeArrowheads="1"/>
          </p:cNvSpPr>
          <p:nvPr/>
        </p:nvSpPr>
        <p:spPr bwMode="auto">
          <a:xfrm>
            <a:off x="4140200" y="5445125"/>
            <a:ext cx="3960813" cy="349250"/>
          </a:xfrm>
          <a:prstGeom prst="rect">
            <a:avLst/>
          </a:prstGeom>
          <a:solidFill>
            <a:srgbClr val="FFCC99"/>
          </a:solidFill>
          <a:ln w="9525" algn="ctr">
            <a:solidFill>
              <a:schemeClr val="tx1"/>
            </a:solidFill>
            <a:miter lim="800000"/>
            <a:headEnd/>
            <a:tailEnd/>
          </a:ln>
          <a:effectLst/>
        </p:spPr>
        <p:txBody>
          <a:bodyPr>
            <a:spAutoFit/>
          </a:bodyPr>
          <a:lstStyle/>
          <a:p>
            <a:pPr marL="457200" indent="-457200" algn="ctr">
              <a:spcBef>
                <a:spcPct val="50000"/>
              </a:spcBef>
              <a:buFont typeface="Wingdings" pitchFamily="2" charset="2"/>
              <a:buNone/>
            </a:pPr>
            <a:r>
              <a:rPr lang="es-ES_tradnl" sz="1800"/>
              <a:t>ANILLO DE FORZAMIENTO</a:t>
            </a:r>
            <a:endParaRPr lang="es-ES" sz="1800"/>
          </a:p>
        </p:txBody>
      </p:sp>
      <p:sp>
        <p:nvSpPr>
          <p:cNvPr id="23577" name="Text Box 25"/>
          <p:cNvSpPr txBox="1">
            <a:spLocks noChangeArrowheads="1"/>
          </p:cNvSpPr>
          <p:nvPr/>
        </p:nvSpPr>
        <p:spPr bwMode="auto">
          <a:xfrm>
            <a:off x="3924300" y="6092825"/>
            <a:ext cx="2087563" cy="349250"/>
          </a:xfrm>
          <a:prstGeom prst="rect">
            <a:avLst/>
          </a:prstGeom>
          <a:solidFill>
            <a:srgbClr val="FFCC99"/>
          </a:solidFill>
          <a:ln w="9525" algn="ctr">
            <a:solidFill>
              <a:schemeClr val="tx1"/>
            </a:solidFill>
            <a:miter lim="800000"/>
            <a:headEnd/>
            <a:tailEnd/>
          </a:ln>
          <a:effectLst/>
        </p:spPr>
        <p:txBody>
          <a:bodyPr>
            <a:spAutoFit/>
          </a:bodyPr>
          <a:lstStyle/>
          <a:p>
            <a:pPr marL="457200" indent="-457200" algn="ctr">
              <a:spcBef>
                <a:spcPct val="50000"/>
              </a:spcBef>
              <a:buFont typeface="Wingdings" pitchFamily="2" charset="2"/>
              <a:buNone/>
            </a:pPr>
            <a:r>
              <a:rPr lang="es-ES_tradnl" sz="1800"/>
              <a:t>CULOTE</a:t>
            </a:r>
            <a:endParaRPr lang="es-ES" sz="1800"/>
          </a:p>
        </p:txBody>
      </p:sp>
      <p:sp>
        <p:nvSpPr>
          <p:cNvPr id="23578" name="AutoShape 26"/>
          <p:cNvSpPr>
            <a:spLocks/>
          </p:cNvSpPr>
          <p:nvPr/>
        </p:nvSpPr>
        <p:spPr bwMode="auto">
          <a:xfrm>
            <a:off x="1692275" y="1412875"/>
            <a:ext cx="431800" cy="1944688"/>
          </a:xfrm>
          <a:prstGeom prst="rightBrace">
            <a:avLst>
              <a:gd name="adj1" fmla="val 37531"/>
              <a:gd name="adj2" fmla="val 50000"/>
            </a:avLst>
          </a:prstGeom>
          <a:noFill/>
          <a:ln w="9525">
            <a:solidFill>
              <a:srgbClr val="FF3300"/>
            </a:solidFill>
            <a:round/>
            <a:headEnd/>
            <a:tailEnd/>
          </a:ln>
          <a:effectLst/>
        </p:spPr>
        <p:txBody>
          <a:bodyPr wrap="none" anchor="ctr"/>
          <a:lstStyle/>
          <a:p>
            <a:endParaRPr lang="es-CL"/>
          </a:p>
        </p:txBody>
      </p:sp>
      <p:sp>
        <p:nvSpPr>
          <p:cNvPr id="23579" name="AutoShape 27"/>
          <p:cNvSpPr>
            <a:spLocks/>
          </p:cNvSpPr>
          <p:nvPr/>
        </p:nvSpPr>
        <p:spPr bwMode="auto">
          <a:xfrm>
            <a:off x="1763713" y="3500438"/>
            <a:ext cx="504825" cy="2449512"/>
          </a:xfrm>
          <a:prstGeom prst="rightBrace">
            <a:avLst>
              <a:gd name="adj1" fmla="val 40435"/>
              <a:gd name="adj2" fmla="val 50000"/>
            </a:avLst>
          </a:prstGeom>
          <a:noFill/>
          <a:ln w="9525">
            <a:solidFill>
              <a:srgbClr val="FF3300"/>
            </a:solidFill>
            <a:round/>
            <a:headEnd/>
            <a:tailEnd/>
          </a:ln>
          <a:effectLst/>
        </p:spPr>
        <p:txBody>
          <a:bodyPr wrap="none" anchor="ctr"/>
          <a:lstStyle/>
          <a:p>
            <a:endParaRPr lang="es-CL"/>
          </a:p>
        </p:txBody>
      </p:sp>
      <p:sp>
        <p:nvSpPr>
          <p:cNvPr id="23580" name="Text Box 28"/>
          <p:cNvSpPr txBox="1">
            <a:spLocks noChangeArrowheads="1"/>
          </p:cNvSpPr>
          <p:nvPr/>
        </p:nvSpPr>
        <p:spPr bwMode="auto">
          <a:xfrm>
            <a:off x="3995738" y="2205038"/>
            <a:ext cx="2087562" cy="349250"/>
          </a:xfrm>
          <a:prstGeom prst="rect">
            <a:avLst/>
          </a:prstGeom>
          <a:solidFill>
            <a:srgbClr val="FFFF00"/>
          </a:solidFill>
          <a:ln w="9525" algn="ctr">
            <a:solidFill>
              <a:schemeClr val="tx1"/>
            </a:solidFill>
            <a:miter lim="800000"/>
            <a:headEnd/>
            <a:tailEnd/>
          </a:ln>
          <a:effectLst/>
        </p:spPr>
        <p:txBody>
          <a:bodyPr>
            <a:spAutoFit/>
          </a:bodyPr>
          <a:lstStyle/>
          <a:p>
            <a:pPr marL="457200" indent="-457200" algn="ctr">
              <a:spcBef>
                <a:spcPct val="50000"/>
              </a:spcBef>
              <a:buFont typeface="Wingdings" pitchFamily="2" charset="2"/>
              <a:buNone/>
            </a:pPr>
            <a:r>
              <a:rPr lang="es-ES_tradnl" sz="1800"/>
              <a:t>OJIVA</a:t>
            </a:r>
            <a:endParaRPr lang="es-ES" sz="1800"/>
          </a:p>
        </p:txBody>
      </p:sp>
      <p:sp>
        <p:nvSpPr>
          <p:cNvPr id="23581" name="Text Box 29"/>
          <p:cNvSpPr txBox="1">
            <a:spLocks noChangeArrowheads="1"/>
          </p:cNvSpPr>
          <p:nvPr/>
        </p:nvSpPr>
        <p:spPr bwMode="auto">
          <a:xfrm>
            <a:off x="4068763" y="4508500"/>
            <a:ext cx="2087562" cy="349250"/>
          </a:xfrm>
          <a:prstGeom prst="rect">
            <a:avLst/>
          </a:prstGeom>
          <a:solidFill>
            <a:srgbClr val="FFFF00"/>
          </a:solidFill>
          <a:ln w="9525" algn="ctr">
            <a:solidFill>
              <a:schemeClr val="tx1"/>
            </a:solidFill>
            <a:miter lim="800000"/>
            <a:headEnd/>
            <a:tailEnd/>
          </a:ln>
          <a:effectLst/>
        </p:spPr>
        <p:txBody>
          <a:bodyPr>
            <a:spAutoFit/>
          </a:bodyPr>
          <a:lstStyle/>
          <a:p>
            <a:pPr marL="457200" indent="-457200" algn="ctr">
              <a:spcBef>
                <a:spcPct val="50000"/>
              </a:spcBef>
              <a:buFont typeface="Wingdings" pitchFamily="2" charset="2"/>
              <a:buNone/>
            </a:pPr>
            <a:r>
              <a:rPr lang="es-ES_tradnl" sz="1800"/>
              <a:t>CUERPO</a:t>
            </a:r>
            <a:endParaRPr lang="es-ES" sz="1800"/>
          </a:p>
        </p:txBody>
      </p:sp>
      <p:sp>
        <p:nvSpPr>
          <p:cNvPr id="23582" name="Line 30"/>
          <p:cNvSpPr>
            <a:spLocks noChangeShapeType="1"/>
          </p:cNvSpPr>
          <p:nvPr/>
        </p:nvSpPr>
        <p:spPr bwMode="auto">
          <a:xfrm flipH="1">
            <a:off x="2195513" y="2420938"/>
            <a:ext cx="1800225" cy="0"/>
          </a:xfrm>
          <a:prstGeom prst="line">
            <a:avLst/>
          </a:prstGeom>
          <a:noFill/>
          <a:ln w="28575">
            <a:solidFill>
              <a:schemeClr val="tx2"/>
            </a:solidFill>
            <a:round/>
            <a:headEnd/>
            <a:tailEnd type="triangle" w="med" len="med"/>
          </a:ln>
          <a:effectLst/>
        </p:spPr>
        <p:txBody>
          <a:bodyPr/>
          <a:lstStyle/>
          <a:p>
            <a:endParaRPr lang="es-CL"/>
          </a:p>
        </p:txBody>
      </p:sp>
      <p:sp>
        <p:nvSpPr>
          <p:cNvPr id="23583" name="Line 31"/>
          <p:cNvSpPr>
            <a:spLocks noChangeShapeType="1"/>
          </p:cNvSpPr>
          <p:nvPr/>
        </p:nvSpPr>
        <p:spPr bwMode="auto">
          <a:xfrm flipH="1">
            <a:off x="2268538" y="4724400"/>
            <a:ext cx="1800225" cy="0"/>
          </a:xfrm>
          <a:prstGeom prst="line">
            <a:avLst/>
          </a:prstGeom>
          <a:noFill/>
          <a:ln w="28575">
            <a:solidFill>
              <a:schemeClr val="tx2"/>
            </a:solidFill>
            <a:round/>
            <a:headEnd/>
            <a:tailEnd type="triangle" w="med" len="med"/>
          </a:ln>
          <a:effectLst/>
        </p:spPr>
        <p:txBody>
          <a:bodyPr/>
          <a:lstStyle/>
          <a:p>
            <a:endParaRPr lang="es-CL"/>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1" name="Text Box 5"/>
          <p:cNvSpPr txBox="1">
            <a:spLocks noChangeArrowheads="1"/>
          </p:cNvSpPr>
          <p:nvPr/>
        </p:nvSpPr>
        <p:spPr bwMode="auto">
          <a:xfrm>
            <a:off x="323850" y="333375"/>
            <a:ext cx="8496300" cy="1087438"/>
          </a:xfrm>
          <a:prstGeom prst="rect">
            <a:avLst/>
          </a:prstGeom>
          <a:solidFill>
            <a:schemeClr val="bg1"/>
          </a:solidFill>
          <a:ln w="9525" algn="ctr">
            <a:solidFill>
              <a:schemeClr val="tx2"/>
            </a:solidFill>
            <a:miter lim="800000"/>
            <a:headEnd/>
            <a:tailEnd/>
          </a:ln>
          <a:effectLst/>
        </p:spPr>
        <p:txBody>
          <a:bodyPr>
            <a:spAutoFit/>
          </a:bodyPr>
          <a:lstStyle/>
          <a:p>
            <a:pPr marL="342900" indent="-342900" algn="just">
              <a:spcBef>
                <a:spcPct val="50000"/>
              </a:spcBef>
            </a:pPr>
            <a:r>
              <a:rPr lang="es-ES_tradnl" sz="2400" dirty="0">
                <a:latin typeface="+mn-lt"/>
              </a:rPr>
              <a:t>Á</a:t>
            </a:r>
            <a:r>
              <a:rPr lang="es-ES_tradnl" sz="2400" dirty="0" smtClean="0">
                <a:latin typeface="+mn-lt"/>
              </a:rPr>
              <a:t>PICE</a:t>
            </a:r>
            <a:r>
              <a:rPr lang="es-ES_tradnl" sz="2400" dirty="0">
                <a:latin typeface="+mn-lt"/>
              </a:rPr>
              <a:t>: Extremo aguzado del proyectil que le otorga características aerodinámicas. Puede ser formado por una espoleta de ápice.</a:t>
            </a:r>
            <a:endParaRPr lang="es-ES" sz="2400" dirty="0">
              <a:latin typeface="+mn-lt"/>
            </a:endParaRPr>
          </a:p>
        </p:txBody>
      </p:sp>
      <p:sp>
        <p:nvSpPr>
          <p:cNvPr id="24582" name="Text Box 6"/>
          <p:cNvSpPr txBox="1">
            <a:spLocks noChangeArrowheads="1"/>
          </p:cNvSpPr>
          <p:nvPr/>
        </p:nvSpPr>
        <p:spPr bwMode="auto">
          <a:xfrm>
            <a:off x="323850" y="1557338"/>
            <a:ext cx="8496300" cy="1087437"/>
          </a:xfrm>
          <a:prstGeom prst="rect">
            <a:avLst/>
          </a:prstGeom>
          <a:solidFill>
            <a:schemeClr val="bg1"/>
          </a:solidFill>
          <a:ln w="9525" algn="ctr">
            <a:solidFill>
              <a:schemeClr val="tx2"/>
            </a:solidFill>
            <a:miter lim="800000"/>
            <a:headEnd/>
            <a:tailEnd/>
          </a:ln>
          <a:effectLst/>
        </p:spPr>
        <p:txBody>
          <a:bodyPr>
            <a:spAutoFit/>
          </a:bodyPr>
          <a:lstStyle/>
          <a:p>
            <a:pPr marL="342900" indent="-342900" algn="just">
              <a:spcBef>
                <a:spcPct val="50000"/>
              </a:spcBef>
            </a:pPr>
            <a:r>
              <a:rPr lang="es-ES_tradnl" sz="2400">
                <a:latin typeface="+mn-lt"/>
              </a:rPr>
              <a:t>PANTOQUE: Parte más ancha del proyectil, que en los de grandes dimensiones, se apoya en el interior del tubo del cañón para evitar vibraciones indeseadas al ser disparado.</a:t>
            </a:r>
            <a:endParaRPr lang="es-ES" sz="2400">
              <a:latin typeface="+mn-lt"/>
            </a:endParaRPr>
          </a:p>
        </p:txBody>
      </p:sp>
      <p:sp>
        <p:nvSpPr>
          <p:cNvPr id="24583" name="Text Box 7"/>
          <p:cNvSpPr txBox="1">
            <a:spLocks noChangeArrowheads="1"/>
          </p:cNvSpPr>
          <p:nvPr/>
        </p:nvSpPr>
        <p:spPr bwMode="auto">
          <a:xfrm>
            <a:off x="323850" y="2852738"/>
            <a:ext cx="8496300" cy="2401887"/>
          </a:xfrm>
          <a:prstGeom prst="rect">
            <a:avLst/>
          </a:prstGeom>
          <a:solidFill>
            <a:schemeClr val="bg1"/>
          </a:solidFill>
          <a:ln w="9525" algn="ctr">
            <a:solidFill>
              <a:schemeClr val="tx2"/>
            </a:solidFill>
            <a:miter lim="800000"/>
            <a:headEnd/>
            <a:tailEnd/>
          </a:ln>
          <a:effectLst/>
        </p:spPr>
        <p:txBody>
          <a:bodyPr>
            <a:spAutoFit/>
          </a:bodyPr>
          <a:lstStyle/>
          <a:p>
            <a:pPr marL="342900" indent="-342900" algn="just">
              <a:spcBef>
                <a:spcPct val="50000"/>
              </a:spcBef>
            </a:pPr>
            <a:r>
              <a:rPr lang="es-ES_tradnl" sz="2400">
                <a:latin typeface="+mn-lt"/>
              </a:rPr>
              <a:t>ANILLO DE FORZAMIENTO: Anillo de metal blando (Cobre o Estaño) que va unido al exterior del proyectil y al ser forzado por los gases, se deforma, incrustándose en las estrías del cañón imprimiéndole un movimiento rotatorio al proyectil. También obtura los gases de la combustión de la pólvora, impidiendo que éstos sobrepasen al proyectil durante su desplazamiento dentro del tubo del cañón.</a:t>
            </a:r>
            <a:endParaRPr lang="es-ES" sz="2400">
              <a:latin typeface="+mn-lt"/>
            </a:endParaRPr>
          </a:p>
        </p:txBody>
      </p:sp>
      <p:sp>
        <p:nvSpPr>
          <p:cNvPr id="24586" name="Text Box 10"/>
          <p:cNvSpPr txBox="1">
            <a:spLocks noChangeArrowheads="1"/>
          </p:cNvSpPr>
          <p:nvPr/>
        </p:nvSpPr>
        <p:spPr bwMode="auto">
          <a:xfrm>
            <a:off x="323850" y="5581650"/>
            <a:ext cx="8496300" cy="1087438"/>
          </a:xfrm>
          <a:prstGeom prst="rect">
            <a:avLst/>
          </a:prstGeom>
          <a:solidFill>
            <a:schemeClr val="bg1"/>
          </a:solidFill>
          <a:ln w="9525" algn="ctr">
            <a:solidFill>
              <a:schemeClr val="tx2"/>
            </a:solidFill>
            <a:miter lim="800000"/>
            <a:headEnd/>
            <a:tailEnd/>
          </a:ln>
          <a:effectLst/>
        </p:spPr>
        <p:txBody>
          <a:bodyPr>
            <a:spAutoFit/>
          </a:bodyPr>
          <a:lstStyle/>
          <a:p>
            <a:pPr marL="342900" indent="-342900" algn="just">
              <a:spcBef>
                <a:spcPct val="50000"/>
              </a:spcBef>
            </a:pPr>
            <a:r>
              <a:rPr lang="es-ES_tradnl" sz="2400">
                <a:latin typeface="+mn-lt"/>
              </a:rPr>
              <a:t>CULOTE: Extremo del proyectil opuesto al ápice, generalmente de forma aplanada y de un diámetro menor al del pantoque para optimizar la forma aerodinámica de éste.</a:t>
            </a:r>
            <a:endParaRPr lang="es-ES" sz="2400">
              <a:latin typeface="+mn-l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323850" y="333375"/>
            <a:ext cx="8496300" cy="1087438"/>
          </a:xfrm>
          <a:prstGeom prst="rect">
            <a:avLst/>
          </a:prstGeom>
          <a:solidFill>
            <a:schemeClr val="bg1"/>
          </a:solidFill>
          <a:ln w="9525" algn="ctr">
            <a:solidFill>
              <a:schemeClr val="tx2"/>
            </a:solidFill>
            <a:miter lim="800000"/>
            <a:headEnd/>
            <a:tailEnd/>
          </a:ln>
          <a:effectLst/>
        </p:spPr>
        <p:txBody>
          <a:bodyPr>
            <a:spAutoFit/>
          </a:bodyPr>
          <a:lstStyle/>
          <a:p>
            <a:pPr marL="342900" indent="-342900" algn="just">
              <a:spcBef>
                <a:spcPct val="50000"/>
              </a:spcBef>
            </a:pPr>
            <a:r>
              <a:rPr lang="es-ES_tradnl" sz="2400">
                <a:latin typeface="+mn-lt"/>
              </a:rPr>
              <a:t>OJIVA: Parte del proyectil comprendido entre el ápice y  el pantoque, tiene forma cónica para optimizar las características aerodinámicas de éste.</a:t>
            </a:r>
            <a:endParaRPr lang="es-ES" sz="2400">
              <a:latin typeface="+mn-lt"/>
            </a:endParaRPr>
          </a:p>
        </p:txBody>
      </p:sp>
      <p:sp>
        <p:nvSpPr>
          <p:cNvPr id="25603" name="Text Box 3"/>
          <p:cNvSpPr txBox="1">
            <a:spLocks noChangeArrowheads="1"/>
          </p:cNvSpPr>
          <p:nvPr/>
        </p:nvSpPr>
        <p:spPr bwMode="auto">
          <a:xfrm>
            <a:off x="250825" y="1628775"/>
            <a:ext cx="8496300" cy="2362185"/>
          </a:xfrm>
          <a:prstGeom prst="rect">
            <a:avLst/>
          </a:prstGeom>
          <a:solidFill>
            <a:schemeClr val="bg1"/>
          </a:solidFill>
          <a:ln w="9525" algn="ctr">
            <a:solidFill>
              <a:schemeClr val="tx2"/>
            </a:solidFill>
            <a:miter lim="800000"/>
            <a:headEnd/>
            <a:tailEnd/>
          </a:ln>
          <a:effectLst/>
        </p:spPr>
        <p:txBody>
          <a:bodyPr>
            <a:spAutoFit/>
          </a:bodyPr>
          <a:lstStyle/>
          <a:p>
            <a:pPr marL="342900" indent="-342900" algn="just">
              <a:spcBef>
                <a:spcPct val="50000"/>
              </a:spcBef>
            </a:pPr>
            <a:r>
              <a:rPr lang="es-ES_tradnl" sz="2500">
                <a:latin typeface="+mn-lt"/>
              </a:rPr>
              <a:t>CUERPO: Parte del proyectil comprendido entre el pantoque y el extremo exterior del culote, en esta sección se graban las marcas de identificación del tipo de proyectil.</a:t>
            </a:r>
          </a:p>
          <a:p>
            <a:pPr marL="342900" indent="-342900" algn="just">
              <a:spcBef>
                <a:spcPct val="50000"/>
              </a:spcBef>
            </a:pPr>
            <a:r>
              <a:rPr lang="es-ES_tradnl" sz="2500">
                <a:latin typeface="+mn-lt"/>
              </a:rPr>
              <a:t>Su superficie es lisa y continua, libre de pliegues y protuberancias a fin de otorgar al proyectil un óptimo perfil aerodinámico</a:t>
            </a:r>
            <a:endParaRPr lang="es-ES" sz="2500">
              <a:latin typeface="+mn-lt"/>
            </a:endParaRPr>
          </a:p>
        </p:txBody>
      </p:sp>
      <p:sp>
        <p:nvSpPr>
          <p:cNvPr id="25606" name="Text Box 6"/>
          <p:cNvSpPr txBox="1">
            <a:spLocks noChangeArrowheads="1"/>
          </p:cNvSpPr>
          <p:nvPr/>
        </p:nvSpPr>
        <p:spPr bwMode="auto">
          <a:xfrm>
            <a:off x="360363" y="4724400"/>
            <a:ext cx="8388350" cy="1473200"/>
          </a:xfrm>
          <a:prstGeom prst="rect">
            <a:avLst/>
          </a:prstGeom>
          <a:solidFill>
            <a:srgbClr val="FFFF00"/>
          </a:solidFill>
          <a:ln w="9525" algn="ctr">
            <a:solidFill>
              <a:schemeClr val="tx2"/>
            </a:solidFill>
            <a:miter lim="800000"/>
            <a:headEnd/>
            <a:tailEnd/>
          </a:ln>
          <a:effectLst/>
        </p:spPr>
        <p:txBody>
          <a:bodyPr>
            <a:spAutoFit/>
          </a:bodyPr>
          <a:lstStyle/>
          <a:p>
            <a:pPr marL="342900" indent="-342900" algn="just">
              <a:spcBef>
                <a:spcPct val="50000"/>
              </a:spcBef>
            </a:pPr>
            <a:r>
              <a:rPr lang="es-ES_tradnl" sz="2500">
                <a:effectLst>
                  <a:outerShdw blurRad="38100" dist="38100" dir="2700000" algn="tl">
                    <a:srgbClr val="FFFFFF"/>
                  </a:outerShdw>
                </a:effectLst>
                <a:latin typeface="+mn-lt"/>
              </a:rPr>
              <a:t>El proyectil debe ser simétrico respecto a su línea de crujía o eje longitudinal y su centro de gravedad, levemente desplazado hacia el culote a fin de otorgarle estabilidad durante el vuelo hacia el blanco.</a:t>
            </a:r>
            <a:endParaRPr lang="es-ES" sz="2500">
              <a:effectLst>
                <a:outerShdw blurRad="38100" dist="38100" dir="2700000" algn="tl">
                  <a:srgbClr val="FFFFFF"/>
                </a:outerShdw>
              </a:effectLst>
              <a:latin typeface="+mn-l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80" name="Group 8"/>
          <p:cNvGrpSpPr>
            <a:grpSpLocks/>
          </p:cNvGrpSpPr>
          <p:nvPr/>
        </p:nvGrpSpPr>
        <p:grpSpPr bwMode="auto">
          <a:xfrm>
            <a:off x="3576638" y="217488"/>
            <a:ext cx="1989137" cy="6423025"/>
            <a:chOff x="2253" y="137"/>
            <a:chExt cx="1253" cy="4046"/>
          </a:xfrm>
        </p:grpSpPr>
        <p:pic>
          <p:nvPicPr>
            <p:cNvPr id="28676" name="Picture 4" descr="foto1"/>
            <p:cNvPicPr>
              <a:picLocks noChangeAspect="1" noChangeArrowheads="1"/>
            </p:cNvPicPr>
            <p:nvPr/>
          </p:nvPicPr>
          <p:blipFill>
            <a:blip r:embed="rId2" cstate="print"/>
            <a:srcRect/>
            <a:stretch>
              <a:fillRect/>
            </a:stretch>
          </p:blipFill>
          <p:spPr bwMode="auto">
            <a:xfrm rot="5400000">
              <a:off x="857" y="1533"/>
              <a:ext cx="4046" cy="1253"/>
            </a:xfrm>
            <a:prstGeom prst="rect">
              <a:avLst/>
            </a:prstGeom>
            <a:noFill/>
          </p:spPr>
        </p:pic>
        <p:sp>
          <p:nvSpPr>
            <p:cNvPr id="28677" name="Rectangle 5"/>
            <p:cNvSpPr>
              <a:spLocks noChangeArrowheads="1"/>
            </p:cNvSpPr>
            <p:nvPr/>
          </p:nvSpPr>
          <p:spPr bwMode="auto">
            <a:xfrm>
              <a:off x="2336" y="981"/>
              <a:ext cx="272" cy="453"/>
            </a:xfrm>
            <a:prstGeom prst="rect">
              <a:avLst/>
            </a:prstGeom>
            <a:solidFill>
              <a:schemeClr val="bg1"/>
            </a:solidFill>
            <a:ln w="9525" algn="ctr">
              <a:noFill/>
              <a:miter lim="800000"/>
              <a:headEnd/>
              <a:tailEnd/>
            </a:ln>
            <a:effectLst/>
          </p:spPr>
          <p:txBody>
            <a:bodyPr wrap="none" anchor="ctr"/>
            <a:lstStyle/>
            <a:p>
              <a:endParaRPr lang="es-CL"/>
            </a:p>
          </p:txBody>
        </p:sp>
        <p:sp>
          <p:nvSpPr>
            <p:cNvPr id="28678" name="Rectangle 6"/>
            <p:cNvSpPr>
              <a:spLocks noChangeArrowheads="1"/>
            </p:cNvSpPr>
            <p:nvPr/>
          </p:nvSpPr>
          <p:spPr bwMode="auto">
            <a:xfrm>
              <a:off x="2336" y="2024"/>
              <a:ext cx="226" cy="1179"/>
            </a:xfrm>
            <a:prstGeom prst="rect">
              <a:avLst/>
            </a:prstGeom>
            <a:solidFill>
              <a:schemeClr val="bg1"/>
            </a:solidFill>
            <a:ln w="9525" algn="ctr">
              <a:noFill/>
              <a:miter lim="800000"/>
              <a:headEnd/>
              <a:tailEnd/>
            </a:ln>
            <a:effectLst/>
          </p:spPr>
          <p:txBody>
            <a:bodyPr wrap="none" anchor="ctr"/>
            <a:lstStyle/>
            <a:p>
              <a:endParaRPr lang="es-CL"/>
            </a:p>
          </p:txBody>
        </p:sp>
        <p:sp>
          <p:nvSpPr>
            <p:cNvPr id="28679" name="Rectangle 7"/>
            <p:cNvSpPr>
              <a:spLocks noChangeArrowheads="1"/>
            </p:cNvSpPr>
            <p:nvPr/>
          </p:nvSpPr>
          <p:spPr bwMode="auto">
            <a:xfrm>
              <a:off x="2562" y="255"/>
              <a:ext cx="363" cy="590"/>
            </a:xfrm>
            <a:prstGeom prst="rect">
              <a:avLst/>
            </a:prstGeom>
            <a:solidFill>
              <a:schemeClr val="bg1"/>
            </a:solidFill>
            <a:ln w="9525" algn="ctr">
              <a:noFill/>
              <a:miter lim="800000"/>
              <a:headEnd/>
              <a:tailEnd/>
            </a:ln>
            <a:effectLst/>
          </p:spPr>
          <p:txBody>
            <a:bodyPr wrap="none" anchor="ctr"/>
            <a:lstStyle/>
            <a:p>
              <a:endParaRPr lang="es-CL"/>
            </a:p>
          </p:txBody>
        </p:sp>
      </p:grpSp>
      <p:sp>
        <p:nvSpPr>
          <p:cNvPr id="28681" name="Text Box 9"/>
          <p:cNvSpPr txBox="1">
            <a:spLocks noChangeArrowheads="1"/>
          </p:cNvSpPr>
          <p:nvPr/>
        </p:nvSpPr>
        <p:spPr bwMode="auto">
          <a:xfrm>
            <a:off x="5940425" y="5276850"/>
            <a:ext cx="1223963" cy="325438"/>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a:latin typeface="Arial" panose="020B0604020202020204" pitchFamily="34" charset="0"/>
                <a:cs typeface="Arial" panose="020B0604020202020204" pitchFamily="34" charset="0"/>
              </a:rPr>
              <a:t>PESTAÑA</a:t>
            </a:r>
            <a:endParaRPr lang="es-ES" sz="1600">
              <a:latin typeface="Arial" panose="020B0604020202020204" pitchFamily="34" charset="0"/>
              <a:cs typeface="Arial" panose="020B0604020202020204" pitchFamily="34" charset="0"/>
            </a:endParaRPr>
          </a:p>
        </p:txBody>
      </p:sp>
      <p:sp>
        <p:nvSpPr>
          <p:cNvPr id="28682" name="Line 10"/>
          <p:cNvSpPr>
            <a:spLocks noChangeShapeType="1"/>
          </p:cNvSpPr>
          <p:nvPr/>
        </p:nvSpPr>
        <p:spPr bwMode="auto">
          <a:xfrm flipH="1">
            <a:off x="5148263" y="5445125"/>
            <a:ext cx="792162" cy="144463"/>
          </a:xfrm>
          <a:prstGeom prst="line">
            <a:avLst/>
          </a:prstGeom>
          <a:noFill/>
          <a:ln w="12700">
            <a:solidFill>
              <a:schemeClr val="tx2"/>
            </a:solidFill>
            <a:round/>
            <a:headEnd/>
            <a:tailEnd type="triangle" w="med" len="med"/>
          </a:ln>
          <a:effectLst/>
        </p:spPr>
        <p:txBody>
          <a:bodyPr/>
          <a:lstStyle/>
          <a:p>
            <a:endParaRPr lang="es-CL"/>
          </a:p>
        </p:txBody>
      </p:sp>
      <p:sp>
        <p:nvSpPr>
          <p:cNvPr id="28683" name="Text Box 11"/>
          <p:cNvSpPr txBox="1">
            <a:spLocks noChangeArrowheads="1"/>
          </p:cNvSpPr>
          <p:nvPr/>
        </p:nvSpPr>
        <p:spPr bwMode="auto">
          <a:xfrm>
            <a:off x="6156325" y="3967163"/>
            <a:ext cx="1295400" cy="325437"/>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a:latin typeface="Arial" panose="020B0604020202020204" pitchFamily="34" charset="0"/>
                <a:cs typeface="Arial" panose="020B0604020202020204" pitchFamily="34" charset="0"/>
              </a:rPr>
              <a:t>CEBA</a:t>
            </a:r>
            <a:endParaRPr lang="es-ES" sz="1600">
              <a:latin typeface="Arial" panose="020B0604020202020204" pitchFamily="34" charset="0"/>
              <a:cs typeface="Arial" panose="020B0604020202020204" pitchFamily="34" charset="0"/>
            </a:endParaRPr>
          </a:p>
        </p:txBody>
      </p:sp>
      <p:sp>
        <p:nvSpPr>
          <p:cNvPr id="28684" name="Line 12"/>
          <p:cNvSpPr>
            <a:spLocks noChangeShapeType="1"/>
          </p:cNvSpPr>
          <p:nvPr/>
        </p:nvSpPr>
        <p:spPr bwMode="auto">
          <a:xfrm flipH="1" flipV="1">
            <a:off x="4643438" y="4149725"/>
            <a:ext cx="1512887" cy="0"/>
          </a:xfrm>
          <a:prstGeom prst="line">
            <a:avLst/>
          </a:prstGeom>
          <a:noFill/>
          <a:ln w="12700">
            <a:solidFill>
              <a:schemeClr val="tx2"/>
            </a:solidFill>
            <a:round/>
            <a:headEnd/>
            <a:tailEnd type="triangle" w="med" len="med"/>
          </a:ln>
          <a:effectLst/>
        </p:spPr>
        <p:txBody>
          <a:bodyPr/>
          <a:lstStyle/>
          <a:p>
            <a:endParaRPr lang="es-CL"/>
          </a:p>
        </p:txBody>
      </p:sp>
      <p:sp>
        <p:nvSpPr>
          <p:cNvPr id="28685" name="Text Box 13"/>
          <p:cNvSpPr txBox="1">
            <a:spLocks noChangeArrowheads="1"/>
          </p:cNvSpPr>
          <p:nvPr/>
        </p:nvSpPr>
        <p:spPr bwMode="auto">
          <a:xfrm>
            <a:off x="5940425" y="1628775"/>
            <a:ext cx="2303463" cy="325438"/>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a:latin typeface="Arial" panose="020B0604020202020204" pitchFamily="34" charset="0"/>
                <a:cs typeface="Arial" panose="020B0604020202020204" pitchFamily="34" charset="0"/>
              </a:rPr>
              <a:t>CONO DE AJUSTE</a:t>
            </a:r>
            <a:endParaRPr lang="es-ES" sz="1600">
              <a:latin typeface="Arial" panose="020B0604020202020204" pitchFamily="34" charset="0"/>
              <a:cs typeface="Arial" panose="020B0604020202020204" pitchFamily="34" charset="0"/>
            </a:endParaRPr>
          </a:p>
        </p:txBody>
      </p:sp>
      <p:sp>
        <p:nvSpPr>
          <p:cNvPr id="28686" name="Text Box 14"/>
          <p:cNvSpPr txBox="1">
            <a:spLocks noChangeArrowheads="1"/>
          </p:cNvSpPr>
          <p:nvPr/>
        </p:nvSpPr>
        <p:spPr bwMode="auto">
          <a:xfrm>
            <a:off x="5940425" y="1052513"/>
            <a:ext cx="1223963" cy="325437"/>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a:latin typeface="Arial" panose="020B0604020202020204" pitchFamily="34" charset="0"/>
                <a:cs typeface="Arial" panose="020B0604020202020204" pitchFamily="34" charset="0"/>
              </a:rPr>
              <a:t>CUELLO</a:t>
            </a:r>
            <a:endParaRPr lang="es-ES" sz="1600">
              <a:latin typeface="Arial" panose="020B0604020202020204" pitchFamily="34" charset="0"/>
              <a:cs typeface="Arial" panose="020B0604020202020204" pitchFamily="34" charset="0"/>
            </a:endParaRPr>
          </a:p>
        </p:txBody>
      </p:sp>
      <p:sp>
        <p:nvSpPr>
          <p:cNvPr id="28687" name="Text Box 15"/>
          <p:cNvSpPr txBox="1">
            <a:spLocks noChangeArrowheads="1"/>
          </p:cNvSpPr>
          <p:nvPr/>
        </p:nvSpPr>
        <p:spPr bwMode="auto">
          <a:xfrm>
            <a:off x="6011863" y="3103563"/>
            <a:ext cx="2663825" cy="325437"/>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a:latin typeface="Arial" panose="020B0604020202020204" pitchFamily="34" charset="0"/>
                <a:cs typeface="Arial" panose="020B0604020202020204" pitchFamily="34" charset="0"/>
              </a:rPr>
              <a:t>CARGA PROPELENTE</a:t>
            </a:r>
            <a:endParaRPr lang="es-ES" sz="1600">
              <a:latin typeface="Arial" panose="020B0604020202020204" pitchFamily="34" charset="0"/>
              <a:cs typeface="Arial" panose="020B0604020202020204" pitchFamily="34" charset="0"/>
            </a:endParaRPr>
          </a:p>
        </p:txBody>
      </p:sp>
      <p:sp>
        <p:nvSpPr>
          <p:cNvPr id="28688" name="Line 16"/>
          <p:cNvSpPr>
            <a:spLocks noChangeShapeType="1"/>
          </p:cNvSpPr>
          <p:nvPr/>
        </p:nvSpPr>
        <p:spPr bwMode="auto">
          <a:xfrm flipH="1">
            <a:off x="4859338" y="3284538"/>
            <a:ext cx="1152525" cy="288925"/>
          </a:xfrm>
          <a:prstGeom prst="line">
            <a:avLst/>
          </a:prstGeom>
          <a:noFill/>
          <a:ln w="12700">
            <a:solidFill>
              <a:schemeClr val="tx2"/>
            </a:solidFill>
            <a:round/>
            <a:headEnd/>
            <a:tailEnd type="triangle" w="med" len="med"/>
          </a:ln>
          <a:effectLst/>
        </p:spPr>
        <p:txBody>
          <a:bodyPr/>
          <a:lstStyle/>
          <a:p>
            <a:endParaRPr lang="es-CL"/>
          </a:p>
        </p:txBody>
      </p:sp>
      <p:sp>
        <p:nvSpPr>
          <p:cNvPr id="28689" name="Line 17"/>
          <p:cNvSpPr>
            <a:spLocks noChangeShapeType="1"/>
          </p:cNvSpPr>
          <p:nvPr/>
        </p:nvSpPr>
        <p:spPr bwMode="auto">
          <a:xfrm flipH="1" flipV="1">
            <a:off x="5003800" y="1700213"/>
            <a:ext cx="936625" cy="144462"/>
          </a:xfrm>
          <a:prstGeom prst="line">
            <a:avLst/>
          </a:prstGeom>
          <a:noFill/>
          <a:ln w="12700">
            <a:solidFill>
              <a:schemeClr val="tx2"/>
            </a:solidFill>
            <a:round/>
            <a:headEnd/>
            <a:tailEnd type="triangle" w="med" len="med"/>
          </a:ln>
          <a:effectLst/>
        </p:spPr>
        <p:txBody>
          <a:bodyPr/>
          <a:lstStyle/>
          <a:p>
            <a:endParaRPr lang="es-CL"/>
          </a:p>
        </p:txBody>
      </p:sp>
      <p:sp>
        <p:nvSpPr>
          <p:cNvPr id="28690" name="Line 18"/>
          <p:cNvSpPr>
            <a:spLocks noChangeShapeType="1"/>
          </p:cNvSpPr>
          <p:nvPr/>
        </p:nvSpPr>
        <p:spPr bwMode="auto">
          <a:xfrm flipH="1">
            <a:off x="5003800" y="1196975"/>
            <a:ext cx="936625" cy="215900"/>
          </a:xfrm>
          <a:prstGeom prst="line">
            <a:avLst/>
          </a:prstGeom>
          <a:noFill/>
          <a:ln w="12700">
            <a:solidFill>
              <a:schemeClr val="tx2"/>
            </a:solidFill>
            <a:round/>
            <a:headEnd/>
            <a:tailEnd type="triangle" w="med" len="med"/>
          </a:ln>
          <a:effectLst/>
        </p:spPr>
        <p:txBody>
          <a:bodyPr/>
          <a:lstStyle/>
          <a:p>
            <a:endParaRPr lang="es-CL"/>
          </a:p>
        </p:txBody>
      </p:sp>
      <p:sp>
        <p:nvSpPr>
          <p:cNvPr id="28691" name="AutoShape 19"/>
          <p:cNvSpPr>
            <a:spLocks/>
          </p:cNvSpPr>
          <p:nvPr/>
        </p:nvSpPr>
        <p:spPr bwMode="auto">
          <a:xfrm>
            <a:off x="3492500" y="1412875"/>
            <a:ext cx="503238" cy="4176713"/>
          </a:xfrm>
          <a:prstGeom prst="leftBrace">
            <a:avLst>
              <a:gd name="adj1" fmla="val 69164"/>
              <a:gd name="adj2" fmla="val 50000"/>
            </a:avLst>
          </a:prstGeom>
          <a:noFill/>
          <a:ln w="9525">
            <a:solidFill>
              <a:schemeClr val="tx2"/>
            </a:solidFill>
            <a:round/>
            <a:headEnd/>
            <a:tailEnd/>
          </a:ln>
          <a:effectLst/>
        </p:spPr>
        <p:txBody>
          <a:bodyPr wrap="none" anchor="ctr"/>
          <a:lstStyle/>
          <a:p>
            <a:endParaRPr lang="es-CL"/>
          </a:p>
        </p:txBody>
      </p:sp>
      <p:sp>
        <p:nvSpPr>
          <p:cNvPr id="28692" name="Text Box 20"/>
          <p:cNvSpPr txBox="1">
            <a:spLocks noChangeArrowheads="1"/>
          </p:cNvSpPr>
          <p:nvPr/>
        </p:nvSpPr>
        <p:spPr bwMode="auto">
          <a:xfrm>
            <a:off x="2195513" y="3284538"/>
            <a:ext cx="1223962" cy="325437"/>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a:latin typeface="Arial" panose="020B0604020202020204" pitchFamily="34" charset="0"/>
                <a:cs typeface="Arial" panose="020B0604020202020204" pitchFamily="34" charset="0"/>
              </a:rPr>
              <a:t>CUERPO</a:t>
            </a:r>
            <a:endParaRPr lang="es-ES" sz="1600">
              <a:latin typeface="Arial" panose="020B0604020202020204" pitchFamily="34" charset="0"/>
              <a:cs typeface="Arial" panose="020B0604020202020204" pitchFamily="34" charset="0"/>
            </a:endParaRPr>
          </a:p>
        </p:txBody>
      </p:sp>
      <p:sp>
        <p:nvSpPr>
          <p:cNvPr id="28694" name="AutoShape 22"/>
          <p:cNvSpPr>
            <a:spLocks/>
          </p:cNvSpPr>
          <p:nvPr/>
        </p:nvSpPr>
        <p:spPr bwMode="auto">
          <a:xfrm rot="5400000">
            <a:off x="4464050" y="5337175"/>
            <a:ext cx="287338" cy="1081088"/>
          </a:xfrm>
          <a:prstGeom prst="rightBrace">
            <a:avLst>
              <a:gd name="adj1" fmla="val 31354"/>
              <a:gd name="adj2" fmla="val 52319"/>
            </a:avLst>
          </a:prstGeom>
          <a:noFill/>
          <a:ln w="9525">
            <a:solidFill>
              <a:schemeClr val="tx2"/>
            </a:solidFill>
            <a:round/>
            <a:headEnd/>
            <a:tailEnd/>
          </a:ln>
          <a:effectLst/>
        </p:spPr>
        <p:txBody>
          <a:bodyPr wrap="none" anchor="ctr"/>
          <a:lstStyle/>
          <a:p>
            <a:endParaRPr lang="es-CL"/>
          </a:p>
        </p:txBody>
      </p:sp>
      <p:sp>
        <p:nvSpPr>
          <p:cNvPr id="28695" name="Text Box 23"/>
          <p:cNvSpPr txBox="1">
            <a:spLocks noChangeArrowheads="1"/>
          </p:cNvSpPr>
          <p:nvPr/>
        </p:nvSpPr>
        <p:spPr bwMode="auto">
          <a:xfrm>
            <a:off x="3995738" y="6092825"/>
            <a:ext cx="1223962" cy="325438"/>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a:latin typeface="Arial" panose="020B0604020202020204" pitchFamily="34" charset="0"/>
                <a:cs typeface="Arial" panose="020B0604020202020204" pitchFamily="34" charset="0"/>
              </a:rPr>
              <a:t>CULOTE</a:t>
            </a:r>
            <a:endParaRPr lang="es-ES" sz="1600">
              <a:latin typeface="Arial" panose="020B0604020202020204" pitchFamily="34" charset="0"/>
              <a:cs typeface="Arial" panose="020B0604020202020204" pitchFamily="34" charset="0"/>
            </a:endParaRPr>
          </a:p>
        </p:txBody>
      </p:sp>
      <p:sp>
        <p:nvSpPr>
          <p:cNvPr id="28697" name="AutoShape 25"/>
          <p:cNvSpPr>
            <a:spLocks noChangeArrowheads="1"/>
          </p:cNvSpPr>
          <p:nvPr/>
        </p:nvSpPr>
        <p:spPr bwMode="auto">
          <a:xfrm>
            <a:off x="4211638" y="1052513"/>
            <a:ext cx="792162" cy="215900"/>
          </a:xfrm>
          <a:prstGeom prst="flowChartMagneticDisk">
            <a:avLst/>
          </a:prstGeom>
          <a:noFill/>
          <a:ln w="9525">
            <a:solidFill>
              <a:schemeClr val="tx2"/>
            </a:solidFill>
            <a:round/>
            <a:headEnd/>
            <a:tailEnd/>
          </a:ln>
          <a:effectLst/>
        </p:spPr>
        <p:txBody>
          <a:bodyPr wrap="none" anchor="ctr"/>
          <a:lstStyle/>
          <a:p>
            <a:endParaRPr lang="es-CL"/>
          </a:p>
        </p:txBody>
      </p:sp>
      <p:sp>
        <p:nvSpPr>
          <p:cNvPr id="28698" name="Text Box 26"/>
          <p:cNvSpPr txBox="1">
            <a:spLocks noChangeArrowheads="1"/>
          </p:cNvSpPr>
          <p:nvPr/>
        </p:nvSpPr>
        <p:spPr bwMode="auto">
          <a:xfrm>
            <a:off x="2124075" y="981075"/>
            <a:ext cx="1223963" cy="325438"/>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a:latin typeface="Arial" panose="020B0604020202020204" pitchFamily="34" charset="0"/>
                <a:cs typeface="Arial" panose="020B0604020202020204" pitchFamily="34" charset="0"/>
              </a:rPr>
              <a:t>SELLO</a:t>
            </a:r>
            <a:endParaRPr lang="es-ES" sz="1600">
              <a:latin typeface="Arial" panose="020B0604020202020204" pitchFamily="34" charset="0"/>
              <a:cs typeface="Arial" panose="020B0604020202020204" pitchFamily="34" charset="0"/>
            </a:endParaRPr>
          </a:p>
        </p:txBody>
      </p:sp>
      <p:sp>
        <p:nvSpPr>
          <p:cNvPr id="28699" name="Line 27"/>
          <p:cNvSpPr>
            <a:spLocks noChangeShapeType="1"/>
          </p:cNvSpPr>
          <p:nvPr/>
        </p:nvSpPr>
        <p:spPr bwMode="auto">
          <a:xfrm>
            <a:off x="3348038" y="1125538"/>
            <a:ext cx="792162" cy="0"/>
          </a:xfrm>
          <a:prstGeom prst="line">
            <a:avLst/>
          </a:prstGeom>
          <a:noFill/>
          <a:ln w="12700">
            <a:solidFill>
              <a:schemeClr val="tx2"/>
            </a:solidFill>
            <a:round/>
            <a:headEnd/>
            <a:tailEnd type="triangle" w="med" len="med"/>
          </a:ln>
          <a:effectLst/>
        </p:spPr>
        <p:txBody>
          <a:bodyPr/>
          <a:lstStyle/>
          <a:p>
            <a:endParaRPr lang="es-CL"/>
          </a:p>
        </p:txBody>
      </p:sp>
      <p:sp>
        <p:nvSpPr>
          <p:cNvPr id="28700" name="Text Box 28"/>
          <p:cNvSpPr txBox="1">
            <a:spLocks noChangeArrowheads="1"/>
          </p:cNvSpPr>
          <p:nvPr/>
        </p:nvSpPr>
        <p:spPr bwMode="auto">
          <a:xfrm>
            <a:off x="1116013" y="115888"/>
            <a:ext cx="7273925" cy="488950"/>
          </a:xfrm>
          <a:prstGeom prst="rect">
            <a:avLst/>
          </a:prstGeom>
          <a:solidFill>
            <a:srgbClr val="FFCC66"/>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a:latin typeface="Arial" panose="020B0604020202020204" pitchFamily="34" charset="0"/>
                <a:cs typeface="Arial" panose="020B0604020202020204" pitchFamily="34" charset="0"/>
              </a:rPr>
              <a:t>VAINILLA DE MUNICIÓN MAYOR</a:t>
            </a:r>
            <a:endParaRPr lang="es-ES">
              <a:latin typeface="Arial" panose="020B0604020202020204" pitchFamily="34" charset="0"/>
              <a:cs typeface="Arial" panose="020B0604020202020204" pitchFamily="34" charset="0"/>
            </a:endParaRPr>
          </a:p>
        </p:txBody>
      </p:sp>
      <p:sp>
        <p:nvSpPr>
          <p:cNvPr id="28701" name="Text Box 29"/>
          <p:cNvSpPr txBox="1">
            <a:spLocks noChangeArrowheads="1"/>
          </p:cNvSpPr>
          <p:nvPr/>
        </p:nvSpPr>
        <p:spPr bwMode="auto">
          <a:xfrm>
            <a:off x="6156325" y="4581525"/>
            <a:ext cx="2663825" cy="325438"/>
          </a:xfrm>
          <a:prstGeom prst="rect">
            <a:avLst/>
          </a:prstGeom>
          <a:solidFill>
            <a:srgbClr val="FFFF00"/>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600" dirty="0" smtClean="0">
                <a:latin typeface="Arial" panose="020B0604020202020204" pitchFamily="34" charset="0"/>
                <a:cs typeface="Arial" panose="020B0604020202020204" pitchFamily="34" charset="0"/>
              </a:rPr>
              <a:t>ESTOPÍN </a:t>
            </a:r>
            <a:r>
              <a:rPr lang="es-ES_tradnl" sz="1600" dirty="0">
                <a:latin typeface="Arial" panose="020B0604020202020204" pitchFamily="34" charset="0"/>
                <a:cs typeface="Arial" panose="020B0604020202020204" pitchFamily="34" charset="0"/>
              </a:rPr>
              <a:t>(INICIADOR)</a:t>
            </a:r>
            <a:endParaRPr lang="es-ES" sz="1600" dirty="0">
              <a:latin typeface="Arial" panose="020B0604020202020204" pitchFamily="34" charset="0"/>
              <a:cs typeface="Arial" panose="020B0604020202020204" pitchFamily="34" charset="0"/>
            </a:endParaRPr>
          </a:p>
        </p:txBody>
      </p:sp>
      <p:sp>
        <p:nvSpPr>
          <p:cNvPr id="28702" name="Line 30"/>
          <p:cNvSpPr>
            <a:spLocks noChangeShapeType="1"/>
          </p:cNvSpPr>
          <p:nvPr/>
        </p:nvSpPr>
        <p:spPr bwMode="auto">
          <a:xfrm flipH="1">
            <a:off x="4643438" y="4724400"/>
            <a:ext cx="1512887" cy="720725"/>
          </a:xfrm>
          <a:prstGeom prst="line">
            <a:avLst/>
          </a:prstGeom>
          <a:noFill/>
          <a:ln w="12700">
            <a:solidFill>
              <a:schemeClr val="tx2"/>
            </a:solidFill>
            <a:round/>
            <a:headEnd/>
            <a:tailEnd type="triangle" w="med" len="med"/>
          </a:ln>
          <a:effectLst/>
        </p:spPr>
        <p:txBody>
          <a:bodyPr/>
          <a:lstStyle/>
          <a:p>
            <a:endParaRPr lang="es-CL"/>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250825" y="2565400"/>
            <a:ext cx="8496300" cy="1754326"/>
          </a:xfrm>
          <a:prstGeom prst="rect">
            <a:avLst/>
          </a:prstGeom>
          <a:solidFill>
            <a:srgbClr val="FFFF00"/>
          </a:solidFill>
          <a:ln w="9525" algn="ctr">
            <a:solidFill>
              <a:schemeClr val="tx2"/>
            </a:solidFill>
            <a:miter lim="800000"/>
            <a:headEnd/>
            <a:tailEnd/>
          </a:ln>
          <a:effectLst/>
        </p:spPr>
        <p:txBody>
          <a:bodyPr>
            <a:spAutoFit/>
          </a:bodyPr>
          <a:lstStyle/>
          <a:p>
            <a:pPr marL="342900" indent="-342900" algn="just">
              <a:spcBef>
                <a:spcPct val="50000"/>
              </a:spcBef>
            </a:pPr>
            <a:r>
              <a:rPr lang="es-ES_tradnl" sz="2400" dirty="0">
                <a:latin typeface="Arial" panose="020B0604020202020204" pitchFamily="34" charset="0"/>
                <a:cs typeface="Arial" panose="020B0604020202020204" pitchFamily="34" charset="0"/>
              </a:rPr>
              <a:t>PESTAÑA: Es el refuerzo inferior de la vainilla que permite hacer actuar sobre ella a las uñas extractoras  de vainillas, una vez producido el disparo, eyectando la vainilla de la recámara y posibilitando la carga de un nuevo tiro.</a:t>
            </a:r>
            <a:endParaRPr lang="es-ES" sz="2400" dirty="0">
              <a:latin typeface="Arial" panose="020B0604020202020204" pitchFamily="34" charset="0"/>
              <a:cs typeface="Arial" panose="020B0604020202020204" pitchFamily="34" charset="0"/>
            </a:endParaRPr>
          </a:p>
        </p:txBody>
      </p:sp>
      <p:sp>
        <p:nvSpPr>
          <p:cNvPr id="29699" name="Text Box 3"/>
          <p:cNvSpPr txBox="1">
            <a:spLocks noChangeArrowheads="1"/>
          </p:cNvSpPr>
          <p:nvPr/>
        </p:nvSpPr>
        <p:spPr bwMode="auto">
          <a:xfrm>
            <a:off x="323850" y="4437112"/>
            <a:ext cx="8496300" cy="1754326"/>
          </a:xfrm>
          <a:prstGeom prst="rect">
            <a:avLst/>
          </a:prstGeom>
          <a:solidFill>
            <a:srgbClr val="FFFF99"/>
          </a:solidFill>
          <a:ln w="9525" algn="ctr">
            <a:solidFill>
              <a:schemeClr val="tx2"/>
            </a:solidFill>
            <a:miter lim="800000"/>
            <a:headEnd/>
            <a:tailEnd/>
          </a:ln>
          <a:effectLst/>
        </p:spPr>
        <p:txBody>
          <a:bodyPr>
            <a:spAutoFit/>
          </a:bodyPr>
          <a:lstStyle/>
          <a:p>
            <a:pPr marL="342900" indent="-342900" algn="just">
              <a:spcBef>
                <a:spcPct val="50000"/>
              </a:spcBef>
            </a:pPr>
            <a:r>
              <a:rPr lang="es-ES_tradnl" sz="2400" dirty="0">
                <a:latin typeface="Arial" panose="020B0604020202020204" pitchFamily="34" charset="0"/>
                <a:cs typeface="Arial" panose="020B0604020202020204" pitchFamily="34" charset="0"/>
              </a:rPr>
              <a:t>CEBA: Es el explosivo amplificador que se quema al interior de un tubo central, agujereado para iniciar la quema uniforme de toda la carga </a:t>
            </a:r>
            <a:r>
              <a:rPr lang="es-ES_tradnl" sz="2400" dirty="0" err="1">
                <a:latin typeface="Arial" panose="020B0604020202020204" pitchFamily="34" charset="0"/>
                <a:cs typeface="Arial" panose="020B0604020202020204" pitchFamily="34" charset="0"/>
              </a:rPr>
              <a:t>propelente</a:t>
            </a:r>
            <a:r>
              <a:rPr lang="es-ES_tradnl" sz="2400" dirty="0">
                <a:latin typeface="Arial" panose="020B0604020202020204" pitchFamily="34" charset="0"/>
                <a:cs typeface="Arial" panose="020B0604020202020204" pitchFamily="34" charset="0"/>
              </a:rPr>
              <a:t>. Es iniciado por el estopín y comúnmente es pólvora negra.</a:t>
            </a:r>
            <a:endParaRPr lang="es-ES" sz="2400" dirty="0">
              <a:latin typeface="Arial" panose="020B0604020202020204" pitchFamily="34" charset="0"/>
              <a:cs typeface="Arial" panose="020B0604020202020204" pitchFamily="34" charset="0"/>
            </a:endParaRPr>
          </a:p>
        </p:txBody>
      </p:sp>
      <p:sp>
        <p:nvSpPr>
          <p:cNvPr id="29700" name="Text Box 4"/>
          <p:cNvSpPr txBox="1">
            <a:spLocks noChangeArrowheads="1"/>
          </p:cNvSpPr>
          <p:nvPr/>
        </p:nvSpPr>
        <p:spPr bwMode="auto">
          <a:xfrm>
            <a:off x="323850" y="620713"/>
            <a:ext cx="8496300" cy="1754326"/>
          </a:xfrm>
          <a:prstGeom prst="rect">
            <a:avLst/>
          </a:prstGeom>
          <a:solidFill>
            <a:srgbClr val="FFFF99"/>
          </a:solidFill>
          <a:ln w="9525" algn="ctr">
            <a:solidFill>
              <a:schemeClr val="tx2"/>
            </a:solidFill>
            <a:miter lim="800000"/>
            <a:headEnd/>
            <a:tailEnd/>
          </a:ln>
          <a:effectLst/>
        </p:spPr>
        <p:txBody>
          <a:bodyPr>
            <a:spAutoFit/>
          </a:bodyPr>
          <a:lstStyle/>
          <a:p>
            <a:pPr marL="342900" indent="-342900" algn="just">
              <a:spcBef>
                <a:spcPct val="50000"/>
              </a:spcBef>
            </a:pPr>
            <a:r>
              <a:rPr lang="es-ES_tradnl" sz="2400" dirty="0">
                <a:latin typeface="Arial" panose="020B0604020202020204" pitchFamily="34" charset="0"/>
                <a:cs typeface="Arial" panose="020B0604020202020204" pitchFamily="34" charset="0"/>
              </a:rPr>
              <a:t>CUERPO: Esta construido de bronce fosforoso ó Latón con aleación de Zinc, de modo que sea resistente a los ácidos y permita la expansión y compresión de sus paredes al ser activada la cadena explosiva </a:t>
            </a:r>
            <a:r>
              <a:rPr lang="es-ES_tradnl" sz="2400" dirty="0" err="1" smtClean="0">
                <a:latin typeface="Arial" panose="020B0604020202020204" pitchFamily="34" charset="0"/>
                <a:cs typeface="Arial" panose="020B0604020202020204" pitchFamily="34" charset="0"/>
              </a:rPr>
              <a:t>propelente</a:t>
            </a:r>
            <a:r>
              <a:rPr lang="es-ES_tradnl" sz="2400" dirty="0" smtClean="0">
                <a:latin typeface="Arial" panose="020B0604020202020204" pitchFamily="34" charset="0"/>
                <a:cs typeface="Arial" panose="020B0604020202020204" pitchFamily="34" charset="0"/>
              </a:rPr>
              <a:t>.</a:t>
            </a:r>
            <a:endParaRPr lang="es-ES" sz="24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Text Box 4"/>
          <p:cNvSpPr txBox="1">
            <a:spLocks noChangeArrowheads="1"/>
          </p:cNvSpPr>
          <p:nvPr/>
        </p:nvSpPr>
        <p:spPr bwMode="auto">
          <a:xfrm>
            <a:off x="250824" y="3068638"/>
            <a:ext cx="8643702" cy="2936188"/>
          </a:xfrm>
          <a:prstGeom prst="rect">
            <a:avLst/>
          </a:prstGeom>
          <a:solidFill>
            <a:srgbClr val="FFFF99"/>
          </a:solidFill>
          <a:ln w="9525" algn="ctr">
            <a:solidFill>
              <a:schemeClr val="tx2"/>
            </a:solidFill>
            <a:miter lim="800000"/>
            <a:headEnd/>
            <a:tailEnd/>
          </a:ln>
          <a:effectLst/>
        </p:spPr>
        <p:txBody>
          <a:bodyPr wrap="square">
            <a:spAutoFit/>
          </a:bodyPr>
          <a:lstStyle/>
          <a:p>
            <a:pPr marL="342900" indent="-342900" algn="just">
              <a:spcBef>
                <a:spcPct val="50000"/>
              </a:spcBef>
            </a:pPr>
            <a:r>
              <a:rPr lang="es-ES_tradnl" sz="2400">
                <a:latin typeface="Arial" panose="020B0604020202020204" pitchFamily="34" charset="0"/>
                <a:cs typeface="Arial" panose="020B0604020202020204" pitchFamily="34" charset="0"/>
              </a:rPr>
              <a:t>CUELLO: Es el estrechamiento superior de la vainilla, que se ajusta sobre el proyectil inmediatamente bajo el anillo de forzamiento, dándole firmeza al engarce (unión entre el proyectil y la vainilla) y sellando el paso de humedad  o agua, al actuar en conjunto con el sello de goma.</a:t>
            </a:r>
          </a:p>
          <a:p>
            <a:pPr marL="342900" indent="-342900" algn="just">
              <a:spcBef>
                <a:spcPct val="50000"/>
              </a:spcBef>
            </a:pPr>
            <a:r>
              <a:rPr lang="es-ES_tradnl" sz="2400">
                <a:latin typeface="Arial" panose="020B0604020202020204" pitchFamily="34" charset="0"/>
                <a:cs typeface="Arial" panose="020B0604020202020204" pitchFamily="34" charset="0"/>
              </a:rPr>
              <a:t>Mantiene al proyectil perfectamente alineado con la vainilla</a:t>
            </a:r>
            <a:endParaRPr lang="es-ES" sz="2400">
              <a:latin typeface="Arial" panose="020B0604020202020204" pitchFamily="34" charset="0"/>
              <a:cs typeface="Arial" panose="020B0604020202020204" pitchFamily="34" charset="0"/>
            </a:endParaRPr>
          </a:p>
        </p:txBody>
      </p:sp>
      <p:sp>
        <p:nvSpPr>
          <p:cNvPr id="30725" name="Text Box 5"/>
          <p:cNvSpPr txBox="1">
            <a:spLocks noChangeArrowheads="1"/>
          </p:cNvSpPr>
          <p:nvPr/>
        </p:nvSpPr>
        <p:spPr bwMode="auto">
          <a:xfrm>
            <a:off x="250824" y="333375"/>
            <a:ext cx="8643702" cy="2073275"/>
          </a:xfrm>
          <a:prstGeom prst="rect">
            <a:avLst/>
          </a:prstGeom>
          <a:solidFill>
            <a:srgbClr val="FFCC66"/>
          </a:solidFill>
          <a:ln w="9525" algn="ctr">
            <a:solidFill>
              <a:schemeClr val="tx2"/>
            </a:solidFill>
            <a:miter lim="800000"/>
            <a:headEnd/>
            <a:tailEnd/>
          </a:ln>
          <a:effectLst/>
        </p:spPr>
        <p:txBody>
          <a:bodyPr wrap="square">
            <a:spAutoFit/>
          </a:bodyPr>
          <a:lstStyle/>
          <a:p>
            <a:pPr marL="342900" indent="-342900" algn="just">
              <a:spcBef>
                <a:spcPct val="50000"/>
              </a:spcBef>
            </a:pPr>
            <a:r>
              <a:rPr lang="es-ES_tradnl" sz="2400" dirty="0">
                <a:latin typeface="Arial" panose="020B0604020202020204" pitchFamily="34" charset="0"/>
                <a:cs typeface="Arial" panose="020B0604020202020204" pitchFamily="34" charset="0"/>
              </a:rPr>
              <a:t>CONO DE AJUSTE: Es la parte cónica de la vainilla que se adapta a la forma interna del cañón al inicio del ánima, debe “engarzarse” al extremo inferior del proyectil para unirse a él y se expande al momento del disparo para impedir que los gases se devuelvan hacia el cierre del cañón, obturando su paso.</a:t>
            </a:r>
            <a:endParaRPr lang="es-ES" sz="24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1475656" y="332656"/>
            <a:ext cx="6324600" cy="523220"/>
          </a:xfrm>
          <a:prstGeom prst="rect">
            <a:avLst/>
          </a:prstGeom>
          <a:solidFill>
            <a:schemeClr val="bg1"/>
          </a:solidFill>
          <a:ln w="38100">
            <a:solidFill>
              <a:srgbClr val="FF0000"/>
            </a:solidFill>
            <a:miter lim="800000"/>
            <a:headEnd/>
            <a:tailEnd/>
          </a:ln>
          <a:effectLst/>
        </p:spPr>
        <p:txBody>
          <a:bodyPr>
            <a:spAutoFit/>
          </a:bodyPr>
          <a:lstStyle/>
          <a:p>
            <a:pPr algn="ctr">
              <a:lnSpc>
                <a:spcPct val="100000"/>
              </a:lnSpc>
              <a:spcBef>
                <a:spcPct val="50000"/>
              </a:spcBef>
              <a:buFontTx/>
              <a:buNone/>
            </a:pPr>
            <a:r>
              <a:rPr lang="es-ES_tradnl" u="sng" dirty="0">
                <a:latin typeface="Arial" panose="020B0604020202020204" pitchFamily="34" charset="0"/>
                <a:cs typeface="Arial" panose="020B0604020202020204" pitchFamily="34" charset="0"/>
              </a:rPr>
              <a:t>MARCAS DE LA MUNICIÓN</a:t>
            </a:r>
            <a:endParaRPr lang="es-ES_tradnl" sz="2400" b="0" dirty="0">
              <a:latin typeface="Arial" panose="020B0604020202020204" pitchFamily="34" charset="0"/>
              <a:cs typeface="Arial" panose="020B0604020202020204" pitchFamily="34" charset="0"/>
            </a:endParaRPr>
          </a:p>
        </p:txBody>
      </p:sp>
      <p:sp>
        <p:nvSpPr>
          <p:cNvPr id="2051" name="Text Box 3"/>
          <p:cNvSpPr txBox="1">
            <a:spLocks noChangeArrowheads="1"/>
          </p:cNvSpPr>
          <p:nvPr/>
        </p:nvSpPr>
        <p:spPr bwMode="auto">
          <a:xfrm>
            <a:off x="323528" y="1362248"/>
            <a:ext cx="8424936" cy="4154984"/>
          </a:xfrm>
          <a:prstGeom prst="rect">
            <a:avLst/>
          </a:prstGeom>
          <a:solidFill>
            <a:srgbClr val="00FF00"/>
          </a:solidFill>
          <a:ln w="38100">
            <a:solidFill>
              <a:srgbClr val="FF0000"/>
            </a:solidFill>
            <a:miter lim="800000"/>
            <a:headEnd/>
            <a:tailEnd/>
          </a:ln>
          <a:effectLst/>
        </p:spPr>
        <p:txBody>
          <a:bodyPr wrap="square">
            <a:spAutoFit/>
          </a:bodyPr>
          <a:lstStyle/>
          <a:p>
            <a:pPr algn="just">
              <a:lnSpc>
                <a:spcPct val="100000"/>
              </a:lnSpc>
              <a:spcBef>
                <a:spcPct val="50000"/>
              </a:spcBef>
              <a:buFontTx/>
              <a:buNone/>
            </a:pPr>
            <a:r>
              <a:rPr lang="es-ES_tradnl" sz="2400" b="0" dirty="0">
                <a:latin typeface="Arial" panose="020B0604020202020204" pitchFamily="34" charset="0"/>
                <a:cs typeface="Arial" panose="020B0604020202020204" pitchFamily="34" charset="0"/>
              </a:rPr>
              <a:t>A.- </a:t>
            </a:r>
            <a:r>
              <a:rPr lang="es-ES_tradnl" sz="2400" dirty="0">
                <a:latin typeface="Arial" panose="020B0604020202020204" pitchFamily="34" charset="0"/>
                <a:cs typeface="Arial" panose="020B0604020202020204" pitchFamily="34" charset="0"/>
              </a:rPr>
              <a:t>PERMANENTES</a:t>
            </a:r>
            <a:r>
              <a:rPr lang="es-ES_tradnl" sz="2400" b="0" dirty="0">
                <a:latin typeface="Arial" panose="020B0604020202020204" pitchFamily="34" charset="0"/>
                <a:cs typeface="Arial" panose="020B0604020202020204" pitchFamily="34" charset="0"/>
              </a:rPr>
              <a:t>: Son marcas que registran datos que 	no pueden borrarse de la munición, se inscriben </a:t>
            </a:r>
            <a:r>
              <a:rPr lang="es-ES_tradnl" sz="2400" b="0" dirty="0" smtClean="0">
                <a:latin typeface="Arial" panose="020B0604020202020204" pitchFamily="34" charset="0"/>
                <a:cs typeface="Arial" panose="020B0604020202020204" pitchFamily="34" charset="0"/>
              </a:rPr>
              <a:t>a golpes </a:t>
            </a:r>
            <a:r>
              <a:rPr lang="es-ES_tradnl" sz="2400" b="0" dirty="0">
                <a:latin typeface="Arial" panose="020B0604020202020204" pitchFamily="34" charset="0"/>
                <a:cs typeface="Arial" panose="020B0604020202020204" pitchFamily="34" charset="0"/>
              </a:rPr>
              <a:t>o graban en el culote de la vainilla o del </a:t>
            </a:r>
            <a:r>
              <a:rPr lang="es-ES_tradnl" sz="2400" b="0" dirty="0" smtClean="0">
                <a:latin typeface="Arial" panose="020B0604020202020204" pitchFamily="34" charset="0"/>
                <a:cs typeface="Arial" panose="020B0604020202020204" pitchFamily="34" charset="0"/>
              </a:rPr>
              <a:t>proyectil</a:t>
            </a:r>
            <a:r>
              <a:rPr lang="es-ES_tradnl" sz="2400" b="0" dirty="0">
                <a:latin typeface="Arial" panose="020B0604020202020204" pitchFamily="34" charset="0"/>
                <a:cs typeface="Arial" panose="020B0604020202020204" pitchFamily="34" charset="0"/>
              </a:rPr>
              <a:t>.</a:t>
            </a:r>
          </a:p>
          <a:p>
            <a:pPr algn="just">
              <a:lnSpc>
                <a:spcPct val="100000"/>
              </a:lnSpc>
              <a:spcBef>
                <a:spcPct val="50000"/>
              </a:spcBef>
              <a:buFontTx/>
              <a:buNone/>
            </a:pPr>
            <a:endParaRPr lang="es-ES_tradnl" sz="2400" b="0" dirty="0">
              <a:latin typeface="Arial" panose="020B0604020202020204" pitchFamily="34" charset="0"/>
              <a:cs typeface="Arial" panose="020B0604020202020204" pitchFamily="34" charset="0"/>
            </a:endParaRPr>
          </a:p>
          <a:p>
            <a:pPr algn="just">
              <a:lnSpc>
                <a:spcPct val="100000"/>
              </a:lnSpc>
              <a:spcBef>
                <a:spcPct val="50000"/>
              </a:spcBef>
              <a:buFontTx/>
              <a:buNone/>
            </a:pPr>
            <a:r>
              <a:rPr lang="es-ES_tradnl" sz="2400" b="0" dirty="0">
                <a:latin typeface="Arial" panose="020B0604020202020204" pitchFamily="34" charset="0"/>
                <a:cs typeface="Arial" panose="020B0604020202020204" pitchFamily="34" charset="0"/>
              </a:rPr>
              <a:t>B.- </a:t>
            </a:r>
            <a:r>
              <a:rPr lang="es-ES_tradnl" sz="2400" dirty="0">
                <a:latin typeface="Arial" panose="020B0604020202020204" pitchFamily="34" charset="0"/>
                <a:cs typeface="Arial" panose="020B0604020202020204" pitchFamily="34" charset="0"/>
              </a:rPr>
              <a:t>NO PERMANENTES</a:t>
            </a:r>
            <a:r>
              <a:rPr lang="es-ES_tradnl" sz="2400" b="0" dirty="0">
                <a:latin typeface="Arial" panose="020B0604020202020204" pitchFamily="34" charset="0"/>
                <a:cs typeface="Arial" panose="020B0604020202020204" pitchFamily="34" charset="0"/>
              </a:rPr>
              <a:t>: Son marcas generalmente de </a:t>
            </a:r>
            <a:r>
              <a:rPr lang="es-ES_tradnl" sz="2400" b="0" dirty="0" smtClean="0">
                <a:latin typeface="Arial" panose="020B0604020202020204" pitchFamily="34" charset="0"/>
                <a:cs typeface="Arial" panose="020B0604020202020204" pitchFamily="34" charset="0"/>
              </a:rPr>
              <a:t>pintura </a:t>
            </a:r>
            <a:r>
              <a:rPr lang="es-ES_tradnl" sz="2400" b="0" dirty="0">
                <a:latin typeface="Arial" panose="020B0604020202020204" pitchFamily="34" charset="0"/>
                <a:cs typeface="Arial" panose="020B0604020202020204" pitchFamily="34" charset="0"/>
              </a:rPr>
              <a:t>en la que se registran datos generales y que </a:t>
            </a:r>
            <a:r>
              <a:rPr lang="es-ES_tradnl" sz="2400" b="0" dirty="0" smtClean="0">
                <a:latin typeface="Arial" panose="020B0604020202020204" pitchFamily="34" charset="0"/>
                <a:cs typeface="Arial" panose="020B0604020202020204" pitchFamily="34" charset="0"/>
              </a:rPr>
              <a:t>pueden </a:t>
            </a:r>
            <a:r>
              <a:rPr lang="es-ES_tradnl" sz="2400" b="0" dirty="0">
                <a:latin typeface="Arial" panose="020B0604020202020204" pitchFamily="34" charset="0"/>
                <a:cs typeface="Arial" panose="020B0604020202020204" pitchFamily="34" charset="0"/>
              </a:rPr>
              <a:t>ser borrados accidentalmente durante </a:t>
            </a:r>
            <a:r>
              <a:rPr lang="es-ES_tradnl" sz="2400" b="0" dirty="0" smtClean="0">
                <a:latin typeface="Arial" panose="020B0604020202020204" pitchFamily="34" charset="0"/>
                <a:cs typeface="Arial" panose="020B0604020202020204" pitchFamily="34" charset="0"/>
              </a:rPr>
              <a:t>la</a:t>
            </a:r>
            <a:r>
              <a:rPr lang="es-ES_tradnl" sz="2400" b="0" dirty="0">
                <a:latin typeface="Arial" panose="020B0604020202020204" pitchFamily="34" charset="0"/>
                <a:cs typeface="Arial" panose="020B0604020202020204" pitchFamily="34" charset="0"/>
              </a:rPr>
              <a:t> </a:t>
            </a:r>
            <a:r>
              <a:rPr lang="es-ES_tradnl" sz="2400" b="0" dirty="0" smtClean="0">
                <a:latin typeface="Arial" panose="020B0604020202020204" pitchFamily="34" charset="0"/>
                <a:cs typeface="Arial" panose="020B0604020202020204" pitchFamily="34" charset="0"/>
              </a:rPr>
              <a:t>manipulación </a:t>
            </a:r>
            <a:r>
              <a:rPr lang="es-ES_tradnl" sz="2400" b="0" dirty="0">
                <a:latin typeface="Arial" panose="020B0604020202020204" pitchFamily="34" charset="0"/>
                <a:cs typeface="Arial" panose="020B0604020202020204" pitchFamily="34" charset="0"/>
              </a:rPr>
              <a:t>de la munición. Se registran </a:t>
            </a:r>
            <a:r>
              <a:rPr lang="es-ES_tradnl" sz="2400" b="0" dirty="0" smtClean="0">
                <a:latin typeface="Arial" panose="020B0604020202020204" pitchFamily="34" charset="0"/>
                <a:cs typeface="Arial" panose="020B0604020202020204" pitchFamily="34" charset="0"/>
              </a:rPr>
              <a:t>generalmente </a:t>
            </a:r>
            <a:r>
              <a:rPr lang="es-ES_tradnl" sz="2400" b="0" dirty="0">
                <a:latin typeface="Arial" panose="020B0604020202020204" pitchFamily="34" charset="0"/>
                <a:cs typeface="Arial" panose="020B0604020202020204" pitchFamily="34" charset="0"/>
              </a:rPr>
              <a:t>en el cuerpo del proyectil, evitando el </a:t>
            </a:r>
            <a:r>
              <a:rPr lang="es-ES_tradnl" sz="2400" b="0" dirty="0" smtClean="0">
                <a:latin typeface="Arial" panose="020B0604020202020204" pitchFamily="34" charset="0"/>
                <a:cs typeface="Arial" panose="020B0604020202020204" pitchFamily="34" charset="0"/>
              </a:rPr>
              <a:t>cuerpo </a:t>
            </a:r>
            <a:r>
              <a:rPr lang="es-ES_tradnl" sz="2400" b="0" dirty="0">
                <a:latin typeface="Arial" panose="020B0604020202020204" pitchFamily="34" charset="0"/>
                <a:cs typeface="Arial" panose="020B0604020202020204" pitchFamily="34" charset="0"/>
              </a:rPr>
              <a:t>de la vainilla para no generar residuos </a:t>
            </a:r>
            <a:r>
              <a:rPr lang="es-ES_tradnl" sz="2400" b="0" dirty="0" smtClean="0">
                <a:latin typeface="Arial" panose="020B0604020202020204" pitchFamily="34" charset="0"/>
                <a:cs typeface="Arial" panose="020B0604020202020204" pitchFamily="34" charset="0"/>
              </a:rPr>
              <a:t>al interior </a:t>
            </a:r>
            <a:r>
              <a:rPr lang="es-ES_tradnl" sz="2400" b="0" dirty="0">
                <a:latin typeface="Arial" panose="020B0604020202020204" pitchFamily="34" charset="0"/>
                <a:cs typeface="Arial" panose="020B0604020202020204" pitchFamily="34" charset="0"/>
              </a:rPr>
              <a:t>de la recámara y </a:t>
            </a:r>
            <a:r>
              <a:rPr lang="es-ES_tradnl" sz="2400" b="0" dirty="0" smtClean="0">
                <a:latin typeface="Arial" panose="020B0604020202020204" pitchFamily="34" charset="0"/>
                <a:cs typeface="Arial" panose="020B0604020202020204" pitchFamily="34" charset="0"/>
              </a:rPr>
              <a:t>ánima.</a:t>
            </a:r>
            <a:endParaRPr lang="es-ES_tradnl" sz="2400" b="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1524000" y="333375"/>
            <a:ext cx="6324600" cy="523220"/>
          </a:xfrm>
          <a:prstGeom prst="rect">
            <a:avLst/>
          </a:prstGeom>
          <a:solidFill>
            <a:schemeClr val="bg1"/>
          </a:solidFill>
          <a:ln w="38100">
            <a:solidFill>
              <a:srgbClr val="FF0000"/>
            </a:solidFill>
            <a:miter lim="800000"/>
            <a:headEnd/>
            <a:tailEnd/>
          </a:ln>
          <a:effectLst/>
        </p:spPr>
        <p:txBody>
          <a:bodyPr>
            <a:spAutoFit/>
          </a:bodyPr>
          <a:lstStyle/>
          <a:p>
            <a:pPr algn="ctr">
              <a:lnSpc>
                <a:spcPct val="100000"/>
              </a:lnSpc>
              <a:spcBef>
                <a:spcPct val="50000"/>
              </a:spcBef>
              <a:buFontTx/>
              <a:buNone/>
            </a:pPr>
            <a:r>
              <a:rPr lang="es-ES_tradnl" u="sng">
                <a:latin typeface="Arial" panose="020B0604020202020204" pitchFamily="34" charset="0"/>
                <a:cs typeface="Arial" panose="020B0604020202020204" pitchFamily="34" charset="0"/>
              </a:rPr>
              <a:t>MARCAS DE LA MUNICIÓN</a:t>
            </a:r>
            <a:endParaRPr lang="es-ES_tradnl" sz="2400" b="0">
              <a:latin typeface="Arial" panose="020B0604020202020204" pitchFamily="34" charset="0"/>
              <a:cs typeface="Arial" panose="020B0604020202020204" pitchFamily="34" charset="0"/>
            </a:endParaRPr>
          </a:p>
        </p:txBody>
      </p:sp>
      <p:sp>
        <p:nvSpPr>
          <p:cNvPr id="20483" name="Text Box 3"/>
          <p:cNvSpPr txBox="1">
            <a:spLocks noChangeArrowheads="1"/>
          </p:cNvSpPr>
          <p:nvPr/>
        </p:nvSpPr>
        <p:spPr bwMode="auto">
          <a:xfrm>
            <a:off x="179512" y="1052736"/>
            <a:ext cx="8712968" cy="5078313"/>
          </a:xfrm>
          <a:prstGeom prst="rect">
            <a:avLst/>
          </a:prstGeom>
          <a:solidFill>
            <a:srgbClr val="66FFFF"/>
          </a:solidFill>
          <a:ln w="38100">
            <a:solidFill>
              <a:srgbClr val="FF0000"/>
            </a:solidFill>
            <a:miter lim="800000"/>
            <a:headEnd/>
            <a:tailEnd/>
          </a:ln>
          <a:effectLst/>
        </p:spPr>
        <p:txBody>
          <a:bodyPr wrap="square">
            <a:spAutoFit/>
          </a:bodyPr>
          <a:lstStyle/>
          <a:p>
            <a:pPr algn="ctr">
              <a:lnSpc>
                <a:spcPct val="100000"/>
              </a:lnSpc>
              <a:spcBef>
                <a:spcPct val="50000"/>
              </a:spcBef>
              <a:buFontTx/>
              <a:buNone/>
            </a:pPr>
            <a:r>
              <a:rPr lang="es-ES_tradnl" sz="2400" b="0" dirty="0">
                <a:latin typeface="Arial" panose="020B0604020202020204" pitchFamily="34" charset="0"/>
                <a:cs typeface="Arial" panose="020B0604020202020204" pitchFamily="34" charset="0"/>
              </a:rPr>
              <a:t> </a:t>
            </a:r>
            <a:r>
              <a:rPr lang="es-ES_tradnl" sz="2400" u="sng" dirty="0">
                <a:latin typeface="Arial" panose="020B0604020202020204" pitchFamily="34" charset="0"/>
                <a:cs typeface="Arial" panose="020B0604020202020204" pitchFamily="34" charset="0"/>
              </a:rPr>
              <a:t>LOTES</a:t>
            </a:r>
            <a:r>
              <a:rPr lang="es-ES_tradnl" sz="2400" dirty="0">
                <a:latin typeface="Arial" panose="020B0604020202020204" pitchFamily="34" charset="0"/>
                <a:cs typeface="Arial" panose="020B0604020202020204" pitchFamily="34" charset="0"/>
              </a:rPr>
              <a:t> </a:t>
            </a:r>
          </a:p>
          <a:p>
            <a:pPr algn="just">
              <a:lnSpc>
                <a:spcPct val="100000"/>
              </a:lnSpc>
              <a:spcBef>
                <a:spcPct val="50000"/>
              </a:spcBef>
              <a:buFontTx/>
              <a:buNone/>
            </a:pPr>
            <a:r>
              <a:rPr lang="es-ES_tradnl" sz="2400" dirty="0">
                <a:latin typeface="Arial" panose="020B0604020202020204" pitchFamily="34" charset="0"/>
                <a:cs typeface="Arial" panose="020B0604020202020204" pitchFamily="34" charset="0"/>
              </a:rPr>
              <a:t>Se requiere tener un muy estricto control sobre el estado de los explosivos que componen las distintas armas en la Armada, para el caso de la munición de artillería, se emplea un código alfa numérico que identifica a grupos de munición que cumplen los siguientes requisitos:</a:t>
            </a:r>
          </a:p>
          <a:p>
            <a:pPr lvl="1" algn="just">
              <a:lnSpc>
                <a:spcPct val="100000"/>
              </a:lnSpc>
              <a:spcBef>
                <a:spcPct val="50000"/>
              </a:spcBef>
              <a:buFontTx/>
              <a:buChar char="•"/>
            </a:pPr>
            <a:r>
              <a:rPr lang="es-ES_tradnl" dirty="0" smtClean="0">
                <a:latin typeface="Arial" panose="020B0604020202020204" pitchFamily="34" charset="0"/>
                <a:cs typeface="Arial" panose="020B0604020202020204" pitchFamily="34" charset="0"/>
              </a:rPr>
              <a:t> Poseen </a:t>
            </a:r>
            <a:r>
              <a:rPr lang="es-ES_tradnl" dirty="0">
                <a:latin typeface="Arial" panose="020B0604020202020204" pitchFamily="34" charset="0"/>
                <a:cs typeface="Arial" panose="020B0604020202020204" pitchFamily="34" charset="0"/>
              </a:rPr>
              <a:t>un mismo </a:t>
            </a:r>
            <a:r>
              <a:rPr lang="es-ES_tradnl" dirty="0" smtClean="0">
                <a:latin typeface="Arial" panose="020B0604020202020204" pitchFamily="34" charset="0"/>
                <a:cs typeface="Arial" panose="020B0604020202020204" pitchFamily="34" charset="0"/>
              </a:rPr>
              <a:t>fabricante.</a:t>
            </a:r>
            <a:endParaRPr lang="es-ES_tradnl" dirty="0">
              <a:latin typeface="Arial" panose="020B0604020202020204" pitchFamily="34" charset="0"/>
              <a:cs typeface="Arial" panose="020B0604020202020204" pitchFamily="34" charset="0"/>
            </a:endParaRPr>
          </a:p>
          <a:p>
            <a:pPr lvl="1" algn="just">
              <a:lnSpc>
                <a:spcPct val="100000"/>
              </a:lnSpc>
              <a:spcBef>
                <a:spcPct val="50000"/>
              </a:spcBef>
              <a:buFontTx/>
              <a:buChar char="•"/>
            </a:pPr>
            <a:r>
              <a:rPr lang="es-ES_tradnl" dirty="0" smtClean="0">
                <a:latin typeface="Arial" panose="020B0604020202020204" pitchFamily="34" charset="0"/>
                <a:cs typeface="Arial" panose="020B0604020202020204" pitchFamily="34" charset="0"/>
              </a:rPr>
              <a:t> Fueron </a:t>
            </a:r>
            <a:r>
              <a:rPr lang="es-ES_tradnl" dirty="0">
                <a:latin typeface="Arial" panose="020B0604020202020204" pitchFamily="34" charset="0"/>
                <a:cs typeface="Arial" panose="020B0604020202020204" pitchFamily="34" charset="0"/>
              </a:rPr>
              <a:t>fabricados en una misma </a:t>
            </a:r>
            <a:r>
              <a:rPr lang="es-ES_tradnl" dirty="0" smtClean="0">
                <a:latin typeface="Arial" panose="020B0604020202020204" pitchFamily="34" charset="0"/>
                <a:cs typeface="Arial" panose="020B0604020202020204" pitchFamily="34" charset="0"/>
              </a:rPr>
              <a:t>fecha.</a:t>
            </a:r>
            <a:endParaRPr lang="es-ES_tradnl" dirty="0">
              <a:latin typeface="Arial" panose="020B0604020202020204" pitchFamily="34" charset="0"/>
              <a:cs typeface="Arial" panose="020B0604020202020204" pitchFamily="34" charset="0"/>
            </a:endParaRPr>
          </a:p>
          <a:p>
            <a:pPr lvl="1" algn="just">
              <a:lnSpc>
                <a:spcPct val="100000"/>
              </a:lnSpc>
              <a:spcBef>
                <a:spcPct val="50000"/>
              </a:spcBef>
              <a:buFontTx/>
              <a:buChar char="•"/>
            </a:pPr>
            <a:r>
              <a:rPr lang="es-ES_tradnl" dirty="0">
                <a:latin typeface="Arial" panose="020B0604020202020204" pitchFamily="34" charset="0"/>
                <a:cs typeface="Arial" panose="020B0604020202020204" pitchFamily="34" charset="0"/>
              </a:rPr>
              <a:t> Son del mismo tipo y </a:t>
            </a:r>
            <a:r>
              <a:rPr lang="es-ES_tradnl" dirty="0" smtClean="0">
                <a:latin typeface="Arial" panose="020B0604020202020204" pitchFamily="34" charset="0"/>
                <a:cs typeface="Arial" panose="020B0604020202020204" pitchFamily="34" charset="0"/>
              </a:rPr>
              <a:t>calibre.</a:t>
            </a:r>
            <a:endParaRPr lang="es-ES_tradnl" dirty="0">
              <a:latin typeface="Arial" panose="020B0604020202020204" pitchFamily="34" charset="0"/>
              <a:cs typeface="Arial" panose="020B0604020202020204" pitchFamily="34" charset="0"/>
            </a:endParaRPr>
          </a:p>
          <a:p>
            <a:pPr lvl="1" algn="just">
              <a:lnSpc>
                <a:spcPct val="100000"/>
              </a:lnSpc>
              <a:spcBef>
                <a:spcPct val="50000"/>
              </a:spcBef>
              <a:buFontTx/>
              <a:buChar char="•"/>
            </a:pPr>
            <a:r>
              <a:rPr lang="es-ES_tradnl" dirty="0">
                <a:latin typeface="Arial" panose="020B0604020202020204" pitchFamily="34" charset="0"/>
                <a:cs typeface="Arial" panose="020B0604020202020204" pitchFamily="34" charset="0"/>
              </a:rPr>
              <a:t> Tienen los mismos componentes </a:t>
            </a:r>
            <a:r>
              <a:rPr lang="es-ES_tradnl" dirty="0" smtClean="0">
                <a:latin typeface="Arial" panose="020B0604020202020204" pitchFamily="34" charset="0"/>
                <a:cs typeface="Arial" panose="020B0604020202020204" pitchFamily="34" charset="0"/>
              </a:rPr>
              <a:t>químicos.</a:t>
            </a:r>
            <a:endParaRPr lang="es-ES_tradnl"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1524000" y="188913"/>
            <a:ext cx="6324600" cy="617537"/>
          </a:xfrm>
          <a:prstGeom prst="rect">
            <a:avLst/>
          </a:prstGeom>
          <a:solidFill>
            <a:schemeClr val="bg1"/>
          </a:solidFill>
          <a:ln w="38100">
            <a:solidFill>
              <a:srgbClr val="FF0000"/>
            </a:solidFill>
            <a:miter lim="800000"/>
            <a:headEnd/>
            <a:tailEnd/>
          </a:ln>
          <a:effectLst/>
        </p:spPr>
        <p:txBody>
          <a:bodyPr>
            <a:spAutoFit/>
          </a:bodyPr>
          <a:lstStyle/>
          <a:p>
            <a:pPr algn="ctr">
              <a:lnSpc>
                <a:spcPct val="100000"/>
              </a:lnSpc>
              <a:spcBef>
                <a:spcPct val="50000"/>
              </a:spcBef>
              <a:buFontTx/>
              <a:buNone/>
            </a:pPr>
            <a:r>
              <a:rPr lang="es-ES_tradnl" sz="3200" u="sng"/>
              <a:t>MARCAS DE LA MUNICIÓN</a:t>
            </a:r>
            <a:endParaRPr lang="es-ES_tradnl" b="0"/>
          </a:p>
        </p:txBody>
      </p:sp>
      <p:sp>
        <p:nvSpPr>
          <p:cNvPr id="22531" name="Text Box 3"/>
          <p:cNvSpPr txBox="1">
            <a:spLocks noChangeArrowheads="1"/>
          </p:cNvSpPr>
          <p:nvPr/>
        </p:nvSpPr>
        <p:spPr bwMode="auto">
          <a:xfrm>
            <a:off x="179388" y="1076538"/>
            <a:ext cx="8640762" cy="4555093"/>
          </a:xfrm>
          <a:prstGeom prst="rect">
            <a:avLst/>
          </a:prstGeom>
          <a:solidFill>
            <a:srgbClr val="FFFF00"/>
          </a:solidFill>
          <a:ln w="38100">
            <a:solidFill>
              <a:srgbClr val="FF0000"/>
            </a:solidFill>
            <a:miter lim="800000"/>
            <a:headEnd/>
            <a:tailEnd/>
          </a:ln>
          <a:effectLst/>
        </p:spPr>
        <p:txBody>
          <a:bodyPr>
            <a:spAutoFit/>
          </a:bodyPr>
          <a:lstStyle/>
          <a:p>
            <a:pPr algn="ctr">
              <a:lnSpc>
                <a:spcPct val="100000"/>
              </a:lnSpc>
              <a:spcBef>
                <a:spcPct val="50000"/>
              </a:spcBef>
              <a:buFontTx/>
              <a:buNone/>
            </a:pPr>
            <a:r>
              <a:rPr lang="es-ES_tradnl" sz="2000" i="1" u="sng" dirty="0">
                <a:latin typeface="Arial" panose="020B0604020202020204" pitchFamily="34" charset="0"/>
                <a:cs typeface="Arial" panose="020B0604020202020204" pitchFamily="34" charset="0"/>
              </a:rPr>
              <a:t>DENOMINACIONES ABREVIADAS</a:t>
            </a:r>
          </a:p>
          <a:p>
            <a:pPr>
              <a:lnSpc>
                <a:spcPct val="100000"/>
              </a:lnSpc>
              <a:spcBef>
                <a:spcPct val="50000"/>
              </a:spcBef>
              <a:buFontTx/>
              <a:buNone/>
            </a:pPr>
            <a:r>
              <a:rPr lang="es-ES_tradnl" sz="2000" dirty="0">
                <a:latin typeface="Arial" panose="020B0604020202020204" pitchFamily="34" charset="0"/>
                <a:cs typeface="Arial" panose="020B0604020202020204" pitchFamily="34" charset="0"/>
              </a:rPr>
              <a:t>Junto a la identificación de Lotes de munición, cada proyectil es identificado con siglas que indican su propósito y características para evitar confusiones abordo, las mas usadas son:</a:t>
            </a:r>
          </a:p>
          <a:p>
            <a:pPr marL="438150" indent="-342900">
              <a:lnSpc>
                <a:spcPct val="100000"/>
              </a:lnSpc>
              <a:spcBef>
                <a:spcPct val="50000"/>
              </a:spcBef>
            </a:pPr>
            <a:r>
              <a:rPr lang="es-ES_tradnl" sz="2000" dirty="0" smtClean="0">
                <a:latin typeface="Arial" panose="020B0604020202020204" pitchFamily="34" charset="0"/>
                <a:cs typeface="Arial" panose="020B0604020202020204" pitchFamily="34" charset="0"/>
              </a:rPr>
              <a:t>HE:		Proyectil </a:t>
            </a:r>
            <a:r>
              <a:rPr lang="es-ES_tradnl" sz="2000" dirty="0">
                <a:latin typeface="Arial" panose="020B0604020202020204" pitchFamily="34" charset="0"/>
                <a:cs typeface="Arial" panose="020B0604020202020204" pitchFamily="34" charset="0"/>
              </a:rPr>
              <a:t>que contiene alto explosivo</a:t>
            </a:r>
          </a:p>
          <a:p>
            <a:pPr marL="438150" indent="-342900">
              <a:lnSpc>
                <a:spcPct val="100000"/>
              </a:lnSpc>
              <a:spcBef>
                <a:spcPct val="50000"/>
              </a:spcBef>
            </a:pPr>
            <a:r>
              <a:rPr lang="es-ES_tradnl" sz="2000" dirty="0" smtClean="0">
                <a:latin typeface="Arial" panose="020B0604020202020204" pitchFamily="34" charset="0"/>
                <a:cs typeface="Arial" panose="020B0604020202020204" pitchFamily="34" charset="0"/>
              </a:rPr>
              <a:t>HEI:	Además </a:t>
            </a:r>
            <a:r>
              <a:rPr lang="es-ES_tradnl" sz="2000" dirty="0">
                <a:latin typeface="Arial" panose="020B0604020202020204" pitchFamily="34" charset="0"/>
                <a:cs typeface="Arial" panose="020B0604020202020204" pitchFamily="34" charset="0"/>
              </a:rPr>
              <a:t>contiene explosivos incendiarios</a:t>
            </a:r>
          </a:p>
          <a:p>
            <a:pPr marL="438150" indent="-342900">
              <a:lnSpc>
                <a:spcPct val="100000"/>
              </a:lnSpc>
              <a:spcBef>
                <a:spcPct val="50000"/>
              </a:spcBef>
            </a:pPr>
            <a:r>
              <a:rPr lang="es-ES_tradnl" sz="2000" dirty="0" smtClean="0">
                <a:latin typeface="Arial" panose="020B0604020202020204" pitchFamily="34" charset="0"/>
                <a:cs typeface="Arial" panose="020B0604020202020204" pitchFamily="34" charset="0"/>
              </a:rPr>
              <a:t>HEIT:	Al </a:t>
            </a:r>
            <a:r>
              <a:rPr lang="es-ES_tradnl" sz="2000" dirty="0">
                <a:latin typeface="Arial" panose="020B0604020202020204" pitchFamily="34" charset="0"/>
                <a:cs typeface="Arial" panose="020B0604020202020204" pitchFamily="34" charset="0"/>
              </a:rPr>
              <a:t>anterior se le agrega un elemento trazador para ver 	  </a:t>
            </a:r>
            <a:r>
              <a:rPr lang="es-ES_tradnl" sz="2000" dirty="0" smtClean="0">
                <a:latin typeface="Arial" panose="020B0604020202020204" pitchFamily="34" charset="0"/>
                <a:cs typeface="Arial" panose="020B0604020202020204" pitchFamily="34" charset="0"/>
              </a:rPr>
              <a:t>	su </a:t>
            </a:r>
            <a:r>
              <a:rPr lang="es-ES_tradnl" sz="2000" dirty="0">
                <a:latin typeface="Arial" panose="020B0604020202020204" pitchFamily="34" charset="0"/>
                <a:cs typeface="Arial" panose="020B0604020202020204" pitchFamily="34" charset="0"/>
              </a:rPr>
              <a:t>trayectoria.</a:t>
            </a:r>
          </a:p>
          <a:p>
            <a:pPr marL="438150" indent="-342900">
              <a:lnSpc>
                <a:spcPct val="100000"/>
              </a:lnSpc>
              <a:spcBef>
                <a:spcPct val="50000"/>
              </a:spcBef>
            </a:pPr>
            <a:r>
              <a:rPr lang="es-ES_tradnl" sz="2000" dirty="0" smtClean="0">
                <a:latin typeface="Arial" panose="020B0604020202020204" pitchFamily="34" charset="0"/>
                <a:cs typeface="Arial" panose="020B0604020202020204" pitchFamily="34" charset="0"/>
              </a:rPr>
              <a:t>AP:		Granada </a:t>
            </a:r>
            <a:r>
              <a:rPr lang="es-ES_tradnl" sz="2000" dirty="0">
                <a:latin typeface="Arial" panose="020B0604020202020204" pitchFamily="34" charset="0"/>
                <a:cs typeface="Arial" panose="020B0604020202020204" pitchFamily="34" charset="0"/>
              </a:rPr>
              <a:t>penetrante</a:t>
            </a:r>
          </a:p>
          <a:p>
            <a:pPr marL="438150" indent="-342900">
              <a:lnSpc>
                <a:spcPct val="100000"/>
              </a:lnSpc>
              <a:spcBef>
                <a:spcPct val="50000"/>
              </a:spcBef>
            </a:pPr>
            <a:r>
              <a:rPr lang="es-ES_tradnl" sz="2000" dirty="0" smtClean="0">
                <a:latin typeface="Arial" panose="020B0604020202020204" pitchFamily="34" charset="0"/>
                <a:cs typeface="Arial" panose="020B0604020202020204" pitchFamily="34" charset="0"/>
              </a:rPr>
              <a:t>APHEIT:	Granada </a:t>
            </a:r>
            <a:r>
              <a:rPr lang="es-ES_tradnl" sz="2000" dirty="0">
                <a:latin typeface="Arial" panose="020B0604020202020204" pitchFamily="34" charset="0"/>
                <a:cs typeface="Arial" panose="020B0604020202020204" pitchFamily="34" charset="0"/>
              </a:rPr>
              <a:t>que combina las características anteriores.</a:t>
            </a:r>
          </a:p>
          <a:p>
            <a:pPr marL="438150" indent="-342900">
              <a:lnSpc>
                <a:spcPct val="100000"/>
              </a:lnSpc>
              <a:spcBef>
                <a:spcPct val="50000"/>
              </a:spcBef>
            </a:pPr>
            <a:r>
              <a:rPr lang="es-ES_tradnl" sz="2000" dirty="0" smtClean="0">
                <a:latin typeface="Arial" panose="020B0604020202020204" pitchFamily="34" charset="0"/>
                <a:cs typeface="Arial" panose="020B0604020202020204" pitchFamily="34" charset="0"/>
              </a:rPr>
              <a:t>ILLUM:	Granada </a:t>
            </a:r>
            <a:r>
              <a:rPr lang="es-ES_tradnl" sz="2000" dirty="0">
                <a:latin typeface="Arial" panose="020B0604020202020204" pitchFamily="34" charset="0"/>
                <a:cs typeface="Arial" panose="020B0604020202020204" pitchFamily="34" charset="0"/>
              </a:rPr>
              <a:t>iluminante o “estrella</a:t>
            </a:r>
            <a:r>
              <a:rPr lang="es-ES_tradnl" sz="2000" dirty="0" smtClean="0">
                <a:latin typeface="Arial" panose="020B0604020202020204" pitchFamily="34" charset="0"/>
                <a:cs typeface="Arial" panose="020B0604020202020204" pitchFamily="34" charset="0"/>
              </a:rPr>
              <a:t>”</a:t>
            </a:r>
            <a:endParaRPr lang="es-ES_tradnl" sz="20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Text Box 4"/>
          <p:cNvSpPr txBox="1">
            <a:spLocks noChangeArrowheads="1"/>
          </p:cNvSpPr>
          <p:nvPr/>
        </p:nvSpPr>
        <p:spPr bwMode="auto">
          <a:xfrm>
            <a:off x="1619250" y="333375"/>
            <a:ext cx="5832475" cy="504825"/>
          </a:xfrm>
          <a:prstGeom prst="rect">
            <a:avLst/>
          </a:prstGeom>
          <a:solidFill>
            <a:schemeClr val="hlink"/>
          </a:solidFill>
          <a:ln w="28575" algn="ctr">
            <a:solidFill>
              <a:schemeClr val="tx1"/>
            </a:solidFill>
            <a:miter lim="800000"/>
            <a:headEnd/>
            <a:tailEnd/>
          </a:ln>
          <a:effectLst/>
        </p:spPr>
        <p:txBody>
          <a:bodyPr>
            <a:spAutoFit/>
          </a:bodyPr>
          <a:lstStyle/>
          <a:p>
            <a:pPr marL="342900" indent="-342900">
              <a:spcBef>
                <a:spcPct val="50000"/>
              </a:spcBef>
              <a:buFont typeface="Wingdings" pitchFamily="2" charset="2"/>
              <a:buNone/>
            </a:pPr>
            <a:r>
              <a:rPr lang="es-ES_tradnl" u="sng"/>
              <a:t>MARCAS EN MUNICIÓN DE 4.5”</a:t>
            </a:r>
            <a:endParaRPr lang="es-MX" u="sng"/>
          </a:p>
        </p:txBody>
      </p:sp>
      <p:grpSp>
        <p:nvGrpSpPr>
          <p:cNvPr id="18463" name="Group 31"/>
          <p:cNvGrpSpPr>
            <a:grpSpLocks/>
          </p:cNvGrpSpPr>
          <p:nvPr/>
        </p:nvGrpSpPr>
        <p:grpSpPr bwMode="auto">
          <a:xfrm>
            <a:off x="2627313" y="1773238"/>
            <a:ext cx="3889375" cy="3816350"/>
            <a:chOff x="1655" y="1117"/>
            <a:chExt cx="2450" cy="2404"/>
          </a:xfrm>
        </p:grpSpPr>
        <p:sp>
          <p:nvSpPr>
            <p:cNvPr id="18437" name="Oval 5"/>
            <p:cNvSpPr>
              <a:spLocks noChangeArrowheads="1"/>
            </p:cNvSpPr>
            <p:nvPr/>
          </p:nvSpPr>
          <p:spPr bwMode="auto">
            <a:xfrm>
              <a:off x="1655" y="1117"/>
              <a:ext cx="2450" cy="2404"/>
            </a:xfrm>
            <a:prstGeom prst="ellipse">
              <a:avLst/>
            </a:prstGeom>
            <a:noFill/>
            <a:ln w="38100" algn="ctr">
              <a:solidFill>
                <a:schemeClr val="tx1"/>
              </a:solidFill>
              <a:round/>
              <a:headEnd/>
              <a:tailEnd/>
            </a:ln>
            <a:effectLst/>
          </p:spPr>
          <p:txBody>
            <a:bodyPr wrap="none" anchor="ctr"/>
            <a:lstStyle/>
            <a:p>
              <a:endParaRPr lang="es-CL"/>
            </a:p>
          </p:txBody>
        </p:sp>
        <p:sp>
          <p:nvSpPr>
            <p:cNvPr id="18438" name="WordArt 6"/>
            <p:cNvSpPr>
              <a:spLocks noChangeArrowheads="1" noChangeShapeType="1" noTextEdit="1"/>
            </p:cNvSpPr>
            <p:nvPr/>
          </p:nvSpPr>
          <p:spPr bwMode="auto">
            <a:xfrm rot="-2809715">
              <a:off x="1846" y="1664"/>
              <a:ext cx="616" cy="236"/>
            </a:xfrm>
            <a:prstGeom prst="rect">
              <a:avLst/>
            </a:prstGeom>
          </p:spPr>
          <p:txBody>
            <a:bodyPr spcFirstLastPara="1" wrap="none" fromWordArt="1">
              <a:prstTxWarp prst="textArchUp">
                <a:avLst>
                  <a:gd name="adj" fmla="val 10800000"/>
                </a:avLst>
              </a:prstTxWarp>
            </a:bodyPr>
            <a:lstStyle/>
            <a:p>
              <a:pPr algn="ctr"/>
              <a:r>
                <a:rPr lang="es-CL" sz="1600" kern="10">
                  <a:ln w="9525">
                    <a:solidFill>
                      <a:srgbClr val="000000"/>
                    </a:solidFill>
                    <a:round/>
                    <a:headEnd/>
                    <a:tailEnd/>
                  </a:ln>
                  <a:solidFill>
                    <a:srgbClr val="000000"/>
                  </a:solidFill>
                  <a:latin typeface="Arial Black"/>
                </a:rPr>
                <a:t>4.5 IN</a:t>
              </a:r>
            </a:p>
          </p:txBody>
        </p:sp>
        <p:sp>
          <p:nvSpPr>
            <p:cNvPr id="18439" name="Oval 7"/>
            <p:cNvSpPr>
              <a:spLocks noChangeArrowheads="1"/>
            </p:cNvSpPr>
            <p:nvPr/>
          </p:nvSpPr>
          <p:spPr bwMode="auto">
            <a:xfrm>
              <a:off x="2789" y="2251"/>
              <a:ext cx="136" cy="136"/>
            </a:xfrm>
            <a:prstGeom prst="ellipse">
              <a:avLst/>
            </a:prstGeom>
            <a:noFill/>
            <a:ln w="9525" algn="ctr">
              <a:solidFill>
                <a:schemeClr val="tx1"/>
              </a:solidFill>
              <a:round/>
              <a:headEnd/>
              <a:tailEnd/>
            </a:ln>
            <a:effectLst/>
          </p:spPr>
          <p:txBody>
            <a:bodyPr wrap="none" anchor="ctr"/>
            <a:lstStyle/>
            <a:p>
              <a:endParaRPr lang="es-CL"/>
            </a:p>
          </p:txBody>
        </p:sp>
        <p:sp>
          <p:nvSpPr>
            <p:cNvPr id="18441" name="WordArt 9"/>
            <p:cNvSpPr>
              <a:spLocks noChangeArrowheads="1" noChangeShapeType="1" noTextEdit="1"/>
            </p:cNvSpPr>
            <p:nvPr/>
          </p:nvSpPr>
          <p:spPr bwMode="auto">
            <a:xfrm rot="1851252">
              <a:off x="2744" y="1476"/>
              <a:ext cx="1134" cy="441"/>
            </a:xfrm>
            <a:prstGeom prst="rect">
              <a:avLst/>
            </a:prstGeom>
          </p:spPr>
          <p:txBody>
            <a:bodyPr spcFirstLastPara="1" wrap="none" fromWordArt="1">
              <a:prstTxWarp prst="textArchUp">
                <a:avLst>
                  <a:gd name="adj" fmla="val 10800000"/>
                </a:avLst>
              </a:prstTxWarp>
            </a:bodyPr>
            <a:lstStyle/>
            <a:p>
              <a:pPr algn="ctr"/>
              <a:r>
                <a:rPr lang="es-CL" sz="1600" kern="10">
                  <a:ln w="9525">
                    <a:solidFill>
                      <a:srgbClr val="000000"/>
                    </a:solidFill>
                    <a:round/>
                    <a:headEnd/>
                    <a:tailEnd/>
                  </a:ln>
                  <a:solidFill>
                    <a:srgbClr val="000000"/>
                  </a:solidFill>
                  <a:latin typeface="Arial Black"/>
                </a:rPr>
                <a:t>MK5-1&amp;3GUNS</a:t>
              </a:r>
            </a:p>
          </p:txBody>
        </p:sp>
        <p:sp>
          <p:nvSpPr>
            <p:cNvPr id="18444" name="Text Box 12"/>
            <p:cNvSpPr txBox="1">
              <a:spLocks noChangeArrowheads="1"/>
            </p:cNvSpPr>
            <p:nvPr/>
          </p:nvSpPr>
          <p:spPr bwMode="auto">
            <a:xfrm>
              <a:off x="3470" y="2160"/>
              <a:ext cx="544" cy="231"/>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2000"/>
                <a:t>1996</a:t>
              </a:r>
              <a:endParaRPr lang="es-MX" sz="2000"/>
            </a:p>
          </p:txBody>
        </p:sp>
        <p:sp>
          <p:nvSpPr>
            <p:cNvPr id="18445" name="Text Box 13"/>
            <p:cNvSpPr txBox="1">
              <a:spLocks noChangeArrowheads="1"/>
            </p:cNvSpPr>
            <p:nvPr/>
          </p:nvSpPr>
          <p:spPr bwMode="auto">
            <a:xfrm>
              <a:off x="1791" y="2251"/>
              <a:ext cx="635" cy="231"/>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2000"/>
                <a:t>L-370</a:t>
              </a:r>
              <a:endParaRPr lang="es-MX" sz="2000"/>
            </a:p>
          </p:txBody>
        </p:sp>
        <p:sp>
          <p:nvSpPr>
            <p:cNvPr id="18446" name="Text Box 14"/>
            <p:cNvSpPr txBox="1">
              <a:spLocks noChangeArrowheads="1"/>
            </p:cNvSpPr>
            <p:nvPr/>
          </p:nvSpPr>
          <p:spPr bwMode="auto">
            <a:xfrm>
              <a:off x="2608" y="1706"/>
              <a:ext cx="544" cy="231"/>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2000"/>
                <a:t>N-17</a:t>
              </a:r>
              <a:endParaRPr lang="es-MX" sz="2000"/>
            </a:p>
          </p:txBody>
        </p:sp>
        <p:sp>
          <p:nvSpPr>
            <p:cNvPr id="18447" name="Text Box 15"/>
            <p:cNvSpPr txBox="1">
              <a:spLocks noChangeArrowheads="1"/>
            </p:cNvSpPr>
            <p:nvPr/>
          </p:nvSpPr>
          <p:spPr bwMode="auto">
            <a:xfrm>
              <a:off x="2653" y="1933"/>
              <a:ext cx="321" cy="231"/>
            </a:xfrm>
            <a:prstGeom prst="rect">
              <a:avLst/>
            </a:prstGeom>
            <a:noFill/>
            <a:ln w="9525" algn="ctr">
              <a:noFill/>
              <a:miter lim="800000"/>
              <a:headEnd/>
              <a:tailEnd/>
            </a:ln>
            <a:effectLst/>
          </p:spPr>
          <p:txBody>
            <a:bodyPr wrap="none">
              <a:spAutoFit/>
            </a:bodyPr>
            <a:lstStyle/>
            <a:p>
              <a:pPr marL="342900" indent="-342900">
                <a:buFont typeface="Wingdings" pitchFamily="2" charset="2"/>
                <a:buNone/>
              </a:pPr>
              <a:r>
                <a:rPr lang="es-ES_tradnl" sz="2000"/>
                <a:t>BF</a:t>
              </a:r>
              <a:endParaRPr lang="es-MX" sz="2000"/>
            </a:p>
          </p:txBody>
        </p:sp>
      </p:grpSp>
      <p:grpSp>
        <p:nvGrpSpPr>
          <p:cNvPr id="18464" name="Group 32"/>
          <p:cNvGrpSpPr>
            <a:grpSpLocks/>
          </p:cNvGrpSpPr>
          <p:nvPr/>
        </p:nvGrpSpPr>
        <p:grpSpPr bwMode="auto">
          <a:xfrm>
            <a:off x="5076825" y="1628775"/>
            <a:ext cx="3887788" cy="615950"/>
            <a:chOff x="3198" y="1026"/>
            <a:chExt cx="2449" cy="388"/>
          </a:xfrm>
        </p:grpSpPr>
        <p:sp>
          <p:nvSpPr>
            <p:cNvPr id="18450" name="Text Box 18"/>
            <p:cNvSpPr txBox="1">
              <a:spLocks noChangeArrowheads="1"/>
            </p:cNvSpPr>
            <p:nvPr/>
          </p:nvSpPr>
          <p:spPr bwMode="auto">
            <a:xfrm>
              <a:off x="3969" y="1026"/>
              <a:ext cx="1678" cy="388"/>
            </a:xfrm>
            <a:prstGeom prst="rect">
              <a:avLst/>
            </a:prstGeom>
            <a:solidFill>
              <a:srgbClr val="FFFF00"/>
            </a:solidFill>
            <a:ln w="28575" algn="ctr">
              <a:solidFill>
                <a:schemeClr val="tx1"/>
              </a:solidFill>
              <a:miter lim="800000"/>
              <a:headEnd/>
              <a:tailEnd/>
            </a:ln>
            <a:effectLst/>
          </p:spPr>
          <p:txBody>
            <a:bodyPr>
              <a:spAutoFit/>
            </a:bodyPr>
            <a:lstStyle/>
            <a:p>
              <a:pPr marL="342900" indent="-342900">
                <a:spcBef>
                  <a:spcPct val="50000"/>
                </a:spcBef>
                <a:buFont typeface="Wingdings" pitchFamily="2" charset="2"/>
                <a:buNone/>
              </a:pPr>
              <a:r>
                <a:rPr lang="es-ES_tradnl" sz="1800"/>
                <a:t>Tipo de cañón que puede usar esta munición</a:t>
              </a:r>
              <a:endParaRPr lang="es-MX" sz="1800"/>
            </a:p>
          </p:txBody>
        </p:sp>
        <p:sp>
          <p:nvSpPr>
            <p:cNvPr id="18456" name="Line 24"/>
            <p:cNvSpPr>
              <a:spLocks noChangeShapeType="1"/>
            </p:cNvSpPr>
            <p:nvPr/>
          </p:nvSpPr>
          <p:spPr bwMode="auto">
            <a:xfrm flipH="1">
              <a:off x="3198" y="1207"/>
              <a:ext cx="771" cy="91"/>
            </a:xfrm>
            <a:prstGeom prst="line">
              <a:avLst/>
            </a:prstGeom>
            <a:noFill/>
            <a:ln w="38100">
              <a:solidFill>
                <a:srgbClr val="FF3300"/>
              </a:solidFill>
              <a:round/>
              <a:headEnd/>
              <a:tailEnd type="triangle" w="med" len="med"/>
            </a:ln>
            <a:effectLst/>
          </p:spPr>
          <p:txBody>
            <a:bodyPr/>
            <a:lstStyle/>
            <a:p>
              <a:endParaRPr lang="es-CL"/>
            </a:p>
          </p:txBody>
        </p:sp>
      </p:grpSp>
      <p:grpSp>
        <p:nvGrpSpPr>
          <p:cNvPr id="18465" name="Group 33"/>
          <p:cNvGrpSpPr>
            <a:grpSpLocks/>
          </p:cNvGrpSpPr>
          <p:nvPr/>
        </p:nvGrpSpPr>
        <p:grpSpPr bwMode="auto">
          <a:xfrm>
            <a:off x="4716463" y="2636838"/>
            <a:ext cx="3816350" cy="341312"/>
            <a:chOff x="2971" y="1661"/>
            <a:chExt cx="2404" cy="215"/>
          </a:xfrm>
        </p:grpSpPr>
        <p:sp>
          <p:nvSpPr>
            <p:cNvPr id="18451" name="Text Box 19"/>
            <p:cNvSpPr txBox="1">
              <a:spLocks noChangeArrowheads="1"/>
            </p:cNvSpPr>
            <p:nvPr/>
          </p:nvSpPr>
          <p:spPr bwMode="auto">
            <a:xfrm>
              <a:off x="4422" y="1661"/>
              <a:ext cx="953" cy="215"/>
            </a:xfrm>
            <a:prstGeom prst="rect">
              <a:avLst/>
            </a:prstGeom>
            <a:solidFill>
              <a:srgbClr val="FFFF00"/>
            </a:solidFill>
            <a:ln w="28575" algn="ctr">
              <a:solidFill>
                <a:schemeClr val="tx1"/>
              </a:solidFill>
              <a:miter lim="800000"/>
              <a:headEnd/>
              <a:tailEnd/>
            </a:ln>
            <a:effectLst/>
          </p:spPr>
          <p:txBody>
            <a:bodyPr>
              <a:spAutoFit/>
            </a:bodyPr>
            <a:lstStyle/>
            <a:p>
              <a:pPr algn="just">
                <a:spcBef>
                  <a:spcPct val="50000"/>
                </a:spcBef>
                <a:buNone/>
              </a:pPr>
              <a:r>
                <a:rPr lang="es-ES_tradnl" sz="1800" dirty="0">
                  <a:latin typeface="Arial" panose="020B0604020202020204" pitchFamily="34" charset="0"/>
                  <a:cs typeface="Arial" panose="020B0604020202020204" pitchFamily="34" charset="0"/>
                </a:rPr>
                <a:t>Nº de </a:t>
              </a:r>
              <a:r>
                <a:rPr lang="es-ES_tradnl" sz="1800" dirty="0" smtClean="0">
                  <a:latin typeface="Arial" panose="020B0604020202020204" pitchFamily="34" charset="0"/>
                  <a:cs typeface="Arial" panose="020B0604020202020204" pitchFamily="34" charset="0"/>
                </a:rPr>
                <a:t>parte.</a:t>
              </a:r>
              <a:endParaRPr lang="es-MX" sz="1800" dirty="0">
                <a:latin typeface="Arial" panose="020B0604020202020204" pitchFamily="34" charset="0"/>
                <a:cs typeface="Arial" panose="020B0604020202020204" pitchFamily="34" charset="0"/>
              </a:endParaRPr>
            </a:p>
          </p:txBody>
        </p:sp>
        <p:sp>
          <p:nvSpPr>
            <p:cNvPr id="18457" name="Line 25"/>
            <p:cNvSpPr>
              <a:spLocks noChangeShapeType="1"/>
            </p:cNvSpPr>
            <p:nvPr/>
          </p:nvSpPr>
          <p:spPr bwMode="auto">
            <a:xfrm flipH="1">
              <a:off x="2971" y="1797"/>
              <a:ext cx="1451" cy="45"/>
            </a:xfrm>
            <a:prstGeom prst="line">
              <a:avLst/>
            </a:prstGeom>
            <a:noFill/>
            <a:ln w="38100">
              <a:solidFill>
                <a:srgbClr val="FF3300"/>
              </a:solidFill>
              <a:round/>
              <a:headEnd/>
              <a:tailEnd type="triangle" w="med" len="med"/>
            </a:ln>
            <a:effectLst/>
          </p:spPr>
          <p:txBody>
            <a:bodyPr/>
            <a:lstStyle/>
            <a:p>
              <a:endParaRPr lang="es-CL"/>
            </a:p>
          </p:txBody>
        </p:sp>
      </p:grpSp>
      <p:grpSp>
        <p:nvGrpSpPr>
          <p:cNvPr id="18466" name="Group 34"/>
          <p:cNvGrpSpPr>
            <a:grpSpLocks/>
          </p:cNvGrpSpPr>
          <p:nvPr/>
        </p:nvGrpSpPr>
        <p:grpSpPr bwMode="auto">
          <a:xfrm>
            <a:off x="4643438" y="3284538"/>
            <a:ext cx="4033018" cy="590550"/>
            <a:chOff x="2925" y="2069"/>
            <a:chExt cx="2744" cy="372"/>
          </a:xfrm>
        </p:grpSpPr>
        <p:sp>
          <p:nvSpPr>
            <p:cNvPr id="18452" name="Text Box 20"/>
            <p:cNvSpPr txBox="1">
              <a:spLocks noChangeArrowheads="1"/>
            </p:cNvSpPr>
            <p:nvPr/>
          </p:nvSpPr>
          <p:spPr bwMode="auto">
            <a:xfrm>
              <a:off x="4241" y="2069"/>
              <a:ext cx="1428" cy="372"/>
            </a:xfrm>
            <a:prstGeom prst="rect">
              <a:avLst/>
            </a:prstGeom>
            <a:solidFill>
              <a:srgbClr val="FFFF00"/>
            </a:solidFill>
            <a:ln w="28575" algn="ctr">
              <a:solidFill>
                <a:schemeClr val="tx1"/>
              </a:solidFill>
              <a:miter lim="800000"/>
              <a:headEnd/>
              <a:tailEnd/>
            </a:ln>
            <a:effectLst/>
          </p:spPr>
          <p:txBody>
            <a:bodyPr>
              <a:spAutoFit/>
            </a:bodyPr>
            <a:lstStyle/>
            <a:p>
              <a:pPr algn="just">
                <a:spcBef>
                  <a:spcPct val="50000"/>
                </a:spcBef>
                <a:buFont typeface="Wingdings" pitchFamily="2" charset="2"/>
                <a:buNone/>
              </a:pPr>
              <a:r>
                <a:rPr lang="es-ES_tradnl" sz="1800" dirty="0">
                  <a:latin typeface="Arial" panose="020B0604020202020204" pitchFamily="34" charset="0"/>
                  <a:cs typeface="Arial" panose="020B0604020202020204" pitchFamily="34" charset="0"/>
                </a:rPr>
                <a:t>Monograma del fabricante (logo</a:t>
              </a:r>
              <a:r>
                <a:rPr lang="es-ES_tradnl" sz="1800" dirty="0" smtClean="0">
                  <a:latin typeface="Arial" panose="020B0604020202020204" pitchFamily="34" charset="0"/>
                  <a:cs typeface="Arial" panose="020B0604020202020204" pitchFamily="34" charset="0"/>
                </a:rPr>
                <a:t>).</a:t>
              </a:r>
              <a:endParaRPr lang="es-MX" sz="1800" dirty="0">
                <a:latin typeface="Arial" panose="020B0604020202020204" pitchFamily="34" charset="0"/>
                <a:cs typeface="Arial" panose="020B0604020202020204" pitchFamily="34" charset="0"/>
              </a:endParaRPr>
            </a:p>
          </p:txBody>
        </p:sp>
        <p:sp>
          <p:nvSpPr>
            <p:cNvPr id="18458" name="Line 26"/>
            <p:cNvSpPr>
              <a:spLocks noChangeShapeType="1"/>
            </p:cNvSpPr>
            <p:nvPr/>
          </p:nvSpPr>
          <p:spPr bwMode="auto">
            <a:xfrm flipH="1" flipV="1">
              <a:off x="2925" y="2069"/>
              <a:ext cx="1316" cy="182"/>
            </a:xfrm>
            <a:prstGeom prst="line">
              <a:avLst/>
            </a:prstGeom>
            <a:noFill/>
            <a:ln w="38100">
              <a:solidFill>
                <a:srgbClr val="FF3300"/>
              </a:solidFill>
              <a:round/>
              <a:headEnd/>
              <a:tailEnd type="triangle" w="med" len="med"/>
            </a:ln>
            <a:effectLst/>
          </p:spPr>
          <p:txBody>
            <a:bodyPr/>
            <a:lstStyle/>
            <a:p>
              <a:pPr algn="just"/>
              <a:endParaRPr lang="es-CL">
                <a:latin typeface="Arial" panose="020B0604020202020204" pitchFamily="34" charset="0"/>
                <a:cs typeface="Arial" panose="020B0604020202020204" pitchFamily="34" charset="0"/>
              </a:endParaRPr>
            </a:p>
          </p:txBody>
        </p:sp>
      </p:grpSp>
      <p:grpSp>
        <p:nvGrpSpPr>
          <p:cNvPr id="18467" name="Group 35"/>
          <p:cNvGrpSpPr>
            <a:grpSpLocks/>
          </p:cNvGrpSpPr>
          <p:nvPr/>
        </p:nvGrpSpPr>
        <p:grpSpPr bwMode="auto">
          <a:xfrm>
            <a:off x="5867400" y="3789363"/>
            <a:ext cx="3060700" cy="946150"/>
            <a:chOff x="3696" y="2387"/>
            <a:chExt cx="1928" cy="596"/>
          </a:xfrm>
        </p:grpSpPr>
        <p:sp>
          <p:nvSpPr>
            <p:cNvPr id="18453" name="Text Box 21"/>
            <p:cNvSpPr txBox="1">
              <a:spLocks noChangeArrowheads="1"/>
            </p:cNvSpPr>
            <p:nvPr/>
          </p:nvSpPr>
          <p:spPr bwMode="auto">
            <a:xfrm>
              <a:off x="4014" y="2750"/>
              <a:ext cx="1610" cy="233"/>
            </a:xfrm>
            <a:prstGeom prst="rect">
              <a:avLst/>
            </a:prstGeom>
            <a:solidFill>
              <a:srgbClr val="FFFF00"/>
            </a:solidFill>
            <a:ln w="28575" algn="ctr">
              <a:solidFill>
                <a:schemeClr val="tx1"/>
              </a:solidFill>
              <a:miter lim="800000"/>
              <a:headEnd/>
              <a:tailEnd/>
            </a:ln>
            <a:effectLst/>
          </p:spPr>
          <p:txBody>
            <a:bodyPr wrap="square">
              <a:spAutoFit/>
            </a:bodyPr>
            <a:lstStyle/>
            <a:p>
              <a:pPr algn="just">
                <a:spcBef>
                  <a:spcPct val="50000"/>
                </a:spcBef>
                <a:buFont typeface="Wingdings" pitchFamily="2" charset="2"/>
                <a:buNone/>
              </a:pPr>
              <a:r>
                <a:rPr lang="es-ES_tradnl" sz="2000" dirty="0">
                  <a:latin typeface="Arial" panose="020B0604020202020204" pitchFamily="34" charset="0"/>
                  <a:cs typeface="Arial" panose="020B0604020202020204" pitchFamily="34" charset="0"/>
                </a:rPr>
                <a:t>Año de </a:t>
              </a:r>
              <a:r>
                <a:rPr lang="es-ES_tradnl" sz="2000" dirty="0" smtClean="0">
                  <a:latin typeface="Arial" panose="020B0604020202020204" pitchFamily="34" charset="0"/>
                  <a:cs typeface="Arial" panose="020B0604020202020204" pitchFamily="34" charset="0"/>
                </a:rPr>
                <a:t>fabricación.</a:t>
              </a:r>
              <a:endParaRPr lang="es-MX" sz="2000" dirty="0">
                <a:latin typeface="Arial" panose="020B0604020202020204" pitchFamily="34" charset="0"/>
                <a:cs typeface="Arial" panose="020B0604020202020204" pitchFamily="34" charset="0"/>
              </a:endParaRPr>
            </a:p>
          </p:txBody>
        </p:sp>
        <p:sp>
          <p:nvSpPr>
            <p:cNvPr id="18459" name="Line 27"/>
            <p:cNvSpPr>
              <a:spLocks noChangeShapeType="1"/>
            </p:cNvSpPr>
            <p:nvPr/>
          </p:nvSpPr>
          <p:spPr bwMode="auto">
            <a:xfrm flipH="1" flipV="1">
              <a:off x="3696" y="2387"/>
              <a:ext cx="454" cy="499"/>
            </a:xfrm>
            <a:prstGeom prst="line">
              <a:avLst/>
            </a:prstGeom>
            <a:noFill/>
            <a:ln w="38100">
              <a:solidFill>
                <a:srgbClr val="FF3300"/>
              </a:solidFill>
              <a:round/>
              <a:headEnd/>
              <a:tailEnd type="triangle" w="med" len="med"/>
            </a:ln>
            <a:effectLst/>
          </p:spPr>
          <p:txBody>
            <a:bodyPr/>
            <a:lstStyle/>
            <a:p>
              <a:endParaRPr lang="es-CL">
                <a:latin typeface="Arial" panose="020B0604020202020204" pitchFamily="34" charset="0"/>
                <a:cs typeface="Arial" panose="020B0604020202020204" pitchFamily="34" charset="0"/>
              </a:endParaRPr>
            </a:p>
          </p:txBody>
        </p:sp>
      </p:grpSp>
      <p:sp>
        <p:nvSpPr>
          <p:cNvPr id="18468" name="Text Box 36"/>
          <p:cNvSpPr txBox="1">
            <a:spLocks noChangeArrowheads="1"/>
          </p:cNvSpPr>
          <p:nvPr/>
        </p:nvSpPr>
        <p:spPr bwMode="auto">
          <a:xfrm>
            <a:off x="3203575" y="1052513"/>
            <a:ext cx="2089150" cy="433387"/>
          </a:xfrm>
          <a:prstGeom prst="rect">
            <a:avLst/>
          </a:prstGeom>
          <a:solidFill>
            <a:schemeClr val="folHlink"/>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2400"/>
              <a:t>A.-</a:t>
            </a:r>
            <a:r>
              <a:rPr lang="es-ES_tradnl" sz="2400" u="sng"/>
              <a:t>CULOTE</a:t>
            </a:r>
            <a:endParaRPr lang="es-MX" sz="2400" u="sng"/>
          </a:p>
        </p:txBody>
      </p:sp>
      <p:sp>
        <p:nvSpPr>
          <p:cNvPr id="31" name="Text Box 4"/>
          <p:cNvSpPr txBox="1">
            <a:spLocks noChangeArrowheads="1"/>
          </p:cNvSpPr>
          <p:nvPr/>
        </p:nvSpPr>
        <p:spPr bwMode="auto">
          <a:xfrm>
            <a:off x="1619250" y="325747"/>
            <a:ext cx="5832475" cy="480131"/>
          </a:xfrm>
          <a:prstGeom prst="rect">
            <a:avLst/>
          </a:prstGeom>
          <a:solidFill>
            <a:schemeClr val="hlink"/>
          </a:solidFill>
          <a:ln w="28575" algn="ctr">
            <a:solidFill>
              <a:schemeClr val="tx1"/>
            </a:solidFill>
            <a:miter lim="800000"/>
            <a:headEnd/>
            <a:tailEnd/>
          </a:ln>
          <a:effectLst/>
        </p:spPr>
        <p:txBody>
          <a:bodyPr>
            <a:spAutoFit/>
          </a:bodyPr>
          <a:lstStyle/>
          <a:p>
            <a:pPr marL="342900" indent="-342900">
              <a:spcBef>
                <a:spcPct val="50000"/>
              </a:spcBef>
              <a:buFont typeface="Wingdings" pitchFamily="2" charset="2"/>
              <a:buNone/>
            </a:pPr>
            <a:r>
              <a:rPr lang="es-ES_tradnl" u="sng">
                <a:latin typeface="Arial" panose="020B0604020202020204" pitchFamily="34" charset="0"/>
                <a:cs typeface="Arial" panose="020B0604020202020204" pitchFamily="34" charset="0"/>
              </a:rPr>
              <a:t>MARCAS EN MUNICIÓN DE 4.5”</a:t>
            </a:r>
            <a:endParaRPr lang="es-MX" u="sng">
              <a:latin typeface="Arial" panose="020B0604020202020204" pitchFamily="34" charset="0"/>
              <a:cs typeface="Arial" panose="020B0604020202020204" pitchFamily="34" charset="0"/>
            </a:endParaRPr>
          </a:p>
        </p:txBody>
      </p:sp>
      <p:grpSp>
        <p:nvGrpSpPr>
          <p:cNvPr id="32" name="Group 29"/>
          <p:cNvGrpSpPr>
            <a:grpSpLocks/>
          </p:cNvGrpSpPr>
          <p:nvPr/>
        </p:nvGrpSpPr>
        <p:grpSpPr bwMode="auto">
          <a:xfrm>
            <a:off x="551507" y="1756585"/>
            <a:ext cx="2303463" cy="936625"/>
            <a:chOff x="476" y="1071"/>
            <a:chExt cx="1451" cy="590"/>
          </a:xfrm>
        </p:grpSpPr>
        <p:sp>
          <p:nvSpPr>
            <p:cNvPr id="33" name="Text Box 16"/>
            <p:cNvSpPr txBox="1">
              <a:spLocks noChangeArrowheads="1"/>
            </p:cNvSpPr>
            <p:nvPr/>
          </p:nvSpPr>
          <p:spPr bwMode="auto">
            <a:xfrm>
              <a:off x="476" y="1071"/>
              <a:ext cx="953" cy="233"/>
            </a:xfrm>
            <a:prstGeom prst="rect">
              <a:avLst/>
            </a:prstGeom>
            <a:solidFill>
              <a:srgbClr val="FFFF00"/>
            </a:solidFill>
            <a:ln w="28575" algn="ctr">
              <a:solidFill>
                <a:schemeClr val="tx1"/>
              </a:solidFill>
              <a:miter lim="800000"/>
              <a:headEnd/>
              <a:tailEnd/>
            </a:ln>
            <a:effectLst/>
          </p:spPr>
          <p:txBody>
            <a:bodyPr>
              <a:spAutoFit/>
            </a:bodyPr>
            <a:lstStyle/>
            <a:p>
              <a:pPr marL="342900" indent="-342900">
                <a:spcBef>
                  <a:spcPct val="50000"/>
                </a:spcBef>
                <a:buFont typeface="Wingdings" pitchFamily="2" charset="2"/>
                <a:buNone/>
              </a:pPr>
              <a:r>
                <a:rPr lang="es-ES_tradnl" sz="2000">
                  <a:latin typeface="Arial" panose="020B0604020202020204" pitchFamily="34" charset="0"/>
                  <a:cs typeface="Arial" panose="020B0604020202020204" pitchFamily="34" charset="0"/>
                </a:rPr>
                <a:t>CALIBRE</a:t>
              </a:r>
              <a:endParaRPr lang="es-MX" sz="2000">
                <a:latin typeface="Arial" panose="020B0604020202020204" pitchFamily="34" charset="0"/>
                <a:cs typeface="Arial" panose="020B0604020202020204" pitchFamily="34" charset="0"/>
              </a:endParaRPr>
            </a:p>
          </p:txBody>
        </p:sp>
        <p:sp>
          <p:nvSpPr>
            <p:cNvPr id="34" name="Line 22"/>
            <p:cNvSpPr>
              <a:spLocks noChangeShapeType="1"/>
            </p:cNvSpPr>
            <p:nvPr/>
          </p:nvSpPr>
          <p:spPr bwMode="auto">
            <a:xfrm>
              <a:off x="1429" y="1162"/>
              <a:ext cx="498" cy="499"/>
            </a:xfrm>
            <a:prstGeom prst="line">
              <a:avLst/>
            </a:prstGeom>
            <a:noFill/>
            <a:ln w="38100">
              <a:solidFill>
                <a:srgbClr val="FF3300"/>
              </a:solidFill>
              <a:round/>
              <a:headEnd/>
              <a:tailEnd type="triangle" w="med" len="med"/>
            </a:ln>
            <a:effectLst/>
          </p:spPr>
          <p:txBody>
            <a:bodyPr/>
            <a:lstStyle/>
            <a:p>
              <a:endParaRPr lang="es-CL">
                <a:latin typeface="Arial" panose="020B0604020202020204" pitchFamily="34" charset="0"/>
                <a:cs typeface="Arial" panose="020B0604020202020204" pitchFamily="34" charset="0"/>
              </a:endParaRPr>
            </a:p>
          </p:txBody>
        </p:sp>
      </p:grpSp>
      <p:grpSp>
        <p:nvGrpSpPr>
          <p:cNvPr id="35" name="Group 30"/>
          <p:cNvGrpSpPr>
            <a:grpSpLocks/>
          </p:cNvGrpSpPr>
          <p:nvPr/>
        </p:nvGrpSpPr>
        <p:grpSpPr bwMode="auto">
          <a:xfrm>
            <a:off x="538163" y="3722379"/>
            <a:ext cx="2376488" cy="369887"/>
            <a:chOff x="340" y="2341"/>
            <a:chExt cx="1497" cy="233"/>
          </a:xfrm>
        </p:grpSpPr>
        <p:sp>
          <p:nvSpPr>
            <p:cNvPr id="36" name="Text Box 17"/>
            <p:cNvSpPr txBox="1">
              <a:spLocks noChangeArrowheads="1"/>
            </p:cNvSpPr>
            <p:nvPr/>
          </p:nvSpPr>
          <p:spPr bwMode="auto">
            <a:xfrm>
              <a:off x="340" y="2341"/>
              <a:ext cx="953" cy="233"/>
            </a:xfrm>
            <a:prstGeom prst="rect">
              <a:avLst/>
            </a:prstGeom>
            <a:solidFill>
              <a:srgbClr val="FFFF00"/>
            </a:solidFill>
            <a:ln w="28575" algn="ctr">
              <a:solidFill>
                <a:schemeClr val="tx1"/>
              </a:solidFill>
              <a:miter lim="800000"/>
              <a:headEnd/>
              <a:tailEnd/>
            </a:ln>
            <a:effectLst/>
          </p:spPr>
          <p:txBody>
            <a:bodyPr>
              <a:spAutoFit/>
            </a:bodyPr>
            <a:lstStyle/>
            <a:p>
              <a:pPr marL="342900" indent="-342900">
                <a:spcBef>
                  <a:spcPct val="50000"/>
                </a:spcBef>
                <a:buFont typeface="Wingdings" pitchFamily="2" charset="2"/>
                <a:buNone/>
              </a:pPr>
              <a:r>
                <a:rPr lang="es-ES_tradnl" sz="2000">
                  <a:latin typeface="Arial" panose="020B0604020202020204" pitchFamily="34" charset="0"/>
                  <a:cs typeface="Arial" panose="020B0604020202020204" pitchFamily="34" charset="0"/>
                </a:rPr>
                <a:t>LOTE</a:t>
              </a:r>
              <a:endParaRPr lang="es-MX" sz="2000">
                <a:latin typeface="Arial" panose="020B0604020202020204" pitchFamily="34" charset="0"/>
                <a:cs typeface="Arial" panose="020B0604020202020204" pitchFamily="34" charset="0"/>
              </a:endParaRPr>
            </a:p>
          </p:txBody>
        </p:sp>
        <p:sp>
          <p:nvSpPr>
            <p:cNvPr id="37" name="Line 23"/>
            <p:cNvSpPr>
              <a:spLocks noChangeShapeType="1"/>
            </p:cNvSpPr>
            <p:nvPr/>
          </p:nvSpPr>
          <p:spPr bwMode="auto">
            <a:xfrm flipV="1">
              <a:off x="1292" y="2432"/>
              <a:ext cx="545" cy="46"/>
            </a:xfrm>
            <a:prstGeom prst="line">
              <a:avLst/>
            </a:prstGeom>
            <a:noFill/>
            <a:ln w="38100">
              <a:solidFill>
                <a:srgbClr val="FF3300"/>
              </a:solidFill>
              <a:round/>
              <a:headEnd/>
              <a:tailEnd type="triangle" w="med" len="med"/>
            </a:ln>
            <a:effectLst/>
          </p:spPr>
          <p:txBody>
            <a:bodyPr/>
            <a:lstStyle/>
            <a:p>
              <a:endParaRPr lang="es-CL">
                <a:latin typeface="Arial" panose="020B0604020202020204" pitchFamily="34" charset="0"/>
                <a:cs typeface="Arial" panose="020B0604020202020204" pitchFamily="34" charset="0"/>
              </a:endParaRPr>
            </a:p>
          </p:txBody>
        </p:sp>
      </p:grpSp>
      <p:grpSp>
        <p:nvGrpSpPr>
          <p:cNvPr id="38" name="Group 32"/>
          <p:cNvGrpSpPr>
            <a:grpSpLocks/>
          </p:cNvGrpSpPr>
          <p:nvPr/>
        </p:nvGrpSpPr>
        <p:grpSpPr bwMode="auto">
          <a:xfrm>
            <a:off x="5076825" y="1621148"/>
            <a:ext cx="3887788" cy="839788"/>
            <a:chOff x="3198" y="1026"/>
            <a:chExt cx="2449" cy="529"/>
          </a:xfrm>
        </p:grpSpPr>
        <p:sp>
          <p:nvSpPr>
            <p:cNvPr id="39" name="Text Box 18"/>
            <p:cNvSpPr txBox="1">
              <a:spLocks noChangeArrowheads="1"/>
            </p:cNvSpPr>
            <p:nvPr/>
          </p:nvSpPr>
          <p:spPr bwMode="auto">
            <a:xfrm>
              <a:off x="3969" y="1026"/>
              <a:ext cx="1678" cy="529"/>
            </a:xfrm>
            <a:prstGeom prst="rect">
              <a:avLst/>
            </a:prstGeom>
            <a:solidFill>
              <a:srgbClr val="FFFF00"/>
            </a:solidFill>
            <a:ln w="28575" algn="ctr">
              <a:solidFill>
                <a:schemeClr val="tx1"/>
              </a:solidFill>
              <a:miter lim="800000"/>
              <a:headEnd/>
              <a:tailEnd/>
            </a:ln>
            <a:effectLst/>
          </p:spPr>
          <p:txBody>
            <a:bodyPr>
              <a:spAutoFit/>
            </a:bodyPr>
            <a:lstStyle/>
            <a:p>
              <a:pPr algn="just">
                <a:spcBef>
                  <a:spcPct val="50000"/>
                </a:spcBef>
                <a:buFont typeface="Wingdings" pitchFamily="2" charset="2"/>
                <a:buNone/>
              </a:pPr>
              <a:r>
                <a:rPr lang="es-ES_tradnl" sz="1800" dirty="0">
                  <a:latin typeface="Arial" panose="020B0604020202020204" pitchFamily="34" charset="0"/>
                  <a:cs typeface="Arial" panose="020B0604020202020204" pitchFamily="34" charset="0"/>
                </a:rPr>
                <a:t>Tipo de cañón que puede usar esta </a:t>
              </a:r>
              <a:r>
                <a:rPr lang="es-ES_tradnl" sz="1800" dirty="0" smtClean="0">
                  <a:latin typeface="Arial" panose="020B0604020202020204" pitchFamily="34" charset="0"/>
                  <a:cs typeface="Arial" panose="020B0604020202020204" pitchFamily="34" charset="0"/>
                </a:rPr>
                <a:t>munición.</a:t>
              </a:r>
              <a:endParaRPr lang="es-MX" sz="1800" dirty="0">
                <a:latin typeface="Arial" panose="020B0604020202020204" pitchFamily="34" charset="0"/>
                <a:cs typeface="Arial" panose="020B0604020202020204" pitchFamily="34" charset="0"/>
              </a:endParaRPr>
            </a:p>
          </p:txBody>
        </p:sp>
        <p:sp>
          <p:nvSpPr>
            <p:cNvPr id="40" name="Line 24"/>
            <p:cNvSpPr>
              <a:spLocks noChangeShapeType="1"/>
            </p:cNvSpPr>
            <p:nvPr/>
          </p:nvSpPr>
          <p:spPr bwMode="auto">
            <a:xfrm flipH="1">
              <a:off x="3198" y="1207"/>
              <a:ext cx="771" cy="91"/>
            </a:xfrm>
            <a:prstGeom prst="line">
              <a:avLst/>
            </a:prstGeom>
            <a:noFill/>
            <a:ln w="38100">
              <a:solidFill>
                <a:srgbClr val="FF3300"/>
              </a:solidFill>
              <a:round/>
              <a:headEnd/>
              <a:tailEnd type="triangle" w="med" len="med"/>
            </a:ln>
            <a:effectLst/>
          </p:spPr>
          <p:txBody>
            <a:bodyPr/>
            <a:lstStyle/>
            <a:p>
              <a:endParaRPr lang="es-CL">
                <a:latin typeface="Arial" panose="020B0604020202020204" pitchFamily="34" charset="0"/>
                <a:cs typeface="Arial" panose="020B0604020202020204" pitchFamily="34" charset="0"/>
              </a:endParaRPr>
            </a:p>
          </p:txBody>
        </p:sp>
      </p:grpSp>
      <p:sp>
        <p:nvSpPr>
          <p:cNvPr id="44" name="Text Box 36"/>
          <p:cNvSpPr txBox="1">
            <a:spLocks noChangeArrowheads="1"/>
          </p:cNvSpPr>
          <p:nvPr/>
        </p:nvSpPr>
        <p:spPr bwMode="auto">
          <a:xfrm>
            <a:off x="3203575" y="1044885"/>
            <a:ext cx="2089150" cy="433387"/>
          </a:xfrm>
          <a:prstGeom prst="rect">
            <a:avLst/>
          </a:prstGeom>
          <a:solidFill>
            <a:schemeClr val="folHlink"/>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2400" u="sng" dirty="0" smtClean="0">
                <a:latin typeface="Arial" panose="020B0604020202020204" pitchFamily="34" charset="0"/>
                <a:cs typeface="Arial" panose="020B0604020202020204" pitchFamily="34" charset="0"/>
              </a:rPr>
              <a:t>CULOTE</a:t>
            </a:r>
            <a:endParaRPr lang="es-MX" sz="2400" u="sng"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46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4" presetClass="entr" presetSubtype="0" accel="100000" fill="hold" nodeType="clickEffect">
                                  <p:stCondLst>
                                    <p:cond delay="0"/>
                                  </p:stCondLst>
                                  <p:childTnLst>
                                    <p:set>
                                      <p:cBhvr>
                                        <p:cTn id="10" dur="1" fill="hold">
                                          <p:stCondLst>
                                            <p:cond delay="0"/>
                                          </p:stCondLst>
                                        </p:cTn>
                                        <p:tgtEl>
                                          <p:spTgt spid="18465"/>
                                        </p:tgtEl>
                                        <p:attrNameLst>
                                          <p:attrName>style.visibility</p:attrName>
                                        </p:attrNameLst>
                                      </p:cBhvr>
                                      <p:to>
                                        <p:strVal val="visible"/>
                                      </p:to>
                                    </p:set>
                                    <p:anim calcmode="lin" valueType="num">
                                      <p:cBhvr>
                                        <p:cTn id="11" dur="500" fill="hold"/>
                                        <p:tgtEl>
                                          <p:spTgt spid="18465"/>
                                        </p:tgtEl>
                                        <p:attrNameLst>
                                          <p:attrName>ppt_w</p:attrName>
                                        </p:attrNameLst>
                                      </p:cBhvr>
                                      <p:tavLst>
                                        <p:tav tm="0">
                                          <p:val>
                                            <p:strVal val="#ppt_w*0.05"/>
                                          </p:val>
                                        </p:tav>
                                        <p:tav tm="100000">
                                          <p:val>
                                            <p:strVal val="#ppt_w"/>
                                          </p:val>
                                        </p:tav>
                                      </p:tavLst>
                                    </p:anim>
                                    <p:anim calcmode="lin" valueType="num">
                                      <p:cBhvr>
                                        <p:cTn id="12" dur="500" fill="hold"/>
                                        <p:tgtEl>
                                          <p:spTgt spid="18465"/>
                                        </p:tgtEl>
                                        <p:attrNameLst>
                                          <p:attrName>ppt_h</p:attrName>
                                        </p:attrNameLst>
                                      </p:cBhvr>
                                      <p:tavLst>
                                        <p:tav tm="0">
                                          <p:val>
                                            <p:strVal val="#ppt_h"/>
                                          </p:val>
                                        </p:tav>
                                        <p:tav tm="100000">
                                          <p:val>
                                            <p:strVal val="#ppt_h"/>
                                          </p:val>
                                        </p:tav>
                                      </p:tavLst>
                                    </p:anim>
                                    <p:anim calcmode="lin" valueType="num">
                                      <p:cBhvr>
                                        <p:cTn id="13" dur="500" fill="hold"/>
                                        <p:tgtEl>
                                          <p:spTgt spid="18465"/>
                                        </p:tgtEl>
                                        <p:attrNameLst>
                                          <p:attrName>ppt_x</p:attrName>
                                        </p:attrNameLst>
                                      </p:cBhvr>
                                      <p:tavLst>
                                        <p:tav tm="0">
                                          <p:val>
                                            <p:strVal val="#ppt_x-.2"/>
                                          </p:val>
                                        </p:tav>
                                        <p:tav tm="100000">
                                          <p:val>
                                            <p:strVal val="#ppt_x"/>
                                          </p:val>
                                        </p:tav>
                                      </p:tavLst>
                                    </p:anim>
                                    <p:anim calcmode="lin" valueType="num">
                                      <p:cBhvr>
                                        <p:cTn id="14" dur="500" fill="hold"/>
                                        <p:tgtEl>
                                          <p:spTgt spid="18465"/>
                                        </p:tgtEl>
                                        <p:attrNameLst>
                                          <p:attrName>ppt_y</p:attrName>
                                        </p:attrNameLst>
                                      </p:cBhvr>
                                      <p:tavLst>
                                        <p:tav tm="0">
                                          <p:val>
                                            <p:strVal val="#ppt_y"/>
                                          </p:val>
                                        </p:tav>
                                        <p:tav tm="100000">
                                          <p:val>
                                            <p:strVal val="#ppt_y"/>
                                          </p:val>
                                        </p:tav>
                                      </p:tavLst>
                                    </p:anim>
                                    <p:animEffect transition="in" filter="fade">
                                      <p:cBhvr>
                                        <p:cTn id="15" dur="500"/>
                                        <p:tgtEl>
                                          <p:spTgt spid="18465"/>
                                        </p:tgtEl>
                                      </p:cBhvr>
                                    </p:animEffect>
                                  </p:childTnLst>
                                </p:cTn>
                              </p:par>
                            </p:childTnLst>
                          </p:cTn>
                        </p:par>
                      </p:childTnLst>
                    </p:cTn>
                  </p:par>
                  <p:par>
                    <p:cTn id="16" fill="hold">
                      <p:stCondLst>
                        <p:cond delay="indefinite"/>
                      </p:stCondLst>
                      <p:childTnLst>
                        <p:par>
                          <p:cTn id="17" fill="hold">
                            <p:stCondLst>
                              <p:cond delay="0"/>
                            </p:stCondLst>
                            <p:childTnLst>
                              <p:par>
                                <p:cTn id="18" presetID="54" presetClass="entr" presetSubtype="0" accel="100000" fill="hold" nodeType="clickEffect">
                                  <p:stCondLst>
                                    <p:cond delay="0"/>
                                  </p:stCondLst>
                                  <p:childTnLst>
                                    <p:set>
                                      <p:cBhvr>
                                        <p:cTn id="19" dur="1" fill="hold">
                                          <p:stCondLst>
                                            <p:cond delay="0"/>
                                          </p:stCondLst>
                                        </p:cTn>
                                        <p:tgtEl>
                                          <p:spTgt spid="18466"/>
                                        </p:tgtEl>
                                        <p:attrNameLst>
                                          <p:attrName>style.visibility</p:attrName>
                                        </p:attrNameLst>
                                      </p:cBhvr>
                                      <p:to>
                                        <p:strVal val="visible"/>
                                      </p:to>
                                    </p:set>
                                    <p:anim calcmode="lin" valueType="num">
                                      <p:cBhvr>
                                        <p:cTn id="20" dur="500" fill="hold"/>
                                        <p:tgtEl>
                                          <p:spTgt spid="18466"/>
                                        </p:tgtEl>
                                        <p:attrNameLst>
                                          <p:attrName>ppt_w</p:attrName>
                                        </p:attrNameLst>
                                      </p:cBhvr>
                                      <p:tavLst>
                                        <p:tav tm="0">
                                          <p:val>
                                            <p:strVal val="#ppt_w*0.05"/>
                                          </p:val>
                                        </p:tav>
                                        <p:tav tm="100000">
                                          <p:val>
                                            <p:strVal val="#ppt_w"/>
                                          </p:val>
                                        </p:tav>
                                      </p:tavLst>
                                    </p:anim>
                                    <p:anim calcmode="lin" valueType="num">
                                      <p:cBhvr>
                                        <p:cTn id="21" dur="500" fill="hold"/>
                                        <p:tgtEl>
                                          <p:spTgt spid="18466"/>
                                        </p:tgtEl>
                                        <p:attrNameLst>
                                          <p:attrName>ppt_h</p:attrName>
                                        </p:attrNameLst>
                                      </p:cBhvr>
                                      <p:tavLst>
                                        <p:tav tm="0">
                                          <p:val>
                                            <p:strVal val="#ppt_h"/>
                                          </p:val>
                                        </p:tav>
                                        <p:tav tm="100000">
                                          <p:val>
                                            <p:strVal val="#ppt_h"/>
                                          </p:val>
                                        </p:tav>
                                      </p:tavLst>
                                    </p:anim>
                                    <p:anim calcmode="lin" valueType="num">
                                      <p:cBhvr>
                                        <p:cTn id="22" dur="500" fill="hold"/>
                                        <p:tgtEl>
                                          <p:spTgt spid="18466"/>
                                        </p:tgtEl>
                                        <p:attrNameLst>
                                          <p:attrName>ppt_x</p:attrName>
                                        </p:attrNameLst>
                                      </p:cBhvr>
                                      <p:tavLst>
                                        <p:tav tm="0">
                                          <p:val>
                                            <p:strVal val="#ppt_x-.2"/>
                                          </p:val>
                                        </p:tav>
                                        <p:tav tm="100000">
                                          <p:val>
                                            <p:strVal val="#ppt_x"/>
                                          </p:val>
                                        </p:tav>
                                      </p:tavLst>
                                    </p:anim>
                                    <p:anim calcmode="lin" valueType="num">
                                      <p:cBhvr>
                                        <p:cTn id="23" dur="500" fill="hold"/>
                                        <p:tgtEl>
                                          <p:spTgt spid="18466"/>
                                        </p:tgtEl>
                                        <p:attrNameLst>
                                          <p:attrName>ppt_y</p:attrName>
                                        </p:attrNameLst>
                                      </p:cBhvr>
                                      <p:tavLst>
                                        <p:tav tm="0">
                                          <p:val>
                                            <p:strVal val="#ppt_y"/>
                                          </p:val>
                                        </p:tav>
                                        <p:tav tm="100000">
                                          <p:val>
                                            <p:strVal val="#ppt_y"/>
                                          </p:val>
                                        </p:tav>
                                      </p:tavLst>
                                    </p:anim>
                                    <p:animEffect transition="in" filter="fade">
                                      <p:cBhvr>
                                        <p:cTn id="24" dur="500"/>
                                        <p:tgtEl>
                                          <p:spTgt spid="18466"/>
                                        </p:tgtEl>
                                      </p:cBhvr>
                                    </p:animEffect>
                                  </p:childTnLst>
                                </p:cTn>
                              </p:par>
                            </p:childTnLst>
                          </p:cTn>
                        </p:par>
                      </p:childTnLst>
                    </p:cTn>
                  </p:par>
                  <p:par>
                    <p:cTn id="25" fill="hold">
                      <p:stCondLst>
                        <p:cond delay="indefinite"/>
                      </p:stCondLst>
                      <p:childTnLst>
                        <p:par>
                          <p:cTn id="26" fill="hold">
                            <p:stCondLst>
                              <p:cond delay="0"/>
                            </p:stCondLst>
                            <p:childTnLst>
                              <p:par>
                                <p:cTn id="27" presetID="54" presetClass="entr" presetSubtype="0" accel="100000" fill="hold" nodeType="clickEffect">
                                  <p:stCondLst>
                                    <p:cond delay="0"/>
                                  </p:stCondLst>
                                  <p:childTnLst>
                                    <p:set>
                                      <p:cBhvr>
                                        <p:cTn id="28" dur="1" fill="hold">
                                          <p:stCondLst>
                                            <p:cond delay="0"/>
                                          </p:stCondLst>
                                        </p:cTn>
                                        <p:tgtEl>
                                          <p:spTgt spid="18467"/>
                                        </p:tgtEl>
                                        <p:attrNameLst>
                                          <p:attrName>style.visibility</p:attrName>
                                        </p:attrNameLst>
                                      </p:cBhvr>
                                      <p:to>
                                        <p:strVal val="visible"/>
                                      </p:to>
                                    </p:set>
                                    <p:anim calcmode="lin" valueType="num">
                                      <p:cBhvr>
                                        <p:cTn id="29" dur="500" fill="hold"/>
                                        <p:tgtEl>
                                          <p:spTgt spid="18467"/>
                                        </p:tgtEl>
                                        <p:attrNameLst>
                                          <p:attrName>ppt_w</p:attrName>
                                        </p:attrNameLst>
                                      </p:cBhvr>
                                      <p:tavLst>
                                        <p:tav tm="0">
                                          <p:val>
                                            <p:strVal val="#ppt_w*0.05"/>
                                          </p:val>
                                        </p:tav>
                                        <p:tav tm="100000">
                                          <p:val>
                                            <p:strVal val="#ppt_w"/>
                                          </p:val>
                                        </p:tav>
                                      </p:tavLst>
                                    </p:anim>
                                    <p:anim calcmode="lin" valueType="num">
                                      <p:cBhvr>
                                        <p:cTn id="30" dur="500" fill="hold"/>
                                        <p:tgtEl>
                                          <p:spTgt spid="18467"/>
                                        </p:tgtEl>
                                        <p:attrNameLst>
                                          <p:attrName>ppt_h</p:attrName>
                                        </p:attrNameLst>
                                      </p:cBhvr>
                                      <p:tavLst>
                                        <p:tav tm="0">
                                          <p:val>
                                            <p:strVal val="#ppt_h"/>
                                          </p:val>
                                        </p:tav>
                                        <p:tav tm="100000">
                                          <p:val>
                                            <p:strVal val="#ppt_h"/>
                                          </p:val>
                                        </p:tav>
                                      </p:tavLst>
                                    </p:anim>
                                    <p:anim calcmode="lin" valueType="num">
                                      <p:cBhvr>
                                        <p:cTn id="31" dur="500" fill="hold"/>
                                        <p:tgtEl>
                                          <p:spTgt spid="18467"/>
                                        </p:tgtEl>
                                        <p:attrNameLst>
                                          <p:attrName>ppt_x</p:attrName>
                                        </p:attrNameLst>
                                      </p:cBhvr>
                                      <p:tavLst>
                                        <p:tav tm="0">
                                          <p:val>
                                            <p:strVal val="#ppt_x-.2"/>
                                          </p:val>
                                        </p:tav>
                                        <p:tav tm="100000">
                                          <p:val>
                                            <p:strVal val="#ppt_x"/>
                                          </p:val>
                                        </p:tav>
                                      </p:tavLst>
                                    </p:anim>
                                    <p:anim calcmode="lin" valueType="num">
                                      <p:cBhvr>
                                        <p:cTn id="32" dur="500" fill="hold"/>
                                        <p:tgtEl>
                                          <p:spTgt spid="18467"/>
                                        </p:tgtEl>
                                        <p:attrNameLst>
                                          <p:attrName>ppt_y</p:attrName>
                                        </p:attrNameLst>
                                      </p:cBhvr>
                                      <p:tavLst>
                                        <p:tav tm="0">
                                          <p:val>
                                            <p:strVal val="#ppt_y"/>
                                          </p:val>
                                        </p:tav>
                                        <p:tav tm="100000">
                                          <p:val>
                                            <p:strVal val="#ppt_y"/>
                                          </p:val>
                                        </p:tav>
                                      </p:tavLst>
                                    </p:anim>
                                    <p:animEffect transition="in" filter="fade">
                                      <p:cBhvr>
                                        <p:cTn id="33" dur="500"/>
                                        <p:tgtEl>
                                          <p:spTgt spid="18467"/>
                                        </p:tgtEl>
                                      </p:cBhvr>
                                    </p:animEffect>
                                  </p:childTnLst>
                                </p:cTn>
                              </p:par>
                            </p:childTnLst>
                          </p:cTn>
                        </p:par>
                      </p:childTnLst>
                    </p:cTn>
                  </p:par>
                  <p:par>
                    <p:cTn id="34" fill="hold">
                      <p:stCondLst>
                        <p:cond delay="indefinite"/>
                      </p:stCondLst>
                      <p:childTnLst>
                        <p:par>
                          <p:cTn id="35" fill="hold">
                            <p:stCondLst>
                              <p:cond delay="0"/>
                            </p:stCondLst>
                            <p:childTnLst>
                              <p:par>
                                <p:cTn id="36" presetID="54" presetClass="entr" presetSubtype="0" accel="100000" fill="hold" nodeType="click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ppt_w</p:attrName>
                                        </p:attrNameLst>
                                      </p:cBhvr>
                                      <p:tavLst>
                                        <p:tav tm="0">
                                          <p:val>
                                            <p:strVal val="#ppt_w*0.05"/>
                                          </p:val>
                                        </p:tav>
                                        <p:tav tm="100000">
                                          <p:val>
                                            <p:strVal val="#ppt_w"/>
                                          </p:val>
                                        </p:tav>
                                      </p:tavLst>
                                    </p:anim>
                                    <p:anim calcmode="lin" valueType="num">
                                      <p:cBhvr>
                                        <p:cTn id="39" dur="500" fill="hold"/>
                                        <p:tgtEl>
                                          <p:spTgt spid="32"/>
                                        </p:tgtEl>
                                        <p:attrNameLst>
                                          <p:attrName>ppt_h</p:attrName>
                                        </p:attrNameLst>
                                      </p:cBhvr>
                                      <p:tavLst>
                                        <p:tav tm="0">
                                          <p:val>
                                            <p:strVal val="#ppt_h"/>
                                          </p:val>
                                        </p:tav>
                                        <p:tav tm="100000">
                                          <p:val>
                                            <p:strVal val="#ppt_h"/>
                                          </p:val>
                                        </p:tav>
                                      </p:tavLst>
                                    </p:anim>
                                    <p:anim calcmode="lin" valueType="num">
                                      <p:cBhvr>
                                        <p:cTn id="40" dur="500" fill="hold"/>
                                        <p:tgtEl>
                                          <p:spTgt spid="32"/>
                                        </p:tgtEl>
                                        <p:attrNameLst>
                                          <p:attrName>ppt_x</p:attrName>
                                        </p:attrNameLst>
                                      </p:cBhvr>
                                      <p:tavLst>
                                        <p:tav tm="0">
                                          <p:val>
                                            <p:strVal val="#ppt_x-.2"/>
                                          </p:val>
                                        </p:tav>
                                        <p:tav tm="100000">
                                          <p:val>
                                            <p:strVal val="#ppt_x"/>
                                          </p:val>
                                        </p:tav>
                                      </p:tavLst>
                                    </p:anim>
                                    <p:anim calcmode="lin" valueType="num">
                                      <p:cBhvr>
                                        <p:cTn id="41" dur="500" fill="hold"/>
                                        <p:tgtEl>
                                          <p:spTgt spid="32"/>
                                        </p:tgtEl>
                                        <p:attrNameLst>
                                          <p:attrName>ppt_y</p:attrName>
                                        </p:attrNameLst>
                                      </p:cBhvr>
                                      <p:tavLst>
                                        <p:tav tm="0">
                                          <p:val>
                                            <p:strVal val="#ppt_y"/>
                                          </p:val>
                                        </p:tav>
                                        <p:tav tm="100000">
                                          <p:val>
                                            <p:strVal val="#ppt_y"/>
                                          </p:val>
                                        </p:tav>
                                      </p:tavLst>
                                    </p:anim>
                                    <p:animEffect transition="in" filter="fade">
                                      <p:cBhvr>
                                        <p:cTn id="42" dur="500"/>
                                        <p:tgtEl>
                                          <p:spTgt spid="32"/>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additive="base">
                                        <p:cTn id="47" dur="500" fill="hold"/>
                                        <p:tgtEl>
                                          <p:spTgt spid="35"/>
                                        </p:tgtEl>
                                        <p:attrNameLst>
                                          <p:attrName>ppt_x</p:attrName>
                                        </p:attrNameLst>
                                      </p:cBhvr>
                                      <p:tavLst>
                                        <p:tav tm="0">
                                          <p:val>
                                            <p:strVal val="#ppt_x"/>
                                          </p:val>
                                        </p:tav>
                                        <p:tav tm="100000">
                                          <p:val>
                                            <p:strVal val="#ppt_x"/>
                                          </p:val>
                                        </p:tav>
                                      </p:tavLst>
                                    </p:anim>
                                    <p:anim calcmode="lin" valueType="num">
                                      <p:cBhvr additive="base">
                                        <p:cTn id="48"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1619250" y="333375"/>
            <a:ext cx="5832475" cy="480131"/>
          </a:xfrm>
          <a:prstGeom prst="rect">
            <a:avLst/>
          </a:prstGeom>
          <a:solidFill>
            <a:schemeClr val="hlink"/>
          </a:solidFill>
          <a:ln w="28575" algn="ctr">
            <a:solidFill>
              <a:schemeClr val="tx1"/>
            </a:solidFill>
            <a:miter lim="800000"/>
            <a:headEnd/>
            <a:tailEnd/>
          </a:ln>
          <a:effectLst/>
        </p:spPr>
        <p:txBody>
          <a:bodyPr>
            <a:spAutoFit/>
          </a:bodyPr>
          <a:lstStyle/>
          <a:p>
            <a:pPr marL="342900" indent="-342900">
              <a:spcBef>
                <a:spcPct val="50000"/>
              </a:spcBef>
              <a:buFont typeface="Wingdings" pitchFamily="2" charset="2"/>
              <a:buNone/>
            </a:pPr>
            <a:r>
              <a:rPr lang="es-ES_tradnl" u="sng">
                <a:latin typeface="Arial" panose="020B0604020202020204" pitchFamily="34" charset="0"/>
                <a:cs typeface="Arial" panose="020B0604020202020204" pitchFamily="34" charset="0"/>
              </a:rPr>
              <a:t>MARCAS EN MUNICIÓN DE 4.5”</a:t>
            </a:r>
            <a:endParaRPr lang="es-MX" u="sng">
              <a:latin typeface="Arial" panose="020B0604020202020204" pitchFamily="34" charset="0"/>
              <a:cs typeface="Arial" panose="020B0604020202020204" pitchFamily="34" charset="0"/>
            </a:endParaRPr>
          </a:p>
        </p:txBody>
      </p:sp>
      <p:sp>
        <p:nvSpPr>
          <p:cNvPr id="19486" name="Text Box 30"/>
          <p:cNvSpPr txBox="1">
            <a:spLocks noChangeArrowheads="1"/>
          </p:cNvSpPr>
          <p:nvPr/>
        </p:nvSpPr>
        <p:spPr bwMode="auto">
          <a:xfrm>
            <a:off x="3203575" y="1052513"/>
            <a:ext cx="2808288" cy="433387"/>
          </a:xfrm>
          <a:prstGeom prst="rect">
            <a:avLst/>
          </a:prstGeom>
          <a:solidFill>
            <a:schemeClr val="folHlink"/>
          </a:solidFill>
          <a:ln w="12700"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2400" u="sng" dirty="0" smtClean="0">
                <a:latin typeface="Arial" panose="020B0604020202020204" pitchFamily="34" charset="0"/>
                <a:cs typeface="Arial" panose="020B0604020202020204" pitchFamily="34" charset="0"/>
              </a:rPr>
              <a:t>PROYECTIL</a:t>
            </a:r>
            <a:endParaRPr lang="es-MX" sz="2400" u="sng" dirty="0">
              <a:latin typeface="Arial" panose="020B0604020202020204" pitchFamily="34" charset="0"/>
              <a:cs typeface="Arial" panose="020B0604020202020204" pitchFamily="34" charset="0"/>
            </a:endParaRPr>
          </a:p>
        </p:txBody>
      </p:sp>
      <p:grpSp>
        <p:nvGrpSpPr>
          <p:cNvPr id="19512" name="Group 56"/>
          <p:cNvGrpSpPr>
            <a:grpSpLocks/>
          </p:cNvGrpSpPr>
          <p:nvPr/>
        </p:nvGrpSpPr>
        <p:grpSpPr bwMode="auto">
          <a:xfrm>
            <a:off x="3492500" y="1989138"/>
            <a:ext cx="1800225" cy="4103687"/>
            <a:chOff x="2200" y="1253"/>
            <a:chExt cx="1134" cy="2585"/>
          </a:xfrm>
        </p:grpSpPr>
        <p:sp>
          <p:nvSpPr>
            <p:cNvPr id="19487" name="AutoShape 31"/>
            <p:cNvSpPr>
              <a:spLocks noChangeArrowheads="1"/>
            </p:cNvSpPr>
            <p:nvPr/>
          </p:nvSpPr>
          <p:spPr bwMode="auto">
            <a:xfrm rot="16200000">
              <a:off x="1451" y="2047"/>
              <a:ext cx="2585" cy="998"/>
            </a:xfrm>
            <a:prstGeom prst="flowChartDelay">
              <a:avLst/>
            </a:prstGeom>
            <a:noFill/>
            <a:ln w="28575" algn="ctr">
              <a:solidFill>
                <a:schemeClr val="tx1"/>
              </a:solidFill>
              <a:miter lim="800000"/>
              <a:headEnd/>
              <a:tailEnd/>
            </a:ln>
            <a:effectLst/>
          </p:spPr>
          <p:txBody>
            <a:bodyPr wrap="none" anchor="ctr"/>
            <a:lstStyle/>
            <a:p>
              <a:endParaRPr lang="es-CL"/>
            </a:p>
          </p:txBody>
        </p:sp>
        <p:sp>
          <p:nvSpPr>
            <p:cNvPr id="19488" name="Text Box 32"/>
            <p:cNvSpPr txBox="1">
              <a:spLocks noChangeArrowheads="1"/>
            </p:cNvSpPr>
            <p:nvPr/>
          </p:nvSpPr>
          <p:spPr bwMode="auto">
            <a:xfrm>
              <a:off x="2517" y="1570"/>
              <a:ext cx="454" cy="179"/>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1400"/>
                <a:t>4.5 IN</a:t>
              </a:r>
              <a:endParaRPr lang="es-MX" sz="1400"/>
            </a:p>
          </p:txBody>
        </p:sp>
        <p:sp>
          <p:nvSpPr>
            <p:cNvPr id="19490" name="Text Box 34"/>
            <p:cNvSpPr txBox="1">
              <a:spLocks noChangeArrowheads="1"/>
            </p:cNvSpPr>
            <p:nvPr/>
          </p:nvSpPr>
          <p:spPr bwMode="auto">
            <a:xfrm>
              <a:off x="2790" y="1933"/>
              <a:ext cx="544" cy="162"/>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1200"/>
                <a:t>MK-N3</a:t>
              </a:r>
              <a:endParaRPr lang="es-MX" sz="1200"/>
            </a:p>
          </p:txBody>
        </p:sp>
        <p:sp>
          <p:nvSpPr>
            <p:cNvPr id="19491" name="Text Box 35"/>
            <p:cNvSpPr txBox="1">
              <a:spLocks noChangeArrowheads="1"/>
            </p:cNvSpPr>
            <p:nvPr/>
          </p:nvSpPr>
          <p:spPr bwMode="auto">
            <a:xfrm>
              <a:off x="2336" y="1933"/>
              <a:ext cx="363" cy="179"/>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1400"/>
                <a:t>HE</a:t>
              </a:r>
              <a:endParaRPr lang="es-MX" sz="1400"/>
            </a:p>
          </p:txBody>
        </p:sp>
        <p:sp>
          <p:nvSpPr>
            <p:cNvPr id="19492" name="Text Box 36"/>
            <p:cNvSpPr txBox="1">
              <a:spLocks noChangeArrowheads="1"/>
            </p:cNvSpPr>
            <p:nvPr/>
          </p:nvSpPr>
          <p:spPr bwMode="auto">
            <a:xfrm>
              <a:off x="2426" y="2435"/>
              <a:ext cx="635" cy="179"/>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1400"/>
                <a:t>RDX/TNT</a:t>
              </a:r>
              <a:endParaRPr lang="es-MX" sz="1400"/>
            </a:p>
          </p:txBody>
        </p:sp>
        <p:sp>
          <p:nvSpPr>
            <p:cNvPr id="19493" name="Rectangle 37"/>
            <p:cNvSpPr>
              <a:spLocks noChangeArrowheads="1"/>
            </p:cNvSpPr>
            <p:nvPr/>
          </p:nvSpPr>
          <p:spPr bwMode="auto">
            <a:xfrm>
              <a:off x="2426" y="2795"/>
              <a:ext cx="635" cy="91"/>
            </a:xfrm>
            <a:prstGeom prst="rect">
              <a:avLst/>
            </a:prstGeom>
            <a:solidFill>
              <a:srgbClr val="FFFF00"/>
            </a:solidFill>
            <a:ln w="9525" algn="ctr">
              <a:solidFill>
                <a:schemeClr val="tx1"/>
              </a:solidFill>
              <a:miter lim="800000"/>
              <a:headEnd/>
              <a:tailEnd/>
            </a:ln>
            <a:effectLst/>
          </p:spPr>
          <p:txBody>
            <a:bodyPr wrap="none" anchor="ctr"/>
            <a:lstStyle/>
            <a:p>
              <a:endParaRPr lang="es-CL"/>
            </a:p>
          </p:txBody>
        </p:sp>
        <p:sp>
          <p:nvSpPr>
            <p:cNvPr id="19494" name="Rectangle 38"/>
            <p:cNvSpPr>
              <a:spLocks noChangeArrowheads="1"/>
            </p:cNvSpPr>
            <p:nvPr/>
          </p:nvSpPr>
          <p:spPr bwMode="auto">
            <a:xfrm>
              <a:off x="2200" y="3294"/>
              <a:ext cx="1088" cy="136"/>
            </a:xfrm>
            <a:prstGeom prst="rect">
              <a:avLst/>
            </a:prstGeom>
            <a:solidFill>
              <a:schemeClr val="folHlink"/>
            </a:solidFill>
            <a:ln w="28575" algn="ctr">
              <a:solidFill>
                <a:schemeClr val="tx1"/>
              </a:solidFill>
              <a:miter lim="800000"/>
              <a:headEnd/>
              <a:tailEnd/>
            </a:ln>
            <a:effectLst/>
          </p:spPr>
          <p:txBody>
            <a:bodyPr wrap="none" anchor="ctr"/>
            <a:lstStyle/>
            <a:p>
              <a:endParaRPr lang="es-CL"/>
            </a:p>
          </p:txBody>
        </p:sp>
        <p:sp>
          <p:nvSpPr>
            <p:cNvPr id="19497" name="Text Box 41"/>
            <p:cNvSpPr txBox="1">
              <a:spLocks noChangeArrowheads="1"/>
            </p:cNvSpPr>
            <p:nvPr/>
          </p:nvSpPr>
          <p:spPr bwMode="auto">
            <a:xfrm>
              <a:off x="2608" y="2931"/>
              <a:ext cx="272" cy="300"/>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a:t>T</a:t>
              </a:r>
              <a:endParaRPr lang="es-MX"/>
            </a:p>
          </p:txBody>
        </p:sp>
      </p:grpSp>
      <p:grpSp>
        <p:nvGrpSpPr>
          <p:cNvPr id="19513" name="Group 57"/>
          <p:cNvGrpSpPr>
            <a:grpSpLocks/>
          </p:cNvGrpSpPr>
          <p:nvPr/>
        </p:nvGrpSpPr>
        <p:grpSpPr bwMode="auto">
          <a:xfrm>
            <a:off x="1763713" y="1628775"/>
            <a:ext cx="2303462" cy="936625"/>
            <a:chOff x="1111" y="1026"/>
            <a:chExt cx="1451" cy="590"/>
          </a:xfrm>
        </p:grpSpPr>
        <p:sp>
          <p:nvSpPr>
            <p:cNvPr id="19499" name="Text Box 43"/>
            <p:cNvSpPr txBox="1">
              <a:spLocks noChangeArrowheads="1"/>
            </p:cNvSpPr>
            <p:nvPr/>
          </p:nvSpPr>
          <p:spPr bwMode="auto">
            <a:xfrm>
              <a:off x="1111" y="1026"/>
              <a:ext cx="953" cy="233"/>
            </a:xfrm>
            <a:prstGeom prst="rect">
              <a:avLst/>
            </a:prstGeom>
            <a:solidFill>
              <a:srgbClr val="FFFF00"/>
            </a:solidFill>
            <a:ln w="28575"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2000">
                  <a:latin typeface="Arial" panose="020B0604020202020204" pitchFamily="34" charset="0"/>
                  <a:cs typeface="Arial" panose="020B0604020202020204" pitchFamily="34" charset="0"/>
                </a:rPr>
                <a:t>CALIBRE</a:t>
              </a:r>
              <a:endParaRPr lang="es-MX" sz="2000">
                <a:latin typeface="Arial" panose="020B0604020202020204" pitchFamily="34" charset="0"/>
                <a:cs typeface="Arial" panose="020B0604020202020204" pitchFamily="34" charset="0"/>
              </a:endParaRPr>
            </a:p>
          </p:txBody>
        </p:sp>
        <p:sp>
          <p:nvSpPr>
            <p:cNvPr id="19500" name="Line 44"/>
            <p:cNvSpPr>
              <a:spLocks noChangeShapeType="1"/>
            </p:cNvSpPr>
            <p:nvPr/>
          </p:nvSpPr>
          <p:spPr bwMode="auto">
            <a:xfrm>
              <a:off x="2064" y="1117"/>
              <a:ext cx="498" cy="499"/>
            </a:xfrm>
            <a:prstGeom prst="line">
              <a:avLst/>
            </a:prstGeom>
            <a:noFill/>
            <a:ln w="38100">
              <a:solidFill>
                <a:srgbClr val="FF3300"/>
              </a:solidFill>
              <a:round/>
              <a:headEnd/>
              <a:tailEnd type="triangle" w="med" len="med"/>
            </a:ln>
            <a:effectLst/>
          </p:spPr>
          <p:txBody>
            <a:bodyPr/>
            <a:lstStyle/>
            <a:p>
              <a:endParaRPr lang="es-CL">
                <a:latin typeface="Arial" panose="020B0604020202020204" pitchFamily="34" charset="0"/>
                <a:cs typeface="Arial" panose="020B0604020202020204" pitchFamily="34" charset="0"/>
              </a:endParaRPr>
            </a:p>
          </p:txBody>
        </p:sp>
      </p:grpSp>
      <p:grpSp>
        <p:nvGrpSpPr>
          <p:cNvPr id="19514" name="Group 58"/>
          <p:cNvGrpSpPr>
            <a:grpSpLocks/>
          </p:cNvGrpSpPr>
          <p:nvPr/>
        </p:nvGrpSpPr>
        <p:grpSpPr bwMode="auto">
          <a:xfrm>
            <a:off x="755650" y="2817813"/>
            <a:ext cx="3024188" cy="395287"/>
            <a:chOff x="476" y="1775"/>
            <a:chExt cx="1905" cy="249"/>
          </a:xfrm>
        </p:grpSpPr>
        <p:sp>
          <p:nvSpPr>
            <p:cNvPr id="19501" name="Text Box 45"/>
            <p:cNvSpPr txBox="1">
              <a:spLocks noChangeArrowheads="1"/>
            </p:cNvSpPr>
            <p:nvPr/>
          </p:nvSpPr>
          <p:spPr bwMode="auto">
            <a:xfrm>
              <a:off x="476" y="1775"/>
              <a:ext cx="1452" cy="215"/>
            </a:xfrm>
            <a:prstGeom prst="rect">
              <a:avLst/>
            </a:prstGeom>
            <a:solidFill>
              <a:srgbClr val="FFFF00"/>
            </a:solidFill>
            <a:ln w="28575"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800">
                  <a:latin typeface="Arial" panose="020B0604020202020204" pitchFamily="34" charset="0"/>
                  <a:cs typeface="Arial" panose="020B0604020202020204" pitchFamily="34" charset="0"/>
                </a:rPr>
                <a:t>ALTO EXPLOSIVO</a:t>
              </a:r>
              <a:endParaRPr lang="es-MX" sz="1800">
                <a:latin typeface="Arial" panose="020B0604020202020204" pitchFamily="34" charset="0"/>
                <a:cs typeface="Arial" panose="020B0604020202020204" pitchFamily="34" charset="0"/>
              </a:endParaRPr>
            </a:p>
          </p:txBody>
        </p:sp>
        <p:sp>
          <p:nvSpPr>
            <p:cNvPr id="19507" name="Line 51"/>
            <p:cNvSpPr>
              <a:spLocks noChangeShapeType="1"/>
            </p:cNvSpPr>
            <p:nvPr/>
          </p:nvSpPr>
          <p:spPr bwMode="auto">
            <a:xfrm>
              <a:off x="1927" y="1888"/>
              <a:ext cx="454" cy="136"/>
            </a:xfrm>
            <a:prstGeom prst="line">
              <a:avLst/>
            </a:prstGeom>
            <a:noFill/>
            <a:ln w="38100">
              <a:solidFill>
                <a:srgbClr val="FF3300"/>
              </a:solidFill>
              <a:round/>
              <a:headEnd/>
              <a:tailEnd type="triangle" w="med" len="med"/>
            </a:ln>
            <a:effectLst/>
          </p:spPr>
          <p:txBody>
            <a:bodyPr/>
            <a:lstStyle/>
            <a:p>
              <a:endParaRPr lang="es-CL">
                <a:latin typeface="Arial" panose="020B0604020202020204" pitchFamily="34" charset="0"/>
                <a:cs typeface="Arial" panose="020B0604020202020204" pitchFamily="34" charset="0"/>
              </a:endParaRPr>
            </a:p>
          </p:txBody>
        </p:sp>
      </p:grpSp>
      <p:grpSp>
        <p:nvGrpSpPr>
          <p:cNvPr id="19515" name="Group 59"/>
          <p:cNvGrpSpPr>
            <a:grpSpLocks/>
          </p:cNvGrpSpPr>
          <p:nvPr/>
        </p:nvGrpSpPr>
        <p:grpSpPr bwMode="auto">
          <a:xfrm>
            <a:off x="250825" y="3789369"/>
            <a:ext cx="3673475" cy="341313"/>
            <a:chOff x="158" y="2387"/>
            <a:chExt cx="2314" cy="215"/>
          </a:xfrm>
        </p:grpSpPr>
        <p:sp>
          <p:nvSpPr>
            <p:cNvPr id="19503" name="Text Box 47"/>
            <p:cNvSpPr txBox="1">
              <a:spLocks noChangeArrowheads="1"/>
            </p:cNvSpPr>
            <p:nvPr/>
          </p:nvSpPr>
          <p:spPr bwMode="auto">
            <a:xfrm>
              <a:off x="158" y="2387"/>
              <a:ext cx="1950" cy="215"/>
            </a:xfrm>
            <a:prstGeom prst="rect">
              <a:avLst/>
            </a:prstGeom>
            <a:solidFill>
              <a:srgbClr val="FFFF00"/>
            </a:solidFill>
            <a:ln w="28575"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800">
                  <a:latin typeface="Arial" panose="020B0604020202020204" pitchFamily="34" charset="0"/>
                  <a:cs typeface="Arial" panose="020B0604020202020204" pitchFamily="34" charset="0"/>
                </a:rPr>
                <a:t> EXPLOSIVO LLENADOR</a:t>
              </a:r>
              <a:endParaRPr lang="es-MX" sz="1800">
                <a:latin typeface="Arial" panose="020B0604020202020204" pitchFamily="34" charset="0"/>
                <a:cs typeface="Arial" panose="020B0604020202020204" pitchFamily="34" charset="0"/>
              </a:endParaRPr>
            </a:p>
          </p:txBody>
        </p:sp>
        <p:sp>
          <p:nvSpPr>
            <p:cNvPr id="19508" name="Line 52"/>
            <p:cNvSpPr>
              <a:spLocks noChangeShapeType="1"/>
            </p:cNvSpPr>
            <p:nvPr/>
          </p:nvSpPr>
          <p:spPr bwMode="auto">
            <a:xfrm>
              <a:off x="2109" y="2478"/>
              <a:ext cx="363" cy="45"/>
            </a:xfrm>
            <a:prstGeom prst="line">
              <a:avLst/>
            </a:prstGeom>
            <a:noFill/>
            <a:ln w="38100">
              <a:solidFill>
                <a:srgbClr val="FF3300"/>
              </a:solidFill>
              <a:round/>
              <a:headEnd/>
              <a:tailEnd type="triangle" w="med" len="med"/>
            </a:ln>
            <a:effectLst/>
          </p:spPr>
          <p:txBody>
            <a:bodyPr/>
            <a:lstStyle/>
            <a:p>
              <a:endParaRPr lang="es-CL">
                <a:latin typeface="Arial" panose="020B0604020202020204" pitchFamily="34" charset="0"/>
                <a:cs typeface="Arial" panose="020B0604020202020204" pitchFamily="34" charset="0"/>
              </a:endParaRPr>
            </a:p>
          </p:txBody>
        </p:sp>
      </p:grpSp>
      <p:grpSp>
        <p:nvGrpSpPr>
          <p:cNvPr id="19516" name="Group 60"/>
          <p:cNvGrpSpPr>
            <a:grpSpLocks/>
          </p:cNvGrpSpPr>
          <p:nvPr/>
        </p:nvGrpSpPr>
        <p:grpSpPr bwMode="auto">
          <a:xfrm>
            <a:off x="5003800" y="2924179"/>
            <a:ext cx="3527425" cy="341313"/>
            <a:chOff x="3152" y="1842"/>
            <a:chExt cx="2222" cy="215"/>
          </a:xfrm>
        </p:grpSpPr>
        <p:sp>
          <p:nvSpPr>
            <p:cNvPr id="19504" name="Text Box 48"/>
            <p:cNvSpPr txBox="1">
              <a:spLocks noChangeArrowheads="1"/>
            </p:cNvSpPr>
            <p:nvPr/>
          </p:nvSpPr>
          <p:spPr bwMode="auto">
            <a:xfrm>
              <a:off x="3424" y="1842"/>
              <a:ext cx="1950" cy="215"/>
            </a:xfrm>
            <a:prstGeom prst="rect">
              <a:avLst/>
            </a:prstGeom>
            <a:solidFill>
              <a:srgbClr val="FFFF00"/>
            </a:solidFill>
            <a:ln w="28575"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800">
                  <a:latin typeface="Arial" panose="020B0604020202020204" pitchFamily="34" charset="0"/>
                  <a:cs typeface="Arial" panose="020B0604020202020204" pitchFamily="34" charset="0"/>
                </a:rPr>
                <a:t>MARCA DEL PROYECTIL</a:t>
              </a:r>
              <a:endParaRPr lang="es-MX" sz="1800">
                <a:latin typeface="Arial" panose="020B0604020202020204" pitchFamily="34" charset="0"/>
                <a:cs typeface="Arial" panose="020B0604020202020204" pitchFamily="34" charset="0"/>
              </a:endParaRPr>
            </a:p>
          </p:txBody>
        </p:sp>
        <p:sp>
          <p:nvSpPr>
            <p:cNvPr id="19509" name="Line 53"/>
            <p:cNvSpPr>
              <a:spLocks noChangeShapeType="1"/>
            </p:cNvSpPr>
            <p:nvPr/>
          </p:nvSpPr>
          <p:spPr bwMode="auto">
            <a:xfrm flipH="1">
              <a:off x="3152" y="1933"/>
              <a:ext cx="272" cy="91"/>
            </a:xfrm>
            <a:prstGeom prst="line">
              <a:avLst/>
            </a:prstGeom>
            <a:noFill/>
            <a:ln w="38100">
              <a:solidFill>
                <a:srgbClr val="FF3300"/>
              </a:solidFill>
              <a:round/>
              <a:headEnd/>
              <a:tailEnd type="triangle" w="med" len="med"/>
            </a:ln>
            <a:effectLst/>
          </p:spPr>
          <p:txBody>
            <a:bodyPr/>
            <a:lstStyle/>
            <a:p>
              <a:endParaRPr lang="es-CL">
                <a:latin typeface="Arial" panose="020B0604020202020204" pitchFamily="34" charset="0"/>
                <a:cs typeface="Arial" panose="020B0604020202020204" pitchFamily="34" charset="0"/>
              </a:endParaRPr>
            </a:p>
          </p:txBody>
        </p:sp>
      </p:grpSp>
      <p:grpSp>
        <p:nvGrpSpPr>
          <p:cNvPr id="19517" name="Group 61"/>
          <p:cNvGrpSpPr>
            <a:grpSpLocks/>
          </p:cNvGrpSpPr>
          <p:nvPr/>
        </p:nvGrpSpPr>
        <p:grpSpPr bwMode="auto">
          <a:xfrm>
            <a:off x="4859338" y="3789363"/>
            <a:ext cx="3527425" cy="647700"/>
            <a:chOff x="3061" y="2387"/>
            <a:chExt cx="2222" cy="408"/>
          </a:xfrm>
        </p:grpSpPr>
        <p:sp>
          <p:nvSpPr>
            <p:cNvPr id="19505" name="Text Box 49"/>
            <p:cNvSpPr txBox="1">
              <a:spLocks noChangeArrowheads="1"/>
            </p:cNvSpPr>
            <p:nvPr/>
          </p:nvSpPr>
          <p:spPr bwMode="auto">
            <a:xfrm>
              <a:off x="3424" y="2387"/>
              <a:ext cx="1859" cy="215"/>
            </a:xfrm>
            <a:prstGeom prst="rect">
              <a:avLst/>
            </a:prstGeom>
            <a:solidFill>
              <a:srgbClr val="FFFF00"/>
            </a:solidFill>
            <a:ln w="28575"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800">
                  <a:latin typeface="Arial" panose="020B0604020202020204" pitchFamily="34" charset="0"/>
                  <a:cs typeface="Arial" panose="020B0604020202020204" pitchFamily="34" charset="0"/>
                </a:rPr>
                <a:t>FRANJA DE COLOR</a:t>
              </a:r>
              <a:endParaRPr lang="es-MX" sz="1800">
                <a:latin typeface="Arial" panose="020B0604020202020204" pitchFamily="34" charset="0"/>
                <a:cs typeface="Arial" panose="020B0604020202020204" pitchFamily="34" charset="0"/>
              </a:endParaRPr>
            </a:p>
          </p:txBody>
        </p:sp>
        <p:sp>
          <p:nvSpPr>
            <p:cNvPr id="19510" name="Line 54"/>
            <p:cNvSpPr>
              <a:spLocks noChangeShapeType="1"/>
            </p:cNvSpPr>
            <p:nvPr/>
          </p:nvSpPr>
          <p:spPr bwMode="auto">
            <a:xfrm flipH="1">
              <a:off x="3061" y="2478"/>
              <a:ext cx="363" cy="317"/>
            </a:xfrm>
            <a:prstGeom prst="line">
              <a:avLst/>
            </a:prstGeom>
            <a:noFill/>
            <a:ln w="38100">
              <a:solidFill>
                <a:srgbClr val="FF3300"/>
              </a:solidFill>
              <a:round/>
              <a:headEnd/>
              <a:tailEnd type="triangle" w="med" len="med"/>
            </a:ln>
            <a:effectLst/>
          </p:spPr>
          <p:txBody>
            <a:bodyPr/>
            <a:lstStyle/>
            <a:p>
              <a:endParaRPr lang="es-CL">
                <a:latin typeface="Arial" panose="020B0604020202020204" pitchFamily="34" charset="0"/>
                <a:cs typeface="Arial" panose="020B0604020202020204" pitchFamily="34" charset="0"/>
              </a:endParaRPr>
            </a:p>
          </p:txBody>
        </p:sp>
      </p:grpSp>
      <p:grpSp>
        <p:nvGrpSpPr>
          <p:cNvPr id="19518" name="Group 62"/>
          <p:cNvGrpSpPr>
            <a:grpSpLocks/>
          </p:cNvGrpSpPr>
          <p:nvPr/>
        </p:nvGrpSpPr>
        <p:grpSpPr bwMode="auto">
          <a:xfrm>
            <a:off x="4500563" y="4581532"/>
            <a:ext cx="3600450" cy="341313"/>
            <a:chOff x="2835" y="2886"/>
            <a:chExt cx="2268" cy="215"/>
          </a:xfrm>
        </p:grpSpPr>
        <p:sp>
          <p:nvSpPr>
            <p:cNvPr id="19506" name="Text Box 50"/>
            <p:cNvSpPr txBox="1">
              <a:spLocks noChangeArrowheads="1"/>
            </p:cNvSpPr>
            <p:nvPr/>
          </p:nvSpPr>
          <p:spPr bwMode="auto">
            <a:xfrm>
              <a:off x="3651" y="2886"/>
              <a:ext cx="1452" cy="215"/>
            </a:xfrm>
            <a:prstGeom prst="rect">
              <a:avLst/>
            </a:prstGeom>
            <a:solidFill>
              <a:srgbClr val="FFFF00"/>
            </a:solidFill>
            <a:ln w="28575" algn="ctr">
              <a:solidFill>
                <a:schemeClr val="tx1"/>
              </a:solidFill>
              <a:miter lim="800000"/>
              <a:headEnd/>
              <a:tailEnd/>
            </a:ln>
            <a:effectLst/>
          </p:spPr>
          <p:txBody>
            <a:bodyPr>
              <a:spAutoFit/>
            </a:bodyPr>
            <a:lstStyle/>
            <a:p>
              <a:pPr marL="342900" indent="-342900" algn="ctr">
                <a:spcBef>
                  <a:spcPct val="50000"/>
                </a:spcBef>
                <a:buFont typeface="Wingdings" pitchFamily="2" charset="2"/>
                <a:buNone/>
              </a:pPr>
              <a:r>
                <a:rPr lang="es-ES_tradnl" sz="1800">
                  <a:latin typeface="Arial" panose="020B0604020202020204" pitchFamily="34" charset="0"/>
                  <a:cs typeface="Arial" panose="020B0604020202020204" pitchFamily="34" charset="0"/>
                </a:rPr>
                <a:t>Incluye Trazador</a:t>
              </a:r>
              <a:endParaRPr lang="es-MX" sz="1800">
                <a:latin typeface="Arial" panose="020B0604020202020204" pitchFamily="34" charset="0"/>
                <a:cs typeface="Arial" panose="020B0604020202020204" pitchFamily="34" charset="0"/>
              </a:endParaRPr>
            </a:p>
          </p:txBody>
        </p:sp>
        <p:sp>
          <p:nvSpPr>
            <p:cNvPr id="19511" name="Line 55"/>
            <p:cNvSpPr>
              <a:spLocks noChangeShapeType="1"/>
            </p:cNvSpPr>
            <p:nvPr/>
          </p:nvSpPr>
          <p:spPr bwMode="auto">
            <a:xfrm flipH="1">
              <a:off x="2835" y="3022"/>
              <a:ext cx="816" cy="45"/>
            </a:xfrm>
            <a:prstGeom prst="line">
              <a:avLst/>
            </a:prstGeom>
            <a:noFill/>
            <a:ln w="38100">
              <a:solidFill>
                <a:srgbClr val="FF3300"/>
              </a:solidFill>
              <a:round/>
              <a:headEnd/>
              <a:tailEnd type="triangle" w="med" len="med"/>
            </a:ln>
            <a:effectLst/>
          </p:spPr>
          <p:txBody>
            <a:bodyPr/>
            <a:lstStyle/>
            <a:p>
              <a:endParaRPr lang="es-CL">
                <a:latin typeface="Arial" panose="020B0604020202020204" pitchFamily="34" charset="0"/>
                <a:cs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9513"/>
                                        </p:tgtEl>
                                        <p:attrNameLst>
                                          <p:attrName>style.visibility</p:attrName>
                                        </p:attrNameLst>
                                      </p:cBhvr>
                                      <p:to>
                                        <p:strVal val="visible"/>
                                      </p:to>
                                    </p:set>
                                    <p:animEffect transition="in" filter="box(in)">
                                      <p:cBhvr>
                                        <p:cTn id="7" dur="500"/>
                                        <p:tgtEl>
                                          <p:spTgt spid="19513"/>
                                        </p:tgtEl>
                                      </p:cBhvr>
                                    </p:animEffect>
                                  </p:childTnLst>
                                </p:cTn>
                              </p:par>
                            </p:childTnLst>
                          </p:cTn>
                        </p:par>
                      </p:childTnLst>
                    </p:cTn>
                  </p:par>
                  <p:par>
                    <p:cTn id="8" fill="hold">
                      <p:stCondLst>
                        <p:cond delay="indefinite"/>
                      </p:stCondLst>
                      <p:childTnLst>
                        <p:par>
                          <p:cTn id="9" fill="hold">
                            <p:stCondLst>
                              <p:cond delay="0"/>
                            </p:stCondLst>
                            <p:childTnLst>
                              <p:par>
                                <p:cTn id="10" presetID="54" presetClass="entr" presetSubtype="0" accel="100000" fill="hold" nodeType="clickEffect">
                                  <p:stCondLst>
                                    <p:cond delay="0"/>
                                  </p:stCondLst>
                                  <p:childTnLst>
                                    <p:set>
                                      <p:cBhvr>
                                        <p:cTn id="11" dur="1" fill="hold">
                                          <p:stCondLst>
                                            <p:cond delay="0"/>
                                          </p:stCondLst>
                                        </p:cTn>
                                        <p:tgtEl>
                                          <p:spTgt spid="19514"/>
                                        </p:tgtEl>
                                        <p:attrNameLst>
                                          <p:attrName>style.visibility</p:attrName>
                                        </p:attrNameLst>
                                      </p:cBhvr>
                                      <p:to>
                                        <p:strVal val="visible"/>
                                      </p:to>
                                    </p:set>
                                    <p:anim calcmode="lin" valueType="num">
                                      <p:cBhvr>
                                        <p:cTn id="12" dur="500" fill="hold"/>
                                        <p:tgtEl>
                                          <p:spTgt spid="19514"/>
                                        </p:tgtEl>
                                        <p:attrNameLst>
                                          <p:attrName>ppt_w</p:attrName>
                                        </p:attrNameLst>
                                      </p:cBhvr>
                                      <p:tavLst>
                                        <p:tav tm="0">
                                          <p:val>
                                            <p:strVal val="#ppt_w*0.05"/>
                                          </p:val>
                                        </p:tav>
                                        <p:tav tm="100000">
                                          <p:val>
                                            <p:strVal val="#ppt_w"/>
                                          </p:val>
                                        </p:tav>
                                      </p:tavLst>
                                    </p:anim>
                                    <p:anim calcmode="lin" valueType="num">
                                      <p:cBhvr>
                                        <p:cTn id="13" dur="500" fill="hold"/>
                                        <p:tgtEl>
                                          <p:spTgt spid="19514"/>
                                        </p:tgtEl>
                                        <p:attrNameLst>
                                          <p:attrName>ppt_h</p:attrName>
                                        </p:attrNameLst>
                                      </p:cBhvr>
                                      <p:tavLst>
                                        <p:tav tm="0">
                                          <p:val>
                                            <p:strVal val="#ppt_h"/>
                                          </p:val>
                                        </p:tav>
                                        <p:tav tm="100000">
                                          <p:val>
                                            <p:strVal val="#ppt_h"/>
                                          </p:val>
                                        </p:tav>
                                      </p:tavLst>
                                    </p:anim>
                                    <p:anim calcmode="lin" valueType="num">
                                      <p:cBhvr>
                                        <p:cTn id="14" dur="500" fill="hold"/>
                                        <p:tgtEl>
                                          <p:spTgt spid="19514"/>
                                        </p:tgtEl>
                                        <p:attrNameLst>
                                          <p:attrName>ppt_x</p:attrName>
                                        </p:attrNameLst>
                                      </p:cBhvr>
                                      <p:tavLst>
                                        <p:tav tm="0">
                                          <p:val>
                                            <p:strVal val="#ppt_x-.2"/>
                                          </p:val>
                                        </p:tav>
                                        <p:tav tm="100000">
                                          <p:val>
                                            <p:strVal val="#ppt_x"/>
                                          </p:val>
                                        </p:tav>
                                      </p:tavLst>
                                    </p:anim>
                                    <p:anim calcmode="lin" valueType="num">
                                      <p:cBhvr>
                                        <p:cTn id="15" dur="500" fill="hold"/>
                                        <p:tgtEl>
                                          <p:spTgt spid="19514"/>
                                        </p:tgtEl>
                                        <p:attrNameLst>
                                          <p:attrName>ppt_y</p:attrName>
                                        </p:attrNameLst>
                                      </p:cBhvr>
                                      <p:tavLst>
                                        <p:tav tm="0">
                                          <p:val>
                                            <p:strVal val="#ppt_y"/>
                                          </p:val>
                                        </p:tav>
                                        <p:tav tm="100000">
                                          <p:val>
                                            <p:strVal val="#ppt_y"/>
                                          </p:val>
                                        </p:tav>
                                      </p:tavLst>
                                    </p:anim>
                                    <p:animEffect transition="in" filter="fade">
                                      <p:cBhvr>
                                        <p:cTn id="16" dur="500"/>
                                        <p:tgtEl>
                                          <p:spTgt spid="19514"/>
                                        </p:tgtEl>
                                      </p:cBhvr>
                                    </p:animEffect>
                                  </p:childTnLst>
                                </p:cTn>
                              </p:par>
                            </p:childTnLst>
                          </p:cTn>
                        </p:par>
                      </p:childTnLst>
                    </p:cTn>
                  </p:par>
                  <p:par>
                    <p:cTn id="17" fill="hold">
                      <p:stCondLst>
                        <p:cond delay="indefinite"/>
                      </p:stCondLst>
                      <p:childTnLst>
                        <p:par>
                          <p:cTn id="18" fill="hold">
                            <p:stCondLst>
                              <p:cond delay="0"/>
                            </p:stCondLst>
                            <p:childTnLst>
                              <p:par>
                                <p:cTn id="19" presetID="54" presetClass="entr" presetSubtype="0" accel="100000" fill="hold" nodeType="clickEffect">
                                  <p:stCondLst>
                                    <p:cond delay="0"/>
                                  </p:stCondLst>
                                  <p:childTnLst>
                                    <p:set>
                                      <p:cBhvr>
                                        <p:cTn id="20" dur="1" fill="hold">
                                          <p:stCondLst>
                                            <p:cond delay="0"/>
                                          </p:stCondLst>
                                        </p:cTn>
                                        <p:tgtEl>
                                          <p:spTgt spid="19515"/>
                                        </p:tgtEl>
                                        <p:attrNameLst>
                                          <p:attrName>style.visibility</p:attrName>
                                        </p:attrNameLst>
                                      </p:cBhvr>
                                      <p:to>
                                        <p:strVal val="visible"/>
                                      </p:to>
                                    </p:set>
                                    <p:anim calcmode="lin" valueType="num">
                                      <p:cBhvr>
                                        <p:cTn id="21" dur="500" fill="hold"/>
                                        <p:tgtEl>
                                          <p:spTgt spid="19515"/>
                                        </p:tgtEl>
                                        <p:attrNameLst>
                                          <p:attrName>ppt_w</p:attrName>
                                        </p:attrNameLst>
                                      </p:cBhvr>
                                      <p:tavLst>
                                        <p:tav tm="0">
                                          <p:val>
                                            <p:strVal val="#ppt_w*0.05"/>
                                          </p:val>
                                        </p:tav>
                                        <p:tav tm="100000">
                                          <p:val>
                                            <p:strVal val="#ppt_w"/>
                                          </p:val>
                                        </p:tav>
                                      </p:tavLst>
                                    </p:anim>
                                    <p:anim calcmode="lin" valueType="num">
                                      <p:cBhvr>
                                        <p:cTn id="22" dur="500" fill="hold"/>
                                        <p:tgtEl>
                                          <p:spTgt spid="19515"/>
                                        </p:tgtEl>
                                        <p:attrNameLst>
                                          <p:attrName>ppt_h</p:attrName>
                                        </p:attrNameLst>
                                      </p:cBhvr>
                                      <p:tavLst>
                                        <p:tav tm="0">
                                          <p:val>
                                            <p:strVal val="#ppt_h"/>
                                          </p:val>
                                        </p:tav>
                                        <p:tav tm="100000">
                                          <p:val>
                                            <p:strVal val="#ppt_h"/>
                                          </p:val>
                                        </p:tav>
                                      </p:tavLst>
                                    </p:anim>
                                    <p:anim calcmode="lin" valueType="num">
                                      <p:cBhvr>
                                        <p:cTn id="23" dur="500" fill="hold"/>
                                        <p:tgtEl>
                                          <p:spTgt spid="19515"/>
                                        </p:tgtEl>
                                        <p:attrNameLst>
                                          <p:attrName>ppt_x</p:attrName>
                                        </p:attrNameLst>
                                      </p:cBhvr>
                                      <p:tavLst>
                                        <p:tav tm="0">
                                          <p:val>
                                            <p:strVal val="#ppt_x-.2"/>
                                          </p:val>
                                        </p:tav>
                                        <p:tav tm="100000">
                                          <p:val>
                                            <p:strVal val="#ppt_x"/>
                                          </p:val>
                                        </p:tav>
                                      </p:tavLst>
                                    </p:anim>
                                    <p:anim calcmode="lin" valueType="num">
                                      <p:cBhvr>
                                        <p:cTn id="24" dur="500" fill="hold"/>
                                        <p:tgtEl>
                                          <p:spTgt spid="19515"/>
                                        </p:tgtEl>
                                        <p:attrNameLst>
                                          <p:attrName>ppt_y</p:attrName>
                                        </p:attrNameLst>
                                      </p:cBhvr>
                                      <p:tavLst>
                                        <p:tav tm="0">
                                          <p:val>
                                            <p:strVal val="#ppt_y"/>
                                          </p:val>
                                        </p:tav>
                                        <p:tav tm="100000">
                                          <p:val>
                                            <p:strVal val="#ppt_y"/>
                                          </p:val>
                                        </p:tav>
                                      </p:tavLst>
                                    </p:anim>
                                    <p:animEffect transition="in" filter="fade">
                                      <p:cBhvr>
                                        <p:cTn id="25" dur="500"/>
                                        <p:tgtEl>
                                          <p:spTgt spid="19515"/>
                                        </p:tgtEl>
                                      </p:cBhvr>
                                    </p:animEffect>
                                  </p:childTnLst>
                                </p:cTn>
                              </p:par>
                            </p:childTnLst>
                          </p:cTn>
                        </p:par>
                      </p:childTnLst>
                    </p:cTn>
                  </p:par>
                  <p:par>
                    <p:cTn id="26" fill="hold">
                      <p:stCondLst>
                        <p:cond delay="indefinite"/>
                      </p:stCondLst>
                      <p:childTnLst>
                        <p:par>
                          <p:cTn id="27" fill="hold">
                            <p:stCondLst>
                              <p:cond delay="0"/>
                            </p:stCondLst>
                            <p:childTnLst>
                              <p:par>
                                <p:cTn id="28" presetID="4" presetClass="entr" presetSubtype="16" fill="hold" nodeType="clickEffect">
                                  <p:stCondLst>
                                    <p:cond delay="0"/>
                                  </p:stCondLst>
                                  <p:childTnLst>
                                    <p:set>
                                      <p:cBhvr>
                                        <p:cTn id="29" dur="1" fill="hold">
                                          <p:stCondLst>
                                            <p:cond delay="0"/>
                                          </p:stCondLst>
                                        </p:cTn>
                                        <p:tgtEl>
                                          <p:spTgt spid="19516"/>
                                        </p:tgtEl>
                                        <p:attrNameLst>
                                          <p:attrName>style.visibility</p:attrName>
                                        </p:attrNameLst>
                                      </p:cBhvr>
                                      <p:to>
                                        <p:strVal val="visible"/>
                                      </p:to>
                                    </p:set>
                                    <p:animEffect transition="in" filter="box(in)">
                                      <p:cBhvr>
                                        <p:cTn id="30" dur="500"/>
                                        <p:tgtEl>
                                          <p:spTgt spid="19516"/>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9517"/>
                                        </p:tgtEl>
                                        <p:attrNameLst>
                                          <p:attrName>style.visibility</p:attrName>
                                        </p:attrNameLst>
                                      </p:cBhvr>
                                      <p:to>
                                        <p:strVal val="visible"/>
                                      </p:to>
                                    </p:set>
                                    <p:anim calcmode="lin" valueType="num">
                                      <p:cBhvr additive="base">
                                        <p:cTn id="35" dur="500" fill="hold"/>
                                        <p:tgtEl>
                                          <p:spTgt spid="19517"/>
                                        </p:tgtEl>
                                        <p:attrNameLst>
                                          <p:attrName>ppt_x</p:attrName>
                                        </p:attrNameLst>
                                      </p:cBhvr>
                                      <p:tavLst>
                                        <p:tav tm="0">
                                          <p:val>
                                            <p:strVal val="#ppt_x"/>
                                          </p:val>
                                        </p:tav>
                                        <p:tav tm="100000">
                                          <p:val>
                                            <p:strVal val="#ppt_x"/>
                                          </p:val>
                                        </p:tav>
                                      </p:tavLst>
                                    </p:anim>
                                    <p:anim calcmode="lin" valueType="num">
                                      <p:cBhvr additive="base">
                                        <p:cTn id="36" dur="500" fill="hold"/>
                                        <p:tgtEl>
                                          <p:spTgt spid="1951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9518"/>
                                        </p:tgtEl>
                                        <p:attrNameLst>
                                          <p:attrName>style.visibility</p:attrName>
                                        </p:attrNameLst>
                                      </p:cBhvr>
                                      <p:to>
                                        <p:strVal val="visible"/>
                                      </p:to>
                                    </p:set>
                                    <p:anim calcmode="lin" valueType="num">
                                      <p:cBhvr additive="base">
                                        <p:cTn id="41" dur="500" fill="hold"/>
                                        <p:tgtEl>
                                          <p:spTgt spid="19518"/>
                                        </p:tgtEl>
                                        <p:attrNameLst>
                                          <p:attrName>ppt_x</p:attrName>
                                        </p:attrNameLst>
                                      </p:cBhvr>
                                      <p:tavLst>
                                        <p:tav tm="0">
                                          <p:val>
                                            <p:strVal val="#ppt_x"/>
                                          </p:val>
                                        </p:tav>
                                        <p:tav tm="100000">
                                          <p:val>
                                            <p:strVal val="#ppt_x"/>
                                          </p:val>
                                        </p:tav>
                                      </p:tavLst>
                                    </p:anim>
                                    <p:anim calcmode="lin" valueType="num">
                                      <p:cBhvr additive="base">
                                        <p:cTn id="42" dur="500" fill="hold"/>
                                        <p:tgtEl>
                                          <p:spTgt spid="195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9512" y="548680"/>
            <a:ext cx="8856984" cy="4992136"/>
          </a:xfrm>
          <a:prstGeom prst="rect">
            <a:avLst/>
          </a:prstGeom>
          <a:solidFill>
            <a:srgbClr val="FFFF00"/>
          </a:solidFill>
          <a:ln>
            <a:solidFill>
              <a:schemeClr val="tx1"/>
            </a:solidFill>
          </a:ln>
        </p:spPr>
        <p:txBody>
          <a:bodyPr wrap="square">
            <a:spAutoFit/>
          </a:bodyPr>
          <a:lstStyle/>
          <a:p>
            <a:pPr algn="just">
              <a:buNone/>
            </a:pPr>
            <a:r>
              <a:rPr lang="es-MX" sz="2400" dirty="0">
                <a:effectLst>
                  <a:outerShdw blurRad="38100" dist="38100" dir="2700000" algn="tl">
                    <a:srgbClr val="000000">
                      <a:alpha val="43137"/>
                    </a:srgbClr>
                  </a:outerShdw>
                </a:effectLst>
                <a:latin typeface="+mn-lt"/>
              </a:rPr>
              <a:t>Las marcas de la munición </a:t>
            </a:r>
            <a:r>
              <a:rPr lang="es-MX" sz="2400" dirty="0" smtClean="0">
                <a:effectLst>
                  <a:outerShdw blurRad="38100" dist="38100" dir="2700000" algn="tl">
                    <a:srgbClr val="000000">
                      <a:alpha val="43137"/>
                    </a:srgbClr>
                  </a:outerShdw>
                </a:effectLst>
                <a:latin typeface="+mn-lt"/>
              </a:rPr>
              <a:t>OTO-MELARA </a:t>
            </a:r>
            <a:r>
              <a:rPr lang="es-MX" sz="2400" dirty="0">
                <a:effectLst>
                  <a:outerShdw blurRad="38100" dist="38100" dir="2700000" algn="tl">
                    <a:srgbClr val="000000">
                      <a:alpha val="43137"/>
                    </a:srgbClr>
                  </a:outerShdw>
                </a:effectLst>
                <a:latin typeface="+mn-lt"/>
              </a:rPr>
              <a:t>empleadas en los montajes de 76/62 </a:t>
            </a:r>
            <a:r>
              <a:rPr lang="es-MX" sz="2400" dirty="0" err="1">
                <a:effectLst>
                  <a:outerShdw blurRad="38100" dist="38100" dir="2700000" algn="tl">
                    <a:srgbClr val="000000">
                      <a:alpha val="43137"/>
                    </a:srgbClr>
                  </a:outerShdw>
                </a:effectLst>
                <a:latin typeface="+mn-lt"/>
              </a:rPr>
              <a:t>mms</a:t>
            </a:r>
            <a:r>
              <a:rPr lang="es-MX" sz="2400" dirty="0">
                <a:effectLst>
                  <a:outerShdw blurRad="38100" dist="38100" dir="2700000" algn="tl">
                    <a:srgbClr val="000000">
                      <a:alpha val="43137"/>
                    </a:srgbClr>
                  </a:outerShdw>
                </a:effectLst>
                <a:latin typeface="+mn-lt"/>
              </a:rPr>
              <a:t>. Son:</a:t>
            </a:r>
            <a:endParaRPr lang="es-CL" sz="2400" dirty="0">
              <a:latin typeface="+mn-lt"/>
            </a:endParaRPr>
          </a:p>
          <a:p>
            <a:pPr algn="just"/>
            <a:endParaRPr lang="es-CL" sz="2000" b="0" dirty="0">
              <a:latin typeface="+mn-lt"/>
            </a:endParaRPr>
          </a:p>
          <a:p>
            <a:pPr algn="just">
              <a:buNone/>
            </a:pPr>
            <a:r>
              <a:rPr lang="es-CL" sz="3200" b="0" dirty="0">
                <a:solidFill>
                  <a:srgbClr val="FF0000"/>
                </a:solidFill>
                <a:latin typeface="+mn-lt"/>
              </a:rPr>
              <a:t>HE-PF-OM</a:t>
            </a:r>
            <a:r>
              <a:rPr lang="es-CL" sz="2400" b="0" dirty="0">
                <a:latin typeface="+mn-lt"/>
              </a:rPr>
              <a:t> = Alto Explosivo -  Pre Fragmentada – </a:t>
            </a:r>
            <a:r>
              <a:rPr lang="es-CL" sz="2400" b="0" dirty="0" err="1" smtClean="0">
                <a:latin typeface="+mn-lt"/>
              </a:rPr>
              <a:t>Oto</a:t>
            </a:r>
            <a:r>
              <a:rPr lang="es-CL" sz="2400" b="0" dirty="0" smtClean="0">
                <a:latin typeface="+mn-lt"/>
              </a:rPr>
              <a:t> </a:t>
            </a:r>
            <a:r>
              <a:rPr lang="es-CL" sz="2400" b="0" dirty="0">
                <a:latin typeface="+mn-lt"/>
              </a:rPr>
              <a:t>Melara</a:t>
            </a:r>
          </a:p>
          <a:p>
            <a:pPr algn="just">
              <a:buNone/>
            </a:pPr>
            <a:r>
              <a:rPr lang="es-CL" sz="2400" b="0" dirty="0">
                <a:latin typeface="+mn-lt"/>
              </a:rPr>
              <a:t>Esta munición tiene acero de alta calidad y dureza y posee cubos de Tungsteno en su interior asegurando una cantidad de fragmentos para destruir sus blancos  con un buen radio de </a:t>
            </a:r>
            <a:r>
              <a:rPr lang="es-CL" sz="2400" b="0" dirty="0" err="1">
                <a:latin typeface="+mn-lt"/>
              </a:rPr>
              <a:t>destrución</a:t>
            </a:r>
            <a:r>
              <a:rPr lang="es-CL" sz="2400" b="0" dirty="0">
                <a:latin typeface="+mn-lt"/>
              </a:rPr>
              <a:t>,</a:t>
            </a:r>
          </a:p>
          <a:p>
            <a:pPr algn="just"/>
            <a:endParaRPr lang="es-CL" sz="2000" b="0" dirty="0">
              <a:latin typeface="+mn-lt"/>
            </a:endParaRPr>
          </a:p>
          <a:p>
            <a:pPr algn="just">
              <a:buNone/>
            </a:pPr>
            <a:r>
              <a:rPr lang="es-CL" sz="3200" b="0" dirty="0">
                <a:solidFill>
                  <a:srgbClr val="FF0000"/>
                </a:solidFill>
                <a:latin typeface="+mn-lt"/>
              </a:rPr>
              <a:t>HE-MOM</a:t>
            </a:r>
            <a:r>
              <a:rPr lang="es-CL" sz="3200" b="0" dirty="0">
                <a:latin typeface="+mn-lt"/>
              </a:rPr>
              <a:t> </a:t>
            </a:r>
            <a:r>
              <a:rPr lang="es-CL" sz="2400" b="0" dirty="0">
                <a:latin typeface="+mn-lt"/>
              </a:rPr>
              <a:t> = Alto Explosivo -  </a:t>
            </a:r>
            <a:r>
              <a:rPr lang="es-CL" sz="2400" b="0" dirty="0" err="1">
                <a:latin typeface="+mn-lt"/>
              </a:rPr>
              <a:t>Multirol</a:t>
            </a:r>
            <a:r>
              <a:rPr lang="es-CL" sz="2400" b="0" dirty="0">
                <a:latin typeface="+mn-lt"/>
              </a:rPr>
              <a:t>– </a:t>
            </a:r>
            <a:r>
              <a:rPr lang="es-CL" sz="2400" b="0" dirty="0" err="1" smtClean="0">
                <a:latin typeface="+mn-lt"/>
              </a:rPr>
              <a:t>Oto</a:t>
            </a:r>
            <a:r>
              <a:rPr lang="es-CL" sz="2400" b="0" dirty="0" smtClean="0">
                <a:latin typeface="+mn-lt"/>
              </a:rPr>
              <a:t> </a:t>
            </a:r>
            <a:r>
              <a:rPr lang="es-CL" sz="2400" b="0" dirty="0">
                <a:latin typeface="+mn-lt"/>
              </a:rPr>
              <a:t>Melara</a:t>
            </a:r>
          </a:p>
          <a:p>
            <a:pPr algn="just">
              <a:buNone/>
            </a:pPr>
            <a:r>
              <a:rPr lang="es-CL" sz="2400" b="0" dirty="0">
                <a:latin typeface="+mn-lt"/>
              </a:rPr>
              <a:t>Similar a la HE-PF-OM pero diseñada para ser usada  con una espoleta que le permite destruir sus blancos ya sea por proximidad, impacto o penetración con retardo, optimizando sus capacidades de destrucción</a:t>
            </a:r>
            <a:r>
              <a:rPr lang="es-CL" sz="2400" b="0" dirty="0" smtClean="0">
                <a:latin typeface="+mn-lt"/>
              </a:rPr>
              <a:t>.</a:t>
            </a:r>
            <a:endParaRPr lang="es-CL" sz="2400" b="0" dirty="0">
              <a:latin typeface="+mn-lt"/>
            </a:endParaRPr>
          </a:p>
        </p:txBody>
      </p:sp>
      <p:sp>
        <p:nvSpPr>
          <p:cNvPr id="3" name="2 CuadroTexto"/>
          <p:cNvSpPr txBox="1"/>
          <p:nvPr/>
        </p:nvSpPr>
        <p:spPr>
          <a:xfrm>
            <a:off x="971600" y="188640"/>
            <a:ext cx="7056784" cy="341632"/>
          </a:xfrm>
          <a:prstGeom prst="rect">
            <a:avLst/>
          </a:prstGeom>
          <a:noFill/>
        </p:spPr>
        <p:txBody>
          <a:bodyPr wrap="square" rtlCol="0">
            <a:spAutoFit/>
          </a:bodyPr>
          <a:lstStyle/>
          <a:p>
            <a:pPr algn="ctr">
              <a:buNone/>
            </a:pPr>
            <a:r>
              <a:rPr lang="es-CL" sz="1800" u="sng" dirty="0">
                <a:latin typeface="Arial" panose="020B0604020202020204" pitchFamily="34" charset="0"/>
                <a:cs typeface="Arial" panose="020B0604020202020204" pitchFamily="34" charset="0"/>
              </a:rPr>
              <a:t>MUN </a:t>
            </a:r>
            <a:r>
              <a:rPr lang="es-CL" sz="1800" u="sng" dirty="0" smtClean="0">
                <a:latin typeface="Arial" panose="020B0604020202020204" pitchFamily="34" charset="0"/>
                <a:cs typeface="Arial" panose="020B0604020202020204" pitchFamily="34" charset="0"/>
              </a:rPr>
              <a:t>ICIÓN </a:t>
            </a:r>
            <a:r>
              <a:rPr lang="es-CL" sz="1800" u="sng" dirty="0">
                <a:latin typeface="Arial" panose="020B0604020202020204" pitchFamily="34" charset="0"/>
                <a:cs typeface="Arial" panose="020B0604020202020204" pitchFamily="34" charset="0"/>
              </a:rPr>
              <a:t>DE 76/62 MMS. (FFG ESCUADRA Y MISILERAS)</a:t>
            </a:r>
            <a:endParaRPr lang="es-CL" sz="18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1500" y="530272"/>
            <a:ext cx="8856984" cy="5767733"/>
          </a:xfrm>
          <a:prstGeom prst="rect">
            <a:avLst/>
          </a:prstGeom>
          <a:solidFill>
            <a:srgbClr val="FFFF00"/>
          </a:solidFill>
          <a:ln>
            <a:solidFill>
              <a:schemeClr val="tx1"/>
            </a:solidFill>
          </a:ln>
        </p:spPr>
        <p:txBody>
          <a:bodyPr wrap="square">
            <a:spAutoFit/>
          </a:bodyPr>
          <a:lstStyle/>
          <a:p>
            <a:pPr algn="just">
              <a:buNone/>
            </a:pPr>
            <a:r>
              <a:rPr lang="es-MX" sz="2400" dirty="0">
                <a:effectLst>
                  <a:outerShdw blurRad="38100" dist="38100" dir="2700000" algn="tl">
                    <a:srgbClr val="000000">
                      <a:alpha val="43137"/>
                    </a:srgbClr>
                  </a:outerShdw>
                </a:effectLst>
                <a:latin typeface="+mn-lt"/>
              </a:rPr>
              <a:t>Las marcas de la munición </a:t>
            </a:r>
            <a:r>
              <a:rPr lang="es-MX" sz="2400" dirty="0" smtClean="0">
                <a:effectLst>
                  <a:outerShdw blurRad="38100" dist="38100" dir="2700000" algn="tl">
                    <a:srgbClr val="000000">
                      <a:alpha val="43137"/>
                    </a:srgbClr>
                  </a:outerShdw>
                </a:effectLst>
                <a:latin typeface="+mn-lt"/>
              </a:rPr>
              <a:t>OTO-MELARA </a:t>
            </a:r>
            <a:r>
              <a:rPr lang="es-MX" sz="2400" dirty="0">
                <a:effectLst>
                  <a:outerShdw blurRad="38100" dist="38100" dir="2700000" algn="tl">
                    <a:srgbClr val="000000">
                      <a:alpha val="43137"/>
                    </a:srgbClr>
                  </a:outerShdw>
                </a:effectLst>
                <a:latin typeface="+mn-lt"/>
              </a:rPr>
              <a:t>empleadas en los montajes de 76/62 </a:t>
            </a:r>
            <a:r>
              <a:rPr lang="es-MX" sz="2400" dirty="0" err="1">
                <a:effectLst>
                  <a:outerShdw blurRad="38100" dist="38100" dir="2700000" algn="tl">
                    <a:srgbClr val="000000">
                      <a:alpha val="43137"/>
                    </a:srgbClr>
                  </a:outerShdw>
                </a:effectLst>
                <a:latin typeface="+mn-lt"/>
              </a:rPr>
              <a:t>mms</a:t>
            </a:r>
            <a:r>
              <a:rPr lang="es-MX" sz="2400" dirty="0">
                <a:effectLst>
                  <a:outerShdw blurRad="38100" dist="38100" dir="2700000" algn="tl">
                    <a:srgbClr val="000000">
                      <a:alpha val="43137"/>
                    </a:srgbClr>
                  </a:outerShdw>
                </a:effectLst>
                <a:latin typeface="+mn-lt"/>
              </a:rPr>
              <a:t>. </a:t>
            </a:r>
            <a:r>
              <a:rPr lang="es-MX" sz="2400">
                <a:effectLst>
                  <a:outerShdw blurRad="38100" dist="38100" dir="2700000" algn="tl">
                    <a:srgbClr val="000000">
                      <a:alpha val="43137"/>
                    </a:srgbClr>
                  </a:outerShdw>
                </a:effectLst>
                <a:latin typeface="+mn-lt"/>
              </a:rPr>
              <a:t>Son</a:t>
            </a:r>
            <a:r>
              <a:rPr lang="es-MX" sz="2400" smtClean="0">
                <a:effectLst>
                  <a:outerShdw blurRad="38100" dist="38100" dir="2700000" algn="tl">
                    <a:srgbClr val="000000">
                      <a:alpha val="43137"/>
                    </a:srgbClr>
                  </a:outerShdw>
                </a:effectLst>
                <a:latin typeface="+mn-lt"/>
              </a:rPr>
              <a:t>: (CONT.)</a:t>
            </a:r>
            <a:endParaRPr lang="es-CL" sz="2400" dirty="0">
              <a:latin typeface="+mn-lt"/>
            </a:endParaRPr>
          </a:p>
          <a:p>
            <a:pPr algn="just"/>
            <a:endParaRPr lang="es-CL" sz="1600" dirty="0">
              <a:latin typeface="+mn-lt"/>
            </a:endParaRPr>
          </a:p>
          <a:p>
            <a:pPr algn="just">
              <a:buNone/>
            </a:pPr>
            <a:r>
              <a:rPr lang="es-CL" sz="3200" b="0" dirty="0" smtClean="0">
                <a:solidFill>
                  <a:srgbClr val="FF0000"/>
                </a:solidFill>
                <a:latin typeface="+mn-lt"/>
              </a:rPr>
              <a:t>HE-SAPOM</a:t>
            </a:r>
            <a:r>
              <a:rPr lang="es-CL" sz="2400" b="0" dirty="0" smtClean="0">
                <a:latin typeface="+mn-lt"/>
              </a:rPr>
              <a:t> </a:t>
            </a:r>
            <a:r>
              <a:rPr lang="es-CL" sz="2400" b="0" dirty="0">
                <a:latin typeface="+mn-lt"/>
              </a:rPr>
              <a:t>= Alto Explosivo -  </a:t>
            </a:r>
            <a:r>
              <a:rPr lang="es-CL" sz="2400" b="0" dirty="0" err="1">
                <a:latin typeface="+mn-lt"/>
              </a:rPr>
              <a:t>Semi</a:t>
            </a:r>
            <a:r>
              <a:rPr lang="es-CL" sz="2400" b="0" dirty="0">
                <a:latin typeface="+mn-lt"/>
              </a:rPr>
              <a:t> Perforante– </a:t>
            </a:r>
            <a:r>
              <a:rPr lang="es-CL" sz="2400" b="0" dirty="0" err="1" smtClean="0">
                <a:latin typeface="+mn-lt"/>
              </a:rPr>
              <a:t>Oto</a:t>
            </a:r>
            <a:r>
              <a:rPr lang="es-CL" sz="2400" b="0" dirty="0" smtClean="0">
                <a:latin typeface="+mn-lt"/>
              </a:rPr>
              <a:t> </a:t>
            </a:r>
            <a:r>
              <a:rPr lang="es-CL" sz="2400" b="0" dirty="0">
                <a:latin typeface="+mn-lt"/>
              </a:rPr>
              <a:t>Melara (High-</a:t>
            </a:r>
            <a:r>
              <a:rPr lang="es-CL" sz="2400" b="0" dirty="0" err="1">
                <a:latin typeface="+mn-lt"/>
              </a:rPr>
              <a:t>Explosive</a:t>
            </a:r>
            <a:r>
              <a:rPr lang="es-CL" sz="2400" b="0" dirty="0">
                <a:latin typeface="+mn-lt"/>
              </a:rPr>
              <a:t>, </a:t>
            </a:r>
            <a:r>
              <a:rPr lang="es-CL" sz="2400" b="0" dirty="0" err="1">
                <a:latin typeface="+mn-lt"/>
              </a:rPr>
              <a:t>Semi-Armour</a:t>
            </a:r>
            <a:r>
              <a:rPr lang="es-CL" sz="2400" b="0" dirty="0">
                <a:latin typeface="+mn-lt"/>
              </a:rPr>
              <a:t> </a:t>
            </a:r>
            <a:r>
              <a:rPr lang="es-CL" sz="2400" b="0" dirty="0" smtClean="0">
                <a:latin typeface="+mn-lt"/>
              </a:rPr>
              <a:t>Piercing). Esta </a:t>
            </a:r>
            <a:r>
              <a:rPr lang="es-CL" sz="2400" b="0" dirty="0">
                <a:latin typeface="+mn-lt"/>
              </a:rPr>
              <a:t>munición posee un cuerpo de acero reforzado,; siendo diseñada para penetración de las planchas de costado de un buque mayor tipo petroleros ( resistentes a impactos), también posee </a:t>
            </a:r>
            <a:r>
              <a:rPr lang="es-CL" sz="2400" b="0" dirty="0" err="1">
                <a:latin typeface="+mn-lt"/>
              </a:rPr>
              <a:t>prefragmentación</a:t>
            </a:r>
            <a:r>
              <a:rPr lang="es-CL" sz="2400" b="0" dirty="0">
                <a:latin typeface="+mn-lt"/>
              </a:rPr>
              <a:t> de Tungsteno y se usa con espoleta de impacto con retardo. (</a:t>
            </a:r>
            <a:r>
              <a:rPr lang="es-CL" sz="2400" b="0" dirty="0" err="1">
                <a:latin typeface="+mn-lt"/>
              </a:rPr>
              <a:t>maximo</a:t>
            </a:r>
            <a:r>
              <a:rPr lang="es-CL" sz="2400" b="0" dirty="0">
                <a:latin typeface="+mn-lt"/>
              </a:rPr>
              <a:t> alcance de 16 </a:t>
            </a:r>
            <a:r>
              <a:rPr lang="es-CL" sz="2400" b="0" dirty="0" err="1">
                <a:latin typeface="+mn-lt"/>
              </a:rPr>
              <a:t>Kms.</a:t>
            </a:r>
            <a:r>
              <a:rPr lang="es-CL" sz="2400" b="0" dirty="0">
                <a:latin typeface="+mn-lt"/>
              </a:rPr>
              <a:t>)</a:t>
            </a:r>
          </a:p>
          <a:p>
            <a:pPr algn="just">
              <a:buNone/>
            </a:pPr>
            <a:r>
              <a:rPr lang="es-CL" sz="3200" b="0" dirty="0" smtClean="0">
                <a:solidFill>
                  <a:srgbClr val="FF0000"/>
                </a:solidFill>
                <a:latin typeface="+mn-lt"/>
              </a:rPr>
              <a:t>HE-SAPOMER</a:t>
            </a:r>
            <a:r>
              <a:rPr lang="es-CL" sz="2000" b="0" dirty="0" smtClean="0">
                <a:latin typeface="+mn-lt"/>
              </a:rPr>
              <a:t> </a:t>
            </a:r>
            <a:r>
              <a:rPr lang="es-CL" sz="2000" b="0" dirty="0">
                <a:latin typeface="+mn-lt"/>
              </a:rPr>
              <a:t>= </a:t>
            </a:r>
            <a:r>
              <a:rPr lang="es-CL" sz="2400" b="0" dirty="0">
                <a:latin typeface="+mn-lt"/>
              </a:rPr>
              <a:t>Alto Explosivo -  </a:t>
            </a:r>
            <a:r>
              <a:rPr lang="es-CL" sz="2400" b="0" dirty="0" err="1">
                <a:latin typeface="+mn-lt"/>
              </a:rPr>
              <a:t>Semi</a:t>
            </a:r>
            <a:r>
              <a:rPr lang="es-CL" sz="2400" b="0" dirty="0">
                <a:latin typeface="+mn-lt"/>
              </a:rPr>
              <a:t> Perforante– </a:t>
            </a:r>
            <a:r>
              <a:rPr lang="es-CL" sz="2400" b="0" dirty="0" err="1" smtClean="0">
                <a:latin typeface="+mn-lt"/>
              </a:rPr>
              <a:t>Oto</a:t>
            </a:r>
            <a:r>
              <a:rPr lang="es-CL" sz="2400" b="0" dirty="0" smtClean="0">
                <a:latin typeface="+mn-lt"/>
              </a:rPr>
              <a:t> </a:t>
            </a:r>
            <a:r>
              <a:rPr lang="es-CL" sz="2400" b="0" dirty="0">
                <a:latin typeface="+mn-lt"/>
              </a:rPr>
              <a:t>Melara  Alcance Extendido ( High-</a:t>
            </a:r>
            <a:r>
              <a:rPr lang="es-CL" sz="2400" b="0" dirty="0" err="1">
                <a:latin typeface="+mn-lt"/>
              </a:rPr>
              <a:t>Explosive</a:t>
            </a:r>
            <a:r>
              <a:rPr lang="es-CL" sz="2400" b="0" dirty="0">
                <a:latin typeface="+mn-lt"/>
              </a:rPr>
              <a:t>, </a:t>
            </a:r>
            <a:r>
              <a:rPr lang="es-CL" sz="2400" b="0" dirty="0" err="1">
                <a:latin typeface="+mn-lt"/>
              </a:rPr>
              <a:t>Semi-Armour</a:t>
            </a:r>
            <a:r>
              <a:rPr lang="es-CL" sz="2400" b="0" dirty="0">
                <a:latin typeface="+mn-lt"/>
              </a:rPr>
              <a:t> Piercing, Extended </a:t>
            </a:r>
            <a:r>
              <a:rPr lang="es-CL" sz="2400" b="0" dirty="0" err="1">
                <a:latin typeface="+mn-lt"/>
              </a:rPr>
              <a:t>Range</a:t>
            </a:r>
            <a:r>
              <a:rPr lang="es-CL" sz="2400" b="0" dirty="0">
                <a:latin typeface="+mn-lt"/>
              </a:rPr>
              <a:t> </a:t>
            </a:r>
            <a:r>
              <a:rPr lang="es-CL" sz="2400" b="0" dirty="0" smtClean="0">
                <a:latin typeface="+mn-lt"/>
              </a:rPr>
              <a:t>). Munición </a:t>
            </a:r>
            <a:r>
              <a:rPr lang="es-CL" sz="2400" b="0" dirty="0">
                <a:latin typeface="+mn-lt"/>
              </a:rPr>
              <a:t>similar a la SAPOM  pero dotada de propulsión por </a:t>
            </a:r>
            <a:r>
              <a:rPr lang="es-CL" sz="2400" b="0" dirty="0" err="1">
                <a:latin typeface="+mn-lt"/>
              </a:rPr>
              <a:t>propelente</a:t>
            </a:r>
            <a:r>
              <a:rPr lang="es-CL" sz="2400" b="0" dirty="0">
                <a:latin typeface="+mn-lt"/>
              </a:rPr>
              <a:t> sólido en el culote para aumentar su alcance, sin perder precisión, manteniendo su carga de combate. Posee </a:t>
            </a:r>
            <a:r>
              <a:rPr lang="es-CL" sz="2400" b="0" dirty="0" err="1">
                <a:latin typeface="+mn-lt"/>
              </a:rPr>
              <a:t>prefragmentos</a:t>
            </a:r>
            <a:r>
              <a:rPr lang="es-CL" sz="2400" b="0" dirty="0">
                <a:latin typeface="+mn-lt"/>
              </a:rPr>
              <a:t> de Tungsteno y espoleta de impacto con retardo. (máximo alcance de 20 </a:t>
            </a:r>
            <a:r>
              <a:rPr lang="es-CL" sz="2400" b="0" dirty="0" err="1">
                <a:latin typeface="+mn-lt"/>
              </a:rPr>
              <a:t>Kms.</a:t>
            </a:r>
            <a:r>
              <a:rPr lang="es-CL" sz="2400" b="0" dirty="0">
                <a:latin typeface="+mn-lt"/>
              </a:rPr>
              <a:t>)</a:t>
            </a:r>
            <a:endParaRPr lang="es-CL" sz="2000" b="0" dirty="0">
              <a:latin typeface="+mn-lt"/>
            </a:endParaRPr>
          </a:p>
        </p:txBody>
      </p:sp>
      <p:sp>
        <p:nvSpPr>
          <p:cNvPr id="3" name="2 CuadroTexto"/>
          <p:cNvSpPr txBox="1"/>
          <p:nvPr/>
        </p:nvSpPr>
        <p:spPr>
          <a:xfrm>
            <a:off x="971600" y="63032"/>
            <a:ext cx="7056784" cy="341632"/>
          </a:xfrm>
          <a:prstGeom prst="rect">
            <a:avLst/>
          </a:prstGeom>
          <a:noFill/>
        </p:spPr>
        <p:txBody>
          <a:bodyPr wrap="square" rtlCol="0">
            <a:spAutoFit/>
          </a:bodyPr>
          <a:lstStyle/>
          <a:p>
            <a:pPr algn="ctr">
              <a:buNone/>
            </a:pPr>
            <a:r>
              <a:rPr lang="es-CL" sz="1800" u="sng" dirty="0">
                <a:latin typeface="Arial" panose="020B0604020202020204" pitchFamily="34" charset="0"/>
                <a:cs typeface="Arial" panose="020B0604020202020204" pitchFamily="34" charset="0"/>
              </a:rPr>
              <a:t>MUN </a:t>
            </a:r>
            <a:r>
              <a:rPr lang="es-CL" sz="1800" u="sng" dirty="0" smtClean="0">
                <a:latin typeface="Arial" panose="020B0604020202020204" pitchFamily="34" charset="0"/>
                <a:cs typeface="Arial" panose="020B0604020202020204" pitchFamily="34" charset="0"/>
              </a:rPr>
              <a:t>ICIÓN </a:t>
            </a:r>
            <a:r>
              <a:rPr lang="es-CL" sz="1800" u="sng" dirty="0">
                <a:latin typeface="Arial" panose="020B0604020202020204" pitchFamily="34" charset="0"/>
                <a:cs typeface="Arial" panose="020B0604020202020204" pitchFamily="34" charset="0"/>
              </a:rPr>
              <a:t>DE 76/62 MMS. (FFG ESCUADRA Y MISILERAS)</a:t>
            </a:r>
            <a:endParaRPr lang="es-CL"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9790838"/>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ción">
  <a:themeElements>
    <a:clrScheme name="Retrospección">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2679</TotalTime>
  <Words>1046</Words>
  <Application>Microsoft Office PowerPoint</Application>
  <PresentationFormat>Presentación en pantalla (4:3)</PresentationFormat>
  <Paragraphs>96</Paragraphs>
  <Slides>14</Slides>
  <Notes>0</Notes>
  <HiddenSlides>0</HiddenSlides>
  <MMClips>0</MMClips>
  <ScaleCrop>false</ScaleCrop>
  <HeadingPairs>
    <vt:vector size="8" baseType="variant">
      <vt:variant>
        <vt:lpstr>Fuentes usadas</vt:lpstr>
      </vt:variant>
      <vt:variant>
        <vt:i4>6</vt:i4>
      </vt:variant>
      <vt:variant>
        <vt:lpstr>Tema</vt:lpstr>
      </vt:variant>
      <vt:variant>
        <vt:i4>1</vt:i4>
      </vt:variant>
      <vt:variant>
        <vt:lpstr>Servidores OLE incrustados</vt:lpstr>
      </vt:variant>
      <vt:variant>
        <vt:i4>1</vt:i4>
      </vt:variant>
      <vt:variant>
        <vt:lpstr>Títulos de diapositiva</vt:lpstr>
      </vt:variant>
      <vt:variant>
        <vt:i4>14</vt:i4>
      </vt:variant>
    </vt:vector>
  </HeadingPairs>
  <TitlesOfParts>
    <vt:vector size="22" baseType="lpstr">
      <vt:lpstr>Arial</vt:lpstr>
      <vt:lpstr>Arial Black</vt:lpstr>
      <vt:lpstr>Calibri</vt:lpstr>
      <vt:lpstr>Calibri Light</vt:lpstr>
      <vt:lpstr>Times New Roman</vt:lpstr>
      <vt:lpstr>Wingdings</vt:lpstr>
      <vt:lpstr>Retrospección</vt:lpstr>
      <vt:lpstr>Fotografía de Photo Editor</vt:lpstr>
      <vt:lpstr>Presentación de PowerPoint</vt:lpstr>
      <vt:lpstr>NOMENCLATURA DE UNA GRANADA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Armada de Chile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Sin título de diapositiva</dc:title>
  <dc:creator>Escuela Naval "A. P."</dc:creator>
  <cp:lastModifiedBy>ARSENAL NAVAL (T.)</cp:lastModifiedBy>
  <cp:revision>49</cp:revision>
  <dcterms:created xsi:type="dcterms:W3CDTF">2003-04-21T14:04:19Z</dcterms:created>
  <dcterms:modified xsi:type="dcterms:W3CDTF">2020-09-12T20:50:07Z</dcterms:modified>
</cp:coreProperties>
</file>