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9" r:id="rId2"/>
    <p:sldId id="260" r:id="rId3"/>
    <p:sldId id="271" r:id="rId4"/>
    <p:sldId id="265" r:id="rId5"/>
    <p:sldId id="262" r:id="rId6"/>
    <p:sldId id="261" r:id="rId7"/>
    <p:sldId id="264" r:id="rId8"/>
    <p:sldId id="263" r:id="rId9"/>
    <p:sldId id="273" r:id="rId10"/>
    <p:sldId id="272" r:id="rId11"/>
    <p:sldId id="274" r:id="rId12"/>
    <p:sldId id="275" r:id="rId13"/>
    <p:sldId id="276" r:id="rId14"/>
    <p:sldId id="277" r:id="rId15"/>
    <p:sldId id="268" r:id="rId16"/>
    <p:sldId id="269" r:id="rId17"/>
    <p:sldId id="270" r:id="rId18"/>
    <p:sldId id="266" r:id="rId19"/>
    <p:sldId id="267" r:id="rId20"/>
  </p:sldIdLst>
  <p:sldSz cx="9144000" cy="6858000" type="screen4x3"/>
  <p:notesSz cx="6858000" cy="9144000"/>
  <p:defaultTextStyle>
    <a:defPPr>
      <a:defRPr lang="en-US"/>
    </a:defPPr>
    <a:lvl1pPr marL="0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288036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576072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864108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152144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1440180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1728216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016252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2304288" algn="l" defTabSz="28803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6812385-k" initials="1" lastIdx="1" clrIdx="0">
    <p:extLst>
      <p:ext uri="{19B8F6BF-5375-455C-9EA6-DF929625EA0E}">
        <p15:presenceInfo xmlns:p15="http://schemas.microsoft.com/office/powerpoint/2012/main" userId="16812385-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E27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84624" autoAdjust="0"/>
  </p:normalViewPr>
  <p:slideViewPr>
    <p:cSldViewPr snapToGrid="0">
      <p:cViewPr varScale="1">
        <p:scale>
          <a:sx n="93" d="100"/>
          <a:sy n="93" d="100"/>
        </p:scale>
        <p:origin x="1968" y="78"/>
      </p:cViewPr>
      <p:guideLst>
        <p:guide orient="horz" pos="2880"/>
        <p:guide pos="5120"/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20-01-2026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288036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576072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864108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152144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440180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728216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016252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304288" algn="l" defTabSz="576072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E3361-0906-4D9D-B017-19E9FD0FE3A8}" type="slidenum">
              <a:rPr lang="es-CL" smtClean="0"/>
              <a:pPr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50998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E3361-0906-4D9D-B017-19E9FD0FE3A8}" type="slidenum">
              <a:rPr lang="es-CL" smtClean="0"/>
              <a:pPr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2911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E3361-0906-4D9D-B017-19E9FD0FE3A8}" type="slidenum">
              <a:rPr lang="es-CL" smtClean="0"/>
              <a:pPr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1219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E3361-0906-4D9D-B017-19E9FD0FE3A8}" type="slidenum">
              <a:rPr lang="es-CL" smtClean="0"/>
              <a:pPr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1080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E3361-0906-4D9D-B017-19E9FD0FE3A8}" type="slidenum">
              <a:rPr lang="es-CL" smtClean="0"/>
              <a:pPr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528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5"/>
            <a:ext cx="6858000" cy="238760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4039" indent="0" algn="ctr">
              <a:buNone/>
              <a:defRPr sz="1700"/>
            </a:lvl2pPr>
            <a:lvl3pPr marL="768077" indent="0" algn="ctr">
              <a:buNone/>
              <a:defRPr sz="1500"/>
            </a:lvl3pPr>
            <a:lvl4pPr marL="1152115" indent="0" algn="ctr">
              <a:buNone/>
              <a:defRPr sz="1300"/>
            </a:lvl4pPr>
            <a:lvl5pPr marL="1536154" indent="0" algn="ctr">
              <a:buNone/>
              <a:defRPr sz="1300"/>
            </a:lvl5pPr>
            <a:lvl6pPr marL="1920192" indent="0" algn="ctr">
              <a:buNone/>
              <a:defRPr sz="1300"/>
            </a:lvl6pPr>
            <a:lvl7pPr marL="2304231" indent="0" algn="ctr">
              <a:buNone/>
              <a:defRPr sz="1300"/>
            </a:lvl7pPr>
            <a:lvl8pPr marL="2688269" indent="0" algn="ctr">
              <a:buNone/>
              <a:defRPr sz="1300"/>
            </a:lvl8pPr>
            <a:lvl9pPr marL="3072307" indent="0" algn="ctr">
              <a:buNone/>
              <a:defRPr sz="13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09741"/>
            <a:ext cx="7886700" cy="285273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66"/>
            <a:ext cx="7886700" cy="1500187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680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521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5361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92019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3042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8826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0723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4039" indent="0">
              <a:buNone/>
              <a:defRPr sz="1700" b="1"/>
            </a:lvl2pPr>
            <a:lvl3pPr marL="768077" indent="0">
              <a:buNone/>
              <a:defRPr sz="1500" b="1"/>
            </a:lvl3pPr>
            <a:lvl4pPr marL="1152115" indent="0">
              <a:buNone/>
              <a:defRPr sz="1300" b="1"/>
            </a:lvl4pPr>
            <a:lvl5pPr marL="1536154" indent="0">
              <a:buNone/>
              <a:defRPr sz="1300" b="1"/>
            </a:lvl5pPr>
            <a:lvl6pPr marL="1920192" indent="0">
              <a:buNone/>
              <a:defRPr sz="1300" b="1"/>
            </a:lvl6pPr>
            <a:lvl7pPr marL="2304231" indent="0">
              <a:buNone/>
              <a:defRPr sz="1300" b="1"/>
            </a:lvl7pPr>
            <a:lvl8pPr marL="2688269" indent="0">
              <a:buNone/>
              <a:defRPr sz="1300" b="1"/>
            </a:lvl8pPr>
            <a:lvl9pPr marL="3072307" indent="0">
              <a:buNone/>
              <a:defRPr sz="13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4"/>
            <a:ext cx="3887391" cy="8239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4039" indent="0">
              <a:buNone/>
              <a:defRPr sz="1700" b="1"/>
            </a:lvl2pPr>
            <a:lvl3pPr marL="768077" indent="0">
              <a:buNone/>
              <a:defRPr sz="1500" b="1"/>
            </a:lvl3pPr>
            <a:lvl4pPr marL="1152115" indent="0">
              <a:buNone/>
              <a:defRPr sz="1300" b="1"/>
            </a:lvl4pPr>
            <a:lvl5pPr marL="1536154" indent="0">
              <a:buNone/>
              <a:defRPr sz="1300" b="1"/>
            </a:lvl5pPr>
            <a:lvl6pPr marL="1920192" indent="0">
              <a:buNone/>
              <a:defRPr sz="1300" b="1"/>
            </a:lvl6pPr>
            <a:lvl7pPr marL="2304231" indent="0">
              <a:buNone/>
              <a:defRPr sz="1300" b="1"/>
            </a:lvl7pPr>
            <a:lvl8pPr marL="2688269" indent="0">
              <a:buNone/>
              <a:defRPr sz="1300" b="1"/>
            </a:lvl8pPr>
            <a:lvl9pPr marL="3072307" indent="0">
              <a:buNone/>
              <a:defRPr sz="13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2"/>
            <a:ext cx="2949178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84039" indent="0">
              <a:buNone/>
              <a:defRPr sz="1200"/>
            </a:lvl2pPr>
            <a:lvl3pPr marL="768077" indent="0">
              <a:buNone/>
              <a:defRPr sz="1000"/>
            </a:lvl3pPr>
            <a:lvl4pPr marL="1152115" indent="0">
              <a:buNone/>
              <a:defRPr sz="800"/>
            </a:lvl4pPr>
            <a:lvl5pPr marL="1536154" indent="0">
              <a:buNone/>
              <a:defRPr sz="800"/>
            </a:lvl5pPr>
            <a:lvl6pPr marL="1920192" indent="0">
              <a:buNone/>
              <a:defRPr sz="800"/>
            </a:lvl6pPr>
            <a:lvl7pPr marL="2304231" indent="0">
              <a:buNone/>
              <a:defRPr sz="800"/>
            </a:lvl7pPr>
            <a:lvl8pPr marL="2688269" indent="0">
              <a:buNone/>
              <a:defRPr sz="800"/>
            </a:lvl8pPr>
            <a:lvl9pPr marL="3072307" indent="0">
              <a:buNone/>
              <a:defRPr sz="8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2700"/>
            </a:lvl1pPr>
            <a:lvl2pPr marL="384039" indent="0">
              <a:buNone/>
              <a:defRPr sz="2400"/>
            </a:lvl2pPr>
            <a:lvl3pPr marL="768077" indent="0">
              <a:buNone/>
              <a:defRPr sz="2000"/>
            </a:lvl3pPr>
            <a:lvl4pPr marL="1152115" indent="0">
              <a:buNone/>
              <a:defRPr sz="1700"/>
            </a:lvl4pPr>
            <a:lvl5pPr marL="1536154" indent="0">
              <a:buNone/>
              <a:defRPr sz="1700"/>
            </a:lvl5pPr>
            <a:lvl6pPr marL="1920192" indent="0">
              <a:buNone/>
              <a:defRPr sz="1700"/>
            </a:lvl6pPr>
            <a:lvl7pPr marL="2304231" indent="0">
              <a:buNone/>
              <a:defRPr sz="1700"/>
            </a:lvl7pPr>
            <a:lvl8pPr marL="2688269" indent="0">
              <a:buNone/>
              <a:defRPr sz="1700"/>
            </a:lvl8pPr>
            <a:lvl9pPr marL="3072307" indent="0">
              <a:buNone/>
              <a:defRPr sz="17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2"/>
            <a:ext cx="2949178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84039" indent="0">
              <a:buNone/>
              <a:defRPr sz="1200"/>
            </a:lvl2pPr>
            <a:lvl3pPr marL="768077" indent="0">
              <a:buNone/>
              <a:defRPr sz="1000"/>
            </a:lvl3pPr>
            <a:lvl4pPr marL="1152115" indent="0">
              <a:buNone/>
              <a:defRPr sz="800"/>
            </a:lvl4pPr>
            <a:lvl5pPr marL="1536154" indent="0">
              <a:buNone/>
              <a:defRPr sz="800"/>
            </a:lvl5pPr>
            <a:lvl6pPr marL="1920192" indent="0">
              <a:buNone/>
              <a:defRPr sz="800"/>
            </a:lvl6pPr>
            <a:lvl7pPr marL="2304231" indent="0">
              <a:buNone/>
              <a:defRPr sz="800"/>
            </a:lvl7pPr>
            <a:lvl8pPr marL="2688269" indent="0">
              <a:buNone/>
              <a:defRPr sz="800"/>
            </a:lvl8pPr>
            <a:lvl9pPr marL="3072307" indent="0">
              <a:buNone/>
              <a:defRPr sz="8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365127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7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t="-2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57607" tIns="28804" rIns="57607" bIns="28804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57607" tIns="28804" rIns="57607" bIns="28804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57607" tIns="28804" rIns="57607" bIns="28804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20-01-2026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57607" tIns="28804" rIns="57607" bIns="28804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57607" tIns="28804" rIns="57607" bIns="28804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768077" rtl="0" eaLnBrk="1" latinLnBrk="0" hangingPunct="1">
        <a:lnSpc>
          <a:spcPct val="90000"/>
        </a:lnSpc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019" indent="-192019" algn="l" defTabSz="768077" rtl="0" eaLnBrk="1" latinLnBrk="0" hangingPunct="1">
        <a:lnSpc>
          <a:spcPct val="90000"/>
        </a:lnSpc>
        <a:spcBef>
          <a:spcPts val="84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58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096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44135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28173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12211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96250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288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64326" indent="-192019" algn="l" defTabSz="768077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4039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8077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15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6154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0192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04231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88269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72307" algn="l" defTabSz="76807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"/>
          <p:cNvGrpSpPr/>
          <p:nvPr/>
        </p:nvGrpSpPr>
        <p:grpSpPr>
          <a:xfrm>
            <a:off x="0" y="6426200"/>
            <a:ext cx="9144000" cy="561560"/>
            <a:chOff x="-8257672" y="57357"/>
            <a:chExt cx="20562467" cy="561020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57357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2720" y="62144"/>
              <a:ext cx="20557515" cy="48428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900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800" dirty="0">
                  <a:solidFill>
                    <a:schemeClr val="bg1"/>
                  </a:solidFill>
                </a:rPr>
                <a:t>HONOR	</a:t>
              </a:r>
              <a:r>
                <a:rPr lang="es-ES" sz="800" dirty="0">
                  <a:solidFill>
                    <a:schemeClr val="bg1"/>
                  </a:solidFill>
                </a:rPr>
                <a:t>    </a:t>
              </a:r>
              <a:r>
                <a:rPr lang="es-ES" sz="800" dirty="0" smtClean="0">
                  <a:solidFill>
                    <a:schemeClr val="bg1"/>
                  </a:solidFill>
                </a:rPr>
                <a:t>        </a:t>
              </a:r>
              <a:r>
                <a:rPr sz="800" dirty="0">
                  <a:solidFill>
                    <a:schemeClr val="bg1"/>
                  </a:solidFill>
                </a:rPr>
                <a:t>	LEALTAD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VALENTÍA	</a:t>
              </a:r>
              <a:r>
                <a:rPr sz="800">
                  <a:solidFill>
                    <a:schemeClr val="bg1"/>
                  </a:solidFill>
                </a:rPr>
                <a:t>       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</a:t>
              </a:r>
              <a:r>
                <a:rPr sz="800" smtClean="0">
                  <a:solidFill>
                    <a:schemeClr val="bg1"/>
                  </a:solidFill>
                </a:rPr>
                <a:t>INTEGRIDAD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	</a:t>
              </a:r>
              <a:r>
                <a:rPr sz="800">
                  <a:solidFill>
                    <a:schemeClr val="bg1"/>
                  </a:solidFill>
                </a:rPr>
                <a:t> </a:t>
              </a:r>
              <a:r>
                <a:rPr lang="es-ES" sz="800" dirty="0">
                  <a:solidFill>
                    <a:schemeClr val="bg1"/>
                  </a:solidFill>
                </a:rPr>
                <a:t> </a:t>
              </a:r>
              <a:r>
                <a:rPr lang="es-ES" sz="800" dirty="0" smtClean="0">
                  <a:solidFill>
                    <a:schemeClr val="bg1"/>
                  </a:solidFill>
                </a:rPr>
                <a:t>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DEBER</a:t>
              </a:r>
            </a:p>
          </p:txBody>
        </p:sp>
      </p:grpSp>
      <p:pic>
        <p:nvPicPr>
          <p:cNvPr id="7" name="6 Imagen" descr="vinet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4181475"/>
            <a:ext cx="24288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2401888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071688"/>
            <a:ext cx="2058987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3 CuadroTexto"/>
          <p:cNvSpPr txBox="1">
            <a:spLocks noChangeArrowheads="1"/>
          </p:cNvSpPr>
          <p:nvPr/>
        </p:nvSpPr>
        <p:spPr bwMode="auto">
          <a:xfrm>
            <a:off x="3043238" y="2786063"/>
            <a:ext cx="493577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CAMPAÑA NÁUTICA 2026.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14" name="3 CuadroTexto"/>
          <p:cNvSpPr txBox="1">
            <a:spLocks noChangeArrowheads="1"/>
          </p:cNvSpPr>
          <p:nvPr/>
        </p:nvSpPr>
        <p:spPr bwMode="auto">
          <a:xfrm>
            <a:off x="3166602" y="3357562"/>
            <a:ext cx="49684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L" altLang="es-C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Ref</a:t>
            </a:r>
            <a:r>
              <a:rPr lang="es-CL" altLang="es-C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 “Plan período de reclutas de la Escuela Naval 2026”.</a:t>
            </a:r>
            <a:endParaRPr lang="es-CL" altLang="es-C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 rot="16200000">
            <a:off x="-2327833" y="3558899"/>
            <a:ext cx="5170336" cy="289003"/>
          </a:xfrm>
          <a:prstGeom prst="rect">
            <a:avLst/>
          </a:prstGeom>
          <a:noFill/>
        </p:spPr>
        <p:txBody>
          <a:bodyPr wrap="square" lIns="57607" tIns="28804" rIns="57607" bIns="28804" rtlCol="0">
            <a:spAutoFit/>
          </a:bodyPr>
          <a:lstStyle/>
          <a:p>
            <a:pPr algn="ctr"/>
            <a:r>
              <a:rPr lang="es-ES" sz="15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15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2" name="Grupo"/>
          <p:cNvGrpSpPr/>
          <p:nvPr/>
        </p:nvGrpSpPr>
        <p:grpSpPr>
          <a:xfrm>
            <a:off x="0" y="6426200"/>
            <a:ext cx="9144000" cy="561560"/>
            <a:chOff x="-8257672" y="57357"/>
            <a:chExt cx="20562467" cy="561020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57357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2720" y="62144"/>
              <a:ext cx="20557515" cy="48428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900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800" dirty="0">
                  <a:solidFill>
                    <a:schemeClr val="bg1"/>
                  </a:solidFill>
                </a:rPr>
                <a:t>HONOR	</a:t>
              </a:r>
              <a:r>
                <a:rPr lang="es-ES" sz="800" dirty="0">
                  <a:solidFill>
                    <a:schemeClr val="bg1"/>
                  </a:solidFill>
                </a:rPr>
                <a:t>    </a:t>
              </a:r>
              <a:r>
                <a:rPr lang="es-ES" sz="800" dirty="0" smtClean="0">
                  <a:solidFill>
                    <a:schemeClr val="bg1"/>
                  </a:solidFill>
                </a:rPr>
                <a:t>        </a:t>
              </a:r>
              <a:r>
                <a:rPr sz="800" dirty="0">
                  <a:solidFill>
                    <a:schemeClr val="bg1"/>
                  </a:solidFill>
                </a:rPr>
                <a:t>	LEALTAD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VALENTÍA	</a:t>
              </a:r>
              <a:r>
                <a:rPr sz="800">
                  <a:solidFill>
                    <a:schemeClr val="bg1"/>
                  </a:solidFill>
                </a:rPr>
                <a:t>       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</a:t>
              </a:r>
              <a:r>
                <a:rPr sz="800" smtClean="0">
                  <a:solidFill>
                    <a:schemeClr val="bg1"/>
                  </a:solidFill>
                </a:rPr>
                <a:t>INTEGRIDAD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	</a:t>
              </a:r>
              <a:r>
                <a:rPr sz="800">
                  <a:solidFill>
                    <a:schemeClr val="bg1"/>
                  </a:solidFill>
                </a:rPr>
                <a:t> </a:t>
              </a:r>
              <a:r>
                <a:rPr lang="es-ES" sz="800" dirty="0">
                  <a:solidFill>
                    <a:schemeClr val="bg1"/>
                  </a:solidFill>
                </a:rPr>
                <a:t> </a:t>
              </a:r>
              <a:r>
                <a:rPr lang="es-ES" sz="800" dirty="0" smtClean="0">
                  <a:solidFill>
                    <a:schemeClr val="bg1"/>
                  </a:solidFill>
                </a:rPr>
                <a:t>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DEBER</a:t>
              </a:r>
            </a:p>
          </p:txBody>
        </p:sp>
      </p:grp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1438299" y="2514588"/>
            <a:ext cx="6816725" cy="2336024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1.	Iniciar la transición a la vida Naval de la manera profesional más atractiva posible.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AutoNum type="arabicPeriod" startAt="2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Permitir a los Reclutas tomar contacto con el mar y reforzar la determinación de ingreso a la Escuela Naval.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AutoNum type="arabicPeriod" startAt="2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Conocer dónde se forma la Gente de Mar de nuestra institución.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MISIÓN DE LA CAMPAÑA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3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704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 rot="16200000">
            <a:off x="-2327833" y="3558899"/>
            <a:ext cx="5170336" cy="289003"/>
          </a:xfrm>
          <a:prstGeom prst="rect">
            <a:avLst/>
          </a:prstGeom>
          <a:noFill/>
        </p:spPr>
        <p:txBody>
          <a:bodyPr wrap="square" lIns="57607" tIns="28804" rIns="57607" bIns="28804" rtlCol="0">
            <a:spAutoFit/>
          </a:bodyPr>
          <a:lstStyle/>
          <a:p>
            <a:pPr algn="ctr"/>
            <a:r>
              <a:rPr lang="es-ES" sz="15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15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2" name="Grupo"/>
          <p:cNvGrpSpPr/>
          <p:nvPr/>
        </p:nvGrpSpPr>
        <p:grpSpPr>
          <a:xfrm>
            <a:off x="0" y="6426200"/>
            <a:ext cx="9144000" cy="561560"/>
            <a:chOff x="-8257672" y="57357"/>
            <a:chExt cx="20562467" cy="561020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57357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2720" y="62144"/>
              <a:ext cx="20557515" cy="48428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900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800" dirty="0">
                  <a:solidFill>
                    <a:schemeClr val="bg1"/>
                  </a:solidFill>
                </a:rPr>
                <a:t>HONOR	</a:t>
              </a:r>
              <a:r>
                <a:rPr lang="es-ES" sz="800" dirty="0">
                  <a:solidFill>
                    <a:schemeClr val="bg1"/>
                  </a:solidFill>
                </a:rPr>
                <a:t>    </a:t>
              </a:r>
              <a:r>
                <a:rPr lang="es-ES" sz="800" dirty="0" smtClean="0">
                  <a:solidFill>
                    <a:schemeClr val="bg1"/>
                  </a:solidFill>
                </a:rPr>
                <a:t>        </a:t>
              </a:r>
              <a:r>
                <a:rPr sz="800" dirty="0">
                  <a:solidFill>
                    <a:schemeClr val="bg1"/>
                  </a:solidFill>
                </a:rPr>
                <a:t>	LEALTAD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VALENTÍA	</a:t>
              </a:r>
              <a:r>
                <a:rPr sz="800">
                  <a:solidFill>
                    <a:schemeClr val="bg1"/>
                  </a:solidFill>
                </a:rPr>
                <a:t>       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</a:t>
              </a:r>
              <a:r>
                <a:rPr sz="800" smtClean="0">
                  <a:solidFill>
                    <a:schemeClr val="bg1"/>
                  </a:solidFill>
                </a:rPr>
                <a:t>INTEGRIDAD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	</a:t>
              </a:r>
              <a:r>
                <a:rPr sz="800">
                  <a:solidFill>
                    <a:schemeClr val="bg1"/>
                  </a:solidFill>
                </a:rPr>
                <a:t> </a:t>
              </a:r>
              <a:r>
                <a:rPr lang="es-ES" sz="800" dirty="0">
                  <a:solidFill>
                    <a:schemeClr val="bg1"/>
                  </a:solidFill>
                </a:rPr>
                <a:t> </a:t>
              </a:r>
              <a:r>
                <a:rPr lang="es-ES" sz="800" dirty="0" smtClean="0">
                  <a:solidFill>
                    <a:schemeClr val="bg1"/>
                  </a:solidFill>
                </a:rPr>
                <a:t>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DEBER</a:t>
              </a:r>
            </a:p>
          </p:txBody>
        </p:sp>
      </p:grp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1438299" y="2514588"/>
            <a:ext cx="6816725" cy="1962076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indent="1588" algn="ctr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MX" altLang="es-CL" sz="1800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Realizar la Campaña Náutica en la isla </a:t>
            </a:r>
            <a:r>
              <a:rPr lang="es-MX" altLang="es-CL" sz="1800" dirty="0" err="1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Quiriquina</a:t>
            </a:r>
            <a:r>
              <a:rPr lang="es-MX" altLang="es-CL" sz="1800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, desde el </a:t>
            </a:r>
            <a:r>
              <a:rPr lang="es-MX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27 </a:t>
            </a:r>
            <a:r>
              <a:rPr lang="es-MX" altLang="es-CL" sz="1800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 enero hasta el </a:t>
            </a:r>
            <a:r>
              <a:rPr lang="es-MX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03 </a:t>
            </a:r>
            <a:r>
              <a:rPr lang="es-MX" altLang="es-CL" sz="1800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 febrero del </a:t>
            </a:r>
            <a:r>
              <a:rPr lang="es-MX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2026, </a:t>
            </a:r>
            <a:r>
              <a:rPr lang="es-MX" altLang="es-CL" sz="1800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con el propósito de iniciar la transición de los nuevos reclutas a la vida naval de una manera atractiva, reforzando su compromiso y decisión de ingresar a la Escuela Naval.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MISIÓN DE LA CAMPAÑA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3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63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 rot="16200000">
            <a:off x="-2327833" y="3558899"/>
            <a:ext cx="5170336" cy="289003"/>
          </a:xfrm>
          <a:prstGeom prst="rect">
            <a:avLst/>
          </a:prstGeom>
          <a:noFill/>
        </p:spPr>
        <p:txBody>
          <a:bodyPr wrap="square" lIns="57607" tIns="28804" rIns="57607" bIns="28804" rtlCol="0">
            <a:spAutoFit/>
          </a:bodyPr>
          <a:lstStyle/>
          <a:p>
            <a:pPr algn="ctr"/>
            <a:r>
              <a:rPr lang="es-ES" sz="15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15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2" name="Grupo"/>
          <p:cNvGrpSpPr/>
          <p:nvPr/>
        </p:nvGrpSpPr>
        <p:grpSpPr>
          <a:xfrm>
            <a:off x="0" y="6426200"/>
            <a:ext cx="9144000" cy="561560"/>
            <a:chOff x="-8257672" y="57357"/>
            <a:chExt cx="20562467" cy="561020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57357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2720" y="62144"/>
              <a:ext cx="20557515" cy="48428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900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800" dirty="0">
                  <a:solidFill>
                    <a:schemeClr val="bg1"/>
                  </a:solidFill>
                </a:rPr>
                <a:t>HONOR	</a:t>
              </a:r>
              <a:r>
                <a:rPr lang="es-ES" sz="800" dirty="0">
                  <a:solidFill>
                    <a:schemeClr val="bg1"/>
                  </a:solidFill>
                </a:rPr>
                <a:t>    </a:t>
              </a:r>
              <a:r>
                <a:rPr lang="es-ES" sz="800" dirty="0" smtClean="0">
                  <a:solidFill>
                    <a:schemeClr val="bg1"/>
                  </a:solidFill>
                </a:rPr>
                <a:t>        </a:t>
              </a:r>
              <a:r>
                <a:rPr sz="800" dirty="0">
                  <a:solidFill>
                    <a:schemeClr val="bg1"/>
                  </a:solidFill>
                </a:rPr>
                <a:t>	LEALTAD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VALENTÍA	</a:t>
              </a:r>
              <a:r>
                <a:rPr sz="800">
                  <a:solidFill>
                    <a:schemeClr val="bg1"/>
                  </a:solidFill>
                </a:rPr>
                <a:t>       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</a:t>
              </a:r>
              <a:r>
                <a:rPr sz="800" smtClean="0">
                  <a:solidFill>
                    <a:schemeClr val="bg1"/>
                  </a:solidFill>
                </a:rPr>
                <a:t>INTEGRIDAD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	</a:t>
              </a:r>
              <a:r>
                <a:rPr sz="800">
                  <a:solidFill>
                    <a:schemeClr val="bg1"/>
                  </a:solidFill>
                </a:rPr>
                <a:t> </a:t>
              </a:r>
              <a:r>
                <a:rPr lang="es-ES" sz="800" dirty="0">
                  <a:solidFill>
                    <a:schemeClr val="bg1"/>
                  </a:solidFill>
                </a:rPr>
                <a:t> </a:t>
              </a:r>
              <a:r>
                <a:rPr lang="es-ES" sz="800" dirty="0" smtClean="0">
                  <a:solidFill>
                    <a:schemeClr val="bg1"/>
                  </a:solidFill>
                </a:rPr>
                <a:t>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DEBER</a:t>
              </a:r>
            </a:p>
          </p:txBody>
        </p:sp>
      </p:grpSp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BATALLÓN DE RECLUTAS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4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939188"/>
              </p:ext>
            </p:extLst>
          </p:nvPr>
        </p:nvGraphicFramePr>
        <p:xfrm>
          <a:off x="2746745" y="2300767"/>
          <a:ext cx="3824176" cy="2682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58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6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CANTIDAD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s-CL" dirty="0" smtClean="0"/>
                        <a:t>OFICIALES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07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s-CL" dirty="0" smtClean="0"/>
                        <a:t>GENTE DE MAR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s-CL" dirty="0" smtClean="0"/>
                        <a:t>PROFESORES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02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s-CL" dirty="0" smtClean="0"/>
                        <a:t>BRIGADIERES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37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s-CL" dirty="0" smtClean="0"/>
                        <a:t>RECLUTAS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173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s-CL" sz="2400" b="1" dirty="0" smtClean="0"/>
                        <a:t>TOTAL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1" dirty="0" smtClean="0">
                          <a:solidFill>
                            <a:schemeClr val="tx1"/>
                          </a:solidFill>
                        </a:rPr>
                        <a:t>233</a:t>
                      </a:r>
                      <a:endParaRPr lang="es-CL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 rot="16200000">
            <a:off x="-2327833" y="3558899"/>
            <a:ext cx="5170336" cy="289003"/>
          </a:xfrm>
          <a:prstGeom prst="rect">
            <a:avLst/>
          </a:prstGeom>
          <a:noFill/>
        </p:spPr>
        <p:txBody>
          <a:bodyPr wrap="square" lIns="57607" tIns="28804" rIns="57607" bIns="28804" rtlCol="0">
            <a:spAutoFit/>
          </a:bodyPr>
          <a:lstStyle/>
          <a:p>
            <a:pPr algn="ctr"/>
            <a:r>
              <a:rPr lang="es-ES" sz="15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15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2" name="Grupo"/>
          <p:cNvGrpSpPr/>
          <p:nvPr/>
        </p:nvGrpSpPr>
        <p:grpSpPr>
          <a:xfrm>
            <a:off x="0" y="6426200"/>
            <a:ext cx="9144000" cy="561560"/>
            <a:chOff x="-8257672" y="57357"/>
            <a:chExt cx="20562467" cy="561020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57357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2720" y="62144"/>
              <a:ext cx="20557515" cy="48428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900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800" dirty="0">
                  <a:solidFill>
                    <a:schemeClr val="bg1"/>
                  </a:solidFill>
                </a:rPr>
                <a:t>HONOR	</a:t>
              </a:r>
              <a:r>
                <a:rPr lang="es-ES" sz="800" dirty="0">
                  <a:solidFill>
                    <a:schemeClr val="bg1"/>
                  </a:solidFill>
                </a:rPr>
                <a:t>    </a:t>
              </a:r>
              <a:r>
                <a:rPr lang="es-ES" sz="800" dirty="0" smtClean="0">
                  <a:solidFill>
                    <a:schemeClr val="bg1"/>
                  </a:solidFill>
                </a:rPr>
                <a:t>        </a:t>
              </a:r>
              <a:r>
                <a:rPr sz="800" dirty="0">
                  <a:solidFill>
                    <a:schemeClr val="bg1"/>
                  </a:solidFill>
                </a:rPr>
                <a:t>	LEALTAD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VALENTÍA	</a:t>
              </a:r>
              <a:r>
                <a:rPr sz="800">
                  <a:solidFill>
                    <a:schemeClr val="bg1"/>
                  </a:solidFill>
                </a:rPr>
                <a:t>       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</a:t>
              </a:r>
              <a:r>
                <a:rPr sz="800" smtClean="0">
                  <a:solidFill>
                    <a:schemeClr val="bg1"/>
                  </a:solidFill>
                </a:rPr>
                <a:t>INTEGRIDAD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	</a:t>
              </a:r>
              <a:r>
                <a:rPr sz="800">
                  <a:solidFill>
                    <a:schemeClr val="bg1"/>
                  </a:solidFill>
                </a:rPr>
                <a:t> </a:t>
              </a:r>
              <a:r>
                <a:rPr lang="es-ES" sz="800" dirty="0">
                  <a:solidFill>
                    <a:schemeClr val="bg1"/>
                  </a:solidFill>
                </a:rPr>
                <a:t> </a:t>
              </a:r>
              <a:r>
                <a:rPr lang="es-ES" sz="800" dirty="0" smtClean="0">
                  <a:solidFill>
                    <a:schemeClr val="bg1"/>
                  </a:solidFill>
                </a:rPr>
                <a:t>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DEBER</a:t>
              </a:r>
            </a:p>
          </p:txBody>
        </p:sp>
      </p:grp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1520123" y="1123436"/>
            <a:ext cx="6816725" cy="5327612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COMANDANTE BATALLÓN DE </a:t>
            </a: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RECLUTAS</a:t>
            </a:r>
            <a:endParaRPr lang="es-CL" altLang="es-CL" sz="1800" dirty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CC   CRISTIAN TEICHELMANN PINCHEIRA</a:t>
            </a:r>
            <a:endParaRPr lang="es-CL" altLang="es-CL" sz="1800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OFICIAL </a:t>
            </a:r>
            <a:r>
              <a:rPr lang="es-CL" altLang="es-CL" sz="1800" dirty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PRIMERA </a:t>
            </a: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COMPAÑÍA</a:t>
            </a:r>
            <a:endParaRPr lang="es-CL" altLang="es-CL" sz="1800" dirty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T1    LUIS SÁNCHEZ BAEZA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OFICIAL </a:t>
            </a:r>
            <a:r>
              <a:rPr lang="es-CL" altLang="es-CL" sz="1800" dirty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SEGUNDA </a:t>
            </a: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COMPAÑÍA</a:t>
            </a:r>
            <a:endParaRPr lang="es-CL" altLang="es-CL" sz="1800" dirty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T1   </a:t>
            </a:r>
            <a:r>
              <a:rPr lang="es-CL" altLang="es-CL" sz="1800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CRISTINA CASAS-CORDERO MENÉNDEZ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OFICIAL </a:t>
            </a:r>
            <a:r>
              <a:rPr lang="es-CL" altLang="es-CL" sz="1800" dirty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TERCERA </a:t>
            </a: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COMPAÑÍA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T1 GUSTAVO PIZARRO COFRÉ</a:t>
            </a:r>
            <a:endParaRPr lang="es-CL" altLang="es-CL" sz="1800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	</a:t>
            </a: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CAPELLÁN</a:t>
            </a:r>
            <a:endParaRPr lang="es-CL" altLang="es-CL" sz="1800" dirty="0">
              <a:solidFill>
                <a:srgbClr val="FFFF00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T1 RL JAIME MUÑOZ SEPÚLVEDA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OFICIAL SANIDAD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CL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T1 SN </a:t>
            </a:r>
            <a:r>
              <a:rPr lang="es-CL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FRANCISCO FUENTES NEIRA</a:t>
            </a:r>
          </a:p>
          <a:p>
            <a:pPr marL="533400" indent="-533400"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CL" sz="1800" dirty="0">
                <a:solidFill>
                  <a:srgbClr val="FFFF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OFICIAL LOGÍSTICO</a:t>
            </a:r>
          </a:p>
          <a:p>
            <a:pPr marL="533400" indent="-533400"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CL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T2 BARBARA CARRASCO CATALÁN</a:t>
            </a:r>
            <a:endParaRPr lang="es-CL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MANDO Y LOGÍSTICA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4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6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MANDO Y </a:t>
            </a:r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LOGÍSTICA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3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200246"/>
              </p:ext>
            </p:extLst>
          </p:nvPr>
        </p:nvGraphicFramePr>
        <p:xfrm>
          <a:off x="889000" y="1392226"/>
          <a:ext cx="7848600" cy="5028436"/>
        </p:xfrm>
        <a:graphic>
          <a:graphicData uri="http://schemas.openxmlformats.org/drawingml/2006/table">
            <a:tbl>
              <a:tblPr>
                <a:solidFill>
                  <a:srgbClr val="141A1A">
                    <a:alpha val="89804"/>
                  </a:srgbClr>
                </a:solidFill>
                <a:tableStyleId>{D113A9D2-9D6B-4929-AA2D-F23B5EE8CBE7}</a:tableStyleId>
              </a:tblPr>
              <a:tblGrid>
                <a:gridCol w="3830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84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3010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ES" sz="150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S2 (M.) MANUEL LOBOS VALDIVIA</a:t>
                      </a:r>
                      <a:endParaRPr lang="es-CL" sz="1400" u="none" strike="noStrike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r>
                        <a:rPr lang="es-CL" sz="1400" b="0" i="0" u="none" strike="noStrike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JEFE</a:t>
                      </a:r>
                      <a:r>
                        <a:rPr lang="es-CL" sz="1400" b="0" i="0" u="none" strike="noStrike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 DE PARTIDA DE APOYO</a:t>
                      </a:r>
                      <a:endParaRPr lang="es-CL" sz="1400" b="0" i="0" u="none" strike="noStrike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C1 (Lv.) EDUARDO PÉREZ MATELUNA</a:t>
                      </a:r>
                      <a:endParaRPr lang="pt-BR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lvl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LAVANDERO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C1 (C.) NICOLÁS COLOMA MELITA</a:t>
                      </a:r>
                      <a:endParaRPr lang="es-CL" sz="1400" u="none" strike="noStrike" kern="1200" baseline="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ENCARGADO</a:t>
                      </a:r>
                      <a:r>
                        <a:rPr lang="es-CL" sz="1400" b="0" i="0" u="none" strike="noStrike" kern="1200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COLACIONES</a:t>
                      </a:r>
                      <a:endParaRPr lang="es-CL" sz="1400" b="0" i="0" u="none" strike="noStrike" kern="1200" baseline="0" dirty="0" smtClean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marR="0" indent="8890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C1 (M.)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NICOLÁS VALENZUELA VARGAS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MAYORDOMO </a:t>
                      </a:r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C1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SILVIO GRIMALDI GONZÁLEZ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FOTÓGRAFO</a:t>
                      </a:r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1017675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C2 (Sn.)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MATIAS TORRES ROMERO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ENFERMERO</a:t>
                      </a:r>
                      <a:endParaRPr lang="pt-BR" sz="1400" b="0" i="0" u="none" strike="noStrike" kern="1200" dirty="0" smtClean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3060696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C2 (C.)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MATIAS PINEDA POBLETE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COCINERO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9423307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pt-BR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M1 (Arm.)</a:t>
                      </a:r>
                      <a:r>
                        <a:rPr lang="pt-BR" sz="1400" u="none" strike="noStrike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BASTIÁN VEGA MELLA</a:t>
                      </a:r>
                      <a:endParaRPr lang="pt-BR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POLÍGONO (MUNICIÓN</a:t>
                      </a:r>
                      <a:r>
                        <a:rPr lang="es-CL" sz="1400" b="0" i="0" u="none" strike="noStrike" kern="1200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Y MANTENIMIENTO)</a:t>
                      </a:r>
                      <a:endParaRPr lang="es-CL" sz="1400" b="0" i="0" u="none" strike="noStrike" kern="1200" dirty="0" smtClean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pt-BR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C2 </a:t>
                      </a:r>
                      <a:r>
                        <a:rPr lang="pt-BR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(M.)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ALEJANDRO RODRIGUEZ ZENTENO</a:t>
                      </a:r>
                      <a:endParaRPr lang="pt-BR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MAYORDOMO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defTabSz="768077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C2 </a:t>
                      </a:r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(M.)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DIANA HERMOSILLA PARRA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MAYORDOMO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5714595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C2 (Ab.)</a:t>
                      </a:r>
                      <a:r>
                        <a:rPr lang="es-CL" sz="1400" u="none" strike="noStrike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MARÍA OBREQUE VARGAS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lvl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ENCARGADO</a:t>
                      </a:r>
                      <a:r>
                        <a:rPr lang="es-CL" sz="1400" b="0" i="0" u="none" strike="noStrike" kern="1200" baseline="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COLACIONES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3992925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C2</a:t>
                      </a:r>
                      <a:r>
                        <a:rPr lang="es-CL" sz="1400" u="none" strike="noStrike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s-ES" sz="15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WILLIAMS COFRÉ ALVARADO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FOTÓGRAFO</a:t>
                      </a:r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POR CONFIRMAR</a:t>
                      </a:r>
                      <a:endParaRPr lang="es-CL" sz="1400" u="none" strike="noStrike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4423004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POR CONFIRMAR</a:t>
                      </a:r>
                      <a:endParaRPr lang="es-CL" sz="1400" u="none" strike="noStrike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0658096"/>
                  </a:ext>
                </a:extLst>
              </a:tr>
              <a:tr h="281451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PC JULIO </a:t>
                      </a:r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TORRES NAVARRETE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/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ACTIVIDADES DEPORTIVAS</a:t>
                      </a:r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PC </a:t>
                      </a:r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JOSE </a:t>
                      </a:r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GALLARDO STRELOW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indent="0" algn="l" fontAlgn="b">
                        <a:tabLst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ACTIVIDADES DEPORTIVAS</a:t>
                      </a:r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6265">
                <a:tc>
                  <a:txBody>
                    <a:bodyPr/>
                    <a:lstStyle/>
                    <a:p>
                      <a:pPr marL="0" indent="88900" algn="l" fontAlgn="b"/>
                      <a:r>
                        <a:rPr lang="es-CL" sz="1400" u="none" strike="noStrike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PC</a:t>
                      </a:r>
                      <a:r>
                        <a:rPr lang="es-CL" sz="1400" u="none" strike="noStrike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FRANCISCA PERUCCI CASTRO</a:t>
                      </a:r>
                      <a:endParaRPr lang="es-CL" sz="1400" u="none" strike="noStrike" kern="1200" dirty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marR="0" lvl="0" indent="0" algn="l" defTabSz="76807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0" i="0" u="none" strike="noStrike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ACTIVIDADES DEPORTIVAS</a:t>
                      </a:r>
                      <a:endParaRPr lang="es-CL" sz="1400" b="0" i="0" u="none" strike="noStrike" kern="1200" dirty="0">
                        <a:solidFill>
                          <a:srgbClr val="FFFF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7431740"/>
                  </a:ext>
                </a:extLst>
              </a:tr>
            </a:tbl>
          </a:graphicData>
        </a:graphic>
      </p:graphicFrame>
      <p:sp>
        <p:nvSpPr>
          <p:cNvPr id="9" name="CuadroTexto 5"/>
          <p:cNvSpPr txBox="1"/>
          <p:nvPr/>
        </p:nvSpPr>
        <p:spPr>
          <a:xfrm rot="16200000">
            <a:off x="-2327833" y="3558899"/>
            <a:ext cx="5170336" cy="289003"/>
          </a:xfrm>
          <a:prstGeom prst="rect">
            <a:avLst/>
          </a:prstGeom>
          <a:noFill/>
        </p:spPr>
        <p:txBody>
          <a:bodyPr wrap="square" lIns="57607" tIns="28804" rIns="57607" bIns="28804" rtlCol="0">
            <a:spAutoFit/>
          </a:bodyPr>
          <a:lstStyle/>
          <a:p>
            <a:pPr algn="ctr"/>
            <a:r>
              <a:rPr lang="es-ES" sz="15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15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 rot="16200000">
            <a:off x="-2327833" y="3558899"/>
            <a:ext cx="5170336" cy="289003"/>
          </a:xfrm>
          <a:prstGeom prst="rect">
            <a:avLst/>
          </a:prstGeom>
          <a:noFill/>
        </p:spPr>
        <p:txBody>
          <a:bodyPr wrap="square" lIns="57607" tIns="28804" rIns="57607" bIns="28804" rtlCol="0">
            <a:spAutoFit/>
          </a:bodyPr>
          <a:lstStyle/>
          <a:p>
            <a:pPr algn="ctr"/>
            <a:r>
              <a:rPr lang="es-ES" sz="15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15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2" name="Grupo"/>
          <p:cNvGrpSpPr/>
          <p:nvPr/>
        </p:nvGrpSpPr>
        <p:grpSpPr>
          <a:xfrm>
            <a:off x="0" y="6426200"/>
            <a:ext cx="9144000" cy="561560"/>
            <a:chOff x="-8257672" y="57357"/>
            <a:chExt cx="20562467" cy="561020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57357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2720" y="62144"/>
              <a:ext cx="20557515" cy="48428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900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800" dirty="0">
                  <a:solidFill>
                    <a:schemeClr val="bg1"/>
                  </a:solidFill>
                </a:rPr>
                <a:t>HONOR	</a:t>
              </a:r>
              <a:r>
                <a:rPr lang="es-ES" sz="800" dirty="0">
                  <a:solidFill>
                    <a:schemeClr val="bg1"/>
                  </a:solidFill>
                </a:rPr>
                <a:t>    </a:t>
              </a:r>
              <a:r>
                <a:rPr lang="es-ES" sz="800" dirty="0" smtClean="0">
                  <a:solidFill>
                    <a:schemeClr val="bg1"/>
                  </a:solidFill>
                </a:rPr>
                <a:t>        </a:t>
              </a:r>
              <a:r>
                <a:rPr sz="800" dirty="0">
                  <a:solidFill>
                    <a:schemeClr val="bg1"/>
                  </a:solidFill>
                </a:rPr>
                <a:t>	LEALTAD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VALENTÍA	</a:t>
              </a:r>
              <a:r>
                <a:rPr sz="800">
                  <a:solidFill>
                    <a:schemeClr val="bg1"/>
                  </a:solidFill>
                </a:rPr>
                <a:t>       </a:t>
              </a:r>
              <a:r>
                <a:rPr lang="es-CL" sz="800" dirty="0" smtClean="0">
                  <a:solidFill>
                    <a:schemeClr val="bg1"/>
                  </a:solidFill>
                </a:rPr>
                <a:t>  </a:t>
              </a:r>
              <a:r>
                <a:rPr sz="800" smtClean="0">
                  <a:solidFill>
                    <a:schemeClr val="bg1"/>
                  </a:solidFill>
                </a:rPr>
                <a:t>  </a:t>
              </a:r>
              <a:r>
                <a:rPr lang="es-CL" sz="800" dirty="0" smtClean="0">
                  <a:solidFill>
                    <a:schemeClr val="bg1"/>
                  </a:solidFill>
                </a:rPr>
                <a:t>      </a:t>
              </a:r>
              <a:r>
                <a:rPr sz="800" smtClean="0">
                  <a:solidFill>
                    <a:schemeClr val="bg1"/>
                  </a:solidFill>
                </a:rPr>
                <a:t>INTEGRIDAD</a:t>
              </a:r>
              <a:r>
                <a:rPr sz="800">
                  <a:solidFill>
                    <a:schemeClr val="bg1"/>
                  </a:solidFill>
                </a:rPr>
                <a:t>	</a:t>
              </a:r>
              <a:r>
                <a:rPr lang="es-CL" sz="800" dirty="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	</a:t>
              </a:r>
              <a:r>
                <a:rPr sz="800">
                  <a:solidFill>
                    <a:schemeClr val="bg1"/>
                  </a:solidFill>
                </a:rPr>
                <a:t> </a:t>
              </a:r>
              <a:r>
                <a:rPr lang="es-ES" sz="800" dirty="0">
                  <a:solidFill>
                    <a:schemeClr val="bg1"/>
                  </a:solidFill>
                </a:rPr>
                <a:t> </a:t>
              </a:r>
              <a:r>
                <a:rPr lang="es-ES" sz="800" dirty="0" smtClean="0">
                  <a:solidFill>
                    <a:schemeClr val="bg1"/>
                  </a:solidFill>
                </a:rPr>
                <a:t>     </a:t>
              </a:r>
              <a:r>
                <a:rPr sz="800" smtClean="0">
                  <a:solidFill>
                    <a:schemeClr val="bg1"/>
                  </a:solidFill>
                </a:rPr>
                <a:t> </a:t>
              </a:r>
              <a:r>
                <a:rPr sz="800" dirty="0">
                  <a:solidFill>
                    <a:schemeClr val="bg1"/>
                  </a:solidFill>
                </a:rPr>
                <a:t>DEBER</a:t>
              </a:r>
            </a:p>
          </p:txBody>
        </p:sp>
      </p:grpSp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HABITABILIDAD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3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16416" t="23321" r="58620" b="8022"/>
          <a:stretch>
            <a:fillRect/>
          </a:stretch>
        </p:blipFill>
        <p:spPr bwMode="auto">
          <a:xfrm>
            <a:off x="1446663" y="1392072"/>
            <a:ext cx="6496335" cy="5022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Elipse 2"/>
          <p:cNvSpPr/>
          <p:nvPr/>
        </p:nvSpPr>
        <p:spPr>
          <a:xfrm>
            <a:off x="5216978" y="5249636"/>
            <a:ext cx="963386" cy="10389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8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463840"/>
              </p:ext>
            </p:extLst>
          </p:nvPr>
        </p:nvGraphicFramePr>
        <p:xfrm>
          <a:off x="327092" y="1081677"/>
          <a:ext cx="8544533" cy="8233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3991">
                  <a:extLst>
                    <a:ext uri="{9D8B030D-6E8A-4147-A177-3AD203B41FA5}">
                      <a16:colId xmlns:a16="http://schemas.microsoft.com/office/drawing/2014/main" val="4265717278"/>
                    </a:ext>
                  </a:extLst>
                </a:gridCol>
                <a:gridCol w="723370">
                  <a:extLst>
                    <a:ext uri="{9D8B030D-6E8A-4147-A177-3AD203B41FA5}">
                      <a16:colId xmlns:a16="http://schemas.microsoft.com/office/drawing/2014/main" val="3852035333"/>
                    </a:ext>
                  </a:extLst>
                </a:gridCol>
                <a:gridCol w="2190585">
                  <a:extLst>
                    <a:ext uri="{9D8B030D-6E8A-4147-A177-3AD203B41FA5}">
                      <a16:colId xmlns:a16="http://schemas.microsoft.com/office/drawing/2014/main" val="3579371592"/>
                    </a:ext>
                  </a:extLst>
                </a:gridCol>
                <a:gridCol w="797300">
                  <a:extLst>
                    <a:ext uri="{9D8B030D-6E8A-4147-A177-3AD203B41FA5}">
                      <a16:colId xmlns:a16="http://schemas.microsoft.com/office/drawing/2014/main" val="3848997962"/>
                    </a:ext>
                  </a:extLst>
                </a:gridCol>
                <a:gridCol w="913313">
                  <a:extLst>
                    <a:ext uri="{9D8B030D-6E8A-4147-A177-3AD203B41FA5}">
                      <a16:colId xmlns:a16="http://schemas.microsoft.com/office/drawing/2014/main" val="736269039"/>
                    </a:ext>
                  </a:extLst>
                </a:gridCol>
                <a:gridCol w="1252349">
                  <a:extLst>
                    <a:ext uri="{9D8B030D-6E8A-4147-A177-3AD203B41FA5}">
                      <a16:colId xmlns:a16="http://schemas.microsoft.com/office/drawing/2014/main" val="520696386"/>
                    </a:ext>
                  </a:extLst>
                </a:gridCol>
                <a:gridCol w="2013625">
                  <a:extLst>
                    <a:ext uri="{9D8B030D-6E8A-4147-A177-3AD203B41FA5}">
                      <a16:colId xmlns:a16="http://schemas.microsoft.com/office/drawing/2014/main" val="4282514281"/>
                    </a:ext>
                  </a:extLst>
                </a:gridCol>
              </a:tblGrid>
              <a:tr h="221829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LUNES 26 DE ENERO</a:t>
                      </a:r>
                      <a:endParaRPr lang="es-CL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947706"/>
                  </a:ext>
                </a:extLst>
              </a:tr>
              <a:tr h="2662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3481921485"/>
                  </a:ext>
                </a:extLst>
              </a:tr>
              <a:tr h="2885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26-10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2330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Inicio desplazamiento partida de apoyo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Naval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094613955"/>
                  </a:ext>
                </a:extLst>
              </a:tr>
            </a:tbl>
          </a:graphicData>
        </a:graphic>
      </p:graphicFrame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735804"/>
              </p:ext>
            </p:extLst>
          </p:nvPr>
        </p:nvGraphicFramePr>
        <p:xfrm>
          <a:off x="327092" y="1969219"/>
          <a:ext cx="8544533" cy="44421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3991">
                  <a:extLst>
                    <a:ext uri="{9D8B030D-6E8A-4147-A177-3AD203B41FA5}">
                      <a16:colId xmlns:a16="http://schemas.microsoft.com/office/drawing/2014/main" val="4168243797"/>
                    </a:ext>
                  </a:extLst>
                </a:gridCol>
                <a:gridCol w="723370">
                  <a:extLst>
                    <a:ext uri="{9D8B030D-6E8A-4147-A177-3AD203B41FA5}">
                      <a16:colId xmlns:a16="http://schemas.microsoft.com/office/drawing/2014/main" val="1348859224"/>
                    </a:ext>
                  </a:extLst>
                </a:gridCol>
                <a:gridCol w="2190585">
                  <a:extLst>
                    <a:ext uri="{9D8B030D-6E8A-4147-A177-3AD203B41FA5}">
                      <a16:colId xmlns:a16="http://schemas.microsoft.com/office/drawing/2014/main" val="3264737914"/>
                    </a:ext>
                  </a:extLst>
                </a:gridCol>
                <a:gridCol w="797300">
                  <a:extLst>
                    <a:ext uri="{9D8B030D-6E8A-4147-A177-3AD203B41FA5}">
                      <a16:colId xmlns:a16="http://schemas.microsoft.com/office/drawing/2014/main" val="1731045928"/>
                    </a:ext>
                  </a:extLst>
                </a:gridCol>
                <a:gridCol w="913313">
                  <a:extLst>
                    <a:ext uri="{9D8B030D-6E8A-4147-A177-3AD203B41FA5}">
                      <a16:colId xmlns:a16="http://schemas.microsoft.com/office/drawing/2014/main" val="1085825791"/>
                    </a:ext>
                  </a:extLst>
                </a:gridCol>
                <a:gridCol w="1271804">
                  <a:extLst>
                    <a:ext uri="{9D8B030D-6E8A-4147-A177-3AD203B41FA5}">
                      <a16:colId xmlns:a16="http://schemas.microsoft.com/office/drawing/2014/main" val="3181780360"/>
                    </a:ext>
                  </a:extLst>
                </a:gridCol>
                <a:gridCol w="1994170">
                  <a:extLst>
                    <a:ext uri="{9D8B030D-6E8A-4147-A177-3AD203B41FA5}">
                      <a16:colId xmlns:a16="http://schemas.microsoft.com/office/drawing/2014/main" val="2923604910"/>
                    </a:ext>
                  </a:extLst>
                </a:gridCol>
              </a:tblGrid>
              <a:tr h="219501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MARTES 27 DE ENERO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0367285"/>
                  </a:ext>
                </a:extLst>
              </a:tr>
              <a:tr h="216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1582735637"/>
                  </a:ext>
                </a:extLst>
              </a:tr>
              <a:tr h="4332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0645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Diana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764192876"/>
                  </a:ext>
                </a:extLst>
              </a:tr>
              <a:tr h="649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Recalada partida de apoyo, trinca y preparación para recepción del Batallón de Reclutas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995095237"/>
                  </a:ext>
                </a:extLst>
              </a:tr>
              <a:tr h="339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0645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Formación, trote y desayuno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Patio del buque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79438082"/>
                  </a:ext>
                </a:extLst>
              </a:tr>
              <a:tr h="4332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27-40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Trinca y marcado de equipo 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CGT 11.4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916079038"/>
                  </a:ext>
                </a:extLst>
              </a:tr>
              <a:tr h="216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27-50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56289709"/>
                  </a:ext>
                </a:extLst>
              </a:tr>
              <a:tr h="4332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27-60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1445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Trinca y marcado de equipo 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535205717"/>
                  </a:ext>
                </a:extLst>
              </a:tr>
              <a:tr h="216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27-70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76568799"/>
                  </a:ext>
                </a:extLst>
              </a:tr>
              <a:tr h="339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27-80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1930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Preparación de bolsos Campaña Náutica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692084651"/>
                  </a:ext>
                </a:extLst>
              </a:tr>
              <a:tr h="4332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27-90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2100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Parte Sr. Director / Embarque en buses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Patio del Frontis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793696699"/>
                  </a:ext>
                </a:extLst>
              </a:tr>
              <a:tr h="509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27-100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2200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Tránsito a Base Naval Talcahuano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Tránsito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 colación y desayuno en bolsa.</a:t>
                      </a:r>
                    </a:p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776060041"/>
                  </a:ext>
                </a:extLst>
              </a:tr>
            </a:tbl>
          </a:graphicData>
        </a:graphic>
      </p:graphicFrame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716199" y="432851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9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371523"/>
              </p:ext>
            </p:extLst>
          </p:nvPr>
        </p:nvGraphicFramePr>
        <p:xfrm>
          <a:off x="268726" y="1196502"/>
          <a:ext cx="8641809" cy="52383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1437">
                  <a:extLst>
                    <a:ext uri="{9D8B030D-6E8A-4147-A177-3AD203B41FA5}">
                      <a16:colId xmlns:a16="http://schemas.microsoft.com/office/drawing/2014/main" val="1664795611"/>
                    </a:ext>
                  </a:extLst>
                </a:gridCol>
                <a:gridCol w="731606">
                  <a:extLst>
                    <a:ext uri="{9D8B030D-6E8A-4147-A177-3AD203B41FA5}">
                      <a16:colId xmlns:a16="http://schemas.microsoft.com/office/drawing/2014/main" val="3906382639"/>
                    </a:ext>
                  </a:extLst>
                </a:gridCol>
                <a:gridCol w="2034742">
                  <a:extLst>
                    <a:ext uri="{9D8B030D-6E8A-4147-A177-3AD203B41FA5}">
                      <a16:colId xmlns:a16="http://schemas.microsoft.com/office/drawing/2014/main" val="1810924307"/>
                    </a:ext>
                  </a:extLst>
                </a:gridCol>
                <a:gridCol w="817123">
                  <a:extLst>
                    <a:ext uri="{9D8B030D-6E8A-4147-A177-3AD203B41FA5}">
                      <a16:colId xmlns:a16="http://schemas.microsoft.com/office/drawing/2014/main" val="1576536872"/>
                    </a:ext>
                  </a:extLst>
                </a:gridCol>
                <a:gridCol w="992221">
                  <a:extLst>
                    <a:ext uri="{9D8B030D-6E8A-4147-A177-3AD203B41FA5}">
                      <a16:colId xmlns:a16="http://schemas.microsoft.com/office/drawing/2014/main" val="2114988583"/>
                    </a:ext>
                  </a:extLst>
                </a:gridCol>
                <a:gridCol w="1011677">
                  <a:extLst>
                    <a:ext uri="{9D8B030D-6E8A-4147-A177-3AD203B41FA5}">
                      <a16:colId xmlns:a16="http://schemas.microsoft.com/office/drawing/2014/main" val="1622893908"/>
                    </a:ext>
                  </a:extLst>
                </a:gridCol>
                <a:gridCol w="2393003">
                  <a:extLst>
                    <a:ext uri="{9D8B030D-6E8A-4147-A177-3AD203B41FA5}">
                      <a16:colId xmlns:a16="http://schemas.microsoft.com/office/drawing/2014/main" val="1825825864"/>
                    </a:ext>
                  </a:extLst>
                </a:gridCol>
              </a:tblGrid>
              <a:tr h="219495">
                <a:tc gridSpan="7"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MIÉRCOLES 28 DE ENERO</a:t>
                      </a: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4536170"/>
                  </a:ext>
                </a:extLst>
              </a:tr>
              <a:tr h="167430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EVENTO</a:t>
                      </a: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HORARIO</a:t>
                      </a: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ACTIVIDAD</a:t>
                      </a: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OCE</a:t>
                      </a: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LUGAR</a:t>
                      </a: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MRO</a:t>
                      </a: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OBSERVACIONES</a:t>
                      </a: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4020261945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28-10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Recalada Base Naval Talcahuano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CGT 11.4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Molo 500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94821942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28-20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0730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Presentación y saludo a SEZONA / embarco en transbordadores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CGT 11.4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Molo 500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CGT Verificar lugar de presentación con SEZONA (Molo 500)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610276197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28-30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Arribo a 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CGT 11.4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823265094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28-40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0930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Recibimiento Sr. Director 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CGT 11.4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640687240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28-50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1030</a:t>
                      </a:r>
                    </a:p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1315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Trinca de entrepuentes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CUT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118329195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28-60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1315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Rancho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CUT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Comedores de Grumetes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958743696"/>
                  </a:ext>
                </a:extLst>
              </a:tr>
              <a:tr h="669718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28-70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1500</a:t>
                      </a:r>
                    </a:p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Infantería doctrinal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CUT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Menor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Considerar:</a:t>
                      </a:r>
                    </a:p>
                    <a:p>
                      <a:pPr marL="342900" lvl="0" indent="-342900" algn="just" defTabSz="768077" rtl="0" eaLnBrk="1" latinLnBrk="0" hangingPunct="1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Uso de gorro de navegación.</a:t>
                      </a:r>
                    </a:p>
                    <a:p>
                      <a:pPr marL="342900" lvl="0" indent="-342900" algn="just" defTabSz="768077" rtl="0" eaLnBrk="1" latinLnBrk="0" hangingPunct="1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Bloqueador solar.</a:t>
                      </a:r>
                    </a:p>
                    <a:p>
                      <a:pPr marL="342900" lvl="0" indent="-342900" algn="just" defTabSz="768077" rtl="0" eaLnBrk="1" latinLnBrk="0" hangingPunct="1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Hidratación.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326703809"/>
                  </a:ext>
                </a:extLst>
              </a:tr>
              <a:tr h="50228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28-80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1700</a:t>
                      </a:r>
                    </a:p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Actividad deportiva</a:t>
                      </a:r>
                    </a:p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“Recuperación infantería”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Profesores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propósito es evitar lesiones posteriores al trabajo de infantería. Recuperar la musculatura.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081288929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28-90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1830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Rancho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CGT 11.4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Comedores de Grumetes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893267366"/>
                  </a:ext>
                </a:extLst>
              </a:tr>
              <a:tr h="50228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28-100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Trinca de entrepuentes y jardines / Reunión divisional con brigadieres.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CUT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Escuela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Confeccionar un punteo de aspectos que se deben tratar, que sea común a OFDIV y Brigadieres.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873509911"/>
                  </a:ext>
                </a:extLst>
              </a:tr>
              <a:tr h="493388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28-110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2130</a:t>
                      </a:r>
                    </a:p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2145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Retirada de colación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CUT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Comedores de Grumetes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963038206"/>
                  </a:ext>
                </a:extLst>
              </a:tr>
              <a:tr h="334859"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28-120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Fondo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CUT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Entrepuentes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Despreciable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6874496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962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10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468398"/>
              </p:ext>
            </p:extLst>
          </p:nvPr>
        </p:nvGraphicFramePr>
        <p:xfrm>
          <a:off x="275413" y="1194606"/>
          <a:ext cx="8615669" cy="51145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436">
                  <a:extLst>
                    <a:ext uri="{9D8B030D-6E8A-4147-A177-3AD203B41FA5}">
                      <a16:colId xmlns:a16="http://schemas.microsoft.com/office/drawing/2014/main" val="3431371051"/>
                    </a:ext>
                  </a:extLst>
                </a:gridCol>
                <a:gridCol w="670646">
                  <a:extLst>
                    <a:ext uri="{9D8B030D-6E8A-4147-A177-3AD203B41FA5}">
                      <a16:colId xmlns:a16="http://schemas.microsoft.com/office/drawing/2014/main" val="3935187160"/>
                    </a:ext>
                  </a:extLst>
                </a:gridCol>
                <a:gridCol w="2135935">
                  <a:extLst>
                    <a:ext uri="{9D8B030D-6E8A-4147-A177-3AD203B41FA5}">
                      <a16:colId xmlns:a16="http://schemas.microsoft.com/office/drawing/2014/main" val="846892813"/>
                    </a:ext>
                  </a:extLst>
                </a:gridCol>
                <a:gridCol w="780250">
                  <a:extLst>
                    <a:ext uri="{9D8B030D-6E8A-4147-A177-3AD203B41FA5}">
                      <a16:colId xmlns:a16="http://schemas.microsoft.com/office/drawing/2014/main" val="2414920643"/>
                    </a:ext>
                  </a:extLst>
                </a:gridCol>
                <a:gridCol w="1076238">
                  <a:extLst>
                    <a:ext uri="{9D8B030D-6E8A-4147-A177-3AD203B41FA5}">
                      <a16:colId xmlns:a16="http://schemas.microsoft.com/office/drawing/2014/main" val="730542087"/>
                    </a:ext>
                  </a:extLst>
                </a:gridCol>
                <a:gridCol w="952412">
                  <a:extLst>
                    <a:ext uri="{9D8B030D-6E8A-4147-A177-3AD203B41FA5}">
                      <a16:colId xmlns:a16="http://schemas.microsoft.com/office/drawing/2014/main" val="1506491075"/>
                    </a:ext>
                  </a:extLst>
                </a:gridCol>
                <a:gridCol w="2340752">
                  <a:extLst>
                    <a:ext uri="{9D8B030D-6E8A-4147-A177-3AD203B41FA5}">
                      <a16:colId xmlns:a16="http://schemas.microsoft.com/office/drawing/2014/main" val="3328033"/>
                    </a:ext>
                  </a:extLst>
                </a:gridCol>
              </a:tblGrid>
              <a:tr h="177025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JUEVES 29 DE ENERO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458108"/>
                  </a:ext>
                </a:extLst>
              </a:tr>
              <a:tr h="177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3045923217"/>
                  </a:ext>
                </a:extLst>
              </a:tr>
              <a:tr h="531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Trote y baño de mar (1)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Playa 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Menor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Efectuar revista el día anterior al sector, asegurando que no haya elementos punzantes en la playa.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632248967"/>
                  </a:ext>
                </a:extLst>
              </a:tr>
              <a:tr h="354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Diana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437647430"/>
                  </a:ext>
                </a:extLst>
              </a:tr>
              <a:tr h="354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Desayuno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082719623"/>
                  </a:ext>
                </a:extLst>
              </a:tr>
              <a:tr h="688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29-40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Competencia Lautaro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“Cross country”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Coordinar árbitros en el trayecto.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Verificar factibilidad de instalar música y amplificación.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026968544"/>
                  </a:ext>
                </a:extLst>
              </a:tr>
              <a:tr h="354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29-50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Comedores de Grumetes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869865773"/>
                  </a:ext>
                </a:extLst>
              </a:tr>
              <a:tr h="354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29-60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1445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Recorrido por 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399601239"/>
                  </a:ext>
                </a:extLst>
              </a:tr>
              <a:tr h="708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29-70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Infantería doctrinal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Considerar: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Uso de gorro de navegación.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Bloqueador solar.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Hidratación.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635797398"/>
                  </a:ext>
                </a:extLst>
              </a:tr>
              <a:tr h="354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29-90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Comedores de Grumetes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077984675"/>
                  </a:ext>
                </a:extLst>
              </a:tr>
              <a:tr h="531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29-100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2000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Trinca de entrepuentes y jardines / Reunión OFDIV.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Confeccionar un punteo de aspectos que se deben tratar. Presentación de OFDIV a los reclutas.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708946071"/>
                  </a:ext>
                </a:extLst>
              </a:tr>
              <a:tr h="354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29-110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2130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2145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Retirada de colación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474427764"/>
                  </a:ext>
                </a:extLst>
              </a:tr>
              <a:tr h="177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29-120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2200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Fondo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6722397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909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11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252698"/>
              </p:ext>
            </p:extLst>
          </p:nvPr>
        </p:nvGraphicFramePr>
        <p:xfrm>
          <a:off x="317365" y="1238646"/>
          <a:ext cx="8544533" cy="51037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3991">
                  <a:extLst>
                    <a:ext uri="{9D8B030D-6E8A-4147-A177-3AD203B41FA5}">
                      <a16:colId xmlns:a16="http://schemas.microsoft.com/office/drawing/2014/main" val="1163713341"/>
                    </a:ext>
                  </a:extLst>
                </a:gridCol>
                <a:gridCol w="723370">
                  <a:extLst>
                    <a:ext uri="{9D8B030D-6E8A-4147-A177-3AD203B41FA5}">
                      <a16:colId xmlns:a16="http://schemas.microsoft.com/office/drawing/2014/main" val="2002056016"/>
                    </a:ext>
                  </a:extLst>
                </a:gridCol>
                <a:gridCol w="1778048">
                  <a:extLst>
                    <a:ext uri="{9D8B030D-6E8A-4147-A177-3AD203B41FA5}">
                      <a16:colId xmlns:a16="http://schemas.microsoft.com/office/drawing/2014/main" val="1868608034"/>
                    </a:ext>
                  </a:extLst>
                </a:gridCol>
                <a:gridCol w="846307">
                  <a:extLst>
                    <a:ext uri="{9D8B030D-6E8A-4147-A177-3AD203B41FA5}">
                      <a16:colId xmlns:a16="http://schemas.microsoft.com/office/drawing/2014/main" val="2365864774"/>
                    </a:ext>
                  </a:extLst>
                </a:gridCol>
                <a:gridCol w="1276843">
                  <a:extLst>
                    <a:ext uri="{9D8B030D-6E8A-4147-A177-3AD203B41FA5}">
                      <a16:colId xmlns:a16="http://schemas.microsoft.com/office/drawing/2014/main" val="387473376"/>
                    </a:ext>
                  </a:extLst>
                </a:gridCol>
                <a:gridCol w="960519">
                  <a:extLst>
                    <a:ext uri="{9D8B030D-6E8A-4147-A177-3AD203B41FA5}">
                      <a16:colId xmlns:a16="http://schemas.microsoft.com/office/drawing/2014/main" val="528199773"/>
                    </a:ext>
                  </a:extLst>
                </a:gridCol>
                <a:gridCol w="2305455">
                  <a:extLst>
                    <a:ext uri="{9D8B030D-6E8A-4147-A177-3AD203B41FA5}">
                      <a16:colId xmlns:a16="http://schemas.microsoft.com/office/drawing/2014/main" val="381900588"/>
                    </a:ext>
                  </a:extLst>
                </a:gridCol>
              </a:tblGrid>
              <a:tr h="184345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VIERNES 30 DE ENERO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3516788"/>
                  </a:ext>
                </a:extLst>
              </a:tr>
              <a:tr h="1843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3266454581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Trote y baño de mar (2)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Playa 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Menor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622127432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Diana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085686072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Desayuno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953989595"/>
                  </a:ext>
                </a:extLst>
              </a:tr>
              <a:tr h="5530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30-40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1030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Competencia Lautaro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“Tirar la Cuerda”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</a:rPr>
                        <a:t>Coordinar árbitros en el trayecto.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</a:rPr>
                        <a:t>Verificar factibilidad de instalar música y amplificación.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183935168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30-50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1030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Infantería doctrinal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334815973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30-60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1315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1430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Formación y 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Comedores de Grumetes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609629954"/>
                  </a:ext>
                </a:extLst>
              </a:tr>
              <a:tr h="737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30-70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1430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1615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 defTabSz="768077" rtl="0" eaLnBrk="1" latinLnBrk="0" hangingPunct="1">
                        <a:spcAft>
                          <a:spcPts val="0"/>
                        </a:spcAft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Infantería doctrinal</a:t>
                      </a:r>
                      <a:endParaRPr lang="es-CL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Considerar: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</a:rPr>
                        <a:t>Uso de gorro de navegación.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</a:rPr>
                        <a:t>Bloqueador solar.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</a:rPr>
                        <a:t>Hidratación.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923018045"/>
                  </a:ext>
                </a:extLst>
              </a:tr>
              <a:tr h="5530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30-80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1630</a:t>
                      </a:r>
                      <a:endParaRPr lang="es-CL" sz="1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1800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Piscina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Piscina 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Menor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Todos deben asistir con gorra de natación, lentes, toalla y chalas. 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428248119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30-90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2000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Comedores de Grumetes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658935007"/>
                  </a:ext>
                </a:extLst>
              </a:tr>
              <a:tr h="3686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30-100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2000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Biógrafo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Despreciable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 película profesional. 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867666799"/>
                  </a:ext>
                </a:extLst>
              </a:tr>
              <a:tr h="193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30-110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2300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Fondo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Despreciable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428676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842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12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3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758563"/>
              </p:ext>
            </p:extLst>
          </p:nvPr>
        </p:nvGraphicFramePr>
        <p:xfrm>
          <a:off x="258999" y="1238646"/>
          <a:ext cx="8612627" cy="4898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203">
                  <a:extLst>
                    <a:ext uri="{9D8B030D-6E8A-4147-A177-3AD203B41FA5}">
                      <a16:colId xmlns:a16="http://schemas.microsoft.com/office/drawing/2014/main" val="2654407831"/>
                    </a:ext>
                  </a:extLst>
                </a:gridCol>
                <a:gridCol w="729135">
                  <a:extLst>
                    <a:ext uri="{9D8B030D-6E8A-4147-A177-3AD203B41FA5}">
                      <a16:colId xmlns:a16="http://schemas.microsoft.com/office/drawing/2014/main" val="3305899813"/>
                    </a:ext>
                  </a:extLst>
                </a:gridCol>
                <a:gridCol w="1689250">
                  <a:extLst>
                    <a:ext uri="{9D8B030D-6E8A-4147-A177-3AD203B41FA5}">
                      <a16:colId xmlns:a16="http://schemas.microsoft.com/office/drawing/2014/main" val="2381888052"/>
                    </a:ext>
                  </a:extLst>
                </a:gridCol>
                <a:gridCol w="749030">
                  <a:extLst>
                    <a:ext uri="{9D8B030D-6E8A-4147-A177-3AD203B41FA5}">
                      <a16:colId xmlns:a16="http://schemas.microsoft.com/office/drawing/2014/main" val="2146938668"/>
                    </a:ext>
                  </a:extLst>
                </a:gridCol>
                <a:gridCol w="1167319">
                  <a:extLst>
                    <a:ext uri="{9D8B030D-6E8A-4147-A177-3AD203B41FA5}">
                      <a16:colId xmlns:a16="http://schemas.microsoft.com/office/drawing/2014/main" val="3065174354"/>
                    </a:ext>
                  </a:extLst>
                </a:gridCol>
                <a:gridCol w="982494">
                  <a:extLst>
                    <a:ext uri="{9D8B030D-6E8A-4147-A177-3AD203B41FA5}">
                      <a16:colId xmlns:a16="http://schemas.microsoft.com/office/drawing/2014/main" val="1644654976"/>
                    </a:ext>
                  </a:extLst>
                </a:gridCol>
                <a:gridCol w="2636196">
                  <a:extLst>
                    <a:ext uri="{9D8B030D-6E8A-4147-A177-3AD203B41FA5}">
                      <a16:colId xmlns:a16="http://schemas.microsoft.com/office/drawing/2014/main" val="4168662801"/>
                    </a:ext>
                  </a:extLst>
                </a:gridCol>
              </a:tblGrid>
              <a:tr h="169017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SÁBADO 31 DE ENERO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5714988"/>
                  </a:ext>
                </a:extLst>
              </a:tr>
              <a:tr h="1690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OCE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1090931999"/>
                  </a:ext>
                </a:extLst>
              </a:tr>
              <a:tr h="338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31-10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Trote y baño de mar (3)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Playa 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Menor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013539048"/>
                  </a:ext>
                </a:extLst>
              </a:tr>
              <a:tr h="338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31-20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Diana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251642038"/>
                  </a:ext>
                </a:extLst>
              </a:tr>
              <a:tr h="338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31-30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Desayuno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669906408"/>
                  </a:ext>
                </a:extLst>
              </a:tr>
              <a:tr h="1014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31-40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0815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1200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Competencia Lautaro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“Boga”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Considerar siguientes factores.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Uso de gorro de navegación.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 Bloqueador solar.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 Tres doble bancada ESGRUM.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 Designar árbitros.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Lancha de seguridad.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126747332"/>
                  </a:ext>
                </a:extLst>
              </a:tr>
              <a:tr h="338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31-50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1315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1445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Formación y 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687740875"/>
                  </a:ext>
                </a:extLst>
              </a:tr>
              <a:tr h="15211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31-60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1445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Polígono de tiro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Polígono de Tiro ESGRUM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Moderado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Coordinar especialista en armamento a cargo del ejercicio.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Verificar munición.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Considerar entrega de tapones de oído para todo el Batallón.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Llevar colaciones al sector.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Incorporar MRO específico y verificar con Escuela de Grumetes cadena de evacuación.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088717859"/>
                  </a:ext>
                </a:extLst>
              </a:tr>
              <a:tr h="338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31-70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43499802"/>
                  </a:ext>
                </a:extLst>
              </a:tr>
              <a:tr h="1690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31-80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2300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Fondo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 smtClean="0">
                        <a:effectLst/>
                      </a:endParaRPr>
                    </a:p>
                    <a:p>
                      <a:pPr marL="143510">
                        <a:spcAft>
                          <a:spcPts val="0"/>
                        </a:spcAft>
                      </a:pP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707515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505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13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3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877828"/>
              </p:ext>
            </p:extLst>
          </p:nvPr>
        </p:nvGraphicFramePr>
        <p:xfrm>
          <a:off x="239543" y="1107056"/>
          <a:ext cx="8632083" cy="37363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692">
                  <a:extLst>
                    <a:ext uri="{9D8B030D-6E8A-4147-A177-3AD203B41FA5}">
                      <a16:colId xmlns:a16="http://schemas.microsoft.com/office/drawing/2014/main" val="3883002306"/>
                    </a:ext>
                  </a:extLst>
                </a:gridCol>
                <a:gridCol w="730782">
                  <a:extLst>
                    <a:ext uri="{9D8B030D-6E8A-4147-A177-3AD203B41FA5}">
                      <a16:colId xmlns:a16="http://schemas.microsoft.com/office/drawing/2014/main" val="426934665"/>
                    </a:ext>
                  </a:extLst>
                </a:gridCol>
                <a:gridCol w="2055766">
                  <a:extLst>
                    <a:ext uri="{9D8B030D-6E8A-4147-A177-3AD203B41FA5}">
                      <a16:colId xmlns:a16="http://schemas.microsoft.com/office/drawing/2014/main" val="3691474752"/>
                    </a:ext>
                  </a:extLst>
                </a:gridCol>
                <a:gridCol w="797668">
                  <a:extLst>
                    <a:ext uri="{9D8B030D-6E8A-4147-A177-3AD203B41FA5}">
                      <a16:colId xmlns:a16="http://schemas.microsoft.com/office/drawing/2014/main" val="1011238583"/>
                    </a:ext>
                  </a:extLst>
                </a:gridCol>
                <a:gridCol w="1087737">
                  <a:extLst>
                    <a:ext uri="{9D8B030D-6E8A-4147-A177-3AD203B41FA5}">
                      <a16:colId xmlns:a16="http://schemas.microsoft.com/office/drawing/2014/main" val="1091698789"/>
                    </a:ext>
                  </a:extLst>
                </a:gridCol>
                <a:gridCol w="964799">
                  <a:extLst>
                    <a:ext uri="{9D8B030D-6E8A-4147-A177-3AD203B41FA5}">
                      <a16:colId xmlns:a16="http://schemas.microsoft.com/office/drawing/2014/main" val="470205895"/>
                    </a:ext>
                  </a:extLst>
                </a:gridCol>
                <a:gridCol w="2334639">
                  <a:extLst>
                    <a:ext uri="{9D8B030D-6E8A-4147-A177-3AD203B41FA5}">
                      <a16:colId xmlns:a16="http://schemas.microsoft.com/office/drawing/2014/main" val="1682958930"/>
                    </a:ext>
                  </a:extLst>
                </a:gridCol>
              </a:tblGrid>
              <a:tr h="215906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DOMINGO 01 DE FEBRERO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64380"/>
                  </a:ext>
                </a:extLst>
              </a:tr>
              <a:tr h="146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OBSERVACIONES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2785236445"/>
                  </a:ext>
                </a:extLst>
              </a:tr>
              <a:tr h="292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01-10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Diana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030899451"/>
                  </a:ext>
                </a:extLst>
              </a:tr>
              <a:tr h="292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01-20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Desayuno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194583614"/>
                  </a:ext>
                </a:extLst>
              </a:tr>
              <a:tr h="292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01-30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0830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Caminata al Faro / Misa / Entrega de banderín por compañías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Faro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Menor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Verificar uso de bloqueador solar.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Llevar hidratación.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478936791"/>
                  </a:ext>
                </a:extLst>
              </a:tr>
              <a:tr h="292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01-40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1315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1445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Formación y 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Despreciable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158023608"/>
                  </a:ext>
                </a:extLst>
              </a:tr>
              <a:tr h="584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01-50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1445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Salto de confianza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Menor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Considerar bote de goma de ESGRUM.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Todos considerar salvavidas.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>
                          <a:effectLst/>
                        </a:rPr>
                        <a:t>Efectuar instrucción previa de la actividad.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62956289"/>
                  </a:ext>
                </a:extLst>
              </a:tr>
              <a:tr h="292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01-60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1700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Trinca de equipo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 smtClean="0">
                        <a:effectLst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838737438"/>
                  </a:ext>
                </a:extLst>
              </a:tr>
              <a:tr h="292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01-70</a:t>
                      </a:r>
                      <a:endParaRPr lang="es-CL" sz="11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1900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Evento de camaradería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effectLst/>
                        </a:rPr>
                        <a:t>Considerar amplificación y mesas para </a:t>
                      </a:r>
                      <a:r>
                        <a:rPr lang="es-CL" sz="1100" dirty="0" smtClean="0">
                          <a:solidFill>
                            <a:schemeClr val="tx1"/>
                          </a:solidFill>
                          <a:effectLst/>
                        </a:rPr>
                        <a:t>232 asistentes.</a:t>
                      </a:r>
                      <a:endParaRPr lang="es-CL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74842779"/>
                  </a:ext>
                </a:extLst>
              </a:tr>
              <a:tr h="146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01-80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2300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Fondo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 smtClean="0">
                        <a:effectLst/>
                      </a:endParaRPr>
                    </a:p>
                    <a:p>
                      <a:pPr marL="143510">
                        <a:spcAft>
                          <a:spcPts val="0"/>
                        </a:spcAft>
                      </a:pP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293520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977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14</a:t>
            </a:fld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ACTIVIDADES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7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120523"/>
              </p:ext>
            </p:extLst>
          </p:nvPr>
        </p:nvGraphicFramePr>
        <p:xfrm>
          <a:off x="255958" y="1285836"/>
          <a:ext cx="8632083" cy="34976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692">
                  <a:extLst>
                    <a:ext uri="{9D8B030D-6E8A-4147-A177-3AD203B41FA5}">
                      <a16:colId xmlns:a16="http://schemas.microsoft.com/office/drawing/2014/main" val="807883104"/>
                    </a:ext>
                  </a:extLst>
                </a:gridCol>
                <a:gridCol w="730782">
                  <a:extLst>
                    <a:ext uri="{9D8B030D-6E8A-4147-A177-3AD203B41FA5}">
                      <a16:colId xmlns:a16="http://schemas.microsoft.com/office/drawing/2014/main" val="4133007630"/>
                    </a:ext>
                  </a:extLst>
                </a:gridCol>
                <a:gridCol w="2213031">
                  <a:extLst>
                    <a:ext uri="{9D8B030D-6E8A-4147-A177-3AD203B41FA5}">
                      <a16:colId xmlns:a16="http://schemas.microsoft.com/office/drawing/2014/main" val="941894029"/>
                    </a:ext>
                  </a:extLst>
                </a:gridCol>
                <a:gridCol w="805469">
                  <a:extLst>
                    <a:ext uri="{9D8B030D-6E8A-4147-A177-3AD203B41FA5}">
                      <a16:colId xmlns:a16="http://schemas.microsoft.com/office/drawing/2014/main" val="1486335372"/>
                    </a:ext>
                  </a:extLst>
                </a:gridCol>
                <a:gridCol w="922671">
                  <a:extLst>
                    <a:ext uri="{9D8B030D-6E8A-4147-A177-3AD203B41FA5}">
                      <a16:colId xmlns:a16="http://schemas.microsoft.com/office/drawing/2014/main" val="3195416516"/>
                    </a:ext>
                  </a:extLst>
                </a:gridCol>
                <a:gridCol w="909474">
                  <a:extLst>
                    <a:ext uri="{9D8B030D-6E8A-4147-A177-3AD203B41FA5}">
                      <a16:colId xmlns:a16="http://schemas.microsoft.com/office/drawing/2014/main" val="3489331951"/>
                    </a:ext>
                  </a:extLst>
                </a:gridCol>
                <a:gridCol w="2389964">
                  <a:extLst>
                    <a:ext uri="{9D8B030D-6E8A-4147-A177-3AD203B41FA5}">
                      <a16:colId xmlns:a16="http://schemas.microsoft.com/office/drawing/2014/main" val="1607969978"/>
                    </a:ext>
                  </a:extLst>
                </a:gridCol>
              </a:tblGrid>
              <a:tr h="212224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LUNES 02 DE FEBRERO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8350351"/>
                  </a:ext>
                </a:extLst>
              </a:tr>
              <a:tr h="1725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/>
                </a:tc>
                <a:extLst>
                  <a:ext uri="{0D108BD9-81ED-4DB2-BD59-A6C34878D82A}">
                    <a16:rowId xmlns:a16="http://schemas.microsoft.com/office/drawing/2014/main" val="3891989167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Diana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Entrepuentes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676670697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02-20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Desayuno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CUT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Comedores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marL="143510"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618169784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02-30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0730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1000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Trinca de equipo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00831562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02-40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1000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1100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Formación y rancho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 rancho que permita una rápida </a:t>
                      </a:r>
                      <a:r>
                        <a:rPr lang="es-CL" sz="1100" dirty="0" smtClean="0">
                          <a:effectLst/>
                        </a:rPr>
                        <a:t>trinca.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3364023634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02-50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1100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1200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Trinca de entrepuentes y aseo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CUT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de Grumetes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Despreciable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2262571955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02-60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1200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Desplazamiento a Base Naval Talcahuano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Tránsito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 despedida Sr. Director </a:t>
                      </a:r>
                      <a:r>
                        <a:rPr lang="es-CL" sz="1100" dirty="0" smtClean="0">
                          <a:effectLst/>
                        </a:rPr>
                        <a:t>ESGRUM.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8362713"/>
                  </a:ext>
                </a:extLst>
              </a:tr>
              <a:tr h="345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02-70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1300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1600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Visita RH Huáscar / Fuerza de Submarinos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Base Naval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497902774"/>
                  </a:ext>
                </a:extLst>
              </a:tr>
              <a:tr h="1725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02-80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1615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Desplazamiento a Ninhue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Tránsito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 colación en </a:t>
                      </a:r>
                      <a:r>
                        <a:rPr lang="es-CL" sz="1100" dirty="0" smtClean="0">
                          <a:effectLst/>
                        </a:rPr>
                        <a:t>bolsa.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4137696329"/>
                  </a:ext>
                </a:extLst>
              </a:tr>
              <a:tr h="351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02-90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1800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2100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Visita hacienda San Agustín de </a:t>
                      </a:r>
                      <a:r>
                        <a:rPr lang="es-CL" sz="1100" dirty="0" err="1">
                          <a:effectLst/>
                        </a:rPr>
                        <a:t>Puñual</a:t>
                      </a:r>
                      <a:r>
                        <a:rPr lang="es-CL" sz="1100" dirty="0">
                          <a:effectLst/>
                        </a:rPr>
                        <a:t>, cuna de Arturo </a:t>
                      </a:r>
                      <a:r>
                        <a:rPr lang="es-CL" sz="1100" dirty="0" smtClean="0">
                          <a:effectLst/>
                        </a:rPr>
                        <a:t>Prat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Museo Cuna de Prat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Despreciable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750294469"/>
                  </a:ext>
                </a:extLst>
              </a:tr>
              <a:tr h="1725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</a:rPr>
                        <a:t>02-100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2200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Desplazamiento a Escuela Naval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CGT </a:t>
                      </a:r>
                      <a:r>
                        <a:rPr lang="es-CL" sz="1100" dirty="0" smtClean="0">
                          <a:effectLst/>
                        </a:rPr>
                        <a:t>11.4</a:t>
                      </a: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Tránsito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Considerar rancho en </a:t>
                      </a:r>
                      <a:r>
                        <a:rPr lang="es-CL" sz="1100" dirty="0" smtClean="0">
                          <a:effectLst/>
                        </a:rPr>
                        <a:t>bolsa.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690" marR="56690" marT="0" marB="0" anchor="ctr"/>
                </a:tc>
                <a:extLst>
                  <a:ext uri="{0D108BD9-81ED-4DB2-BD59-A6C34878D82A}">
                    <a16:rowId xmlns:a16="http://schemas.microsoft.com/office/drawing/2014/main" val="1633340388"/>
                  </a:ext>
                </a:extLst>
              </a:tr>
            </a:tbl>
          </a:graphicData>
        </a:graphic>
      </p:graphicFrame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35476"/>
              </p:ext>
            </p:extLst>
          </p:nvPr>
        </p:nvGraphicFramePr>
        <p:xfrm>
          <a:off x="255956" y="5264257"/>
          <a:ext cx="8632084" cy="7562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7846">
                  <a:extLst>
                    <a:ext uri="{9D8B030D-6E8A-4147-A177-3AD203B41FA5}">
                      <a16:colId xmlns:a16="http://schemas.microsoft.com/office/drawing/2014/main" val="625584549"/>
                    </a:ext>
                  </a:extLst>
                </a:gridCol>
                <a:gridCol w="727634">
                  <a:extLst>
                    <a:ext uri="{9D8B030D-6E8A-4147-A177-3AD203B41FA5}">
                      <a16:colId xmlns:a16="http://schemas.microsoft.com/office/drawing/2014/main" val="3223303528"/>
                    </a:ext>
                  </a:extLst>
                </a:gridCol>
                <a:gridCol w="2203499">
                  <a:extLst>
                    <a:ext uri="{9D8B030D-6E8A-4147-A177-3AD203B41FA5}">
                      <a16:colId xmlns:a16="http://schemas.microsoft.com/office/drawing/2014/main" val="3224133856"/>
                    </a:ext>
                  </a:extLst>
                </a:gridCol>
                <a:gridCol w="839183">
                  <a:extLst>
                    <a:ext uri="{9D8B030D-6E8A-4147-A177-3AD203B41FA5}">
                      <a16:colId xmlns:a16="http://schemas.microsoft.com/office/drawing/2014/main" val="3170444593"/>
                    </a:ext>
                  </a:extLst>
                </a:gridCol>
                <a:gridCol w="918696">
                  <a:extLst>
                    <a:ext uri="{9D8B030D-6E8A-4147-A177-3AD203B41FA5}">
                      <a16:colId xmlns:a16="http://schemas.microsoft.com/office/drawing/2014/main" val="2884650060"/>
                    </a:ext>
                  </a:extLst>
                </a:gridCol>
                <a:gridCol w="791703">
                  <a:extLst>
                    <a:ext uri="{9D8B030D-6E8A-4147-A177-3AD203B41FA5}">
                      <a16:colId xmlns:a16="http://schemas.microsoft.com/office/drawing/2014/main" val="2411925708"/>
                    </a:ext>
                  </a:extLst>
                </a:gridCol>
                <a:gridCol w="2493523">
                  <a:extLst>
                    <a:ext uri="{9D8B030D-6E8A-4147-A177-3AD203B41FA5}">
                      <a16:colId xmlns:a16="http://schemas.microsoft.com/office/drawing/2014/main" val="1459799757"/>
                    </a:ext>
                  </a:extLst>
                </a:gridCol>
              </a:tblGrid>
              <a:tr h="220921"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dirty="0" smtClean="0">
                          <a:effectLst/>
                        </a:rPr>
                        <a:t>MARTES</a:t>
                      </a:r>
                      <a:r>
                        <a:rPr lang="es-CL" sz="1100" dirty="0" smtClean="0">
                          <a:effectLst/>
                        </a:rPr>
                        <a:t> </a:t>
                      </a:r>
                      <a:r>
                        <a:rPr lang="es-CL" sz="1100" dirty="0">
                          <a:effectLst/>
                        </a:rPr>
                        <a:t>03 DE FEBRERO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0572113"/>
                  </a:ext>
                </a:extLst>
              </a:tr>
              <a:tr h="200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EVENTO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HORARIO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ACTIVIDAD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OCE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LUGAR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MRO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OBSERVACIONES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/>
                </a:tc>
                <a:extLst>
                  <a:ext uri="{0D108BD9-81ED-4DB2-BD59-A6C34878D82A}">
                    <a16:rowId xmlns:a16="http://schemas.microsoft.com/office/drawing/2014/main" val="2039422054"/>
                  </a:ext>
                </a:extLst>
              </a:tr>
              <a:tr h="2000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03-10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0600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Recalada Escuela Naval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CGT 11.4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Escuela Naval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>
                          <a:effectLst/>
                        </a:rPr>
                        <a:t>Menor</a:t>
                      </a:r>
                      <a:endParaRPr lang="es-CL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 </a:t>
                      </a:r>
                      <a:r>
                        <a:rPr lang="es-CL" sz="1100" dirty="0" smtClean="0">
                          <a:effectLst/>
                        </a:rPr>
                        <a:t>Cadetes pasan</a:t>
                      </a:r>
                      <a:r>
                        <a:rPr lang="es-CL" sz="1100" baseline="0" dirty="0" smtClean="0">
                          <a:effectLst/>
                        </a:rPr>
                        <a:t> a hacer diana y trinca de equipo.</a:t>
                      </a:r>
                      <a:endParaRPr lang="es-CL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446" marR="56446" marT="0" marB="0" anchor="ctr"/>
                </a:tc>
                <a:extLst>
                  <a:ext uri="{0D108BD9-81ED-4DB2-BD59-A6C34878D82A}">
                    <a16:rowId xmlns:a16="http://schemas.microsoft.com/office/drawing/2014/main" val="12959371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118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14348" y="1714488"/>
            <a:ext cx="7858125" cy="4081117"/>
          </a:xfrm>
          <a:prstGeom prst="rect">
            <a:avLst/>
          </a:prstGeom>
          <a:solidFill>
            <a:srgbClr val="000000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Exigentes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pero cercanos.</a:t>
            </a:r>
            <a:endParaRPr lang="es-CL" altLang="es-CL" sz="16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La 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instrucción será de forma gradual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. (Coaching/</a:t>
            </a:r>
            <a:r>
              <a:rPr lang="es-CL" altLang="es-CL" sz="1600" dirty="0" err="1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</a:t>
            </a:r>
            <a:r>
              <a:rPr lang="es-CL" altLang="es-CL" sz="1600" dirty="0" err="1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eaching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/</a:t>
            </a:r>
            <a:r>
              <a:rPr lang="es-CL" altLang="es-CL" sz="1600" dirty="0" err="1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</a:t>
            </a:r>
            <a:r>
              <a:rPr lang="es-CL" altLang="es-CL" sz="1600" dirty="0" err="1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entoring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)</a:t>
            </a:r>
            <a:endParaRPr lang="es-CL" altLang="es-CL" sz="16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Se 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deben cumplir 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objetivos 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semanales que culminen en una exitosa Revista General de Reclutas.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Toda actividad tiene un responsable y se debe ejecutar M.R.O. (hidratación, lesiones, piso caliente, dejar alguien botado…) PENSAR ANTES DE ACTUAR.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Todo se puede ejecutar pidiendo la venia.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debe haber diferencias con los reclutas.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A 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los Brigadieres les </a:t>
            </a: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exigiremos más que a los reclutas.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A los Brigadieres hombres: las mujeres son parte de la compañía.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Conocer y hacer costumbre el “Tiempo 4”.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6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Trabajo directo con sus respectivos Oficiales de División.</a:t>
            </a:r>
            <a:endParaRPr lang="es-CL" altLang="es-CL" sz="1600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GENERALIDADES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2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635004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9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OBJETIVOS SEMANALES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0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133143"/>
              </p:ext>
            </p:extLst>
          </p:nvPr>
        </p:nvGraphicFramePr>
        <p:xfrm>
          <a:off x="1221076" y="1356059"/>
          <a:ext cx="3456000" cy="2408586"/>
        </p:xfrm>
        <a:graphic>
          <a:graphicData uri="http://schemas.openxmlformats.org/drawingml/2006/table">
            <a:tbl>
              <a:tblPr>
                <a:solidFill>
                  <a:srgbClr val="D0DAD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354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1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641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/>
                        <a:t>SEMANA 1</a:t>
                      </a:r>
                      <a:endParaRPr lang="es-CL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N°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EJERCICIO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1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VOCES DE MANDO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2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POSICIÓN FUNDAMENTAL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3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POSICIÓN A DISCRECIÓN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4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POSICIÓN EN DESCANSO 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5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PASOS AL FRENTE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6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PASOS AL LADO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7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PASOS ATRÁS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8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PRESENTACIÓN PERSONAL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5" name="1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432789"/>
              </p:ext>
            </p:extLst>
          </p:nvPr>
        </p:nvGraphicFramePr>
        <p:xfrm>
          <a:off x="5349752" y="1367026"/>
          <a:ext cx="3456000" cy="2638425"/>
        </p:xfrm>
        <a:graphic>
          <a:graphicData uri="http://schemas.openxmlformats.org/drawingml/2006/table">
            <a:tbl>
              <a:tblPr>
                <a:solidFill>
                  <a:srgbClr val="C8D2D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557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8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7650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kern="1200" dirty="0"/>
                        <a:t>SEMANA 2</a:t>
                      </a:r>
                      <a:endParaRPr lang="es-CL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N°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EJERCICIO 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1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GIROS A LA IZQUIERDA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2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GIROS A LA DERECHA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3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MEDIA VUELTA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4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SALUDO SIN GORRA 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5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SALUDO CON GORRA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6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HONORES SIN GORRA 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7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HONORES CON GORRA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8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PASO REGULAR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9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kern="1200" dirty="0"/>
                        <a:t>SALUDAR SOBRE LA MARCHA</a:t>
                      </a:r>
                      <a:endParaRPr lang="es-CL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6" name="1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489332"/>
              </p:ext>
            </p:extLst>
          </p:nvPr>
        </p:nvGraphicFramePr>
        <p:xfrm>
          <a:off x="3109898" y="4213049"/>
          <a:ext cx="3456000" cy="2400300"/>
        </p:xfrm>
        <a:graphic>
          <a:graphicData uri="http://schemas.openxmlformats.org/drawingml/2006/table">
            <a:tbl>
              <a:tblPr>
                <a:solidFill>
                  <a:srgbClr val="D2DAD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287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76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1" dirty="0"/>
                        <a:t>SEMANA 3</a:t>
                      </a:r>
                      <a:endParaRPr lang="es-CL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N°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EJERCICIO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1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GIRO A LA IZQUIERDA SOBRE LA MARCHA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2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GIRO A LA DERECHA SOBRE LA MARCHA 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3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MEDIA VUELTA SOBRE LA MARCHA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4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CONVERSIONES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5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POSICIÓN FIRME CON ARMA AL HOMBRO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6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REVISAR ARMAS (REVISTA ARMAMENTO)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7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AL HOMBRO Y DESCANSAR ARMA POR TIEMPOS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8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PORTAR ARMAS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278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9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OBJETIVOS SEMANALES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0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" name="1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376634"/>
              </p:ext>
            </p:extLst>
          </p:nvPr>
        </p:nvGraphicFramePr>
        <p:xfrm>
          <a:off x="1193986" y="2393765"/>
          <a:ext cx="3456000" cy="1924050"/>
        </p:xfrm>
        <a:graphic>
          <a:graphicData uri="http://schemas.openxmlformats.org/drawingml/2006/table">
            <a:tbl>
              <a:tblPr>
                <a:solidFill>
                  <a:srgbClr val="D2D9D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401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41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76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1" dirty="0"/>
                        <a:t>SEMANA 4</a:t>
                      </a:r>
                      <a:endParaRPr lang="es-CL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N°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EJERCICIO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1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MANEJO AL HOMBRO 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dirty="0"/>
                        <a:t>2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ARMAR BAYONETA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dirty="0"/>
                        <a:t>3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ENVAINAR BAYONETA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4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PRESENTAR ARMA SIN BAYONETA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5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PRESENTAR ARMA CON BAYONETA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6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SERIES DE GIRO CON ARMA AL HOMBRO 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8" name="1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666272"/>
              </p:ext>
            </p:extLst>
          </p:nvPr>
        </p:nvGraphicFramePr>
        <p:xfrm>
          <a:off x="4905361" y="2396766"/>
          <a:ext cx="3456000" cy="1924050"/>
        </p:xfrm>
        <a:graphic>
          <a:graphicData uri="http://schemas.openxmlformats.org/drawingml/2006/table">
            <a:tbl>
              <a:tblPr>
                <a:solidFill>
                  <a:srgbClr val="D2E1E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314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76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1" dirty="0"/>
                        <a:t>SEMANA 5</a:t>
                      </a:r>
                      <a:endParaRPr lang="es-CL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N°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EJERCICIO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1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POSICIÓN FIRME CON ARMA DESCANSADA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2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POSICIÓN A DISCRECIÓN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3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POSICIÓN EN DESCANSO CON ARMA DESCANSADA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4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CARGAR Y ASEGURAR 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5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/>
                        <a:t>DESCARGAR LA CARABINA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/>
                        <a:t>6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/>
                        <a:t>PASO REGULAR CON ARMA AL HOMBRO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236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18</a:t>
            </a:fld>
            <a:endParaRPr lang="es-CL"/>
          </a:p>
        </p:txBody>
      </p:sp>
      <p:sp>
        <p:nvSpPr>
          <p:cNvPr id="5" name="7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6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EXPERIENCIAS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587830" y="1551202"/>
            <a:ext cx="8098970" cy="3457870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Trabajo físico progresivo, para alcanzar un estándar físico nivelado entre reclutas. Evitar lesiones.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Realizar actividades dinámicas y motivantes.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Aumentar el número de infanterías doctrinales.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Efectuar visitas profesionales y culturales.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Considerar efectuar reunión divisional durante Campaña Náutica.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Desembarcar de ESGRUM antes de la recogida de los grumetes.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Cumplir con actividades de competencia deportiva Lautaro.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Mayor atribuciones a los brigadieres.</a:t>
            </a:r>
          </a:p>
        </p:txBody>
      </p:sp>
    </p:spTree>
    <p:extLst>
      <p:ext uri="{BB962C8B-B14F-4D97-AF65-F5344CB8AC3E}">
        <p14:creationId xmlns:p14="http://schemas.microsoft.com/office/powerpoint/2010/main" val="728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19</a:t>
            </a:fld>
            <a:endParaRPr lang="es-CL"/>
          </a:p>
        </p:txBody>
      </p:sp>
      <p:sp>
        <p:nvSpPr>
          <p:cNvPr id="7" name="10 Rectángulo"/>
          <p:cNvSpPr/>
          <p:nvPr/>
        </p:nvSpPr>
        <p:spPr>
          <a:xfrm>
            <a:off x="0" y="2401888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071688"/>
            <a:ext cx="2058987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3 CuadroTexto"/>
          <p:cNvSpPr txBox="1">
            <a:spLocks noChangeArrowheads="1"/>
          </p:cNvSpPr>
          <p:nvPr/>
        </p:nvSpPr>
        <p:spPr bwMode="auto">
          <a:xfrm>
            <a:off x="2832011" y="2733811"/>
            <a:ext cx="593425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TÉRMINO DE LA PRESENTACIÓN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6836916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2916</TotalTime>
  <Words>2217</Words>
  <Application>Microsoft Office PowerPoint</Application>
  <PresentationFormat>Presentación en pantalla (4:3)</PresentationFormat>
  <Paragraphs>866</Paragraphs>
  <Slides>19</Slides>
  <Notes>5</Notes>
  <HiddenSlides>2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MS PGothic</vt:lpstr>
      <vt:lpstr>Arial</vt:lpstr>
      <vt:lpstr>Calibri</vt:lpstr>
      <vt:lpstr>Calibri Light</vt:lpstr>
      <vt:lpstr>Century</vt:lpstr>
      <vt:lpstr>Gadugi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C05 Oficial 2ª División T1 Diego Silva Andrade</cp:lastModifiedBy>
  <cp:revision>78</cp:revision>
  <dcterms:created xsi:type="dcterms:W3CDTF">2021-12-17T19:50:40Z</dcterms:created>
  <dcterms:modified xsi:type="dcterms:W3CDTF">2026-01-20T21:03:17Z</dcterms:modified>
</cp:coreProperties>
</file>