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757" r:id="rId4"/>
    <p:sldMasterId id="2147483793" r:id="rId5"/>
    <p:sldMasterId id="2147483841" r:id="rId6"/>
  </p:sldMasterIdLst>
  <p:notesMasterIdLst>
    <p:notesMasterId r:id="rId41"/>
  </p:notesMasterIdLst>
  <p:sldIdLst>
    <p:sldId id="256" r:id="rId7"/>
    <p:sldId id="257" r:id="rId8"/>
    <p:sldId id="349" r:id="rId9"/>
    <p:sldId id="320" r:id="rId10"/>
    <p:sldId id="284" r:id="rId11"/>
    <p:sldId id="326" r:id="rId12"/>
    <p:sldId id="321" r:id="rId13"/>
    <p:sldId id="330" r:id="rId14"/>
    <p:sldId id="322" r:id="rId15"/>
    <p:sldId id="262" r:id="rId16"/>
    <p:sldId id="263" r:id="rId17"/>
    <p:sldId id="264" r:id="rId18"/>
    <p:sldId id="265" r:id="rId19"/>
    <p:sldId id="266" r:id="rId20"/>
    <p:sldId id="335" r:id="rId21"/>
    <p:sldId id="323" r:id="rId22"/>
    <p:sldId id="268" r:id="rId23"/>
    <p:sldId id="269" r:id="rId24"/>
    <p:sldId id="270" r:id="rId25"/>
    <p:sldId id="324" r:id="rId26"/>
    <p:sldId id="336" r:id="rId27"/>
    <p:sldId id="350" r:id="rId28"/>
    <p:sldId id="337" r:id="rId29"/>
    <p:sldId id="338" r:id="rId30"/>
    <p:sldId id="339" r:id="rId31"/>
    <p:sldId id="340" r:id="rId32"/>
    <p:sldId id="342" r:id="rId33"/>
    <p:sldId id="343" r:id="rId34"/>
    <p:sldId id="344" r:id="rId35"/>
    <p:sldId id="347" r:id="rId36"/>
    <p:sldId id="345" r:id="rId37"/>
    <p:sldId id="346" r:id="rId38"/>
    <p:sldId id="351" r:id="rId39"/>
    <p:sldId id="352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898" autoAdjust="0"/>
    <p:restoredTop sz="86682" autoAdjust="0"/>
  </p:normalViewPr>
  <p:slideViewPr>
    <p:cSldViewPr snapToGrid="0">
      <p:cViewPr varScale="1">
        <p:scale>
          <a:sx n="95" d="100"/>
          <a:sy n="95" d="100"/>
        </p:scale>
        <p:origin x="101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47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presProps" Target="presProps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viewProps" Target="viewProps.xml"/><Relationship Id="rId8" Type="http://schemas.openxmlformats.org/officeDocument/2006/relationships/slide" Target="slides/slide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20" Type="http://schemas.openxmlformats.org/officeDocument/2006/relationships/slide" Target="slides/slide14.xml"/><Relationship Id="rId41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Hoja_de_c_lculo_de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DISTRIBUCIÓN POR MODELO</a:t>
            </a:r>
            <a:endParaRPr lang="en-US" dirty="0"/>
          </a:p>
        </c:rich>
      </c:tx>
      <c:layout>
        <c:manualLayout>
          <c:xMode val="edge"/>
          <c:yMode val="edge"/>
          <c:x val="1.1168525809274064E-3"/>
          <c:y val="0.8782882228599747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Distribución por modelo</c:v>
                </c:pt>
              </c:strCache>
            </c:strRef>
          </c:tx>
          <c:spPr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>
                <a:contourClr>
                  <a:schemeClr val="bg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3675-BA4E-85EF-67B5FDDF871A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>
                <a:contourClr>
                  <a:schemeClr val="bg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3675-BA4E-85EF-67B5FDDF871A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>
                <a:contourClr>
                  <a:schemeClr val="bg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3675-BA4E-85EF-67B5FDDF871A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>
                <a:contourClr>
                  <a:schemeClr val="bg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3675-BA4E-85EF-67B5FDDF871A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Hoja1!$A$2:$A$5</c:f>
              <c:strCache>
                <c:ptCount val="4"/>
                <c:pt idx="0">
                  <c:v>Académico</c:v>
                </c:pt>
                <c:pt idx="1">
                  <c:v>Militar-Doctrinal</c:v>
                </c:pt>
                <c:pt idx="2">
                  <c:v>Deportivo</c:v>
                </c:pt>
                <c:pt idx="3">
                  <c:v>Profesional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61</c:v>
                </c:pt>
                <c:pt idx="1">
                  <c:v>50</c:v>
                </c:pt>
                <c:pt idx="2">
                  <c:v>33</c:v>
                </c:pt>
                <c:pt idx="3">
                  <c:v>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675-BA4E-85EF-67B5FDDF871A}"/>
            </c:ext>
          </c:extLst>
        </c:ser>
        <c:dLbls>
          <c:dLblPos val="ctr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9208240128178344"/>
          <c:y val="0.38621544025041371"/>
          <c:w val="0.15840041344177275"/>
          <c:h val="0.2453743706279715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97C9A-80AE-4030-8CB3-D8DB64BDBBAE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BEDDD-6949-4FA6-AB75-7BEA6AEED7A7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78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Muy buenos días a todos!!</a:t>
            </a:r>
          </a:p>
          <a:p>
            <a:r>
              <a:rPr lang="es-ES" dirty="0"/>
              <a:t>Soy el CN Juan  Pablo Castro </a:t>
            </a:r>
            <a:r>
              <a:rPr lang="es-ES" dirty="0" err="1"/>
              <a:t>Brahm</a:t>
            </a:r>
            <a:r>
              <a:rPr lang="es-ES" dirty="0"/>
              <a:t>, feliz y orgulloso Director de la Escuela Naval Arturo Prat.</a:t>
            </a:r>
          </a:p>
          <a:p>
            <a:r>
              <a:rPr lang="es-ES" dirty="0"/>
              <a:t>Les quiero desear a todos una cordial bienvenida al Alma Mater de  los Oficiales de Marina, con 207 años de historia, tradición y servicio a la Patria y a nuestra Armada.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0791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EC3F22-0943-4CFC-9558-461F6C01BC22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40767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4445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8663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EC3F22-0943-4CFC-9558-461F6C01BC22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319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s-ES" sz="1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PROYECTO EDUCATIVO, INNOVADOR Y EXIGENTE:</a:t>
            </a:r>
          </a:p>
          <a:p>
            <a:endParaRPr lang="es-ES" dirty="0"/>
          </a:p>
          <a:p>
            <a:r>
              <a:rPr lang="es-ES" dirty="0"/>
              <a:t>• Nuestro Modelo Educativo</a:t>
            </a:r>
            <a:r>
              <a:rPr lang="es-ES" baseline="0" dirty="0"/>
              <a:t> se basa </a:t>
            </a:r>
            <a:r>
              <a:rPr lang="es-ES" dirty="0"/>
              <a:t>en seis modelos de formación, lo que lo hace dinámico y único.</a:t>
            </a:r>
          </a:p>
          <a:p>
            <a:r>
              <a:rPr lang="es-ES" dirty="0"/>
              <a:t>	Valórico / Cultural /</a:t>
            </a:r>
            <a:r>
              <a:rPr lang="es-ES" baseline="0" dirty="0"/>
              <a:t> Académico / Físico deportivo / Profesional / Militar Naval</a:t>
            </a:r>
            <a:endParaRPr lang="es-ES" dirty="0"/>
          </a:p>
          <a:p>
            <a:endParaRPr lang="es-ES" dirty="0"/>
          </a:p>
          <a:p>
            <a:r>
              <a:rPr lang="es-ES" dirty="0"/>
              <a:t>• Su formación de internado, incluye períodos de embarcos, campañas y experiencias prácticas a lo largo de todo su proceso educativo.</a:t>
            </a:r>
          </a:p>
          <a:p>
            <a:r>
              <a:rPr lang="es-ES" dirty="0"/>
              <a:t>• Diseñado para desarrollar habilidades y competencias de liderazgo, disciplina, trabajo en equipo, lealtad y resiliencia en los cadetes.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DBEDDD-6949-4FA6-AB75-7BEA6AEED7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13525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EC3F22-0943-4CFC-9558-461F6C01BC22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50364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Los Oficiales Ejecutivos e Ingenieros Navales pueden desarrollar su carrera Naval tanto en tierra como a bordo de las diferentes Unidades de superficie, aeronaves y submarinas de la Armada…. 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103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C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OFICIAL INFANTERIA DE MARINA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C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s-ES" altLang="es-C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 LOS OFICIALES INFANTES DE MARINA PLANIFICAN Y CONDUCEN “OPERACIONES ANFIBIAS” EJECUTADAS DESDE EL MAR HACIA LA COSTA O EN TERRITORIO ENEMIGO, POR MEDIO DE INCURSIONES POR AIRE, MAR Y TIERRA.    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2943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C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OFICIAL ABASTECIMIENTO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C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s-ES" altLang="es-C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 SON OFICIALES DE MARINA, CUYA FUNCION A BORDO O EN TIERRA ES ADMINISTRAR LOS RECURSOS FINANCIEROS Y MATERIALES, NECESARIOS PARA PERMITIR LA OPERACIÓN DE LAS FUERZAS NAVALES.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7598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s-ES" altLang="es-C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C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OFICIAL LITORAL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C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s-ES" altLang="es-CL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 LOS OFICIALES DEL LITORAL CONTRIBUYEN AL DESARROLLO DE LAS ACTIVIDADES MARITIMAS, PORTUARIAS, CONTROL DE CONTAMINACION Y SALVAGUARDAR LA VIDA HUMANA EN EL MAR.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1251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1963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EC3F22-0943-4CFC-9558-461F6C01BC22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43725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La Escuela Naval, ubicada en el sector de Playa Ancha, Valparaíso cuenta con un terreno </a:t>
            </a:r>
            <a:r>
              <a:rPr kumimoji="0" lang="es-ES" sz="1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de </a:t>
            </a:r>
            <a:r>
              <a:rPr kumimoji="0" lang="es-ES" sz="1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Arial" charset="0"/>
                <a:ea typeface="+mn-ea"/>
                <a:cs typeface="+mn-cs"/>
              </a:rPr>
              <a:t>XXXXX M2</a:t>
            </a:r>
            <a:r>
              <a:rPr kumimoji="0" lang="es-ES" sz="1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, </a:t>
            </a:r>
            <a:r>
              <a:rPr kumimoji="0" lang="es-E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destacando Pista Atlética, Cancha de Futbol, </a:t>
            </a:r>
            <a:r>
              <a:rPr kumimoji="0" lang="es-E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Etc</a:t>
            </a:r>
            <a:r>
              <a:rPr kumimoji="0" lang="es-E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, </a:t>
            </a:r>
            <a:r>
              <a:rPr kumimoji="0" lang="es-E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etc</a:t>
            </a:r>
            <a:r>
              <a:rPr kumimoji="0" lang="es-E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….</a:t>
            </a:r>
            <a:endParaRPr kumimoji="0" lang="es-CL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7828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EC3F22-0943-4CFC-9558-461F6C01BC22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75682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6752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8992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BEDDD-6949-4FA6-AB75-7BEA6AEED7A7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8349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DBEDDD-6949-4FA6-AB75-7BEA6AEED7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51725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DBEDDD-6949-4FA6-AB75-7BEA6AEED7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9967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248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195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908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0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786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138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12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416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170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954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E1DA7-BBDA-4462-9095-0F676685F32F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0257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9222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2366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2402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2250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3724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3474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1252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0616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2972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15584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0301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650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9459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918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1774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5752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2215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903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4697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6045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7066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6769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5600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08769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33562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8948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1850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12893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13097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56915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8151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66143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98319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18-03-2026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6163750"/>
      </p:ext>
    </p:extLst>
  </p:cSld>
  <p:clrMapOvr>
    <a:masterClrMapping/>
  </p:clrMapOvr>
  <p:transition spd="slow">
    <p:push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18-03-2026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4623626"/>
      </p:ext>
    </p:extLst>
  </p:cSld>
  <p:clrMapOvr>
    <a:masterClrMapping/>
  </p:clrMapOvr>
  <p:transition spd="slow">
    <p:push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18-03-2026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6150938"/>
      </p:ext>
    </p:extLst>
  </p:cSld>
  <p:clrMapOvr>
    <a:masterClrMapping/>
  </p:clrMapOvr>
  <p:transition spd="slow">
    <p:push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18-03-2026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6684715"/>
      </p:ext>
    </p:extLst>
  </p:cSld>
  <p:clrMapOvr>
    <a:masterClrMapping/>
  </p:clrMapOvr>
  <p:transition spd="slow">
    <p:push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18-03-2026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294985"/>
      </p:ext>
    </p:extLst>
  </p:cSld>
  <p:clrMapOvr>
    <a:masterClrMapping/>
  </p:clrMapOvr>
  <p:transition spd="slow">
    <p:push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18-03-2026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3346517"/>
      </p:ext>
    </p:extLst>
  </p:cSld>
  <p:clrMapOvr>
    <a:masterClrMapping/>
  </p:clrMapOvr>
  <p:transition spd="slow">
    <p:push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18-03-2026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9169097"/>
      </p:ext>
    </p:extLst>
  </p:cSld>
  <p:clrMapOvr>
    <a:masterClrMapping/>
  </p:clrMapOvr>
  <p:transition spd="slow">
    <p:push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18-03-2026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770329"/>
      </p:ext>
    </p:extLst>
  </p:cSld>
  <p:clrMapOvr>
    <a:masterClrMapping/>
  </p:clrMapOvr>
  <p:transition spd="slow">
    <p:push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18-03-2026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374382"/>
      </p:ext>
    </p:extLst>
  </p:cSld>
  <p:clrMapOvr>
    <a:masterClrMapping/>
  </p:clrMapOvr>
  <p:transition spd="slow">
    <p:push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18-03-2026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2524455"/>
      </p:ext>
    </p:extLst>
  </p:cSld>
  <p:clrMapOvr>
    <a:masterClrMapping/>
  </p:clrMapOvr>
  <p:transition spd="slow">
    <p:push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18-03-2026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6440278"/>
      </p:ext>
    </p:extLst>
  </p:cSld>
  <p:clrMapOvr>
    <a:masterClrMapping/>
  </p:clrMapOvr>
  <p:transition spd="slow">
    <p:push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29995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847104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32241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2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2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5257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46086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69826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5961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01796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1959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99256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6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6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117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E1DA7-BBDA-4462-9095-0F676685F32F}" type="datetimeFigureOut">
              <a:rPr lang="en-US" smtClean="0"/>
              <a:pPr/>
              <a:t>3/18/2026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373B6-7767-4500-9CF4-50EDE82A5C85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81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913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831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12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18-03-2026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5057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transition spd="slow">
    <p:push/>
  </p:transition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18-03-2026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880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png"/><Relationship Id="rId11" Type="http://schemas.openxmlformats.org/officeDocument/2006/relationships/image" Target="../media/image20.jpeg"/><Relationship Id="rId5" Type="http://schemas.openxmlformats.org/officeDocument/2006/relationships/slide" Target="slide12.xml"/><Relationship Id="rId10" Type="http://schemas.openxmlformats.org/officeDocument/2006/relationships/image" Target="../media/image19.jpeg"/><Relationship Id="rId4" Type="http://schemas.openxmlformats.org/officeDocument/2006/relationships/image" Target="../media/image14.jpeg"/><Relationship Id="rId9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12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12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12.jpe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9.jpeg"/><Relationship Id="rId5" Type="http://schemas.openxmlformats.org/officeDocument/2006/relationships/image" Target="../media/image38.pn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5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6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5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7.xml"/><Relationship Id="rId4" Type="http://schemas.openxmlformats.org/officeDocument/2006/relationships/chart" Target="../charts/char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5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6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6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72.png"/><Relationship Id="rId4" Type="http://schemas.openxmlformats.org/officeDocument/2006/relationships/image" Target="../media/image7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77.jpe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7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80385" y="6581635"/>
            <a:ext cx="175400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CL" altLang="es-CL" sz="1000" b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Valparaíso,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marzo 19 </a:t>
            </a:r>
            <a:r>
              <a:rPr lang="es-CL" altLang="es-CL" sz="1000" b="1" dirty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de </a:t>
            </a:r>
            <a:r>
              <a:rPr lang="es-CL" altLang="es-CL" sz="1000" b="1" dirty="0" smtClean="0">
                <a:solidFill>
                  <a:schemeClr val="bg1">
                    <a:lumMod val="65000"/>
                  </a:schemeClr>
                </a:solidFill>
                <a:ea typeface="ＭＳ Ｐゴシック" pitchFamily="34" charset="-128"/>
              </a:rPr>
              <a:t>2026</a:t>
            </a:r>
            <a:endParaRPr lang="es-CL" altLang="es-CL" sz="1000" b="1" dirty="0">
              <a:solidFill>
                <a:schemeClr val="bg1">
                  <a:lumMod val="65000"/>
                </a:schemeClr>
              </a:solidFill>
              <a:ea typeface="ＭＳ Ｐゴシック" pitchFamily="34" charset="-128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9837339" y="5908434"/>
            <a:ext cx="19493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Juan Pablo Castro </a:t>
            </a:r>
            <a:r>
              <a:rPr lang="es-CL" sz="1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Brahm</a:t>
            </a:r>
            <a:endParaRPr lang="es-CL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s-CL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Capitán de Navío</a:t>
            </a:r>
          </a:p>
          <a:p>
            <a:pPr algn="ctr"/>
            <a:r>
              <a:rPr lang="es-CL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Director</a:t>
            </a:r>
            <a:endParaRPr lang="en-US" sz="1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17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1 CuadroTexto"/>
          <p:cNvSpPr txBox="1">
            <a:spLocks noChangeArrowheads="1"/>
          </p:cNvSpPr>
          <p:nvPr/>
        </p:nvSpPr>
        <p:spPr bwMode="auto">
          <a:xfrm>
            <a:off x="746589" y="2095494"/>
            <a:ext cx="4851956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sz="4400" b="1" dirty="0">
                <a:solidFill>
                  <a:schemeClr val="tx2">
                    <a:lumMod val="75000"/>
                  </a:schemeClr>
                </a:solidFill>
                <a:latin typeface="Adobe Garamond Pro" panose="02020502060506020403" pitchFamily="18" charset="0"/>
                <a:cs typeface="Times New Roman" panose="02020603050405020304" pitchFamily="18" charset="0"/>
              </a:rPr>
              <a:t>Bienvenidos </a:t>
            </a:r>
            <a:br>
              <a:rPr lang="es-CL" altLang="es-CL" sz="4400" b="1" dirty="0">
                <a:solidFill>
                  <a:schemeClr val="tx2">
                    <a:lumMod val="75000"/>
                  </a:schemeClr>
                </a:solidFill>
                <a:latin typeface="Adobe Garamond Pro" panose="02020502060506020403" pitchFamily="18" charset="0"/>
                <a:cs typeface="Times New Roman" panose="02020603050405020304" pitchFamily="18" charset="0"/>
              </a:rPr>
            </a:br>
            <a:r>
              <a:rPr lang="es-CL" altLang="es-CL" sz="4400" b="1" dirty="0">
                <a:solidFill>
                  <a:schemeClr val="tx2">
                    <a:lumMod val="75000"/>
                  </a:schemeClr>
                </a:solidFill>
                <a:latin typeface="Adobe Garamond Pro" panose="02020502060506020403" pitchFamily="18" charset="0"/>
                <a:cs typeface="Times New Roman" panose="02020603050405020304" pitchFamily="18" charset="0"/>
              </a:rPr>
              <a:t>a una Escuela que tiene 207 años de historia y tradición, al servicio de Chile y la Armada.</a:t>
            </a:r>
          </a:p>
        </p:txBody>
      </p:sp>
    </p:spTree>
    <p:extLst>
      <p:ext uri="{BB962C8B-B14F-4D97-AF65-F5344CB8AC3E}">
        <p14:creationId xmlns:p14="http://schemas.microsoft.com/office/powerpoint/2010/main" val="46850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47" name="Rectangle 14346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A3516EE-F15C-700B-B4A5-380957ABE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4000" dirty="0"/>
              <a:t>Director</a:t>
            </a:r>
          </a:p>
        </p:txBody>
      </p:sp>
      <p:grpSp>
        <p:nvGrpSpPr>
          <p:cNvPr id="14349" name="Group 14348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4350" name="Rectangle 14349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351" name="Rectangle 14350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353" name="Rectangle 14352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21265E7-1DEC-2576-A326-B75F932DE6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r>
              <a:rPr lang="es-US" sz="2000"/>
              <a:t>Ingeniero Naval Electrónico con mención en Telecomunicaciones y Magíster en Ciencias Navales y Marítimas.</a:t>
            </a:r>
          </a:p>
          <a:p>
            <a:r>
              <a:rPr lang="es-US" sz="2000"/>
              <a:t>Oficial de Estado Mayor en Chile, Estados Unidos y Argentina.</a:t>
            </a:r>
          </a:p>
          <a:p>
            <a:r>
              <a:rPr lang="es-US" sz="2000"/>
              <a:t>Más de 15 años de experiencia a bordo de buques de la Armada.</a:t>
            </a:r>
          </a:p>
          <a:p>
            <a:r>
              <a:rPr lang="es-US" sz="2000"/>
              <a:t>Mando de la Lancha Misilera “Chipana” y de la Fragata “Riveros”.</a:t>
            </a:r>
          </a:p>
          <a:p>
            <a:r>
              <a:rPr lang="es-US" sz="2000"/>
              <a:t>Actual Director de la Escuela Naval “Arturo Prat”.</a:t>
            </a:r>
          </a:p>
          <a:p>
            <a:endParaRPr lang="es-ES_tradnl" sz="2000"/>
          </a:p>
        </p:txBody>
      </p:sp>
      <p:sp>
        <p:nvSpPr>
          <p:cNvPr id="14355" name="Rectangle 14354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57" name="Rectangle 14356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42" name="Picture 6">
            <a:extLst>
              <a:ext uri="{FF2B5EF4-FFF2-40B4-BE49-F238E27FC236}">
                <a16:creationId xmlns:a16="http://schemas.microsoft.com/office/drawing/2014/main" id="{903E437D-4D0E-A2A9-996D-CB09EE7EB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3065"/>
          <a:stretch>
            <a:fillRect/>
          </a:stretch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4538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288059" y="7779"/>
            <a:ext cx="6608468" cy="6858000"/>
          </a:xfrm>
          <a:prstGeom prst="rect">
            <a:avLst/>
          </a:prstGeom>
          <a:solidFill>
            <a:schemeClr val="tx1">
              <a:alpha val="5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s-CL" dirty="0">
              <a:solidFill>
                <a:srgbClr val="000000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219" y="3429001"/>
            <a:ext cx="1284685" cy="808015"/>
          </a:xfrm>
          <a:prstGeom prst="rect">
            <a:avLst/>
          </a:prstGeom>
        </p:spPr>
      </p:pic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4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474009" y="2218352"/>
            <a:ext cx="6422519" cy="4930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defTabSz="914377">
              <a:lnSpc>
                <a:spcPct val="200000"/>
              </a:lnSpc>
              <a:tabLst>
                <a:tab pos="0" algn="l"/>
              </a:tabLst>
              <a:defRPr/>
            </a:pPr>
            <a:r>
              <a:rPr lang="es-CL" altLang="es-CL" sz="2000" b="1" dirty="0">
                <a:solidFill>
                  <a:prstClr val="white"/>
                </a:solidFill>
                <a:latin typeface="Calibri"/>
              </a:rPr>
              <a:t>MISIÓN.</a:t>
            </a:r>
          </a:p>
          <a:p>
            <a:pPr defTabSz="914377">
              <a:lnSpc>
                <a:spcPct val="200000"/>
              </a:lnSpc>
              <a:tabLst>
                <a:tab pos="0" algn="l"/>
              </a:tabLst>
              <a:defRPr/>
            </a:pPr>
            <a:r>
              <a:rPr lang="es-CL" altLang="es-CL" sz="2000" b="1" dirty="0">
                <a:solidFill>
                  <a:prstClr val="white"/>
                </a:solidFill>
                <a:latin typeface="Calibri"/>
              </a:rPr>
              <a:t>MODELOS DE FORMACIÓN.</a:t>
            </a:r>
          </a:p>
          <a:p>
            <a:pPr defTabSz="914377">
              <a:lnSpc>
                <a:spcPct val="200000"/>
              </a:lnSpc>
              <a:tabLst>
                <a:tab pos="0" algn="l"/>
              </a:tabLst>
              <a:defRPr/>
            </a:pPr>
            <a:r>
              <a:rPr lang="es-CL" altLang="es-CL" sz="2000" b="1" dirty="0">
                <a:solidFill>
                  <a:prstClr val="white"/>
                </a:solidFill>
                <a:latin typeface="Calibri"/>
              </a:rPr>
              <a:t>¿QUÉ SE ESTUDIA?. PLAN EDUCACIONAL.</a:t>
            </a:r>
          </a:p>
          <a:p>
            <a:pPr defTabSz="914377">
              <a:lnSpc>
                <a:spcPct val="200000"/>
              </a:lnSpc>
              <a:tabLst>
                <a:tab pos="0" algn="l"/>
              </a:tabLst>
              <a:defRPr/>
            </a:pPr>
            <a:r>
              <a:rPr lang="es-CL" altLang="es-CL" sz="2000" b="1" dirty="0">
                <a:solidFill>
                  <a:prstClr val="white"/>
                </a:solidFill>
                <a:latin typeface="Calibri"/>
              </a:rPr>
              <a:t>NUESTRAS INSTALACIONES.</a:t>
            </a:r>
          </a:p>
          <a:p>
            <a:pPr defTabSz="914377">
              <a:lnSpc>
                <a:spcPct val="200000"/>
              </a:lnSpc>
              <a:tabLst>
                <a:tab pos="0" algn="l"/>
              </a:tabLst>
              <a:defRPr/>
            </a:pPr>
            <a:r>
              <a:rPr lang="es-CL" altLang="es-CL" sz="2000" b="1" dirty="0">
                <a:solidFill>
                  <a:prstClr val="white"/>
                </a:solidFill>
                <a:latin typeface="Calibri"/>
              </a:rPr>
              <a:t>Reglas </a:t>
            </a:r>
          </a:p>
          <a:p>
            <a:pPr defTabSz="914377">
              <a:lnSpc>
                <a:spcPct val="200000"/>
              </a:lnSpc>
              <a:tabLst>
                <a:tab pos="0" algn="l"/>
              </a:tabLst>
              <a:defRPr/>
            </a:pPr>
            <a:r>
              <a:rPr lang="es-CL" altLang="es-CL" sz="2000" b="1" dirty="0">
                <a:solidFill>
                  <a:prstClr val="white"/>
                </a:solidFill>
                <a:latin typeface="Calibri"/>
              </a:rPr>
              <a:t>Que harán ustedes</a:t>
            </a:r>
          </a:p>
          <a:p>
            <a:pPr defTabSz="914377">
              <a:lnSpc>
                <a:spcPct val="200000"/>
              </a:lnSpc>
              <a:tabLst>
                <a:tab pos="0" algn="l"/>
              </a:tabLst>
              <a:defRPr/>
            </a:pPr>
            <a:endParaRPr lang="es-CL" altLang="es-CL" sz="2000" b="1" dirty="0">
              <a:solidFill>
                <a:prstClr val="white"/>
              </a:solidFill>
              <a:latin typeface="Calibri"/>
            </a:endParaRPr>
          </a:p>
          <a:p>
            <a:pPr defTabSz="914377">
              <a:lnSpc>
                <a:spcPct val="200000"/>
              </a:lnSpc>
              <a:tabLst>
                <a:tab pos="0" algn="l"/>
              </a:tabLst>
              <a:defRPr/>
            </a:pPr>
            <a:endParaRPr lang="en-US" altLang="es-CL" sz="2000" b="1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36" y="2236233"/>
            <a:ext cx="1284685" cy="808015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452" y="2821769"/>
            <a:ext cx="1284685" cy="808015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484" y="4012894"/>
            <a:ext cx="1284685" cy="808015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00" y="4598430"/>
            <a:ext cx="1284685" cy="80801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526638" y="245469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>
              <a:defRPr/>
            </a:pPr>
            <a:r>
              <a:rPr lang="es-CL" sz="2400" b="1" dirty="0">
                <a:solidFill>
                  <a:prstClr val="white"/>
                </a:solidFill>
                <a:latin typeface="Calibri"/>
              </a:rPr>
              <a:t>01</a:t>
            </a:r>
            <a:endParaRPr lang="en-US" sz="2400" b="1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2534658" y="303256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>
              <a:defRPr/>
            </a:pPr>
            <a:r>
              <a:rPr lang="es-CL" sz="2400" b="1" dirty="0">
                <a:solidFill>
                  <a:prstClr val="white"/>
                </a:solidFill>
                <a:latin typeface="Calibri"/>
              </a:rPr>
              <a:t>02</a:t>
            </a:r>
            <a:endParaRPr lang="en-US" sz="2400" b="1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2542674" y="362576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>
              <a:defRPr/>
            </a:pPr>
            <a:r>
              <a:rPr lang="es-CL" sz="2400" b="1" dirty="0">
                <a:solidFill>
                  <a:prstClr val="white"/>
                </a:solidFill>
                <a:latin typeface="Calibri"/>
              </a:rPr>
              <a:t>03</a:t>
            </a:r>
            <a:endParaRPr lang="en-US" sz="2400" b="1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2550690" y="423536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>
              <a:defRPr/>
            </a:pPr>
            <a:r>
              <a:rPr lang="es-CL" sz="2400" b="1" dirty="0">
                <a:solidFill>
                  <a:prstClr val="white"/>
                </a:solidFill>
                <a:latin typeface="Calibri"/>
              </a:rPr>
              <a:t>04</a:t>
            </a:r>
            <a:endParaRPr lang="en-US" sz="2400" b="1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2546674" y="482090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>
              <a:defRPr/>
            </a:pPr>
            <a:r>
              <a:rPr lang="es-CL" sz="2400" b="1" dirty="0">
                <a:solidFill>
                  <a:prstClr val="white"/>
                </a:solidFill>
                <a:latin typeface="Calibri"/>
              </a:rPr>
              <a:t>05</a:t>
            </a:r>
            <a:endParaRPr lang="en-US" sz="2400" b="1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32"/>
          <a:stretch/>
        </p:blipFill>
        <p:spPr>
          <a:xfrm>
            <a:off x="6685265" y="408018"/>
            <a:ext cx="4872195" cy="2046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5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5621462" y="0"/>
            <a:ext cx="6151437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s-CL" dirty="0">
              <a:solidFill>
                <a:srgbClr val="000000"/>
              </a:solidFill>
              <a:latin typeface="Arial" charset="0"/>
              <a:ea typeface="ＭＳ Ｐゴシック" pitchFamily="34" charset="-128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5709" y="190478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6979200" y="720418"/>
            <a:ext cx="23743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17961" dir="2700000" algn="ctr" rotWithShape="0">
              <a:schemeClr val="tx1">
                <a:alpha val="74998"/>
              </a:schemeClr>
            </a:outerShdw>
          </a:effectLst>
        </p:spPr>
        <p:txBody>
          <a:bodyPr wrap="none">
            <a:spAutoFit/>
          </a:bodyPr>
          <a:lstStyle/>
          <a:p>
            <a:pPr marL="457189" indent="-457189" defTabSz="1219170">
              <a:defRPr/>
            </a:pPr>
            <a:r>
              <a:rPr lang="es-CL" sz="4800" b="1" dirty="0">
                <a:solidFill>
                  <a:prstClr val="white"/>
                </a:solidFill>
                <a:latin typeface="Arial" pitchFamily="34" charset="0"/>
                <a:ea typeface="ＭＳ Ｐゴシック" charset="-128"/>
                <a:cs typeface="Arial" pitchFamily="34" charset="0"/>
              </a:rPr>
              <a:t>MISIÓN</a:t>
            </a:r>
            <a:endParaRPr lang="es-ES" sz="4800" b="1" dirty="0">
              <a:solidFill>
                <a:prstClr val="white"/>
              </a:solidFill>
              <a:latin typeface="Arial" pitchFamily="34" charset="0"/>
              <a:ea typeface="ＭＳ Ｐゴシック" charset="-128"/>
              <a:cs typeface="Arial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182592" y="2358736"/>
            <a:ext cx="1776845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ángulo 7"/>
          <p:cNvSpPr/>
          <p:nvPr/>
        </p:nvSpPr>
        <p:spPr>
          <a:xfrm>
            <a:off x="8197558" y="2358736"/>
            <a:ext cx="1362077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ángulo 9"/>
          <p:cNvSpPr/>
          <p:nvPr/>
        </p:nvSpPr>
        <p:spPr>
          <a:xfrm>
            <a:off x="5990317" y="4175844"/>
            <a:ext cx="3569319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ángulo 10"/>
          <p:cNvSpPr/>
          <p:nvPr/>
        </p:nvSpPr>
        <p:spPr>
          <a:xfrm>
            <a:off x="8478983" y="5297791"/>
            <a:ext cx="2983943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ángulo 12"/>
          <p:cNvSpPr/>
          <p:nvPr/>
        </p:nvSpPr>
        <p:spPr>
          <a:xfrm>
            <a:off x="5990317" y="5650006"/>
            <a:ext cx="1106675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ángulo 13"/>
          <p:cNvSpPr/>
          <p:nvPr/>
        </p:nvSpPr>
        <p:spPr>
          <a:xfrm>
            <a:off x="5996377" y="4912925"/>
            <a:ext cx="1362077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5966254" y="2258144"/>
            <a:ext cx="547260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CL" altLang="es-CL" sz="2400" dirty="0">
                <a:solidFill>
                  <a:schemeClr val="bg1"/>
                </a:solidFill>
              </a:rPr>
              <a:t>“</a:t>
            </a:r>
            <a:r>
              <a:rPr lang="es-CL" altLang="es-CL" sz="2400" b="1" dirty="0">
                <a:solidFill>
                  <a:schemeClr val="bg1"/>
                </a:solidFill>
              </a:rPr>
              <a:t>SELECCIONAR</a:t>
            </a:r>
            <a:r>
              <a:rPr lang="es-CL" altLang="es-CL" sz="2400" dirty="0">
                <a:solidFill>
                  <a:schemeClr val="bg1"/>
                </a:solidFill>
              </a:rPr>
              <a:t> y </a:t>
            </a:r>
            <a:r>
              <a:rPr lang="es-CL" altLang="es-CL" sz="2400" b="1" dirty="0">
                <a:solidFill>
                  <a:schemeClr val="bg1"/>
                </a:solidFill>
              </a:rPr>
              <a:t>FORMAR</a:t>
            </a:r>
            <a:r>
              <a:rPr lang="es-CL" altLang="es-CL" sz="2400" dirty="0">
                <a:solidFill>
                  <a:schemeClr val="bg1"/>
                </a:solidFill>
              </a:rPr>
              <a:t> integralmente a los futuros Oficiales de la Armada de Chile en coherencia con el proyecto educativo institucional, con el propósito de entregar al servicio hombres y mujeres LÍDERES con el carácter para asumir crecientes responsabilidades y con el </a:t>
            </a:r>
            <a:r>
              <a:rPr lang="es-CL" altLang="es-CL" sz="2400" b="1" dirty="0">
                <a:solidFill>
                  <a:schemeClr val="bg1"/>
                </a:solidFill>
              </a:rPr>
              <a:t>potencial</a:t>
            </a:r>
            <a:r>
              <a:rPr lang="es-CL" altLang="es-CL" sz="2400" dirty="0">
                <a:solidFill>
                  <a:schemeClr val="bg1"/>
                </a:solidFill>
              </a:rPr>
              <a:t> de conducir los destinos institucionales en tiempo de paz y de guerra”.</a:t>
            </a:r>
            <a:endParaRPr lang="es-ES" altLang="es-CL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80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5621462" y="0"/>
            <a:ext cx="6151437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es-CL" dirty="0">
              <a:solidFill>
                <a:srgbClr val="000000"/>
              </a:solidFill>
              <a:latin typeface="Arial" charset="0"/>
              <a:ea typeface="ＭＳ Ｐゴシック" pitchFamily="34" charset="-128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5709" y="190478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6979200" y="720418"/>
            <a:ext cx="227177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17961" dir="2700000" algn="ctr" rotWithShape="0">
              <a:schemeClr val="tx1">
                <a:alpha val="74998"/>
              </a:schemeClr>
            </a:outerShdw>
          </a:effectLst>
        </p:spPr>
        <p:txBody>
          <a:bodyPr wrap="none">
            <a:spAutoFit/>
          </a:bodyPr>
          <a:lstStyle/>
          <a:p>
            <a:pPr marL="457189" indent="-457189" defTabSz="1219170">
              <a:defRPr/>
            </a:pPr>
            <a:r>
              <a:rPr lang="es-CL" sz="4800" b="1" dirty="0">
                <a:solidFill>
                  <a:prstClr val="white"/>
                </a:solidFill>
                <a:latin typeface="Arial" pitchFamily="34" charset="0"/>
                <a:ea typeface="ＭＳ Ｐゴシック" charset="-128"/>
                <a:cs typeface="Arial" pitchFamily="34" charset="0"/>
              </a:rPr>
              <a:t>VISIÓN</a:t>
            </a:r>
            <a:endParaRPr lang="es-ES" sz="4800" b="1" dirty="0">
              <a:solidFill>
                <a:prstClr val="white"/>
              </a:solidFill>
              <a:latin typeface="Arial" pitchFamily="34" charset="0"/>
              <a:ea typeface="ＭＳ Ｐゴシック" charset="-128"/>
              <a:cs typeface="Arial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474131" y="2489199"/>
            <a:ext cx="3870144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ángulo 12"/>
          <p:cNvSpPr/>
          <p:nvPr/>
        </p:nvSpPr>
        <p:spPr>
          <a:xfrm>
            <a:off x="7474131" y="5068474"/>
            <a:ext cx="2965269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ángulo 14"/>
          <p:cNvSpPr/>
          <p:nvPr/>
        </p:nvSpPr>
        <p:spPr>
          <a:xfrm>
            <a:off x="6067652" y="2904698"/>
            <a:ext cx="3427276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ángulo 15"/>
          <p:cNvSpPr/>
          <p:nvPr/>
        </p:nvSpPr>
        <p:spPr>
          <a:xfrm>
            <a:off x="9250976" y="3757197"/>
            <a:ext cx="1698780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5960876" y="2354254"/>
            <a:ext cx="5472608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CL" altLang="es-CL" sz="2800" dirty="0">
                <a:solidFill>
                  <a:schemeClr val="bg1"/>
                </a:solidFill>
              </a:rPr>
              <a:t>“Ser una </a:t>
            </a:r>
            <a:r>
              <a:rPr lang="es-CL" altLang="es-CL" sz="2800" b="1" dirty="0">
                <a:solidFill>
                  <a:schemeClr val="bg1"/>
                </a:solidFill>
              </a:rPr>
              <a:t>Institución de Educación Superior de Excelencia</a:t>
            </a:r>
            <a:r>
              <a:rPr lang="es-CL" altLang="es-CL" sz="2800" dirty="0">
                <a:solidFill>
                  <a:schemeClr val="bg1"/>
                </a:solidFill>
              </a:rPr>
              <a:t>, reconocida en el ámbito nacional e internacional como la  </a:t>
            </a:r>
            <a:r>
              <a:rPr lang="es-CL" altLang="es-CL" sz="2800" b="1" dirty="0">
                <a:solidFill>
                  <a:schemeClr val="bg1"/>
                </a:solidFill>
              </a:rPr>
              <a:t>formadora</a:t>
            </a:r>
            <a:r>
              <a:rPr lang="es-CL" altLang="es-CL" sz="2800" dirty="0">
                <a:solidFill>
                  <a:schemeClr val="bg1"/>
                </a:solidFill>
              </a:rPr>
              <a:t> de Oficiales de Marina íntegros, que mantiene los valores y tradiciones navales al </a:t>
            </a:r>
            <a:r>
              <a:rPr lang="es-CL" altLang="es-CL" sz="2800" b="1" dirty="0">
                <a:solidFill>
                  <a:schemeClr val="bg1"/>
                </a:solidFill>
              </a:rPr>
              <a:t>servicio de la Patria</a:t>
            </a:r>
            <a:r>
              <a:rPr lang="es-CL" altLang="es-CL" sz="2800" dirty="0">
                <a:solidFill>
                  <a:schemeClr val="bg1"/>
                </a:solidFill>
              </a:rPr>
              <a:t>”. </a:t>
            </a:r>
            <a:endParaRPr lang="es-ES" altLang="es-C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27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288059" y="7779"/>
            <a:ext cx="6608468" cy="6858000"/>
          </a:xfrm>
          <a:prstGeom prst="rect">
            <a:avLst/>
          </a:prstGeom>
          <a:solidFill>
            <a:schemeClr val="tx1">
              <a:alpha val="5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219" y="3429001"/>
            <a:ext cx="1284685" cy="808015"/>
          </a:xfrm>
          <a:prstGeom prst="rect">
            <a:avLst/>
          </a:prstGeom>
        </p:spPr>
      </p:pic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474009" y="2218352"/>
            <a:ext cx="6422519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MISIÓN.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MODELOS DE FORMACIÓN.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¿QUÉ SE ESTUDIA?. PLAN EDUCACIONAL.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NUESTRAS INSTALACIONES.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ESCUELA NAVAL  DE HOY - ACREDITADA.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endParaRPr kumimoji="0" lang="es-CL" altLang="es-CL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endParaRPr kumimoji="0" lang="en-US" altLang="es-CL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36" y="2236233"/>
            <a:ext cx="1284685" cy="808015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484" y="4012894"/>
            <a:ext cx="1284685" cy="808015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00" y="4598430"/>
            <a:ext cx="1284685" cy="80801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526638" y="245469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01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2542674" y="362576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03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2550690" y="423536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04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2546674" y="482090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05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32"/>
          <a:stretch/>
        </p:blipFill>
        <p:spPr>
          <a:xfrm>
            <a:off x="6685265" y="408018"/>
            <a:ext cx="4872195" cy="204667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171" y="2817751"/>
            <a:ext cx="1284685" cy="808014"/>
          </a:xfrm>
          <a:prstGeom prst="rect">
            <a:avLst/>
          </a:prstGeom>
        </p:spPr>
      </p:pic>
      <p:sp>
        <p:nvSpPr>
          <p:cNvPr id="30" name="CuadroTexto 29"/>
          <p:cNvSpPr txBox="1"/>
          <p:nvPr/>
        </p:nvSpPr>
        <p:spPr>
          <a:xfrm>
            <a:off x="2534658" y="303256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02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158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5302" y="3870252"/>
            <a:ext cx="6388430" cy="355127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85709" y="190481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16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288059" y="7779"/>
            <a:ext cx="6608468" cy="6858000"/>
          </a:xfrm>
          <a:prstGeom prst="rect">
            <a:avLst/>
          </a:prstGeom>
          <a:solidFill>
            <a:schemeClr val="tx1">
              <a:alpha val="5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474009" y="2218352"/>
            <a:ext cx="6422519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MISIÓN.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MODELOS DE FORMACIÓN.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¿QUÉ SE ESTUDIA?. PLAN EDUCACIONAL.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NUESTRAS INSTALACIONES.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ESCUELA NAVAL  DE HOY - ACREDITADA.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endParaRPr kumimoji="0" lang="es-CL" altLang="es-CL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endParaRPr kumimoji="0" lang="en-US" altLang="es-CL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36" y="2236233"/>
            <a:ext cx="1284685" cy="808015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452" y="2821769"/>
            <a:ext cx="1284685" cy="808015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484" y="4012894"/>
            <a:ext cx="1284685" cy="808015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00" y="4598430"/>
            <a:ext cx="1284685" cy="80801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526638" y="245469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01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2534658" y="303256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02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2550690" y="423536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04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2546674" y="482090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05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32"/>
          <a:stretch/>
        </p:blipFill>
        <p:spPr>
          <a:xfrm>
            <a:off x="6685265" y="408018"/>
            <a:ext cx="4872195" cy="204667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00" y="3408477"/>
            <a:ext cx="1284685" cy="808014"/>
          </a:xfrm>
          <a:prstGeom prst="rect">
            <a:avLst/>
          </a:prstGeom>
        </p:spPr>
      </p:pic>
      <p:sp>
        <p:nvSpPr>
          <p:cNvPr id="31" name="CuadroTexto 30"/>
          <p:cNvSpPr txBox="1"/>
          <p:nvPr/>
        </p:nvSpPr>
        <p:spPr>
          <a:xfrm>
            <a:off x="2542674" y="362576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03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797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39 Rectángulo"/>
          <p:cNvSpPr/>
          <p:nvPr/>
        </p:nvSpPr>
        <p:spPr>
          <a:xfrm>
            <a:off x="2572905" y="0"/>
            <a:ext cx="8981786" cy="6858000"/>
          </a:xfrm>
          <a:prstGeom prst="rect">
            <a:avLst/>
          </a:prstGeom>
          <a:solidFill>
            <a:schemeClr val="tx1">
              <a:alpha val="1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0" hangingPunct="0">
              <a:defRPr/>
            </a:pPr>
            <a:endParaRPr lang="es-CL" sz="1800">
              <a:solidFill>
                <a:schemeClr val="bg1"/>
              </a:solidFill>
            </a:endParaRPr>
          </a:p>
        </p:txBody>
      </p:sp>
      <p:sp>
        <p:nvSpPr>
          <p:cNvPr id="39" name="37 Rectángulo"/>
          <p:cNvSpPr/>
          <p:nvPr/>
        </p:nvSpPr>
        <p:spPr>
          <a:xfrm>
            <a:off x="8873675" y="2212359"/>
            <a:ext cx="396875" cy="2692400"/>
          </a:xfrm>
          <a:prstGeom prst="rect">
            <a:avLst/>
          </a:prstGeom>
          <a:solidFill>
            <a:schemeClr val="bg1">
              <a:lumMod val="7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40" name="33 Rectángulo"/>
          <p:cNvSpPr/>
          <p:nvPr/>
        </p:nvSpPr>
        <p:spPr>
          <a:xfrm>
            <a:off x="9368031" y="2208703"/>
            <a:ext cx="1858962" cy="41862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41" name="1 Rectángulo"/>
          <p:cNvSpPr/>
          <p:nvPr/>
        </p:nvSpPr>
        <p:spPr>
          <a:xfrm>
            <a:off x="2174910" y="2577499"/>
            <a:ext cx="1511515" cy="334787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42" name="26 Rectángulo"/>
          <p:cNvSpPr/>
          <p:nvPr/>
        </p:nvSpPr>
        <p:spPr>
          <a:xfrm>
            <a:off x="4207420" y="2625000"/>
            <a:ext cx="4376657" cy="322594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43" name="2 CuadroTexto"/>
          <p:cNvSpPr txBox="1">
            <a:spLocks noChangeArrowheads="1"/>
          </p:cNvSpPr>
          <p:nvPr/>
        </p:nvSpPr>
        <p:spPr bwMode="auto">
          <a:xfrm>
            <a:off x="2326671" y="3071334"/>
            <a:ext cx="14382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dirty="0">
                <a:solidFill>
                  <a:schemeClr val="accent6">
                    <a:lumMod val="75000"/>
                  </a:schemeClr>
                </a:solidFill>
                <a:latin typeface="Candara" panose="020E0502030303020204" pitchFamily="34" charset="0"/>
              </a:rPr>
              <a:t>Plan Común </a:t>
            </a:r>
            <a:br>
              <a:rPr lang="es-CL" altLang="es-CL" sz="2000" dirty="0">
                <a:solidFill>
                  <a:schemeClr val="accent6">
                    <a:lumMod val="75000"/>
                  </a:schemeClr>
                </a:solidFill>
                <a:latin typeface="Candara" panose="020E0502030303020204" pitchFamily="34" charset="0"/>
              </a:rPr>
            </a:br>
            <a:r>
              <a:rPr lang="es-CL" altLang="es-CL" sz="2000" dirty="0">
                <a:solidFill>
                  <a:schemeClr val="accent6">
                    <a:lumMod val="75000"/>
                  </a:schemeClr>
                </a:solidFill>
                <a:latin typeface="Candara" panose="020E0502030303020204" pitchFamily="34" charset="0"/>
              </a:rPr>
              <a:t>1er. Año</a:t>
            </a:r>
          </a:p>
        </p:txBody>
      </p:sp>
      <p:sp>
        <p:nvSpPr>
          <p:cNvPr id="44" name="29 CuadroTexto"/>
          <p:cNvSpPr txBox="1">
            <a:spLocks noChangeArrowheads="1"/>
          </p:cNvSpPr>
          <p:nvPr/>
        </p:nvSpPr>
        <p:spPr bwMode="auto">
          <a:xfrm>
            <a:off x="4627613" y="3142587"/>
            <a:ext cx="2023623" cy="1461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CL" altLang="es-CL" sz="2400" b="1" dirty="0">
                <a:solidFill>
                  <a:schemeClr val="bg1"/>
                </a:solidFill>
                <a:latin typeface="Candara" pitchFamily="34" charset="0"/>
              </a:rPr>
              <a:t>Cadetes:</a:t>
            </a:r>
            <a:r>
              <a:rPr lang="es-CL" altLang="es-CL" sz="2000" b="1" dirty="0">
                <a:solidFill>
                  <a:schemeClr val="bg1"/>
                </a:solidFill>
                <a:latin typeface="Candara" pitchFamily="34" charset="0"/>
              </a:rPr>
              <a:t/>
            </a:r>
            <a:br>
              <a:rPr lang="es-CL" altLang="es-CL" sz="2000" b="1" dirty="0">
                <a:solidFill>
                  <a:schemeClr val="bg1"/>
                </a:solidFill>
                <a:latin typeface="Candara" pitchFamily="34" charset="0"/>
              </a:rPr>
            </a:br>
            <a:r>
              <a:rPr lang="es-CL" altLang="es-CL" sz="2000" b="1" dirty="0">
                <a:solidFill>
                  <a:schemeClr val="bg1"/>
                </a:solidFill>
                <a:latin typeface="Candara" pitchFamily="34" charset="0"/>
              </a:rPr>
              <a:t>- </a:t>
            </a:r>
            <a:r>
              <a:rPr lang="es-CL" altLang="es-CL" sz="1500" b="1" dirty="0">
                <a:solidFill>
                  <a:schemeClr val="bg1"/>
                </a:solidFill>
                <a:latin typeface="Candara" pitchFamily="34" charset="0"/>
              </a:rPr>
              <a:t>Ejecutivo</a:t>
            </a:r>
            <a:br>
              <a:rPr lang="es-CL" altLang="es-CL" sz="1500" b="1" dirty="0">
                <a:solidFill>
                  <a:schemeClr val="bg1"/>
                </a:solidFill>
                <a:latin typeface="Candara" pitchFamily="34" charset="0"/>
              </a:rPr>
            </a:br>
            <a:r>
              <a:rPr lang="es-CL" altLang="es-CL" sz="1500" b="1" dirty="0">
                <a:solidFill>
                  <a:schemeClr val="bg1"/>
                </a:solidFill>
                <a:latin typeface="Candara" pitchFamily="34" charset="0"/>
              </a:rPr>
              <a:t>- Infantes de Marina</a:t>
            </a:r>
            <a:br>
              <a:rPr lang="es-CL" altLang="es-CL" sz="1500" b="1" dirty="0">
                <a:solidFill>
                  <a:schemeClr val="bg1"/>
                </a:solidFill>
                <a:latin typeface="Candara" pitchFamily="34" charset="0"/>
              </a:rPr>
            </a:br>
            <a:r>
              <a:rPr lang="es-CL" altLang="es-CL" sz="1500" b="1" dirty="0">
                <a:solidFill>
                  <a:schemeClr val="bg1"/>
                </a:solidFill>
                <a:latin typeface="Candara" pitchFamily="34" charset="0"/>
              </a:rPr>
              <a:t>- Abastecimiento</a:t>
            </a:r>
          </a:p>
          <a:p>
            <a:pPr eaLnBrk="1" hangingPunct="1"/>
            <a:r>
              <a:rPr lang="es-CL" altLang="es-CL" sz="1500" b="1" dirty="0">
                <a:solidFill>
                  <a:schemeClr val="bg1"/>
                </a:solidFill>
                <a:latin typeface="Candara" pitchFamily="34" charset="0"/>
              </a:rPr>
              <a:t>- Litoral</a:t>
            </a:r>
          </a:p>
        </p:txBody>
      </p:sp>
      <p:pic>
        <p:nvPicPr>
          <p:cNvPr id="46" name="Picture 26" descr="Resultado de imagen para buque escuela esmeral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0431" y="4039091"/>
            <a:ext cx="1597025" cy="106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28" descr="Resultado de imagen para buque escuela esmeral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20431" y="5140816"/>
            <a:ext cx="1614487" cy="106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36 CuadroTexto"/>
          <p:cNvSpPr txBox="1">
            <a:spLocks noChangeArrowheads="1"/>
          </p:cNvSpPr>
          <p:nvPr/>
        </p:nvSpPr>
        <p:spPr bwMode="auto">
          <a:xfrm rot="-5400000">
            <a:off x="7818781" y="3287890"/>
            <a:ext cx="24939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1400" b="1" dirty="0">
                <a:solidFill>
                  <a:schemeClr val="bg1"/>
                </a:solidFill>
                <a:latin typeface="Century Gothic" pitchFamily="34" charset="0"/>
              </a:rPr>
              <a:t>EGRESO GUARDIAMARINA</a:t>
            </a:r>
          </a:p>
        </p:txBody>
      </p:sp>
      <p:pic>
        <p:nvPicPr>
          <p:cNvPr id="50" name="Picture 7" descr="esmeralda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77581" y="4796328"/>
            <a:ext cx="347662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41 CuadroTexto"/>
          <p:cNvSpPr txBox="1">
            <a:spLocks noChangeArrowheads="1"/>
          </p:cNvSpPr>
          <p:nvPr/>
        </p:nvSpPr>
        <p:spPr bwMode="auto">
          <a:xfrm>
            <a:off x="9520431" y="2794493"/>
            <a:ext cx="15970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dirty="0">
                <a:solidFill>
                  <a:schemeClr val="accent2">
                    <a:lumMod val="50000"/>
                  </a:schemeClr>
                </a:solidFill>
                <a:latin typeface="Candara" panose="020E0502030303020204" pitchFamily="34" charset="0"/>
              </a:rPr>
              <a:t>Buque</a:t>
            </a:r>
            <a:br>
              <a:rPr lang="es-CL" altLang="es-CL" sz="2000" dirty="0">
                <a:solidFill>
                  <a:schemeClr val="accent2">
                    <a:lumMod val="50000"/>
                  </a:schemeClr>
                </a:solidFill>
                <a:latin typeface="Candara" panose="020E0502030303020204" pitchFamily="34" charset="0"/>
              </a:rPr>
            </a:br>
            <a:r>
              <a:rPr lang="es-CL" altLang="es-CL" sz="2000" dirty="0">
                <a:solidFill>
                  <a:schemeClr val="accent2">
                    <a:lumMod val="50000"/>
                  </a:schemeClr>
                </a:solidFill>
                <a:latin typeface="Candara" panose="020E0502030303020204" pitchFamily="34" charset="0"/>
              </a:rPr>
              <a:t>Escuela</a:t>
            </a:r>
            <a:br>
              <a:rPr lang="es-CL" altLang="es-CL" sz="2000" dirty="0">
                <a:solidFill>
                  <a:schemeClr val="accent2">
                    <a:lumMod val="50000"/>
                  </a:schemeClr>
                </a:solidFill>
                <a:latin typeface="Candara" panose="020E0502030303020204" pitchFamily="34" charset="0"/>
              </a:rPr>
            </a:br>
            <a:r>
              <a:rPr lang="es-CL" altLang="es-CL" sz="2000" dirty="0">
                <a:solidFill>
                  <a:schemeClr val="accent2">
                    <a:lumMod val="50000"/>
                  </a:schemeClr>
                </a:solidFill>
                <a:latin typeface="Candara" panose="020E0502030303020204" pitchFamily="34" charset="0"/>
              </a:rPr>
              <a:t>Esmeralda</a:t>
            </a:r>
          </a:p>
        </p:txBody>
      </p:sp>
      <p:sp>
        <p:nvSpPr>
          <p:cNvPr id="52" name="4 CuadroTexto"/>
          <p:cNvSpPr txBox="1">
            <a:spLocks noChangeArrowheads="1"/>
          </p:cNvSpPr>
          <p:nvPr/>
        </p:nvSpPr>
        <p:spPr bwMode="auto">
          <a:xfrm>
            <a:off x="2528923" y="4993178"/>
            <a:ext cx="7556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>
                <a:latin typeface="Politica" pitchFamily="2" charset="0"/>
              </a:rPr>
              <a:t>1 Año</a:t>
            </a:r>
          </a:p>
        </p:txBody>
      </p:sp>
      <p:sp>
        <p:nvSpPr>
          <p:cNvPr id="53" name="43 CuadroTexto"/>
          <p:cNvSpPr txBox="1">
            <a:spLocks noChangeArrowheads="1"/>
          </p:cNvSpPr>
          <p:nvPr/>
        </p:nvSpPr>
        <p:spPr bwMode="auto">
          <a:xfrm>
            <a:off x="5322761" y="4996353"/>
            <a:ext cx="9492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 dirty="0">
                <a:solidFill>
                  <a:schemeClr val="bg1"/>
                </a:solidFill>
                <a:latin typeface="Politica" pitchFamily="2" charset="0"/>
              </a:rPr>
              <a:t>3 Años</a:t>
            </a:r>
          </a:p>
        </p:txBody>
      </p:sp>
      <p:sp>
        <p:nvSpPr>
          <p:cNvPr id="55" name="9 CuadroTexto"/>
          <p:cNvSpPr txBox="1"/>
          <p:nvPr/>
        </p:nvSpPr>
        <p:spPr>
          <a:xfrm rot="16200000">
            <a:off x="2463623" y="4539966"/>
            <a:ext cx="2060568" cy="3381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s-CL" sz="16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Arial" charset="0"/>
              </a:rPr>
              <a:t>Escuela Naval</a:t>
            </a:r>
          </a:p>
        </p:txBody>
      </p:sp>
      <p:sp>
        <p:nvSpPr>
          <p:cNvPr id="56" name="49 CuadroTexto"/>
          <p:cNvSpPr txBox="1"/>
          <p:nvPr/>
        </p:nvSpPr>
        <p:spPr>
          <a:xfrm rot="16200000">
            <a:off x="7195225" y="4444697"/>
            <a:ext cx="2345362" cy="339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s-CL" sz="1600" dirty="0">
                <a:solidFill>
                  <a:schemeClr val="bg1"/>
                </a:solidFill>
                <a:latin typeface="Calibri" panose="020F0502020204030204" pitchFamily="34" charset="0"/>
                <a:cs typeface="Arial" charset="0"/>
              </a:rPr>
              <a:t>Escuela Naval</a:t>
            </a:r>
          </a:p>
        </p:txBody>
      </p:sp>
      <p:sp>
        <p:nvSpPr>
          <p:cNvPr id="57" name="24 CuadroTexto"/>
          <p:cNvSpPr txBox="1"/>
          <p:nvPr/>
        </p:nvSpPr>
        <p:spPr>
          <a:xfrm>
            <a:off x="2591268" y="1831844"/>
            <a:ext cx="8757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1er. Año</a:t>
            </a:r>
          </a:p>
        </p:txBody>
      </p:sp>
      <p:sp>
        <p:nvSpPr>
          <p:cNvPr id="58" name="25 CuadroTexto"/>
          <p:cNvSpPr txBox="1"/>
          <p:nvPr/>
        </p:nvSpPr>
        <p:spPr>
          <a:xfrm>
            <a:off x="4274820" y="1824749"/>
            <a:ext cx="9380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2do. Año</a:t>
            </a:r>
          </a:p>
        </p:txBody>
      </p:sp>
      <p:sp>
        <p:nvSpPr>
          <p:cNvPr id="59" name="28 CuadroTexto"/>
          <p:cNvSpPr txBox="1"/>
          <p:nvPr/>
        </p:nvSpPr>
        <p:spPr>
          <a:xfrm>
            <a:off x="5299126" y="1828287"/>
            <a:ext cx="8757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3er. Año</a:t>
            </a:r>
          </a:p>
        </p:txBody>
      </p:sp>
      <p:sp>
        <p:nvSpPr>
          <p:cNvPr id="60" name="29 CuadroTexto"/>
          <p:cNvSpPr txBox="1"/>
          <p:nvPr/>
        </p:nvSpPr>
        <p:spPr>
          <a:xfrm>
            <a:off x="6771403" y="1831825"/>
            <a:ext cx="8976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4to. Año</a:t>
            </a:r>
          </a:p>
        </p:txBody>
      </p:sp>
      <p:cxnSp>
        <p:nvCxnSpPr>
          <p:cNvPr id="61" name="32 Conector recto"/>
          <p:cNvCxnSpPr/>
          <p:nvPr/>
        </p:nvCxnSpPr>
        <p:spPr>
          <a:xfrm rot="5400000">
            <a:off x="4047831" y="4080716"/>
            <a:ext cx="4646428" cy="1588"/>
          </a:xfrm>
          <a:prstGeom prst="line">
            <a:avLst/>
          </a:prstGeom>
          <a:ln cmpd="sng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34 Conector recto"/>
          <p:cNvCxnSpPr/>
          <p:nvPr/>
        </p:nvCxnSpPr>
        <p:spPr>
          <a:xfrm rot="5400000">
            <a:off x="6464179" y="4126698"/>
            <a:ext cx="4646428" cy="1588"/>
          </a:xfrm>
          <a:prstGeom prst="line">
            <a:avLst/>
          </a:prstGeom>
          <a:ln cmpd="sng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40 CuadroTexto"/>
          <p:cNvSpPr txBox="1">
            <a:spLocks noChangeArrowheads="1"/>
          </p:cNvSpPr>
          <p:nvPr/>
        </p:nvSpPr>
        <p:spPr bwMode="auto">
          <a:xfrm>
            <a:off x="6384821" y="5912268"/>
            <a:ext cx="2388795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Grado Académico : Licenciado en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Ciencias Navales y Marítimas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Título Profesional : Oficial de Marina</a:t>
            </a:r>
          </a:p>
        </p:txBody>
      </p:sp>
      <p:sp>
        <p:nvSpPr>
          <p:cNvPr id="65" name="36 Rectángulo"/>
          <p:cNvSpPr/>
          <p:nvPr/>
        </p:nvSpPr>
        <p:spPr>
          <a:xfrm>
            <a:off x="3758531" y="2215904"/>
            <a:ext cx="396875" cy="3990124"/>
          </a:xfrm>
          <a:prstGeom prst="rect">
            <a:avLst/>
          </a:prstGeom>
          <a:solidFill>
            <a:schemeClr val="bg1">
              <a:lumMod val="6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/>
          </a:p>
        </p:txBody>
      </p:sp>
      <p:sp>
        <p:nvSpPr>
          <p:cNvPr id="66" name="3 CuadroTexto"/>
          <p:cNvSpPr txBox="1">
            <a:spLocks noChangeArrowheads="1"/>
          </p:cNvSpPr>
          <p:nvPr/>
        </p:nvSpPr>
        <p:spPr bwMode="auto">
          <a:xfrm rot="-5400000">
            <a:off x="2805412" y="3313452"/>
            <a:ext cx="24193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1400" b="1" dirty="0">
                <a:solidFill>
                  <a:schemeClr val="bg1"/>
                </a:solidFill>
                <a:latin typeface="Century Gothic" pitchFamily="34" charset="0"/>
              </a:rPr>
              <a:t>ELECCIÓN DE ESCALAFÓN</a:t>
            </a:r>
          </a:p>
        </p:txBody>
      </p:sp>
      <p:pic>
        <p:nvPicPr>
          <p:cNvPr id="67" name="40 Imagen" descr="cadete_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14635" y="2126235"/>
            <a:ext cx="357312" cy="708932"/>
          </a:xfrm>
          <a:prstGeom prst="rect">
            <a:avLst/>
          </a:prstGeom>
        </p:spPr>
      </p:pic>
      <p:pic>
        <p:nvPicPr>
          <p:cNvPr id="68" name="41 Imagen" descr="cadete_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365304" y="2183262"/>
            <a:ext cx="424521" cy="709200"/>
          </a:xfrm>
          <a:prstGeom prst="rect">
            <a:avLst/>
          </a:prstGeom>
        </p:spPr>
      </p:pic>
      <p:pic>
        <p:nvPicPr>
          <p:cNvPr id="69" name="42 Imagen" descr="cadete_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22204" y="2195137"/>
            <a:ext cx="424521" cy="709200"/>
          </a:xfrm>
          <a:prstGeom prst="rect">
            <a:avLst/>
          </a:prstGeom>
        </p:spPr>
      </p:pic>
      <p:pic>
        <p:nvPicPr>
          <p:cNvPr id="70" name="43 Imagen" descr="brigadier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903875" y="2195137"/>
            <a:ext cx="424521" cy="709200"/>
          </a:xfrm>
          <a:prstGeom prst="rect">
            <a:avLst/>
          </a:prstGeom>
        </p:spPr>
      </p:pic>
      <p:pic>
        <p:nvPicPr>
          <p:cNvPr id="71" name="44 Imagen" descr="guardiamarina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499454" y="1732001"/>
            <a:ext cx="598518" cy="999877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7" y="-657328"/>
            <a:ext cx="5998150" cy="3334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07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F18 Almirante Riveros en Magallanes foto Armada de Chi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767" y="139421"/>
            <a:ext cx="8572500" cy="642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10 Imagen" descr="3.2.23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762976" y="857232"/>
            <a:ext cx="3429024" cy="5143536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93701" y="0"/>
            <a:ext cx="4296833" cy="6858000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3" name="4 Imagen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7845" y="4099130"/>
            <a:ext cx="3578090" cy="225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Pag05_0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764585">
            <a:off x="6631256" y="2516606"/>
            <a:ext cx="2746783" cy="1824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14 Imagen" descr="Pag06_0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21258416">
            <a:off x="6953770" y="4368615"/>
            <a:ext cx="2570696" cy="1713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2956">
            <a:off x="6857069" y="455249"/>
            <a:ext cx="2764098" cy="2202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6623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SC_484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09" y="0"/>
            <a:ext cx="10289512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76212" y="0"/>
            <a:ext cx="4296833" cy="5715016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3" name="4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3973" y="3238499"/>
            <a:ext cx="4093633" cy="2575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/>
          <p:cNvPicPr>
            <a:picLocks noChangeAspect="1"/>
          </p:cNvPicPr>
          <p:nvPr/>
        </p:nvPicPr>
        <p:blipFill rotWithShape="1">
          <a:blip r:embed="rId6" cstate="print"/>
          <a:srcRect t="21528" b="15063"/>
          <a:stretch/>
        </p:blipFill>
        <p:spPr bwMode="auto">
          <a:xfrm>
            <a:off x="8287529" y="2270927"/>
            <a:ext cx="3422649" cy="217044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pic>
        <p:nvPicPr>
          <p:cNvPr id="8" name="7 Imagen" descr="DSC_9165.JPG"/>
          <p:cNvPicPr>
            <a:picLocks noChangeAspect="1"/>
          </p:cNvPicPr>
          <p:nvPr/>
        </p:nvPicPr>
        <p:blipFill rotWithShape="1">
          <a:blip r:embed="rId7" cstate="print"/>
          <a:srcRect b="13790"/>
          <a:stretch/>
        </p:blipFill>
        <p:spPr>
          <a:xfrm>
            <a:off x="8259783" y="212532"/>
            <a:ext cx="3476613" cy="199810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1528">
            <a:off x="7938197" y="3881994"/>
            <a:ext cx="4358891" cy="2905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9888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IMG_9226.JPG"/>
          <p:cNvPicPr>
            <a:picLocks noChangeAspect="1"/>
          </p:cNvPicPr>
          <p:nvPr/>
        </p:nvPicPr>
        <p:blipFill>
          <a:blip r:embed="rId4" cstate="print"/>
          <a:srcRect l="12962" r="13889"/>
          <a:stretch>
            <a:fillRect/>
          </a:stretch>
        </p:blipFill>
        <p:spPr>
          <a:xfrm>
            <a:off x="95208" y="0"/>
            <a:ext cx="7524803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85711" y="0"/>
            <a:ext cx="4404824" cy="5715016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4" name="1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762246"/>
            <a:ext cx="4667240" cy="2937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AutoShape 2" descr="Escuela Naval &quot;Arturo Prat&quot;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/>
            <a:endParaRPr lang="es-CL" sz="240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26" name="Picture 2" descr="D:\CAMAPAÑA_EN\ESMERALDA\5749219385_f861cc2e57_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24629" y="380979"/>
            <a:ext cx="5000660" cy="3333773"/>
          </a:xfrm>
          <a:prstGeom prst="rect">
            <a:avLst/>
          </a:prstGeom>
          <a:noFill/>
        </p:spPr>
      </p:pic>
      <p:pic>
        <p:nvPicPr>
          <p:cNvPr id="1027" name="Picture 3" descr="J:\LOLA_RESPALDOS_en\Respaldo_CarpetasLOLA\lola_B2017\otros archivos\folleto 2017\Eslcalafon Abastecimiento\Abastecimient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757" y="3905254"/>
            <a:ext cx="3441843" cy="25813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9600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SC_0357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81" y="0"/>
            <a:ext cx="10287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93701" y="0"/>
            <a:ext cx="4296833" cy="6096019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3" name="1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9278" y="3784779"/>
            <a:ext cx="3418331" cy="215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LBY_944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048771" y="285728"/>
            <a:ext cx="2535228" cy="3810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8 Imagen" descr="LBY_011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858270" y="4286256"/>
            <a:ext cx="2845725" cy="19049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9 Imagen" descr="DSC_782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1257841" flipH="1" flipV="1">
            <a:off x="5676492" y="4718457"/>
            <a:ext cx="3810027" cy="25433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4130">
            <a:off x="6849817" y="2840322"/>
            <a:ext cx="2902176" cy="2138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976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scuela Naval &quot;Arturo Prat&quot;">
            <a:extLst>
              <a:ext uri="{FF2B5EF4-FFF2-40B4-BE49-F238E27FC236}">
                <a16:creationId xmlns:a16="http://schemas.microsoft.com/office/drawing/2014/main" id="{32E846F3-9B82-8A69-F65C-8BA3B6236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252" y="703940"/>
            <a:ext cx="5599605" cy="3738262"/>
          </a:xfrm>
          <a:prstGeom prst="rect">
            <a:avLst/>
          </a:prstGeom>
          <a:noFill/>
          <a:ln w="158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Escuela Naval &quot;Arturo Prat&quot;">
            <a:extLst>
              <a:ext uri="{FF2B5EF4-FFF2-40B4-BE49-F238E27FC236}">
                <a16:creationId xmlns:a16="http://schemas.microsoft.com/office/drawing/2014/main" id="{2A7059B7-FA6E-89AE-48AC-C86E5E744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10" y="383062"/>
            <a:ext cx="3640689" cy="36406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Escuela Naval &quot;Arturo Prat&quot;">
            <a:extLst>
              <a:ext uri="{FF2B5EF4-FFF2-40B4-BE49-F238E27FC236}">
                <a16:creationId xmlns:a16="http://schemas.microsoft.com/office/drawing/2014/main" id="{EF023074-40AC-96DF-E4D9-06B60441A6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420" y="3619585"/>
            <a:ext cx="4170998" cy="228698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51" t="58178" r="25017"/>
          <a:stretch/>
        </p:blipFill>
        <p:spPr>
          <a:xfrm>
            <a:off x="8681775" y="2948084"/>
            <a:ext cx="3818373" cy="4406755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15B22135-1826-56E8-AF5C-E3EEBDF4B391}"/>
              </a:ext>
            </a:extLst>
          </p:cNvPr>
          <p:cNvSpPr txBox="1"/>
          <p:nvPr/>
        </p:nvSpPr>
        <p:spPr>
          <a:xfrm>
            <a:off x="5632445" y="4833999"/>
            <a:ext cx="47056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dirty="0">
                <a:solidFill>
                  <a:schemeClr val="bg1"/>
                </a:solidFill>
              </a:rPr>
              <a:t>OFICIAL DE LA RESERVA NAVAL </a:t>
            </a:r>
          </a:p>
          <a:p>
            <a:r>
              <a:rPr lang="es-ES_tradnl" sz="2400" b="1" dirty="0">
                <a:solidFill>
                  <a:schemeClr val="bg1"/>
                </a:solidFill>
              </a:rPr>
              <a:t>OFICIAL DE LOS SERVICIOS </a:t>
            </a:r>
          </a:p>
          <a:p>
            <a:r>
              <a:rPr lang="es-ES_tradnl" sz="2400" b="1" dirty="0">
                <a:solidFill>
                  <a:schemeClr val="bg1"/>
                </a:solidFill>
              </a:rPr>
              <a:t>OFICIAL DE MAR  </a:t>
            </a:r>
          </a:p>
        </p:txBody>
      </p:sp>
    </p:spTree>
    <p:extLst>
      <p:ext uri="{BB962C8B-B14F-4D97-AF65-F5344CB8AC3E}">
        <p14:creationId xmlns:p14="http://schemas.microsoft.com/office/powerpoint/2010/main" val="20123964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288059" y="7779"/>
            <a:ext cx="6608468" cy="6858000"/>
          </a:xfrm>
          <a:prstGeom prst="rect">
            <a:avLst/>
          </a:prstGeom>
          <a:solidFill>
            <a:schemeClr val="tx1">
              <a:alpha val="5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219" y="3429001"/>
            <a:ext cx="1284685" cy="808015"/>
          </a:xfrm>
          <a:prstGeom prst="rect">
            <a:avLst/>
          </a:prstGeom>
        </p:spPr>
      </p:pic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474009" y="2218352"/>
            <a:ext cx="6422519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MISIÓN.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MODELOS DE FORMACIÓN.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¿QUÉ SE ESTUDIA?. PLAN EDUCACIONAL.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NUESTRAS INSTALACIONES.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ESCUELA NAVAL  DE HOY - ACREDITADA.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endParaRPr kumimoji="0" lang="es-CL" altLang="es-CL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endParaRPr kumimoji="0" lang="en-US" altLang="es-CL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36" y="2236233"/>
            <a:ext cx="1284685" cy="808015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452" y="2821769"/>
            <a:ext cx="1284685" cy="808015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00" y="4598430"/>
            <a:ext cx="1284685" cy="80801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526638" y="245469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01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2534658" y="303256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02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2542674" y="362576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03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2546674" y="482090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05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32"/>
          <a:stretch/>
        </p:blipFill>
        <p:spPr>
          <a:xfrm>
            <a:off x="6685265" y="408018"/>
            <a:ext cx="4872195" cy="204667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499" y="4012894"/>
            <a:ext cx="1284685" cy="808014"/>
          </a:xfrm>
          <a:prstGeom prst="rect">
            <a:avLst/>
          </a:prstGeom>
        </p:spPr>
      </p:pic>
      <p:sp>
        <p:nvSpPr>
          <p:cNvPr id="32" name="CuadroTexto 31"/>
          <p:cNvSpPr txBox="1"/>
          <p:nvPr/>
        </p:nvSpPr>
        <p:spPr>
          <a:xfrm>
            <a:off x="2550690" y="423536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04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458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fondo ppt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9 Imagen" descr="COS_53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06043">
            <a:off x="3841200" y="4332931"/>
            <a:ext cx="3428605" cy="22859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6" cstate="print"/>
          <a:srcRect l="8662" t="29167" r="18706" b="2777"/>
          <a:stretch>
            <a:fillRect/>
          </a:stretch>
        </p:blipFill>
        <p:spPr>
          <a:xfrm rot="21112163">
            <a:off x="328714" y="299181"/>
            <a:ext cx="5538434" cy="38095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3263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fondo ppt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2 Imagen" descr="DSC_96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96111">
            <a:off x="3274805" y="3826609"/>
            <a:ext cx="3747303" cy="25049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5 Imagen" descr="cros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24232" y="1904990"/>
            <a:ext cx="3592755" cy="22003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4 Imagen" descr="RED_435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618994">
            <a:off x="-366311" y="4049391"/>
            <a:ext cx="3976484" cy="26509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2 Imagen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90987" y="1714488"/>
            <a:ext cx="406408" cy="407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1495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fondo ppt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3" descr="casa yat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48507" y="4667259"/>
            <a:ext cx="2667019" cy="17793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5 Imagen" descr="CHILOE-(2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955606">
            <a:off x="5954915" y="525644"/>
            <a:ext cx="2842037" cy="28420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 descr="H:\2022\0316 FOTOGRAFIAS REMO\DSC_935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0960" y="3333749"/>
            <a:ext cx="3619525" cy="2416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H:\2022\0316 FOTOGRAFIAS REMO\DSC_977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273429">
            <a:off x="3521411" y="4240099"/>
            <a:ext cx="3143272" cy="2098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2 Imagen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56347" y="546549"/>
            <a:ext cx="406408" cy="407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3829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288059" y="7779"/>
            <a:ext cx="6608468" cy="6858000"/>
          </a:xfrm>
          <a:prstGeom prst="rect">
            <a:avLst/>
          </a:prstGeom>
          <a:solidFill>
            <a:schemeClr val="tx1">
              <a:alpha val="5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3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219" y="3429001"/>
            <a:ext cx="1284685" cy="808015"/>
          </a:xfrm>
          <a:prstGeom prst="rect">
            <a:avLst/>
          </a:prstGeom>
        </p:spPr>
      </p:pic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7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474009" y="2218352"/>
            <a:ext cx="6422519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MISIÓN.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MODELOS DE FORMACIÓN.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¿QUÉ SE ESTUDIA?. PLAN EDUCACIONAL.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NUESTRAS INSTALACIONES.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es-CL" altLang="es-CL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CURSO DE ASPIRANTES A OFICIAL DE LA RESERVA NAVAL</a:t>
            </a: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endParaRPr kumimoji="0" lang="es-CL" altLang="es-CL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377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endParaRPr kumimoji="0" lang="en-US" altLang="es-CL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36" y="2236233"/>
            <a:ext cx="1284685" cy="808015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452" y="2821769"/>
            <a:ext cx="1284685" cy="808015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484" y="4012894"/>
            <a:ext cx="1284685" cy="80801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526638" y="245469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01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2534658" y="303256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02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2542674" y="362576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03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2550690" y="423536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04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32"/>
          <a:stretch/>
        </p:blipFill>
        <p:spPr>
          <a:xfrm>
            <a:off x="6685265" y="408018"/>
            <a:ext cx="4872195" cy="2046673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203" y="4586740"/>
            <a:ext cx="1284685" cy="808014"/>
          </a:xfrm>
          <a:prstGeom prst="rect">
            <a:avLst/>
          </a:prstGeom>
        </p:spPr>
      </p:pic>
      <p:sp>
        <p:nvSpPr>
          <p:cNvPr id="33" name="CuadroTexto 32"/>
          <p:cNvSpPr txBox="1"/>
          <p:nvPr/>
        </p:nvSpPr>
        <p:spPr>
          <a:xfrm>
            <a:off x="2546674" y="482090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05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283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67DA6C-6FE5-16B0-3048-0575F66A0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_tradnl" b="1" dirty="0" smtClean="0"/>
              <a:t>LINEAMIENTOS DEL CURSO</a:t>
            </a:r>
            <a:endParaRPr lang="es-ES_tradnl" b="1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1F22F28-D6EA-98AF-F07E-BD9CD9A56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213" y="1821265"/>
            <a:ext cx="5486400" cy="4525963"/>
          </a:xfrm>
        </p:spPr>
        <p:txBody>
          <a:bodyPr>
            <a:normAutofit fontScale="70000" lnSpcReduction="20000"/>
          </a:bodyPr>
          <a:lstStyle/>
          <a:p>
            <a:r>
              <a:rPr lang="es-ES_tradnl" dirty="0"/>
              <a:t>Curso formación militar-Naval </a:t>
            </a:r>
          </a:p>
          <a:p>
            <a:r>
              <a:rPr lang="es-ES_tradnl" dirty="0"/>
              <a:t>Reserva de la Marina de Guerra de Chile </a:t>
            </a:r>
          </a:p>
          <a:p>
            <a:r>
              <a:rPr lang="es-ES_tradnl" dirty="0"/>
              <a:t>Oficiales de la Reserva Naval son los enlaces y representantes permanentes de la institución en el mundo civil.</a:t>
            </a:r>
          </a:p>
          <a:p>
            <a:r>
              <a:rPr lang="es-ES_tradnl" dirty="0"/>
              <a:t>Uso de formas y uniformes navales según las normas institucionales vigentes </a:t>
            </a:r>
          </a:p>
          <a:p>
            <a:endParaRPr lang="es-ES_tradnl" dirty="0"/>
          </a:p>
        </p:txBody>
      </p:sp>
      <p:pic>
        <p:nvPicPr>
          <p:cNvPr id="4" name="Picture 2" descr="Escuela Naval &quot;Arturo Prat&quot;">
            <a:extLst>
              <a:ext uri="{FF2B5EF4-FFF2-40B4-BE49-F238E27FC236}">
                <a16:creationId xmlns:a16="http://schemas.microsoft.com/office/drawing/2014/main" id="{37B8AE51-BD77-F25A-B112-41AD29D77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417639"/>
            <a:ext cx="5599605" cy="37382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rnd">
            <a:solidFill>
              <a:schemeClr val="bg1"/>
            </a:solidFill>
            <a:round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78747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0F10EB-E324-A2D0-2247-72A286800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Rectángulo"/>
          <p:cNvSpPr/>
          <p:nvPr/>
        </p:nvSpPr>
        <p:spPr>
          <a:xfrm>
            <a:off x="371790" y="281354"/>
            <a:ext cx="11455120" cy="6310365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B121B83-D66E-8B12-F10C-82D2F2873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9054" y="492838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4000" b="1" dirty="0" smtClean="0">
                <a:solidFill>
                  <a:srgbClr val="FFC000"/>
                </a:solidFill>
              </a:rPr>
              <a:t>JEFE DE CURSO </a:t>
            </a:r>
            <a:endParaRPr lang="es-ES_tradnl" sz="4000" b="1" dirty="0">
              <a:solidFill>
                <a:srgbClr val="FFC000"/>
              </a:solidFill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2620388-E61D-0000-40FD-329E760632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0213" y="1721388"/>
            <a:ext cx="4559425" cy="3979585"/>
          </a:xfrm>
        </p:spPr>
        <p:txBody>
          <a:bodyPr anchor="ctr">
            <a:normAutofit/>
          </a:bodyPr>
          <a:lstStyle/>
          <a:p>
            <a:r>
              <a:rPr lang="es-US" sz="2000" dirty="0">
                <a:solidFill>
                  <a:schemeClr val="bg1"/>
                </a:solidFill>
              </a:rPr>
              <a:t>Oficial especialista en Infantería de Marina con más de 9 años en unidades de combate IM.</a:t>
            </a:r>
          </a:p>
          <a:p>
            <a:r>
              <a:rPr lang="es-US" sz="2000" dirty="0">
                <a:solidFill>
                  <a:schemeClr val="bg1"/>
                </a:solidFill>
              </a:rPr>
              <a:t>Experiencia en operaciones de paz en </a:t>
            </a:r>
            <a:r>
              <a:rPr lang="es-US" sz="2000" dirty="0" smtClean="0">
                <a:solidFill>
                  <a:schemeClr val="bg1"/>
                </a:solidFill>
              </a:rPr>
              <a:t>Chipre. </a:t>
            </a:r>
            <a:endParaRPr lang="es-US" sz="2000" dirty="0">
              <a:solidFill>
                <a:schemeClr val="bg1"/>
              </a:solidFill>
            </a:endParaRPr>
          </a:p>
          <a:p>
            <a:r>
              <a:rPr lang="es-US" sz="2000" dirty="0">
                <a:solidFill>
                  <a:schemeClr val="bg1"/>
                </a:solidFill>
              </a:rPr>
              <a:t>Egresado con honores del </a:t>
            </a:r>
            <a:r>
              <a:rPr lang="es-US" sz="2000" dirty="0" err="1">
                <a:solidFill>
                  <a:schemeClr val="bg1"/>
                </a:solidFill>
              </a:rPr>
              <a:t>United</a:t>
            </a:r>
            <a:r>
              <a:rPr lang="es-US" sz="2000" dirty="0">
                <a:solidFill>
                  <a:schemeClr val="bg1"/>
                </a:solidFill>
              </a:rPr>
              <a:t> </a:t>
            </a:r>
            <a:r>
              <a:rPr lang="es-US" sz="2000" dirty="0" err="1">
                <a:solidFill>
                  <a:schemeClr val="bg1"/>
                </a:solidFill>
              </a:rPr>
              <a:t>States</a:t>
            </a:r>
            <a:r>
              <a:rPr lang="es-US" sz="2000" dirty="0">
                <a:solidFill>
                  <a:schemeClr val="bg1"/>
                </a:solidFill>
              </a:rPr>
              <a:t> Marine Corps </a:t>
            </a:r>
            <a:r>
              <a:rPr lang="es-US" sz="2000" dirty="0" err="1">
                <a:solidFill>
                  <a:schemeClr val="bg1"/>
                </a:solidFill>
              </a:rPr>
              <a:t>University</a:t>
            </a:r>
            <a:endParaRPr lang="es-US" sz="2000" dirty="0">
              <a:solidFill>
                <a:schemeClr val="bg1"/>
              </a:solidFill>
            </a:endParaRPr>
          </a:p>
          <a:p>
            <a:r>
              <a:rPr lang="es-US" sz="2000" dirty="0">
                <a:solidFill>
                  <a:schemeClr val="bg1"/>
                </a:solidFill>
              </a:rPr>
              <a:t>Diplomados en liderazgo, coaching y equipos de alto desempeño.</a:t>
            </a:r>
          </a:p>
          <a:p>
            <a:r>
              <a:rPr lang="es-US" sz="2000" dirty="0">
                <a:solidFill>
                  <a:schemeClr val="bg1"/>
                </a:solidFill>
              </a:rPr>
              <a:t>Jefe de Actividades Académicas de la Escuela Naval Arturo Prat</a:t>
            </a:r>
          </a:p>
          <a:p>
            <a:endParaRPr lang="es-ES_tradnl" sz="2000" dirty="0">
              <a:solidFill>
                <a:schemeClr val="bg1"/>
              </a:solidFill>
            </a:endParaRPr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618C17CD-040B-8394-621F-C1C67056E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350" y="878514"/>
            <a:ext cx="3200680" cy="320068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64689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Rectángulo"/>
          <p:cNvSpPr/>
          <p:nvPr/>
        </p:nvSpPr>
        <p:spPr>
          <a:xfrm>
            <a:off x="251209" y="274639"/>
            <a:ext cx="11455120" cy="6310365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A771EC7-CA7B-F1D0-92B2-75C83B3ACE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69" y="536743"/>
            <a:ext cx="10972800" cy="1143000"/>
          </a:xfrm>
        </p:spPr>
        <p:txBody>
          <a:bodyPr>
            <a:normAutofit/>
          </a:bodyPr>
          <a:lstStyle/>
          <a:p>
            <a:r>
              <a:rPr lang="es-ES_tradnl" sz="48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DESARROLLO DEL CURSO </a:t>
            </a:r>
            <a:endParaRPr lang="es-ES_tradnl" sz="48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22A5481-E3F7-2327-9D9C-AAB647A0F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3002" y="1941846"/>
            <a:ext cx="8865996" cy="3906296"/>
          </a:xfrm>
        </p:spPr>
        <p:txBody>
          <a:bodyPr>
            <a:normAutofit/>
          </a:bodyPr>
          <a:lstStyle/>
          <a:p>
            <a:r>
              <a:rPr lang="es-ES_tradnl" sz="3200" dirty="0">
                <a:solidFill>
                  <a:schemeClr val="bg1"/>
                </a:solidFill>
              </a:rPr>
              <a:t>Adoctrinamiento Militar (Ejercicio de control emocional)</a:t>
            </a:r>
          </a:p>
          <a:p>
            <a:r>
              <a:rPr lang="es-ES_tradnl" sz="3200" dirty="0">
                <a:solidFill>
                  <a:schemeClr val="bg1"/>
                </a:solidFill>
              </a:rPr>
              <a:t>Comprensión del MLA y Ethos Naval </a:t>
            </a:r>
          </a:p>
          <a:p>
            <a:r>
              <a:rPr lang="es-ES_tradnl" sz="3200" dirty="0">
                <a:solidFill>
                  <a:schemeClr val="bg1"/>
                </a:solidFill>
              </a:rPr>
              <a:t>Habilidades básicas de hombre de armas</a:t>
            </a:r>
          </a:p>
          <a:p>
            <a:r>
              <a:rPr lang="es-ES_tradnl" sz="3200" dirty="0">
                <a:solidFill>
                  <a:schemeClr val="bg1"/>
                </a:solidFill>
              </a:rPr>
              <a:t>Visión estratégica de la marina, mediante la compresión de su pasado, presente y futuro.</a:t>
            </a:r>
          </a:p>
          <a:p>
            <a:r>
              <a:rPr lang="es-ES_tradnl" sz="3200" dirty="0">
                <a:solidFill>
                  <a:schemeClr val="bg1"/>
                </a:solidFill>
              </a:rPr>
              <a:t>Curso formal de formación militar</a:t>
            </a:r>
          </a:p>
          <a:p>
            <a:endParaRPr lang="es-ES_tradnl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5280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0E9E3C-2D99-4A69-917F-202E18CC8E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6316F0-3F4B-A1F8-B5B3-FBC5D9646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_tradnl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DESARROLLO DEL CURSO </a:t>
            </a:r>
            <a:endParaRPr lang="es-ES_tradnl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Marcador de contenido 6">
            <a:extLst>
              <a:ext uri="{FF2B5EF4-FFF2-40B4-BE49-F238E27FC236}">
                <a16:creationId xmlns:a16="http://schemas.microsoft.com/office/drawing/2014/main" id="{08F57B0A-1A4D-3A57-6614-5C00A919B6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4409439"/>
              </p:ext>
            </p:extLst>
          </p:nvPr>
        </p:nvGraphicFramePr>
        <p:xfrm>
          <a:off x="609600" y="1600200"/>
          <a:ext cx="109728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02463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Rectángulo"/>
          <p:cNvSpPr/>
          <p:nvPr/>
        </p:nvSpPr>
        <p:spPr>
          <a:xfrm>
            <a:off x="422031" y="365075"/>
            <a:ext cx="11424976" cy="6106064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5A4F950-7FA5-55D0-223A-9E8E40C95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0414" y="3026220"/>
            <a:ext cx="4545206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s-ES_tradnl" sz="44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CRITERIOS </a:t>
            </a:r>
            <a:br>
              <a:rPr lang="es-ES_tradnl" sz="44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_tradnl" sz="44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CURSO </a:t>
            </a:r>
            <a:endParaRPr lang="es-ES_tradnl" sz="4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882C8074-4C42-8A22-8AF5-B622D249F5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840" y="1106140"/>
            <a:ext cx="5027527" cy="4983160"/>
          </a:xfrm>
        </p:spPr>
        <p:txBody>
          <a:bodyPr anchor="ctr">
            <a:noAutofit/>
          </a:bodyPr>
          <a:lstStyle/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1200" b="1" dirty="0">
                <a:solidFill>
                  <a:schemeClr val="bg1"/>
                </a:solidFill>
                <a:effectLst/>
                <a:latin typeface="Trebuchet MS" panose="020B0703020202090204" pitchFamily="34" charset="0"/>
              </a:rPr>
              <a:t>Jefe de Curso</a:t>
            </a: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1200" b="1" dirty="0">
                <a:solidFill>
                  <a:schemeClr val="bg1"/>
                </a:solidFill>
                <a:effectLst/>
                <a:latin typeface="Trebuchet MS" panose="020B0703020202090204" pitchFamily="34" charset="0"/>
              </a:rPr>
              <a:t>Ayudante del Jefe de Curso </a:t>
            </a: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1200" b="1" dirty="0">
                <a:solidFill>
                  <a:schemeClr val="bg1"/>
                </a:solidFill>
                <a:latin typeface="Trebuchet MS" panose="020B0703020202090204" pitchFamily="34" charset="0"/>
              </a:rPr>
              <a:t>5</a:t>
            </a:r>
            <a:r>
              <a:rPr lang="es-US" sz="1200" b="1" dirty="0">
                <a:solidFill>
                  <a:schemeClr val="bg1"/>
                </a:solidFill>
                <a:effectLst/>
                <a:latin typeface="Trebuchet MS" panose="020B0703020202090204" pitchFamily="34" charset="0"/>
              </a:rPr>
              <a:t> Instructores (Reserva Naval Yates) </a:t>
            </a: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1200" b="1" dirty="0">
                <a:solidFill>
                  <a:schemeClr val="bg1"/>
                </a:solidFill>
                <a:effectLst/>
                <a:latin typeface="Trebuchet MS" panose="020B0703020202090204" pitchFamily="34" charset="0"/>
              </a:rPr>
              <a:t>1 Profesor de Educación Física </a:t>
            </a: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es-US" sz="1200" b="1" dirty="0">
              <a:solidFill>
                <a:schemeClr val="bg1"/>
              </a:solidFill>
              <a:effectLst/>
              <a:latin typeface="Trebuchet MS" panose="020B0703020202090204" pitchFamily="34" charset="0"/>
            </a:endParaRP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1200" b="1" dirty="0">
                <a:solidFill>
                  <a:schemeClr val="bg1"/>
                </a:solidFill>
                <a:latin typeface="Trebuchet MS" panose="020B0703020202090204" pitchFamily="34" charset="0"/>
              </a:rPr>
              <a:t>Evaluaciones:</a:t>
            </a:r>
            <a:endParaRPr lang="es-US" sz="1200" b="1" dirty="0">
              <a:solidFill>
                <a:schemeClr val="bg1"/>
              </a:solidFill>
              <a:effectLst/>
              <a:latin typeface="Trebuchet MS" panose="020B0703020202090204" pitchFamily="34" charset="0"/>
            </a:endParaRP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1200" b="1" dirty="0">
                <a:solidFill>
                  <a:schemeClr val="bg1"/>
                </a:solidFill>
                <a:effectLst/>
                <a:latin typeface="Trebuchet MS" panose="020B0703020202090204" pitchFamily="34" charset="0"/>
              </a:rPr>
              <a:t>Al menos una Evaluación académica o profesional por sesión.</a:t>
            </a: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1200" b="1" dirty="0">
                <a:solidFill>
                  <a:schemeClr val="bg1"/>
                </a:solidFill>
                <a:effectLst/>
                <a:latin typeface="Trebuchet MS" panose="020B0703020202090204" pitchFamily="34" charset="0"/>
              </a:rPr>
              <a:t>Ficha de Capacidad </a:t>
            </a:r>
            <a:r>
              <a:rPr lang="es-US" sz="1200" b="1" dirty="0">
                <a:solidFill>
                  <a:schemeClr val="bg1"/>
                </a:solidFill>
                <a:latin typeface="Trebuchet MS" panose="020B0703020202090204" pitchFamily="34" charset="0"/>
              </a:rPr>
              <a:t>Física </a:t>
            </a: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1200" b="1" dirty="0">
                <a:solidFill>
                  <a:schemeClr val="bg1"/>
                </a:solidFill>
                <a:effectLst/>
                <a:latin typeface="Trebuchet MS" panose="020B0703020202090204" pitchFamily="34" charset="0"/>
              </a:rPr>
              <a:t>Calificación Militar </a:t>
            </a: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es-US" sz="1200" b="1" dirty="0">
              <a:solidFill>
                <a:schemeClr val="bg1"/>
              </a:solidFill>
              <a:effectLst/>
              <a:latin typeface="Trebuchet MS" panose="020B0703020202090204" pitchFamily="34" charset="0"/>
            </a:endParaRP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1200" b="1" dirty="0">
                <a:solidFill>
                  <a:schemeClr val="bg1"/>
                </a:solidFill>
                <a:latin typeface="Trebuchet MS" panose="020B0703020202090204" pitchFamily="34" charset="0"/>
              </a:rPr>
              <a:t>Nota Mínima de Aprobación en cada área:</a:t>
            </a: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1200" b="1" dirty="0">
                <a:solidFill>
                  <a:schemeClr val="bg1"/>
                </a:solidFill>
                <a:effectLst/>
                <a:latin typeface="Trebuchet MS" panose="020B0703020202090204" pitchFamily="34" charset="0"/>
              </a:rPr>
              <a:t>60%</a:t>
            </a: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es-US" sz="1200" b="1" dirty="0">
              <a:solidFill>
                <a:schemeClr val="bg1"/>
              </a:solidFill>
              <a:latin typeface="Trebuchet MS" panose="020B0703020202090204" pitchFamily="34" charset="0"/>
            </a:endParaRP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1200" b="1" dirty="0">
                <a:solidFill>
                  <a:schemeClr val="bg1"/>
                </a:solidFill>
                <a:effectLst/>
                <a:latin typeface="Trebuchet MS" panose="020B0703020202090204" pitchFamily="34" charset="0"/>
              </a:rPr>
              <a:t>Ponderaciones finales para egreso</a:t>
            </a:r>
            <a:r>
              <a:rPr lang="es-US" sz="1200" b="1" dirty="0">
                <a:solidFill>
                  <a:schemeClr val="bg1"/>
                </a:solidFill>
                <a:latin typeface="Trebuchet MS" panose="020B0703020202090204" pitchFamily="34" charset="0"/>
              </a:rPr>
              <a:t>:</a:t>
            </a: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1200" b="1" dirty="0">
                <a:solidFill>
                  <a:schemeClr val="bg1"/>
                </a:solidFill>
                <a:effectLst/>
                <a:latin typeface="Trebuchet MS" panose="020B0703020202090204" pitchFamily="34" charset="0"/>
              </a:rPr>
              <a:t>Nota Académica</a:t>
            </a:r>
            <a:r>
              <a:rPr lang="es-US" sz="1200" b="1" dirty="0">
                <a:solidFill>
                  <a:schemeClr val="bg1"/>
                </a:solidFill>
                <a:latin typeface="Trebuchet MS" panose="020B0703020202090204" pitchFamily="34" charset="0"/>
              </a:rPr>
              <a:t>-Profesional: 40%</a:t>
            </a: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1200" b="1" dirty="0">
                <a:solidFill>
                  <a:schemeClr val="bg1"/>
                </a:solidFill>
                <a:effectLst/>
                <a:latin typeface="Trebuchet MS" panose="020B0703020202090204" pitchFamily="34" charset="0"/>
              </a:rPr>
              <a:t>Nota Calificación Física: 20%</a:t>
            </a:r>
          </a:p>
          <a:p>
            <a:pPr marL="0" indent="0" algn="just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1200" b="1" dirty="0">
                <a:solidFill>
                  <a:schemeClr val="bg1"/>
                </a:solidFill>
                <a:latin typeface="Trebuchet MS" panose="020B0703020202090204" pitchFamily="34" charset="0"/>
              </a:rPr>
              <a:t>Nota Militar: 40%</a:t>
            </a:r>
          </a:p>
          <a:p>
            <a:pPr marL="0" indent="0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endParaRPr lang="es-US" sz="600" b="1" dirty="0">
              <a:solidFill>
                <a:schemeClr val="bg1"/>
              </a:solidFill>
              <a:effectLst/>
              <a:latin typeface="Trebuchet MS" panose="020B0703020202090204" pitchFamily="34" charset="0"/>
            </a:endParaRPr>
          </a:p>
          <a:p>
            <a:pPr marL="0" indent="0" rtl="0" eaLnBrk="1" latinLnBrk="0" hangingPunct="1">
              <a:lnSpc>
                <a:spcPct val="90000"/>
              </a:lnSpc>
              <a:spcBef>
                <a:spcPts val="1000"/>
              </a:spcBef>
              <a:buNone/>
            </a:pPr>
            <a:r>
              <a:rPr lang="es-US" sz="600" b="1" dirty="0">
                <a:solidFill>
                  <a:schemeClr val="bg1"/>
                </a:solidFill>
                <a:effectLst/>
                <a:latin typeface="Trebuchet MS" panose="020B0703020202090204" pitchFamily="34" charset="0"/>
              </a:rPr>
              <a:t>En caso de no aprobación o situación disciplinaria grave, alumno será sometido a consejo académico </a:t>
            </a:r>
            <a:endParaRPr lang="es-ES_tradnl" sz="600" b="1" dirty="0">
              <a:solidFill>
                <a:schemeClr val="bg1"/>
              </a:solidFill>
            </a:endParaRPr>
          </a:p>
        </p:txBody>
      </p:sp>
      <p:sp>
        <p:nvSpPr>
          <p:cNvPr id="3" name="Cerrar llave 2"/>
          <p:cNvSpPr/>
          <p:nvPr/>
        </p:nvSpPr>
        <p:spPr>
          <a:xfrm>
            <a:off x="5848141" y="1366576"/>
            <a:ext cx="311499" cy="4602145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7592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AC02AB5A-706D-AA98-E871-38EE544633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249552"/>
              </p:ext>
            </p:extLst>
          </p:nvPr>
        </p:nvGraphicFramePr>
        <p:xfrm>
          <a:off x="4" y="0"/>
          <a:ext cx="12191996" cy="6874902"/>
        </p:xfrm>
        <a:graphic>
          <a:graphicData uri="http://schemas.openxmlformats.org/drawingml/2006/table">
            <a:tbl>
              <a:tblPr/>
              <a:tblGrid>
                <a:gridCol w="204370">
                  <a:extLst>
                    <a:ext uri="{9D8B030D-6E8A-4147-A177-3AD203B41FA5}">
                      <a16:colId xmlns:a16="http://schemas.microsoft.com/office/drawing/2014/main" val="1625099693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3834701450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1846833570"/>
                    </a:ext>
                  </a:extLst>
                </a:gridCol>
                <a:gridCol w="70252">
                  <a:extLst>
                    <a:ext uri="{9D8B030D-6E8A-4147-A177-3AD203B41FA5}">
                      <a16:colId xmlns:a16="http://schemas.microsoft.com/office/drawing/2014/main" val="736301571"/>
                    </a:ext>
                  </a:extLst>
                </a:gridCol>
                <a:gridCol w="204370">
                  <a:extLst>
                    <a:ext uri="{9D8B030D-6E8A-4147-A177-3AD203B41FA5}">
                      <a16:colId xmlns:a16="http://schemas.microsoft.com/office/drawing/2014/main" val="2967550907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3628290005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322437392"/>
                    </a:ext>
                  </a:extLst>
                </a:gridCol>
                <a:gridCol w="70252">
                  <a:extLst>
                    <a:ext uri="{9D8B030D-6E8A-4147-A177-3AD203B41FA5}">
                      <a16:colId xmlns:a16="http://schemas.microsoft.com/office/drawing/2014/main" val="1652436836"/>
                    </a:ext>
                  </a:extLst>
                </a:gridCol>
                <a:gridCol w="204370">
                  <a:extLst>
                    <a:ext uri="{9D8B030D-6E8A-4147-A177-3AD203B41FA5}">
                      <a16:colId xmlns:a16="http://schemas.microsoft.com/office/drawing/2014/main" val="1086310144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417374002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3311101927"/>
                    </a:ext>
                  </a:extLst>
                </a:gridCol>
                <a:gridCol w="70252">
                  <a:extLst>
                    <a:ext uri="{9D8B030D-6E8A-4147-A177-3AD203B41FA5}">
                      <a16:colId xmlns:a16="http://schemas.microsoft.com/office/drawing/2014/main" val="3635615081"/>
                    </a:ext>
                  </a:extLst>
                </a:gridCol>
                <a:gridCol w="204370">
                  <a:extLst>
                    <a:ext uri="{9D8B030D-6E8A-4147-A177-3AD203B41FA5}">
                      <a16:colId xmlns:a16="http://schemas.microsoft.com/office/drawing/2014/main" val="3469782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847477479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3847175065"/>
                    </a:ext>
                  </a:extLst>
                </a:gridCol>
                <a:gridCol w="70252">
                  <a:extLst>
                    <a:ext uri="{9D8B030D-6E8A-4147-A177-3AD203B41FA5}">
                      <a16:colId xmlns:a16="http://schemas.microsoft.com/office/drawing/2014/main" val="3166155895"/>
                    </a:ext>
                  </a:extLst>
                </a:gridCol>
                <a:gridCol w="204370">
                  <a:extLst>
                    <a:ext uri="{9D8B030D-6E8A-4147-A177-3AD203B41FA5}">
                      <a16:colId xmlns:a16="http://schemas.microsoft.com/office/drawing/2014/main" val="1197252136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3275406482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2607816930"/>
                    </a:ext>
                  </a:extLst>
                </a:gridCol>
                <a:gridCol w="70252">
                  <a:extLst>
                    <a:ext uri="{9D8B030D-6E8A-4147-A177-3AD203B41FA5}">
                      <a16:colId xmlns:a16="http://schemas.microsoft.com/office/drawing/2014/main" val="1898993396"/>
                    </a:ext>
                  </a:extLst>
                </a:gridCol>
                <a:gridCol w="204370">
                  <a:extLst>
                    <a:ext uri="{9D8B030D-6E8A-4147-A177-3AD203B41FA5}">
                      <a16:colId xmlns:a16="http://schemas.microsoft.com/office/drawing/2014/main" val="1917778346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2958441107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4069559277"/>
                    </a:ext>
                  </a:extLst>
                </a:gridCol>
                <a:gridCol w="70252">
                  <a:extLst>
                    <a:ext uri="{9D8B030D-6E8A-4147-A177-3AD203B41FA5}">
                      <a16:colId xmlns:a16="http://schemas.microsoft.com/office/drawing/2014/main" val="993338210"/>
                    </a:ext>
                  </a:extLst>
                </a:gridCol>
                <a:gridCol w="204370">
                  <a:extLst>
                    <a:ext uri="{9D8B030D-6E8A-4147-A177-3AD203B41FA5}">
                      <a16:colId xmlns:a16="http://schemas.microsoft.com/office/drawing/2014/main" val="4178543016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2853522603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902574917"/>
                    </a:ext>
                  </a:extLst>
                </a:gridCol>
                <a:gridCol w="70252">
                  <a:extLst>
                    <a:ext uri="{9D8B030D-6E8A-4147-A177-3AD203B41FA5}">
                      <a16:colId xmlns:a16="http://schemas.microsoft.com/office/drawing/2014/main" val="1401097149"/>
                    </a:ext>
                  </a:extLst>
                </a:gridCol>
                <a:gridCol w="204370">
                  <a:extLst>
                    <a:ext uri="{9D8B030D-6E8A-4147-A177-3AD203B41FA5}">
                      <a16:colId xmlns:a16="http://schemas.microsoft.com/office/drawing/2014/main" val="957385006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864325650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3748451080"/>
                    </a:ext>
                  </a:extLst>
                </a:gridCol>
                <a:gridCol w="70252">
                  <a:extLst>
                    <a:ext uri="{9D8B030D-6E8A-4147-A177-3AD203B41FA5}">
                      <a16:colId xmlns:a16="http://schemas.microsoft.com/office/drawing/2014/main" val="2028336168"/>
                    </a:ext>
                  </a:extLst>
                </a:gridCol>
                <a:gridCol w="204370">
                  <a:extLst>
                    <a:ext uri="{9D8B030D-6E8A-4147-A177-3AD203B41FA5}">
                      <a16:colId xmlns:a16="http://schemas.microsoft.com/office/drawing/2014/main" val="1590407769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2537615890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3340369228"/>
                    </a:ext>
                  </a:extLst>
                </a:gridCol>
                <a:gridCol w="70252">
                  <a:extLst>
                    <a:ext uri="{9D8B030D-6E8A-4147-A177-3AD203B41FA5}">
                      <a16:colId xmlns:a16="http://schemas.microsoft.com/office/drawing/2014/main" val="3242106442"/>
                    </a:ext>
                  </a:extLst>
                </a:gridCol>
                <a:gridCol w="204370">
                  <a:extLst>
                    <a:ext uri="{9D8B030D-6E8A-4147-A177-3AD203B41FA5}">
                      <a16:colId xmlns:a16="http://schemas.microsoft.com/office/drawing/2014/main" val="2365337047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564127383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4193501861"/>
                    </a:ext>
                  </a:extLst>
                </a:gridCol>
                <a:gridCol w="70252">
                  <a:extLst>
                    <a:ext uri="{9D8B030D-6E8A-4147-A177-3AD203B41FA5}">
                      <a16:colId xmlns:a16="http://schemas.microsoft.com/office/drawing/2014/main" val="3523757224"/>
                    </a:ext>
                  </a:extLst>
                </a:gridCol>
                <a:gridCol w="204370">
                  <a:extLst>
                    <a:ext uri="{9D8B030D-6E8A-4147-A177-3AD203B41FA5}">
                      <a16:colId xmlns:a16="http://schemas.microsoft.com/office/drawing/2014/main" val="4249846525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3732608648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3809355277"/>
                    </a:ext>
                  </a:extLst>
                </a:gridCol>
                <a:gridCol w="70252">
                  <a:extLst>
                    <a:ext uri="{9D8B030D-6E8A-4147-A177-3AD203B41FA5}">
                      <a16:colId xmlns:a16="http://schemas.microsoft.com/office/drawing/2014/main" val="3720857054"/>
                    </a:ext>
                  </a:extLst>
                </a:gridCol>
                <a:gridCol w="204370">
                  <a:extLst>
                    <a:ext uri="{9D8B030D-6E8A-4147-A177-3AD203B41FA5}">
                      <a16:colId xmlns:a16="http://schemas.microsoft.com/office/drawing/2014/main" val="3327660990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1565336184"/>
                    </a:ext>
                  </a:extLst>
                </a:gridCol>
                <a:gridCol w="373616">
                  <a:extLst>
                    <a:ext uri="{9D8B030D-6E8A-4147-A177-3AD203B41FA5}">
                      <a16:colId xmlns:a16="http://schemas.microsoft.com/office/drawing/2014/main" val="3623918220"/>
                    </a:ext>
                  </a:extLst>
                </a:gridCol>
              </a:tblGrid>
              <a:tr h="299559">
                <a:tc gridSpan="4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Curso de Aspirantes a Oficiales de la Reserva Naval “Yates” 2026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5973060"/>
                  </a:ext>
                </a:extLst>
              </a:tr>
              <a:tr h="106508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689" marR="1689" marT="16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689" marR="1689" marT="16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8572345"/>
                  </a:ext>
                </a:extLst>
              </a:tr>
              <a:tr h="232988"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MÓDULO I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MÓDULO II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MÓDULO III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MÓDULO IV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MÓDULO V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MÓDULO VI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MÓDULO VII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MÓDULO VIII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MÓDULO IX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MÓDULO X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MÓDULO XI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MÓDULO XII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3449056"/>
                  </a:ext>
                </a:extLst>
              </a:tr>
              <a:tr h="334506"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HORAS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HORAS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HORAS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HORAS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HORAS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HORAS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HORAS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HORAS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HORAS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HORAS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HORAS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HORAS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5090659"/>
                  </a:ext>
                </a:extLst>
              </a:tr>
              <a:tr h="254624"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 AL 22 DE MARZO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 AL 12 DE ABRIL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 AL 26 DE ABRIL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 AL 10 DE MAYO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 AL 21 DE MAYO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 AL 14 DE JUNIO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 AL  7 DE JULIO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 AL 31 AL 31 DE JULIO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AL 27 DE SEPTIEMBRE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 AL 11 DE OCTUBRE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 AL 25 DE OCTUBRE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 AL 6 DE NOVIEMBRE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1488721"/>
                  </a:ext>
                </a:extLst>
              </a:tr>
              <a:tr h="25462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7864579"/>
                  </a:ext>
                </a:extLst>
              </a:tr>
              <a:tr h="465979"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ADOCTRINAMIENTO INICIAL 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DEBATE HISTORIA NAVAL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DEBATE HISTORIA NAVAL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DEBATE HISTORIA NAVAL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DEBATE HISTORIA NAVAL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DEBATE HISTORIA NAVAL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DEBATE HISTORIA NAVAL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DEBATE HISTORIA NAVAL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DEBATE HISTORIA NAVAL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DEBATE HISTORIA NAVAL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4334609"/>
                  </a:ext>
                </a:extLst>
              </a:tr>
              <a:tr h="19970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2567518"/>
                  </a:ext>
                </a:extLst>
              </a:tr>
              <a:tr h="19670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9125728"/>
                  </a:ext>
                </a:extLst>
              </a:tr>
              <a:tr h="465979"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REGLAMENTACIÓN,  FORMAS NAVALES Y USO DE UNIFORME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DE LIDERAZGO, ETHOS Y MLA (CENLID)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COMOPER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COMFUES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DE HISTORIA NAVAL (Mahan Corbett y Till)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PODER NAVAL ACANAV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CIM-BAE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FUERSUB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SHOA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CEREMONIAL NAVAL Y PROTOCOLO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CIERRE DE CALIFICACIONES Y CONSEJO ACADÉMICO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CEREMONIA DE GRADUACIÓN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7100925"/>
                  </a:ext>
                </a:extLst>
              </a:tr>
              <a:tr h="19970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4759253"/>
                  </a:ext>
                </a:extLst>
              </a:tr>
              <a:tr h="19670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689" marR="1689" marT="16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5595919"/>
                  </a:ext>
                </a:extLst>
              </a:tr>
              <a:tr h="465979"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TIRO CON ARMAMENTO MENOR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Piloto Pardo y </a:t>
                      </a:r>
                      <a:r>
                        <a:rPr lang="es-US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Shackleton</a:t>
                      </a:r>
                      <a:endParaRPr lang="es-US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ESCUADRA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TIRO TÁCTICO COMFUES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SALA HISTORICA ESNAVAL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PLANIFICACIÓN ACANAV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EJERCICIO IM EN TERRENO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CONSTRUCCIÓN NAVAL (ASMAR-TAL)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DGTM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SEMINARIO DABA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PREPARATORIA DE EGRESO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591542"/>
                  </a:ext>
                </a:extLst>
              </a:tr>
              <a:tr h="19970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7020467"/>
                  </a:ext>
                </a:extLst>
              </a:tr>
              <a:tr h="185228"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7899357"/>
                  </a:ext>
                </a:extLst>
              </a:tr>
              <a:tr h="465979"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INFANTERÍA DOCTRINAL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ORGANIZACIÓN DE LA ARMADA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EJERCICIO  GESTIÓN DE CRISIS ACANAV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EJERCICIO LIDERAZGO CENBIM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748552"/>
                  </a:ext>
                </a:extLst>
              </a:tr>
              <a:tr h="19970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7444831"/>
                  </a:ext>
                </a:extLst>
              </a:tr>
              <a:tr h="185228"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2394389"/>
                  </a:ext>
                </a:extLst>
              </a:tr>
              <a:tr h="465979"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ACONDICIONAMIENTO FÍSICO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INFANTERÍA DOCTRINAL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INFANTERÍA DOCTRINAL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INFANTERÍA DOCTRINAL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CEREMONIA 21 DE MAYO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INFANTERÍA DOCTRINAL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INFANTERÍA DOCTRINAL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INFANTERÍA DOCTRINAL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INFANTERÍA DOCTRINAL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0196114"/>
                  </a:ext>
                </a:extLst>
              </a:tr>
              <a:tr h="19970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32690"/>
                  </a:ext>
                </a:extLst>
              </a:tr>
              <a:tr h="185228"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689" marR="1689" marT="16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8731624"/>
                  </a:ext>
                </a:extLst>
              </a:tr>
              <a:tr h="4659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ACONDICIONAMIENTO FÍSICO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ACONDICIONAMIENTO FÍSICO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ACONDICIONAMIENTO FÍSICO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ACONDICIONAMIENTO FÍSICO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ACONDICIONAMIENTO FÍSICO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ACONDICIONAMIENTO FÍSICO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ACONDICIONAMIENTO FÍSICO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ACONDICIONAMIENTO FÍSICO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FCF FINAL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ACONDICIONAMIENTO FÍSICO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689" marR="1689" marT="16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5017633"/>
                  </a:ext>
                </a:extLst>
              </a:tr>
              <a:tr h="199706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1689" marR="1689" marT="16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1689" marR="1689" marT="1689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689" marR="1689" marT="16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6761744"/>
                  </a:ext>
                </a:extLst>
              </a:tr>
              <a:tr h="1008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689" marR="1689" marT="16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s-U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689" marR="1689" marT="168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6760049"/>
                  </a:ext>
                </a:extLst>
              </a:tr>
              <a:tr h="100852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es-US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89" marR="1689" marT="168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6312085"/>
                  </a:ext>
                </a:extLst>
              </a:tr>
              <a:tr h="230286">
                <a:tc gridSpan="4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EMBARCO DE OPORTUNIDAD</a:t>
                      </a:r>
                    </a:p>
                  </a:txBody>
                  <a:tcPr marL="1689" marR="1689" marT="16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2674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65496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Rectángulo"/>
          <p:cNvSpPr/>
          <p:nvPr/>
        </p:nvSpPr>
        <p:spPr>
          <a:xfrm>
            <a:off x="381837" y="381837"/>
            <a:ext cx="11545556" cy="6179737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3078" name="Picture 6" descr="Ingresó nuevo curso de Aspirantes a Oficiales de la Reserva Naval Yates |  Armada de Chile">
            <a:extLst>
              <a:ext uri="{FF2B5EF4-FFF2-40B4-BE49-F238E27FC236}">
                <a16:creationId xmlns:a16="http://schemas.microsoft.com/office/drawing/2014/main" id="{C184203C-55C1-D5FE-B6DD-5F72DCF7A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20" y="1804404"/>
            <a:ext cx="5495147" cy="3776588"/>
          </a:xfrm>
          <a:prstGeom prst="rect">
            <a:avLst/>
          </a:prstGeom>
          <a:noFill/>
          <a:ln w="127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Escuela Naval &quot;Arturo Prat&quot;">
            <a:extLst>
              <a:ext uri="{FF2B5EF4-FFF2-40B4-BE49-F238E27FC236}">
                <a16:creationId xmlns:a16="http://schemas.microsoft.com/office/drawing/2014/main" id="{997980FB-6066-2A1B-D70E-E0DD4A67B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04404"/>
            <a:ext cx="5657014" cy="3776588"/>
          </a:xfrm>
          <a:prstGeom prst="rect">
            <a:avLst/>
          </a:prstGeom>
          <a:noFill/>
          <a:ln w="127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A9E3A00-A190-6DB4-DF18-07CDDAF478CA}"/>
              </a:ext>
            </a:extLst>
          </p:cNvPr>
          <p:cNvSpPr txBox="1"/>
          <p:nvPr/>
        </p:nvSpPr>
        <p:spPr>
          <a:xfrm>
            <a:off x="6881073" y="687070"/>
            <a:ext cx="45789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FORMAS NAVALES </a:t>
            </a:r>
          </a:p>
        </p:txBody>
      </p:sp>
      <p:sp>
        <p:nvSpPr>
          <p:cNvPr id="5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7562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58EF7B-03DA-72D5-ABD9-67B29610B3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Rectángulo"/>
          <p:cNvSpPr/>
          <p:nvPr/>
        </p:nvSpPr>
        <p:spPr>
          <a:xfrm>
            <a:off x="381837" y="381837"/>
            <a:ext cx="11535508" cy="6179737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0260420-C2D5-F01A-7AB8-F0BFF30065AF}"/>
              </a:ext>
            </a:extLst>
          </p:cNvPr>
          <p:cNvSpPr txBox="1"/>
          <p:nvPr/>
        </p:nvSpPr>
        <p:spPr>
          <a:xfrm>
            <a:off x="1925845" y="2469997"/>
            <a:ext cx="3467616" cy="2308324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algn="r"/>
            <a:r>
              <a:rPr lang="es-ES_tradnl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HABILIDADES</a:t>
            </a:r>
          </a:p>
          <a:p>
            <a:pPr algn="r"/>
            <a:r>
              <a:rPr lang="es-ES_tradnl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BÁSICAS  DE</a:t>
            </a:r>
          </a:p>
          <a:p>
            <a:pPr algn="r"/>
            <a:r>
              <a:rPr lang="es-ES_tradnl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MARINO</a:t>
            </a:r>
          </a:p>
          <a:p>
            <a:pPr algn="r"/>
            <a:r>
              <a:rPr lang="es-ES_tradnl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ES_tradnl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GUERRA</a:t>
            </a:r>
          </a:p>
        </p:txBody>
      </p:sp>
      <p:pic>
        <p:nvPicPr>
          <p:cNvPr id="5122" name="Picture 2" descr="Los cadetes IM de la Armada de Chile fortalecen su preparación en período  práctico en el BIM N°21 Miller">
            <a:extLst>
              <a:ext uri="{FF2B5EF4-FFF2-40B4-BE49-F238E27FC236}">
                <a16:creationId xmlns:a16="http://schemas.microsoft.com/office/drawing/2014/main" id="{157BC7CD-5753-9EA1-3AA8-AEDF8986E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567" y="3634866"/>
            <a:ext cx="3661117" cy="2745838"/>
          </a:xfrm>
          <a:prstGeom prst="rect">
            <a:avLst/>
          </a:prstGeom>
          <a:noFill/>
          <a:ln w="158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Escuela Naval &quot;Arturo Prat&quot;">
            <a:extLst>
              <a:ext uri="{FF2B5EF4-FFF2-40B4-BE49-F238E27FC236}">
                <a16:creationId xmlns:a16="http://schemas.microsoft.com/office/drawing/2014/main" id="{97FDEDE5-2D9E-5231-A2E6-F328953E0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762" y="500023"/>
            <a:ext cx="3672430" cy="3124136"/>
          </a:xfrm>
          <a:prstGeom prst="rect">
            <a:avLst/>
          </a:prstGeom>
          <a:noFill/>
          <a:ln w="158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brir llave 1"/>
          <p:cNvSpPr/>
          <p:nvPr/>
        </p:nvSpPr>
        <p:spPr>
          <a:xfrm>
            <a:off x="5787851" y="1185705"/>
            <a:ext cx="120580" cy="4692581"/>
          </a:xfrm>
          <a:prstGeom prst="leftBrac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28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01EFC6-93B8-F071-6D4D-55128F78CD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Rectángulo"/>
          <p:cNvSpPr/>
          <p:nvPr/>
        </p:nvSpPr>
        <p:spPr>
          <a:xfrm>
            <a:off x="381837" y="381837"/>
            <a:ext cx="11535508" cy="6179737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98AD15D-32AE-A869-609D-57D56B845AA7}"/>
              </a:ext>
            </a:extLst>
          </p:cNvPr>
          <p:cNvSpPr txBox="1"/>
          <p:nvPr/>
        </p:nvSpPr>
        <p:spPr>
          <a:xfrm>
            <a:off x="6397254" y="2208772"/>
            <a:ext cx="490802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COMPRENSIÓN </a:t>
            </a:r>
          </a:p>
          <a:p>
            <a:r>
              <a:rPr lang="es-ES_tradnl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 ESTRATEGIA MARÍTIMA Y SU CONTRIBUCIÓN </a:t>
            </a:r>
          </a:p>
          <a:p>
            <a:r>
              <a:rPr lang="es-ES_tradnl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ESTADO</a:t>
            </a:r>
            <a:endParaRPr lang="es-ES_tradnl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4" name="Picture 6" descr="Antártica: cuando visitarlo, tours y excursiones">
            <a:extLst>
              <a:ext uri="{FF2B5EF4-FFF2-40B4-BE49-F238E27FC236}">
                <a16:creationId xmlns:a16="http://schemas.microsoft.com/office/drawing/2014/main" id="{029FDDBC-F9D3-ADA9-DCFD-D2A003713E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44" b="9076"/>
          <a:stretch/>
        </p:blipFill>
        <p:spPr bwMode="auto">
          <a:xfrm>
            <a:off x="410640" y="10048"/>
            <a:ext cx="5296821" cy="2401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Puertos revelan descenso en toneladas y valor de carga transferida en 2023">
            <a:extLst>
              <a:ext uri="{FF2B5EF4-FFF2-40B4-BE49-F238E27FC236}">
                <a16:creationId xmlns:a16="http://schemas.microsoft.com/office/drawing/2014/main" id="{A970D9E6-A9F9-AAEB-A2B9-41B144F27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41" y="4189150"/>
            <a:ext cx="5296821" cy="266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Chile refuerza su liderazgo antártico: Punta Arenas vuelve a ser sede  hidrográfica y SHOA sella alianza clave para mapear el fondo marino">
            <a:extLst>
              <a:ext uri="{FF2B5EF4-FFF2-40B4-BE49-F238E27FC236}">
                <a16:creationId xmlns:a16="http://schemas.microsoft.com/office/drawing/2014/main" id="{55EC2F3D-EC08-0416-A518-6EA9E801D4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59"/>
          <a:stretch/>
        </p:blipFill>
        <p:spPr bwMode="auto">
          <a:xfrm>
            <a:off x="410641" y="2208772"/>
            <a:ext cx="5296821" cy="2051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brir llave 7"/>
          <p:cNvSpPr/>
          <p:nvPr/>
        </p:nvSpPr>
        <p:spPr>
          <a:xfrm flipH="1">
            <a:off x="5961923" y="1210826"/>
            <a:ext cx="120580" cy="4692581"/>
          </a:xfrm>
          <a:prstGeom prst="leftBrac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93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655C3-B49A-F021-5702-C4FB57C4B8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NOTICIAS FFAA CHILE: Desembarco de La BAE en Tormenta 2018">
            <a:extLst>
              <a:ext uri="{FF2B5EF4-FFF2-40B4-BE49-F238E27FC236}">
                <a16:creationId xmlns:a16="http://schemas.microsoft.com/office/drawing/2014/main" id="{F615DCB2-9884-C925-D6CC-1FD421257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5934226" cy="298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Asmar Talcahuano entregará en 2027 el primer buque multipropósito de última  generación para la Armada de Chile – Hora12">
            <a:extLst>
              <a:ext uri="{FF2B5EF4-FFF2-40B4-BE49-F238E27FC236}">
                <a16:creationId xmlns:a16="http://schemas.microsoft.com/office/drawing/2014/main" id="{6BBEBF48-F5ED-6F01-0646-72B119BC40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00"/>
          <a:stretch/>
        </p:blipFill>
        <p:spPr bwMode="auto">
          <a:xfrm>
            <a:off x="8301096" y="3886693"/>
            <a:ext cx="3890904" cy="297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Escuadra Nacional de la Armada de Chile, fuerza ágil y flexible preparada  para los desafíos del siglo XXI">
            <a:extLst>
              <a:ext uri="{FF2B5EF4-FFF2-40B4-BE49-F238E27FC236}">
                <a16:creationId xmlns:a16="http://schemas.microsoft.com/office/drawing/2014/main" id="{05C0A406-BE45-5B89-DC87-844BBD71EF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6262"/>
            <a:ext cx="5934226" cy="3959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Comfues, 18 años de experiencia y profesionalismo al servicio de la Armada  de Chile">
            <a:extLst>
              <a:ext uri="{FF2B5EF4-FFF2-40B4-BE49-F238E27FC236}">
                <a16:creationId xmlns:a16="http://schemas.microsoft.com/office/drawing/2014/main" id="{82DE3EBF-CAD8-A4AD-7CD0-19526D0A5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743" y="0"/>
            <a:ext cx="5182257" cy="3886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D29F8FA-C853-E6C3-5BAB-698EED27FBFF}"/>
              </a:ext>
            </a:extLst>
          </p:cNvPr>
          <p:cNvSpPr txBox="1"/>
          <p:nvPr/>
        </p:nvSpPr>
        <p:spPr>
          <a:xfrm>
            <a:off x="-18773" y="1943346"/>
            <a:ext cx="5717392" cy="2308324"/>
          </a:xfrm>
          <a:prstGeom prst="rect">
            <a:avLst/>
          </a:prstGeom>
          <a:solidFill>
            <a:schemeClr val="tx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COMPRENSIÓN DE LA CONTRIBUCIÓN DEL PODER NAVAL A LA ESTRATEGIA MARÍTIMA </a:t>
            </a:r>
            <a:endParaRPr lang="es-ES_tradnl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999" y="3255666"/>
            <a:ext cx="2971926" cy="360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968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E44162-D62E-96BA-9FE9-6874BF303F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Rectángulo"/>
          <p:cNvSpPr/>
          <p:nvPr/>
        </p:nvSpPr>
        <p:spPr>
          <a:xfrm>
            <a:off x="381837" y="381837"/>
            <a:ext cx="11535508" cy="6179737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ED89E34-63D2-7D31-FCAD-E1D9C5A2C1AE}"/>
              </a:ext>
            </a:extLst>
          </p:cNvPr>
          <p:cNvSpPr txBox="1"/>
          <p:nvPr/>
        </p:nvSpPr>
        <p:spPr>
          <a:xfrm>
            <a:off x="6859979" y="2193484"/>
            <a:ext cx="477296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ANALIZAR LAS TEORÍAS QUE DAN SENTIDO AL PODER NAVAL Y A LA GUERRA </a:t>
            </a:r>
            <a:endParaRPr lang="es-ES_tradnl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 descr="Military Reading Lists - Grounded Curiosity">
            <a:extLst>
              <a:ext uri="{FF2B5EF4-FFF2-40B4-BE49-F238E27FC236}">
                <a16:creationId xmlns:a16="http://schemas.microsoft.com/office/drawing/2014/main" id="{D48CD0CE-CC30-C41C-4DC8-2F26BCA7B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34" y="693334"/>
            <a:ext cx="5960246" cy="300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5117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53CEC2-EE5F-DA86-6B8E-89234510F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Rectángulo"/>
          <p:cNvSpPr/>
          <p:nvPr/>
        </p:nvSpPr>
        <p:spPr>
          <a:xfrm>
            <a:off x="381837" y="381837"/>
            <a:ext cx="11535508" cy="6179737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" name="14 Rectángulo"/>
          <p:cNvSpPr/>
          <p:nvPr/>
        </p:nvSpPr>
        <p:spPr>
          <a:xfrm>
            <a:off x="285709" y="190479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206C298-156B-A28A-27BA-B73EC572A2DE}"/>
              </a:ext>
            </a:extLst>
          </p:cNvPr>
          <p:cNvSpPr txBox="1"/>
          <p:nvPr/>
        </p:nvSpPr>
        <p:spPr>
          <a:xfrm>
            <a:off x="3464633" y="1088461"/>
            <a:ext cx="34325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LIDERAZGO </a:t>
            </a:r>
          </a:p>
          <a:p>
            <a:pPr algn="r"/>
            <a:r>
              <a:rPr lang="es-ES_tradnl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NAVAL</a:t>
            </a:r>
            <a:endParaRPr lang="es-ES_tradnl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66" name="Picture 2" descr="EJERCICIO DE LIDERAZGO">
            <a:extLst>
              <a:ext uri="{FF2B5EF4-FFF2-40B4-BE49-F238E27FC236}">
                <a16:creationId xmlns:a16="http://schemas.microsoft.com/office/drawing/2014/main" id="{EDD9769A-37C9-0912-3396-65887F289C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421" y="2588084"/>
            <a:ext cx="5173806" cy="344707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Alumnos Realizan Actividad Práctica de Liderazgo en la Base IM Concón –  Academia de Guerra Naval">
            <a:extLst>
              <a:ext uri="{FF2B5EF4-FFF2-40B4-BE49-F238E27FC236}">
                <a16:creationId xmlns:a16="http://schemas.microsoft.com/office/drawing/2014/main" id="{47321F12-2B12-64E5-A68A-0F27FE167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276" y="606141"/>
            <a:ext cx="2668844" cy="355845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Una experiencia personal de liderazgo | Revista de Marina">
            <a:extLst>
              <a:ext uri="{FF2B5EF4-FFF2-40B4-BE49-F238E27FC236}">
                <a16:creationId xmlns:a16="http://schemas.microsoft.com/office/drawing/2014/main" id="{E985845C-B7E3-872E-654A-A2A0714EB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276" y="4311622"/>
            <a:ext cx="3926587" cy="188885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63150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2 Rectángulo"/>
          <p:cNvSpPr/>
          <p:nvPr/>
        </p:nvSpPr>
        <p:spPr>
          <a:xfrm>
            <a:off x="381837" y="381837"/>
            <a:ext cx="11535508" cy="6179737"/>
          </a:xfrm>
          <a:prstGeom prst="rect">
            <a:avLst/>
          </a:prstGeom>
          <a:solidFill>
            <a:schemeClr val="tx1"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19170">
              <a:defRPr/>
            </a:pPr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" name="1 Rectángulo"/>
          <p:cNvSpPr/>
          <p:nvPr/>
        </p:nvSpPr>
        <p:spPr>
          <a:xfrm>
            <a:off x="285709" y="190478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EAFC47DE-F99D-CFD0-A05E-01D7DB4E3262}"/>
              </a:ext>
            </a:extLst>
          </p:cNvPr>
          <p:cNvSpPr txBox="1">
            <a:spLocks/>
          </p:cNvSpPr>
          <p:nvPr/>
        </p:nvSpPr>
        <p:spPr>
          <a:xfrm>
            <a:off x="513199" y="414359"/>
            <a:ext cx="5630426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1219170" rtl="0" eaLnBrk="1" latinLnBrk="0" hangingPunct="1">
              <a:spcBef>
                <a:spcPct val="0"/>
              </a:spcBef>
              <a:buNone/>
              <a:defRPr sz="58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48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ADVERTENCIAS </a:t>
            </a:r>
            <a:endParaRPr lang="es-ES_tradnl" sz="48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8F871D71-A99D-F3D5-1B4C-F3E8C343D790}"/>
              </a:ext>
            </a:extLst>
          </p:cNvPr>
          <p:cNvSpPr txBox="1">
            <a:spLocks/>
          </p:cNvSpPr>
          <p:nvPr/>
        </p:nvSpPr>
        <p:spPr>
          <a:xfrm>
            <a:off x="679939" y="1589881"/>
            <a:ext cx="6956809" cy="452596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457189" indent="-457189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42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575" indent="-380990" algn="l" defTabSz="121917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7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dirty="0" smtClean="0">
                <a:solidFill>
                  <a:schemeClr val="bg1"/>
                </a:solidFill>
              </a:rPr>
              <a:t>Faltas de respeto </a:t>
            </a:r>
          </a:p>
          <a:p>
            <a:r>
              <a:rPr lang="es-ES_tradnl" dirty="0" smtClean="0">
                <a:solidFill>
                  <a:schemeClr val="bg1"/>
                </a:solidFill>
              </a:rPr>
              <a:t>Desobedecer ordenes  </a:t>
            </a:r>
          </a:p>
          <a:p>
            <a:r>
              <a:rPr lang="es-ES_tradnl" dirty="0" smtClean="0">
                <a:solidFill>
                  <a:schemeClr val="bg1"/>
                </a:solidFill>
              </a:rPr>
              <a:t>Mal uso del uniforme </a:t>
            </a:r>
          </a:p>
          <a:p>
            <a:r>
              <a:rPr lang="es-ES_tradnl" dirty="0" smtClean="0">
                <a:solidFill>
                  <a:schemeClr val="bg1"/>
                </a:solidFill>
              </a:rPr>
              <a:t>Mentir </a:t>
            </a:r>
          </a:p>
          <a:p>
            <a:r>
              <a:rPr lang="es-ES_tradnl" dirty="0" smtClean="0">
                <a:solidFill>
                  <a:schemeClr val="bg1"/>
                </a:solidFill>
              </a:rPr>
              <a:t>Uso de drogas </a:t>
            </a:r>
          </a:p>
          <a:p>
            <a:r>
              <a:rPr lang="es-ES_tradnl" dirty="0" smtClean="0">
                <a:solidFill>
                  <a:schemeClr val="bg1"/>
                </a:solidFill>
              </a:rPr>
              <a:t>Consumo del alcohol (excepciones y siempre con moderación)</a:t>
            </a:r>
          </a:p>
          <a:p>
            <a:r>
              <a:rPr lang="es-ES_tradnl" dirty="0" smtClean="0">
                <a:solidFill>
                  <a:schemeClr val="bg1"/>
                </a:solidFill>
              </a:rPr>
              <a:t>No seguir el conducto regular </a:t>
            </a:r>
          </a:p>
          <a:p>
            <a:r>
              <a:rPr lang="es-ES_tradnl" dirty="0" smtClean="0">
                <a:solidFill>
                  <a:schemeClr val="bg1"/>
                </a:solidFill>
              </a:rPr>
              <a:t>Registro fotográfico 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81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80385" y="6581635"/>
            <a:ext cx="175400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ＭＳ Ｐゴシック" pitchFamily="34" charset="-128"/>
                <a:cs typeface="+mn-cs"/>
              </a:rPr>
              <a:t>Valparaíso, </a:t>
            </a:r>
            <a:r>
              <a:rPr kumimoji="0" lang="es-CL" altLang="es-CL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ＭＳ Ｐゴシック" pitchFamily="34" charset="-128"/>
                <a:cs typeface="+mn-cs"/>
              </a:rPr>
              <a:t>marzo 19 </a:t>
            </a:r>
            <a:r>
              <a:rPr kumimoji="0" lang="es-CL" altLang="es-CL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ＭＳ Ｐゴシック" pitchFamily="34" charset="-128"/>
                <a:cs typeface="+mn-cs"/>
              </a:rPr>
              <a:t>de </a:t>
            </a:r>
            <a:r>
              <a:rPr kumimoji="0" lang="es-CL" altLang="es-CL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ＭＳ Ｐゴシック" pitchFamily="34" charset="-128"/>
                <a:cs typeface="+mn-cs"/>
              </a:rPr>
              <a:t>2026</a:t>
            </a:r>
            <a:endParaRPr kumimoji="0" lang="es-CL" altLang="es-CL" sz="10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alibri"/>
              <a:ea typeface="ＭＳ Ｐゴシック" pitchFamily="34" charset="-128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9837339" y="5908434"/>
            <a:ext cx="19493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Juan Pablo Castro </a:t>
            </a:r>
            <a:r>
              <a:rPr kumimoji="0" lang="es-CL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Brahm</a:t>
            </a:r>
            <a:endParaRPr kumimoji="0" lang="es-CL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Capitán de Navío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Director</a:t>
            </a:r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974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8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0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4865</TotalTime>
  <Words>1466</Words>
  <Application>Microsoft Office PowerPoint</Application>
  <PresentationFormat>Panorámica</PresentationFormat>
  <Paragraphs>743</Paragraphs>
  <Slides>34</Slides>
  <Notes>21</Notes>
  <HiddenSlides>1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6</vt:i4>
      </vt:variant>
      <vt:variant>
        <vt:lpstr>Títulos de diapositiva</vt:lpstr>
      </vt:variant>
      <vt:variant>
        <vt:i4>34</vt:i4>
      </vt:variant>
    </vt:vector>
  </HeadingPairs>
  <TitlesOfParts>
    <vt:vector size="50" baseType="lpstr">
      <vt:lpstr>ＭＳ Ｐゴシック</vt:lpstr>
      <vt:lpstr>Adobe Garamond Pro</vt:lpstr>
      <vt:lpstr>Arial</vt:lpstr>
      <vt:lpstr>Calibri</vt:lpstr>
      <vt:lpstr>Calibri Light</vt:lpstr>
      <vt:lpstr>Candara</vt:lpstr>
      <vt:lpstr>Century Gothic</vt:lpstr>
      <vt:lpstr>Politica</vt:lpstr>
      <vt:lpstr>Times New Roman</vt:lpstr>
      <vt:lpstr>Trebuchet MS</vt:lpstr>
      <vt:lpstr>Tema de Office</vt:lpstr>
      <vt:lpstr>1_Tema de Office</vt:lpstr>
      <vt:lpstr>3_Tema de Office</vt:lpstr>
      <vt:lpstr>5_Tema de Office</vt:lpstr>
      <vt:lpstr>8_Tema de Office</vt:lpstr>
      <vt:lpstr>10_Tema de Office</vt:lpstr>
      <vt:lpstr>Presentación de PowerPoint</vt:lpstr>
      <vt:lpstr>Presentación de PowerPoint</vt:lpstr>
      <vt:lpstr>Director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LINEAMIENTOS DEL CURSO</vt:lpstr>
      <vt:lpstr>JEFE DE CURSO </vt:lpstr>
      <vt:lpstr>DESARROLLO DEL CURSO </vt:lpstr>
      <vt:lpstr>DESARROLLO DEL CURSO </vt:lpstr>
      <vt:lpstr>CRITERIOS  DEL CURSO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Escuela Naval</dc:creator>
  <cp:lastModifiedBy>Escuela Naval</cp:lastModifiedBy>
  <cp:revision>168</cp:revision>
  <dcterms:created xsi:type="dcterms:W3CDTF">2025-01-13T17:36:55Z</dcterms:created>
  <dcterms:modified xsi:type="dcterms:W3CDTF">2026-03-18T18:52:12Z</dcterms:modified>
</cp:coreProperties>
</file>