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304" r:id="rId2"/>
    <p:sldId id="318" r:id="rId3"/>
    <p:sldId id="319" r:id="rId4"/>
    <p:sldId id="320" r:id="rId5"/>
    <p:sldId id="322" r:id="rId6"/>
    <p:sldId id="347" r:id="rId7"/>
    <p:sldId id="324" r:id="rId8"/>
    <p:sldId id="328" r:id="rId9"/>
    <p:sldId id="326" r:id="rId10"/>
    <p:sldId id="333" r:id="rId11"/>
    <p:sldId id="343" r:id="rId12"/>
    <p:sldId id="346" r:id="rId13"/>
    <p:sldId id="345" r:id="rId14"/>
    <p:sldId id="348" r:id="rId15"/>
    <p:sldId id="349" r:id="rId16"/>
    <p:sldId id="354" r:id="rId17"/>
    <p:sldId id="355" r:id="rId18"/>
    <p:sldId id="356" r:id="rId19"/>
    <p:sldId id="358" r:id="rId20"/>
    <p:sldId id="359" r:id="rId21"/>
    <p:sldId id="357" r:id="rId22"/>
  </p:sldIdLst>
  <p:sldSz cx="9144000" cy="6858000" type="screen4x3"/>
  <p:notesSz cx="6858000" cy="9144000"/>
  <p:defaultTextStyle>
    <a:defPPr>
      <a:defRPr lang="es-CL"/>
    </a:defPPr>
    <a:lvl1pPr algn="l" rtl="0" fontAlgn="base">
      <a:spcBef>
        <a:spcPct val="0"/>
      </a:spcBef>
      <a:spcAft>
        <a:spcPct val="0"/>
      </a:spcAft>
      <a:defRPr b="1" kern="1200">
        <a:solidFill>
          <a:srgbClr val="000000"/>
        </a:solidFill>
        <a:latin typeface="Arial" pitchFamily="34" charset="0"/>
        <a:ea typeface="+mn-ea"/>
        <a:cs typeface="Arial" pitchFamily="34" charset="0"/>
      </a:defRPr>
    </a:lvl1pPr>
    <a:lvl2pPr marL="457200" algn="l" rtl="0" fontAlgn="base">
      <a:spcBef>
        <a:spcPct val="0"/>
      </a:spcBef>
      <a:spcAft>
        <a:spcPct val="0"/>
      </a:spcAft>
      <a:defRPr b="1" kern="1200">
        <a:solidFill>
          <a:srgbClr val="000000"/>
        </a:solidFill>
        <a:latin typeface="Arial" pitchFamily="34" charset="0"/>
        <a:ea typeface="+mn-ea"/>
        <a:cs typeface="Arial" pitchFamily="34" charset="0"/>
      </a:defRPr>
    </a:lvl2pPr>
    <a:lvl3pPr marL="914400" algn="l" rtl="0" fontAlgn="base">
      <a:spcBef>
        <a:spcPct val="0"/>
      </a:spcBef>
      <a:spcAft>
        <a:spcPct val="0"/>
      </a:spcAft>
      <a:defRPr b="1" kern="1200">
        <a:solidFill>
          <a:srgbClr val="000000"/>
        </a:solidFill>
        <a:latin typeface="Arial" pitchFamily="34" charset="0"/>
        <a:ea typeface="+mn-ea"/>
        <a:cs typeface="Arial" pitchFamily="34" charset="0"/>
      </a:defRPr>
    </a:lvl3pPr>
    <a:lvl4pPr marL="1371600" algn="l" rtl="0" fontAlgn="base">
      <a:spcBef>
        <a:spcPct val="0"/>
      </a:spcBef>
      <a:spcAft>
        <a:spcPct val="0"/>
      </a:spcAft>
      <a:defRPr b="1" kern="1200">
        <a:solidFill>
          <a:srgbClr val="000000"/>
        </a:solidFill>
        <a:latin typeface="Arial" pitchFamily="34" charset="0"/>
        <a:ea typeface="+mn-ea"/>
        <a:cs typeface="Arial" pitchFamily="34" charset="0"/>
      </a:defRPr>
    </a:lvl4pPr>
    <a:lvl5pPr marL="1828800" algn="l" rtl="0" fontAlgn="base">
      <a:spcBef>
        <a:spcPct val="0"/>
      </a:spcBef>
      <a:spcAft>
        <a:spcPct val="0"/>
      </a:spcAft>
      <a:defRPr b="1" kern="1200">
        <a:solidFill>
          <a:srgbClr val="000000"/>
        </a:solidFill>
        <a:latin typeface="Arial" pitchFamily="34" charset="0"/>
        <a:ea typeface="+mn-ea"/>
        <a:cs typeface="Arial" pitchFamily="34" charset="0"/>
      </a:defRPr>
    </a:lvl5pPr>
    <a:lvl6pPr marL="2286000" algn="l" defTabSz="914400" rtl="0" eaLnBrk="1" latinLnBrk="0" hangingPunct="1">
      <a:defRPr b="1" kern="1200">
        <a:solidFill>
          <a:srgbClr val="000000"/>
        </a:solidFill>
        <a:latin typeface="Arial" pitchFamily="34" charset="0"/>
        <a:ea typeface="+mn-ea"/>
        <a:cs typeface="Arial" pitchFamily="34" charset="0"/>
      </a:defRPr>
    </a:lvl6pPr>
    <a:lvl7pPr marL="2743200" algn="l" defTabSz="914400" rtl="0" eaLnBrk="1" latinLnBrk="0" hangingPunct="1">
      <a:defRPr b="1" kern="1200">
        <a:solidFill>
          <a:srgbClr val="000000"/>
        </a:solidFill>
        <a:latin typeface="Arial" pitchFamily="34" charset="0"/>
        <a:ea typeface="+mn-ea"/>
        <a:cs typeface="Arial" pitchFamily="34" charset="0"/>
      </a:defRPr>
    </a:lvl7pPr>
    <a:lvl8pPr marL="3200400" algn="l" defTabSz="914400" rtl="0" eaLnBrk="1" latinLnBrk="0" hangingPunct="1">
      <a:defRPr b="1" kern="1200">
        <a:solidFill>
          <a:srgbClr val="000000"/>
        </a:solidFill>
        <a:latin typeface="Arial" pitchFamily="34" charset="0"/>
        <a:ea typeface="+mn-ea"/>
        <a:cs typeface="Arial" pitchFamily="34" charset="0"/>
      </a:defRPr>
    </a:lvl8pPr>
    <a:lvl9pPr marL="3657600" algn="l" defTabSz="914400" rtl="0" eaLnBrk="1" latinLnBrk="0" hangingPunct="1">
      <a:defRPr b="1" kern="1200">
        <a:solidFill>
          <a:srgbClr val="000000"/>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0000"/>
    <a:srgbClr val="FFCC66"/>
    <a:srgbClr val="000000"/>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588" autoAdjust="0"/>
    <p:restoredTop sz="94714" autoAdjust="0"/>
  </p:normalViewPr>
  <p:slideViewPr>
    <p:cSldViewPr showGuides="1">
      <p:cViewPr>
        <p:scale>
          <a:sx n="50" d="100"/>
          <a:sy n="50" d="100"/>
        </p:scale>
        <p:origin x="-2132" y="-41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buFontTx/>
              <a:buNone/>
              <a:defRPr sz="1200" b="0">
                <a:solidFill>
                  <a:schemeClr val="tx1"/>
                </a:solidFill>
                <a:latin typeface="+mn-lt"/>
                <a:cs typeface="+mn-cs"/>
              </a:defRPr>
            </a:lvl1pPr>
          </a:lstStyle>
          <a:p>
            <a:pPr>
              <a:defRPr/>
            </a:pPr>
            <a:endParaRPr lang="es-C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buFontTx/>
              <a:buNone/>
              <a:defRPr sz="1200" b="0">
                <a:solidFill>
                  <a:schemeClr val="tx1"/>
                </a:solidFill>
                <a:latin typeface="+mn-lt"/>
                <a:cs typeface="+mn-cs"/>
              </a:defRPr>
            </a:lvl1pPr>
          </a:lstStyle>
          <a:p>
            <a:pPr>
              <a:defRPr/>
            </a:pPr>
            <a:fld id="{51492B41-3FDF-45CA-BA3C-9AB5176FDCB7}" type="datetimeFigureOut">
              <a:rPr lang="es-CL"/>
              <a:pPr>
                <a:defRPr/>
              </a:pPr>
              <a:t>22-09-2021</a:t>
            </a:fld>
            <a:endParaRPr lang="es-C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CL"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endParaRPr lang="es-CL"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buFontTx/>
              <a:buNone/>
              <a:defRPr sz="1200" b="0">
                <a:solidFill>
                  <a:schemeClr val="tx1"/>
                </a:solidFill>
                <a:latin typeface="+mn-lt"/>
                <a:cs typeface="+mn-cs"/>
              </a:defRPr>
            </a:lvl1pPr>
          </a:lstStyle>
          <a:p>
            <a:pPr>
              <a:defRPr/>
            </a:pPr>
            <a:endParaRPr lang="es-C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buFontTx/>
              <a:buNone/>
              <a:defRPr sz="1200" b="0">
                <a:solidFill>
                  <a:schemeClr val="tx1"/>
                </a:solidFill>
                <a:latin typeface="+mn-lt"/>
                <a:cs typeface="+mn-cs"/>
              </a:defRPr>
            </a:lvl1pPr>
          </a:lstStyle>
          <a:p>
            <a:pPr>
              <a:defRPr/>
            </a:pPr>
            <a:fld id="{0DC02064-B485-4FD0-BEEF-EA3DCD80186C}" type="slidenum">
              <a:rPr lang="es-CL"/>
              <a:pPr>
                <a:defRPr/>
              </a:pPr>
              <a:t>‹Nº›</a:t>
            </a:fld>
            <a:endParaRPr lang="es-C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6"/>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lvl1pPr>
              <a:defRPr/>
            </a:lvl1pPr>
          </a:lstStyle>
          <a:p>
            <a:pPr>
              <a:defRPr/>
            </a:pPr>
            <a:fld id="{AD824D0F-9CF9-4BD0-9EDE-036B987F9918}" type="datetimeFigureOut">
              <a:rPr lang="es-CL"/>
              <a:pPr>
                <a:defRPr/>
              </a:pPr>
              <a:t>22-09-2021</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BB0DBA24-AC24-4B42-A45A-41E2D26E506B}" type="slidenum">
              <a:rPr lang="es-CL"/>
              <a:pPr>
                <a:defRPr/>
              </a:pPr>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pPr>
              <a:defRPr/>
            </a:pPr>
            <a:fld id="{DA940660-8EE9-49D4-BD36-272DB12F9E2F}" type="datetimeFigureOut">
              <a:rPr lang="es-CL"/>
              <a:pPr>
                <a:defRPr/>
              </a:pPr>
              <a:t>22-09-2021</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0D23111A-646D-4A11-9127-401E2E6D9F3E}" type="slidenum">
              <a:rPr lang="es-CL"/>
              <a:pPr>
                <a:defRPr/>
              </a:pPr>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5978ED50-C057-48F8-A96D-F7672C5FCC27}" type="datetimeFigureOut">
              <a:rPr lang="es-CL"/>
              <a:pPr>
                <a:defRPr/>
              </a:pPr>
              <a:t>22-09-2021</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D7C0725F-09EA-45C1-8519-38D9E9A95426}" type="slidenum">
              <a:rPr lang="es-CL"/>
              <a:pPr>
                <a:defRPr/>
              </a:pPr>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p:cNvSpPr>
            <a:spLocks noGrp="1"/>
          </p:cNvSpPr>
          <p:nvPr>
            <p:ph type="dt" sz="half" idx="10"/>
          </p:nvPr>
        </p:nvSpPr>
        <p:spPr/>
        <p:txBody>
          <a:bodyPr/>
          <a:lstStyle>
            <a:lvl1pPr>
              <a:defRPr/>
            </a:lvl1pPr>
          </a:lstStyle>
          <a:p>
            <a:pPr>
              <a:defRPr/>
            </a:pPr>
            <a:fld id="{971DCBCC-AE41-4E5F-9F9C-FFF0ABF09065}" type="datetimeFigureOut">
              <a:rPr lang="es-CL"/>
              <a:pPr>
                <a:defRPr/>
              </a:pPr>
              <a:t>22-09-2021</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91831B9C-E30E-4075-AA5D-4011CF73162D}" type="slidenum">
              <a:rPr lang="es-CL"/>
              <a:pPr>
                <a:defRPr/>
              </a:pPr>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p:cNvSpPr>
            <a:spLocks noGrp="1"/>
          </p:cNvSpPr>
          <p:nvPr>
            <p:ph type="dt" sz="half" idx="10"/>
          </p:nvPr>
        </p:nvSpPr>
        <p:spPr/>
        <p:txBody>
          <a:bodyPr/>
          <a:lstStyle>
            <a:lvl1pPr>
              <a:defRPr/>
            </a:lvl1pPr>
          </a:lstStyle>
          <a:p>
            <a:pPr>
              <a:defRPr/>
            </a:pPr>
            <a:fld id="{5414088F-CF7D-4EC5-AF82-4FC3AA82D120}" type="datetimeFigureOut">
              <a:rPr lang="es-CL"/>
              <a:pPr>
                <a:defRPr/>
              </a:pPr>
              <a:t>22-09-2021</a:t>
            </a:fld>
            <a:endParaRPr lang="es-CL"/>
          </a:p>
        </p:txBody>
      </p:sp>
      <p:sp>
        <p:nvSpPr>
          <p:cNvPr id="8" name="4 Marcador de pie de página"/>
          <p:cNvSpPr>
            <a:spLocks noGrp="1"/>
          </p:cNvSpPr>
          <p:nvPr>
            <p:ph type="ftr" sz="quarter" idx="11"/>
          </p:nvPr>
        </p:nvSpPr>
        <p:spPr/>
        <p:txBody>
          <a:bodyPr/>
          <a:lstStyle>
            <a:lvl1pPr>
              <a:defRPr/>
            </a:lvl1pPr>
          </a:lstStyle>
          <a:p>
            <a:pPr>
              <a:defRPr/>
            </a:pPr>
            <a:endParaRPr lang="es-CL"/>
          </a:p>
        </p:txBody>
      </p:sp>
      <p:sp>
        <p:nvSpPr>
          <p:cNvPr id="9" name="5 Marcador de número de diapositiva"/>
          <p:cNvSpPr>
            <a:spLocks noGrp="1"/>
          </p:cNvSpPr>
          <p:nvPr>
            <p:ph type="sldNum" sz="quarter" idx="12"/>
          </p:nvPr>
        </p:nvSpPr>
        <p:spPr/>
        <p:txBody>
          <a:bodyPr/>
          <a:lstStyle>
            <a:lvl1pPr>
              <a:defRPr/>
            </a:lvl1pPr>
          </a:lstStyle>
          <a:p>
            <a:pPr>
              <a:defRPr/>
            </a:pPr>
            <a:fld id="{1C99330C-5245-4DE8-84C6-99259701C44C}" type="slidenum">
              <a:rPr lang="es-CL"/>
              <a:pPr>
                <a:defRPr/>
              </a:pPr>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p:cNvSpPr>
            <a:spLocks noGrp="1"/>
          </p:cNvSpPr>
          <p:nvPr>
            <p:ph type="dt" sz="half" idx="10"/>
          </p:nvPr>
        </p:nvSpPr>
        <p:spPr/>
        <p:txBody>
          <a:bodyPr/>
          <a:lstStyle>
            <a:lvl1pPr>
              <a:defRPr/>
            </a:lvl1pPr>
          </a:lstStyle>
          <a:p>
            <a:pPr>
              <a:defRPr/>
            </a:pPr>
            <a:fld id="{8727B7A3-EA0B-4C52-B72D-95BF5011AB9E}" type="datetimeFigureOut">
              <a:rPr lang="es-CL"/>
              <a:pPr>
                <a:defRPr/>
              </a:pPr>
              <a:t>22-09-2021</a:t>
            </a:fld>
            <a:endParaRPr lang="es-CL"/>
          </a:p>
        </p:txBody>
      </p:sp>
      <p:sp>
        <p:nvSpPr>
          <p:cNvPr id="4" name="4 Marcador de pie de página"/>
          <p:cNvSpPr>
            <a:spLocks noGrp="1"/>
          </p:cNvSpPr>
          <p:nvPr>
            <p:ph type="ftr" sz="quarter" idx="11"/>
          </p:nvPr>
        </p:nvSpPr>
        <p:spPr/>
        <p:txBody>
          <a:bodyPr/>
          <a:lstStyle>
            <a:lvl1pPr>
              <a:defRPr/>
            </a:lvl1pPr>
          </a:lstStyle>
          <a:p>
            <a:pPr>
              <a:defRPr/>
            </a:pPr>
            <a:endParaRPr lang="es-CL"/>
          </a:p>
        </p:txBody>
      </p:sp>
      <p:sp>
        <p:nvSpPr>
          <p:cNvPr id="5" name="5 Marcador de número de diapositiva"/>
          <p:cNvSpPr>
            <a:spLocks noGrp="1"/>
          </p:cNvSpPr>
          <p:nvPr>
            <p:ph type="sldNum" sz="quarter" idx="12"/>
          </p:nvPr>
        </p:nvSpPr>
        <p:spPr/>
        <p:txBody>
          <a:bodyPr/>
          <a:lstStyle>
            <a:lvl1pPr>
              <a:defRPr/>
            </a:lvl1pPr>
          </a:lstStyle>
          <a:p>
            <a:pPr>
              <a:defRPr/>
            </a:pPr>
            <a:fld id="{812D1B67-ADA1-45EC-8876-3E181F5566FE}" type="slidenum">
              <a:rPr lang="es-CL"/>
              <a:pPr>
                <a:defRPr/>
              </a:pPr>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81F30888-FC16-4839-9080-0BE042DC9E5A}" type="datetimeFigureOut">
              <a:rPr lang="es-CL"/>
              <a:pPr>
                <a:defRPr/>
              </a:pPr>
              <a:t>22-09-2021</a:t>
            </a:fld>
            <a:endParaRPr lang="es-CL"/>
          </a:p>
        </p:txBody>
      </p:sp>
      <p:sp>
        <p:nvSpPr>
          <p:cNvPr id="3" name="4 Marcador de pie de página"/>
          <p:cNvSpPr>
            <a:spLocks noGrp="1"/>
          </p:cNvSpPr>
          <p:nvPr>
            <p:ph type="ftr" sz="quarter" idx="11"/>
          </p:nvPr>
        </p:nvSpPr>
        <p:spPr/>
        <p:txBody>
          <a:bodyPr/>
          <a:lstStyle>
            <a:lvl1pPr>
              <a:defRPr/>
            </a:lvl1pPr>
          </a:lstStyle>
          <a:p>
            <a:pPr>
              <a:defRPr/>
            </a:pPr>
            <a:endParaRPr lang="es-CL"/>
          </a:p>
        </p:txBody>
      </p:sp>
      <p:sp>
        <p:nvSpPr>
          <p:cNvPr id="4" name="5 Marcador de número de diapositiva"/>
          <p:cNvSpPr>
            <a:spLocks noGrp="1"/>
          </p:cNvSpPr>
          <p:nvPr>
            <p:ph type="sldNum" sz="quarter" idx="12"/>
          </p:nvPr>
        </p:nvSpPr>
        <p:spPr/>
        <p:txBody>
          <a:bodyPr/>
          <a:lstStyle>
            <a:lvl1pPr>
              <a:defRPr/>
            </a:lvl1pPr>
          </a:lstStyle>
          <a:p>
            <a:pPr>
              <a:defRPr/>
            </a:pPr>
            <a:fld id="{B26113D3-E5AC-4A37-9672-9A4DDCA10095}" type="slidenum">
              <a:rPr lang="es-CL"/>
              <a:pPr>
                <a:defRPr/>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68B4D3B-4EB5-498E-8385-FDCB657B622F}" type="datetimeFigureOut">
              <a:rPr lang="es-CL"/>
              <a:pPr>
                <a:defRPr/>
              </a:pPr>
              <a:t>22-09-2021</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CE95417D-9099-4998-9FF6-0C3537E488B4}" type="slidenum">
              <a:rPr lang="es-CL"/>
              <a:pPr>
                <a:defRPr/>
              </a:pPr>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1"/>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1A42603-FA84-45E0-A9C3-A38128C63CE2}" type="datetimeFigureOut">
              <a:rPr lang="es-CL"/>
              <a:pPr>
                <a:defRPr/>
              </a:pPr>
              <a:t>22-09-2021</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022968CF-435A-4451-9021-C27FB26B12DE}" type="slidenum">
              <a:rPr lang="es-CL"/>
              <a:pPr>
                <a:defRPr/>
              </a:pPr>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pPr>
              <a:defRPr/>
            </a:pPr>
            <a:fld id="{493FC432-7E2A-48C1-9949-3BA1E8FF6F4B}" type="datetimeFigureOut">
              <a:rPr lang="es-CL"/>
              <a:pPr>
                <a:defRPr/>
              </a:pPr>
              <a:t>22-09-2021</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AE2D2BED-5D67-43A6-BBCD-ED1FAE857B22}" type="slidenum">
              <a:rPr lang="es-CL"/>
              <a:pPr>
                <a:defRPr/>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9"/>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pPr>
              <a:defRPr/>
            </a:pPr>
            <a:fld id="{0ED6921A-F1A7-470F-93E2-5A771BB224E5}" type="datetimeFigureOut">
              <a:rPr lang="es-CL"/>
              <a:pPr>
                <a:defRPr/>
              </a:pPr>
              <a:t>22-09-2021</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97D53545-0B24-4EE6-8EDB-5A2E0F81194D}" type="slidenum">
              <a:rPr lang="es-CL"/>
              <a:pPr>
                <a:defRPr/>
              </a:pPr>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CL" smtClean="0"/>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buFontTx/>
              <a:buNone/>
              <a:defRPr sz="1200" b="0">
                <a:solidFill>
                  <a:schemeClr val="tx1">
                    <a:tint val="75000"/>
                  </a:schemeClr>
                </a:solidFill>
                <a:latin typeface="+mn-lt"/>
                <a:cs typeface="+mn-cs"/>
              </a:defRPr>
            </a:lvl1pPr>
          </a:lstStyle>
          <a:p>
            <a:pPr>
              <a:defRPr/>
            </a:pPr>
            <a:fld id="{EC9E6BF6-19FF-4544-B145-318F8836213D}" type="datetimeFigureOut">
              <a:rPr lang="es-CL"/>
              <a:pPr>
                <a:defRPr/>
              </a:pPr>
              <a:t>22-09-2021</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buFontTx/>
              <a:buNone/>
              <a:defRPr sz="1200" b="0">
                <a:solidFill>
                  <a:schemeClr val="tx1">
                    <a:tint val="75000"/>
                  </a:schemeClr>
                </a:solidFill>
                <a:latin typeface="+mn-lt"/>
                <a:cs typeface="+mn-cs"/>
              </a:defRPr>
            </a:lvl1pPr>
          </a:lstStyle>
          <a:p>
            <a:pPr>
              <a:defRPr/>
            </a:pPr>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buFontTx/>
              <a:buNone/>
              <a:defRPr sz="1200" b="0">
                <a:solidFill>
                  <a:schemeClr val="tx1">
                    <a:tint val="75000"/>
                  </a:schemeClr>
                </a:solidFill>
                <a:latin typeface="+mn-lt"/>
                <a:cs typeface="+mn-cs"/>
              </a:defRPr>
            </a:lvl1pPr>
          </a:lstStyle>
          <a:p>
            <a:pPr>
              <a:defRPr/>
            </a:pPr>
            <a:fld id="{2F1EB5B0-7EAB-43D9-89D6-573145FB1996}" type="slidenum">
              <a:rPr lang="es-CL"/>
              <a:pPr>
                <a:defRPr/>
              </a:pPr>
              <a:t>‹Nº›</a:t>
            </a:fld>
            <a:endParaRPr lang="es-C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CuadroTexto"/>
          <p:cNvSpPr txBox="1"/>
          <p:nvPr/>
        </p:nvSpPr>
        <p:spPr>
          <a:xfrm>
            <a:off x="949300" y="328592"/>
            <a:ext cx="7215239" cy="954107"/>
          </a:xfrm>
          <a:prstGeom prst="rect">
            <a:avLst/>
          </a:prstGeom>
          <a:gradFill rotWithShape="1">
            <a:gsLst>
              <a:gs pos="0">
                <a:srgbClr val="009DD9">
                  <a:shade val="15000"/>
                  <a:satMod val="180000"/>
                </a:srgbClr>
              </a:gs>
              <a:gs pos="50000">
                <a:srgbClr val="009DD9">
                  <a:shade val="45000"/>
                  <a:satMod val="170000"/>
                </a:srgbClr>
              </a:gs>
              <a:gs pos="70000">
                <a:srgbClr val="009DD9">
                  <a:tint val="99000"/>
                  <a:shade val="65000"/>
                  <a:satMod val="155000"/>
                </a:srgbClr>
              </a:gs>
              <a:gs pos="100000">
                <a:srgbClr val="009DD9">
                  <a:tint val="95500"/>
                  <a:shade val="100000"/>
                  <a:satMod val="155000"/>
                </a:srgbClr>
              </a:gs>
            </a:gsLst>
            <a:lin ang="16200000" scaled="0"/>
          </a:gradFill>
          <a:ln w="28575">
            <a:solidFill>
              <a:srgbClr val="C00000"/>
            </a:solid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009DD9">
                <a:satMod val="300000"/>
              </a:srgbClr>
            </a:contourClr>
          </a:sp3d>
        </p:spPr>
        <p:txBody>
          <a:bodyPr>
            <a:spAutoFit/>
          </a:bodyPr>
          <a:lstStyle/>
          <a:p>
            <a:pPr algn="ctr" fontAlgn="auto">
              <a:spcBef>
                <a:spcPts val="0"/>
              </a:spcBef>
              <a:spcAft>
                <a:spcPts val="0"/>
              </a:spcAft>
              <a:defRPr/>
            </a:pPr>
            <a:r>
              <a:rPr lang="es-CL" sz="2800" b="0" kern="0" dirty="0">
                <a:solidFill>
                  <a:srgbClr val="FFFF00"/>
                </a:solidFill>
                <a:effectLst>
                  <a:outerShdw blurRad="38100" dist="38100" dir="2700000" algn="tl">
                    <a:srgbClr val="000000"/>
                  </a:outerShdw>
                </a:effectLst>
                <a:latin typeface="Calibri" pitchFamily="34" charset="0"/>
                <a:cs typeface="Arial" charset="0"/>
              </a:rPr>
              <a:t>U.T. N° 5 “INSTRUMENTAL DE NAVEGACIÓN”</a:t>
            </a:r>
          </a:p>
          <a:p>
            <a:pPr algn="ctr" fontAlgn="auto">
              <a:spcBef>
                <a:spcPts val="0"/>
              </a:spcBef>
              <a:spcAft>
                <a:spcPts val="0"/>
              </a:spcAft>
              <a:defRPr/>
            </a:pPr>
            <a:r>
              <a:rPr lang="es-CL" sz="2800" b="0" kern="0" dirty="0">
                <a:solidFill>
                  <a:srgbClr val="FFFF00"/>
                </a:solidFill>
                <a:effectLst>
                  <a:outerShdw blurRad="38100" dist="38100" dir="2700000" algn="tl">
                    <a:srgbClr val="000000"/>
                  </a:outerShdw>
                </a:effectLst>
                <a:latin typeface="Calibri" pitchFamily="34" charset="0"/>
                <a:cs typeface="Arial" charset="0"/>
              </a:rPr>
              <a:t>(PARTE N° 4 y 5)</a:t>
            </a:r>
          </a:p>
        </p:txBody>
      </p:sp>
      <p:sp>
        <p:nvSpPr>
          <p:cNvPr id="8" name="7 CuadroTexto"/>
          <p:cNvSpPr txBox="1"/>
          <p:nvPr/>
        </p:nvSpPr>
        <p:spPr>
          <a:xfrm>
            <a:off x="2857500" y="1476375"/>
            <a:ext cx="3357563" cy="523875"/>
          </a:xfrm>
          <a:prstGeom prst="rect">
            <a:avLst/>
          </a:prstGeom>
          <a:ln/>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s-CL" sz="2800" kern="0" dirty="0">
                <a:solidFill>
                  <a:schemeClr val="tx1"/>
                </a:solidFill>
                <a:cs typeface="Arial" charset="0"/>
              </a:rPr>
              <a:t>CORREDERA</a:t>
            </a:r>
          </a:p>
        </p:txBody>
      </p:sp>
      <p:sp>
        <p:nvSpPr>
          <p:cNvPr id="10" name="Rectangle 3"/>
          <p:cNvSpPr txBox="1">
            <a:spLocks noChangeArrowheads="1"/>
          </p:cNvSpPr>
          <p:nvPr/>
        </p:nvSpPr>
        <p:spPr bwMode="auto">
          <a:xfrm>
            <a:off x="685800" y="2565400"/>
            <a:ext cx="7772400" cy="3043238"/>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lstStyle/>
          <a:p>
            <a:pPr marL="342900" indent="-342900" algn="just">
              <a:spcBef>
                <a:spcPct val="20000"/>
              </a:spcBef>
              <a:defRPr/>
            </a:pPr>
            <a:r>
              <a:rPr lang="es-ES_tradnl" sz="3200" b="0" u="sng" dirty="0">
                <a:solidFill>
                  <a:schemeClr val="tx1"/>
                </a:solidFill>
                <a:cs typeface="Times New Roman" pitchFamily="18" charset="0"/>
              </a:rPr>
              <a:t>Concepto</a:t>
            </a:r>
            <a:r>
              <a:rPr lang="es-ES_tradnl" sz="3200" b="0" dirty="0">
                <a:solidFill>
                  <a:schemeClr val="tx1"/>
                </a:solidFill>
                <a:cs typeface="Times New Roman" pitchFamily="18" charset="0"/>
              </a:rPr>
              <a:t>:</a:t>
            </a:r>
          </a:p>
          <a:p>
            <a:pPr marL="342900" indent="-342900" algn="just">
              <a:spcBef>
                <a:spcPct val="20000"/>
              </a:spcBef>
              <a:buFont typeface="Wingdings" pitchFamily="2" charset="2"/>
              <a:buChar char="§"/>
              <a:defRPr/>
            </a:pPr>
            <a:r>
              <a:rPr lang="es-ES_tradnl" sz="2400" b="0" dirty="0">
                <a:solidFill>
                  <a:prstClr val="black"/>
                </a:solidFill>
                <a:cs typeface="Times New Roman" pitchFamily="18" charset="0"/>
              </a:rPr>
              <a:t>Se</a:t>
            </a:r>
            <a:r>
              <a:rPr lang="es-ES" sz="2400" b="0" dirty="0">
                <a:solidFill>
                  <a:prstClr val="black"/>
                </a:solidFill>
                <a:cs typeface="Times New Roman" pitchFamily="18" charset="0"/>
              </a:rPr>
              <a:t> usa</a:t>
            </a:r>
            <a:r>
              <a:rPr lang="es-ES_tradnl" sz="2400" b="0" dirty="0">
                <a:solidFill>
                  <a:prstClr val="black"/>
                </a:solidFill>
                <a:cs typeface="Times New Roman" pitchFamily="18" charset="0"/>
              </a:rPr>
              <a:t>n</a:t>
            </a:r>
            <a:r>
              <a:rPr lang="es-ES" sz="2400" b="0" dirty="0">
                <a:solidFill>
                  <a:prstClr val="black"/>
                </a:solidFill>
                <a:cs typeface="Times New Roman" pitchFamily="18" charset="0"/>
              </a:rPr>
              <a:t> para medir la velocidad y la distancia navegada por el buque. </a:t>
            </a:r>
            <a:endParaRPr lang="es-ES_tradnl" sz="2400" b="0" dirty="0">
              <a:solidFill>
                <a:prstClr val="black"/>
              </a:solidFill>
              <a:cs typeface="Times New Roman" pitchFamily="18" charset="0"/>
            </a:endParaRPr>
          </a:p>
          <a:p>
            <a:pPr marL="342900" indent="-342900" algn="just">
              <a:spcBef>
                <a:spcPct val="20000"/>
              </a:spcBef>
              <a:buFont typeface="Wingdings" pitchFamily="2" charset="2"/>
              <a:buChar char="§"/>
              <a:defRPr/>
            </a:pPr>
            <a:r>
              <a:rPr lang="es-ES_tradnl" sz="2400" b="0" dirty="0">
                <a:solidFill>
                  <a:prstClr val="black"/>
                </a:solidFill>
                <a:cs typeface="Times New Roman" pitchFamily="18" charset="0"/>
              </a:rPr>
              <a:t>Normalmente </a:t>
            </a:r>
            <a:r>
              <a:rPr lang="es-ES" sz="2400" b="0" dirty="0">
                <a:solidFill>
                  <a:prstClr val="black"/>
                </a:solidFill>
                <a:cs typeface="Times New Roman" pitchFamily="18" charset="0"/>
              </a:rPr>
              <a:t>estas mediciones son </a:t>
            </a:r>
            <a:endParaRPr lang="es-ES_tradnl" sz="2400" b="0" dirty="0">
              <a:solidFill>
                <a:prstClr val="black"/>
              </a:solidFill>
              <a:cs typeface="Times New Roman" pitchFamily="18" charset="0"/>
            </a:endParaRPr>
          </a:p>
          <a:p>
            <a:pPr marL="742950" lvl="1" indent="-285750" algn="just">
              <a:spcBef>
                <a:spcPct val="20000"/>
              </a:spcBef>
              <a:buFont typeface="Calibri" pitchFamily="34" charset="0"/>
              <a:buChar char="-"/>
              <a:defRPr/>
            </a:pPr>
            <a:r>
              <a:rPr lang="es-ES_tradnl" sz="2400" b="0" dirty="0">
                <a:solidFill>
                  <a:prstClr val="black"/>
                </a:solidFill>
                <a:cs typeface="Times New Roman" pitchFamily="18" charset="0"/>
              </a:rPr>
              <a:t>S</a:t>
            </a:r>
            <a:r>
              <a:rPr lang="es-ES" sz="2400" b="0" dirty="0">
                <a:solidFill>
                  <a:prstClr val="black"/>
                </a:solidFill>
                <a:cs typeface="Times New Roman" pitchFamily="18" charset="0"/>
              </a:rPr>
              <a:t>obre el agua</a:t>
            </a:r>
            <a:r>
              <a:rPr lang="es-ES_tradnl" sz="2400" b="0" dirty="0">
                <a:solidFill>
                  <a:prstClr val="black"/>
                </a:solidFill>
                <a:cs typeface="Times New Roman" pitchFamily="18" charset="0"/>
              </a:rPr>
              <a:t>, entre otras las electromagnéticas.</a:t>
            </a:r>
          </a:p>
          <a:p>
            <a:pPr marL="742950" lvl="1" indent="-285750" algn="just">
              <a:spcBef>
                <a:spcPct val="20000"/>
              </a:spcBef>
              <a:buFont typeface="Calibri" pitchFamily="34" charset="0"/>
              <a:buChar char="-"/>
              <a:defRPr/>
            </a:pPr>
            <a:r>
              <a:rPr lang="es-ES_tradnl" sz="2400" b="0" dirty="0">
                <a:solidFill>
                  <a:prstClr val="black"/>
                </a:solidFill>
                <a:cs typeface="Times New Roman" pitchFamily="18" charset="0"/>
              </a:rPr>
              <a:t>R</a:t>
            </a:r>
            <a:r>
              <a:rPr lang="es-ES" sz="2400" b="0" dirty="0" err="1">
                <a:solidFill>
                  <a:prstClr val="black"/>
                </a:solidFill>
                <a:cs typeface="Times New Roman" pitchFamily="18" charset="0"/>
              </a:rPr>
              <a:t>especto</a:t>
            </a:r>
            <a:r>
              <a:rPr lang="es-ES" sz="2400" b="0" dirty="0">
                <a:solidFill>
                  <a:prstClr val="black"/>
                </a:solidFill>
                <a:cs typeface="Times New Roman" pitchFamily="18" charset="0"/>
              </a:rPr>
              <a:t> a la tierra</a:t>
            </a:r>
            <a:r>
              <a:rPr lang="es-ES_tradnl" sz="2400" b="0" dirty="0">
                <a:solidFill>
                  <a:prstClr val="black"/>
                </a:solidFill>
                <a:cs typeface="Times New Roman" pitchFamily="18" charset="0"/>
              </a:rPr>
              <a:t> (Fondo marino), Correderas </a:t>
            </a:r>
            <a:r>
              <a:rPr lang="es-ES_tradnl" sz="2400" b="0" dirty="0" err="1">
                <a:solidFill>
                  <a:prstClr val="black"/>
                </a:solidFill>
                <a:cs typeface="Times New Roman" pitchFamily="18" charset="0"/>
              </a:rPr>
              <a:t>Doppler</a:t>
            </a:r>
            <a:r>
              <a:rPr lang="es-ES_tradnl" sz="2400" b="0" dirty="0">
                <a:solidFill>
                  <a:prstClr val="black"/>
                </a:solidFill>
                <a:cs typeface="Times New Roman" pitchFamily="18" charset="0"/>
              </a:rPr>
              <a:t>.</a:t>
            </a:r>
            <a:endParaRPr lang="es-ES" sz="2400" b="0" dirty="0">
              <a:solidFill>
                <a:prstClr val="black"/>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1" name="Rectangle 3"/>
          <p:cNvSpPr>
            <a:spLocks noGrp="1" noChangeArrowheads="1"/>
          </p:cNvSpPr>
          <p:nvPr>
            <p:ph type="body" idx="1"/>
          </p:nvPr>
        </p:nvSpPr>
        <p:spPr>
          <a:xfrm>
            <a:off x="457200" y="2046288"/>
            <a:ext cx="8229600" cy="4262437"/>
          </a:xfrm>
          <a:solidFill>
            <a:schemeClr val="accent5">
              <a:lumMod val="20000"/>
              <a:lumOff val="80000"/>
            </a:schemeClr>
          </a:solidFill>
        </p:spPr>
        <p:style>
          <a:lnRef idx="2">
            <a:schemeClr val="accent6"/>
          </a:lnRef>
          <a:fillRef idx="1">
            <a:schemeClr val="lt1"/>
          </a:fillRef>
          <a:effectRef idx="0">
            <a:schemeClr val="accent6"/>
          </a:effectRef>
          <a:fontRef idx="minor">
            <a:schemeClr val="dk1"/>
          </a:fontRef>
        </p:style>
        <p:txBody>
          <a:bodyPr/>
          <a:lstStyle/>
          <a:p>
            <a:pPr algn="just" eaLnBrk="1" hangingPunct="1">
              <a:lnSpc>
                <a:spcPct val="90000"/>
              </a:lnSpc>
              <a:buFont typeface="Arial" charset="0"/>
              <a:buChar char="•"/>
              <a:defRPr/>
            </a:pPr>
            <a:r>
              <a:rPr lang="es-ES_tradnl" sz="2000" b="1" u="sng" dirty="0" smtClean="0">
                <a:latin typeface="+mj-lt"/>
              </a:rPr>
              <a:t>PRINCIPIO</a:t>
            </a:r>
          </a:p>
          <a:p>
            <a:pPr lvl="1" algn="just" eaLnBrk="1" hangingPunct="1">
              <a:lnSpc>
                <a:spcPct val="90000"/>
              </a:lnSpc>
              <a:buFont typeface="Calibri" pitchFamily="34" charset="0"/>
              <a:buChar char="-"/>
              <a:defRPr/>
            </a:pPr>
            <a:r>
              <a:rPr lang="es-ES" sz="2000" dirty="0" smtClean="0">
                <a:latin typeface="+mj-lt"/>
                <a:ea typeface="Arial Unicode MS" pitchFamily="34" charset="-128"/>
                <a:cs typeface="Arial Unicode MS" pitchFamily="34" charset="-128"/>
              </a:rPr>
              <a:t>Está basada en la inducción que se produce en unos electrodos de bronce adosados al exterior de un domo</a:t>
            </a:r>
            <a:r>
              <a:rPr lang="es-ES_tradnl" sz="2000" dirty="0" smtClean="0">
                <a:latin typeface="+mj-lt"/>
                <a:ea typeface="Arial Unicode MS" pitchFamily="34" charset="-128"/>
                <a:cs typeface="Arial Unicode MS" pitchFamily="34" charset="-128"/>
              </a:rPr>
              <a:t>.</a:t>
            </a:r>
          </a:p>
          <a:p>
            <a:pPr lvl="1" algn="just" eaLnBrk="1" hangingPunct="1">
              <a:lnSpc>
                <a:spcPct val="90000"/>
              </a:lnSpc>
              <a:buFont typeface="Calibri" pitchFamily="34" charset="0"/>
              <a:buChar char="-"/>
              <a:defRPr/>
            </a:pPr>
            <a:r>
              <a:rPr lang="es-ES_tradnl" sz="2000" dirty="0" smtClean="0">
                <a:latin typeface="+mj-lt"/>
                <a:ea typeface="Arial Unicode MS" pitchFamily="34" charset="-128"/>
                <a:cs typeface="Arial Unicode MS" pitchFamily="34" charset="-128"/>
              </a:rPr>
              <a:t>C</a:t>
            </a:r>
            <a:r>
              <a:rPr lang="es-ES" sz="2000" dirty="0" err="1" smtClean="0">
                <a:latin typeface="+mj-lt"/>
                <a:ea typeface="Arial Unicode MS" pitchFamily="34" charset="-128"/>
                <a:cs typeface="Arial Unicode MS" pitchFamily="34" charset="-128"/>
              </a:rPr>
              <a:t>uando</a:t>
            </a:r>
            <a:r>
              <a:rPr lang="es-ES" sz="2000" dirty="0" smtClean="0">
                <a:latin typeface="+mj-lt"/>
                <a:ea typeface="Arial Unicode MS" pitchFamily="34" charset="-128"/>
                <a:cs typeface="Arial Unicode MS" pitchFamily="34" charset="-128"/>
              </a:rPr>
              <a:t> el buque se desliza hacia delante corta líneas magnéticas generadas por un electroimán en el interior del domo. </a:t>
            </a:r>
            <a:endParaRPr lang="es-ES_tradnl" sz="2000" dirty="0" smtClean="0">
              <a:latin typeface="+mj-lt"/>
              <a:ea typeface="Arial Unicode MS" pitchFamily="34" charset="-128"/>
              <a:cs typeface="Arial Unicode MS" pitchFamily="34" charset="-128"/>
            </a:endParaRPr>
          </a:p>
          <a:p>
            <a:pPr lvl="1" algn="just" eaLnBrk="1" hangingPunct="1">
              <a:lnSpc>
                <a:spcPct val="90000"/>
              </a:lnSpc>
              <a:buFont typeface="Calibri" pitchFamily="34" charset="0"/>
              <a:buChar char="-"/>
              <a:defRPr/>
            </a:pPr>
            <a:r>
              <a:rPr lang="es-ES" sz="2000" dirty="0" smtClean="0">
                <a:latin typeface="+mj-lt"/>
                <a:ea typeface="Arial Unicode MS" pitchFamily="34" charset="-128"/>
                <a:cs typeface="Arial Unicode MS" pitchFamily="34" charset="-128"/>
              </a:rPr>
              <a:t>Este voltaje llega a un amplificador donde la señal es aumentada y electrónicamente transformada en indicación de velocidad y distancia a los repetidores.</a:t>
            </a:r>
          </a:p>
          <a:p>
            <a:pPr lvl="1" algn="just" eaLnBrk="1" hangingPunct="1">
              <a:lnSpc>
                <a:spcPct val="90000"/>
              </a:lnSpc>
              <a:buFont typeface="Arial" charset="0"/>
              <a:buNone/>
              <a:defRPr/>
            </a:pPr>
            <a:r>
              <a:rPr lang="es-ES" sz="2000" dirty="0" smtClean="0">
                <a:latin typeface="+mj-lt"/>
                <a:ea typeface="Arial Unicode MS" pitchFamily="34" charset="-128"/>
                <a:cs typeface="Arial Unicode MS" pitchFamily="34" charset="-128"/>
              </a:rPr>
              <a:t> </a:t>
            </a:r>
            <a:endParaRPr lang="es-ES_tradnl" sz="2000" dirty="0" smtClean="0">
              <a:latin typeface="+mj-lt"/>
              <a:ea typeface="Arial Unicode MS" pitchFamily="34" charset="-128"/>
              <a:cs typeface="Arial Unicode MS" pitchFamily="34" charset="-128"/>
            </a:endParaRPr>
          </a:p>
          <a:p>
            <a:pPr algn="just" eaLnBrk="1" hangingPunct="1">
              <a:lnSpc>
                <a:spcPct val="90000"/>
              </a:lnSpc>
              <a:buFont typeface="Arial" charset="0"/>
              <a:buChar char="•"/>
              <a:defRPr/>
            </a:pPr>
            <a:r>
              <a:rPr lang="es-ES_tradnl" sz="2000" b="1" u="sng" dirty="0" smtClean="0">
                <a:latin typeface="+mj-lt"/>
                <a:cs typeface="Times New Roman" pitchFamily="18" charset="0"/>
              </a:rPr>
              <a:t>EL </a:t>
            </a:r>
            <a:r>
              <a:rPr lang="es-ES" sz="2000" b="1" u="sng" dirty="0" smtClean="0">
                <a:latin typeface="+mj-lt"/>
                <a:cs typeface="Times New Roman" pitchFamily="18" charset="0"/>
              </a:rPr>
              <a:t>SENSOR </a:t>
            </a:r>
            <a:r>
              <a:rPr lang="es-ES_tradnl" sz="2000" b="1" u="sng" dirty="0" smtClean="0">
                <a:latin typeface="+mj-lt"/>
                <a:cs typeface="Times New Roman" pitchFamily="18" charset="0"/>
              </a:rPr>
              <a:t>PUEDE SER </a:t>
            </a:r>
          </a:p>
          <a:p>
            <a:pPr lvl="1" algn="just" eaLnBrk="1" hangingPunct="1">
              <a:lnSpc>
                <a:spcPct val="90000"/>
              </a:lnSpc>
              <a:buFont typeface="Calibri" pitchFamily="34" charset="0"/>
              <a:buChar char="-"/>
              <a:defRPr/>
            </a:pPr>
            <a:r>
              <a:rPr lang="es-ES_tradnl" sz="2000" dirty="0" smtClean="0">
                <a:latin typeface="+mj-lt"/>
                <a:cs typeface="Times New Roman" pitchFamily="18" charset="0"/>
              </a:rPr>
              <a:t>F</a:t>
            </a:r>
            <a:r>
              <a:rPr lang="es-ES" sz="2000" dirty="0" err="1" smtClean="0">
                <a:latin typeface="+mj-lt"/>
                <a:cs typeface="Times New Roman" pitchFamily="18" charset="0"/>
              </a:rPr>
              <a:t>ijo</a:t>
            </a:r>
            <a:r>
              <a:rPr lang="es-ES" sz="2000" dirty="0" smtClean="0">
                <a:latin typeface="+mj-lt"/>
                <a:cs typeface="Times New Roman" pitchFamily="18" charset="0"/>
              </a:rPr>
              <a:t> </a:t>
            </a:r>
            <a:r>
              <a:rPr lang="es-ES_tradnl" sz="2000" dirty="0" smtClean="0">
                <a:latin typeface="+mj-lt"/>
                <a:cs typeface="Times New Roman" pitchFamily="18" charset="0"/>
              </a:rPr>
              <a:t>(Normalmente en SS)</a:t>
            </a:r>
          </a:p>
          <a:p>
            <a:pPr lvl="1" algn="just" eaLnBrk="1" hangingPunct="1">
              <a:lnSpc>
                <a:spcPct val="90000"/>
              </a:lnSpc>
              <a:buFont typeface="Calibri" pitchFamily="34" charset="0"/>
              <a:buChar char="-"/>
              <a:defRPr/>
            </a:pPr>
            <a:r>
              <a:rPr lang="es-ES_tradnl" sz="2000" dirty="0" smtClean="0">
                <a:latin typeface="+mj-lt"/>
                <a:cs typeface="Times New Roman" pitchFamily="18" charset="0"/>
              </a:rPr>
              <a:t>R</a:t>
            </a:r>
            <a:r>
              <a:rPr lang="es-ES" sz="2000" dirty="0" err="1" smtClean="0">
                <a:latin typeface="+mj-lt"/>
                <a:cs typeface="Times New Roman" pitchFamily="18" charset="0"/>
              </a:rPr>
              <a:t>etráctil</a:t>
            </a:r>
            <a:r>
              <a:rPr lang="es-ES" sz="2000" dirty="0" smtClean="0">
                <a:latin typeface="+mj-lt"/>
                <a:cs typeface="Times New Roman" pitchFamily="18" charset="0"/>
              </a:rPr>
              <a:t>, llamad</a:t>
            </a:r>
            <a:r>
              <a:rPr lang="es-ES_tradnl" sz="2000" dirty="0" smtClean="0">
                <a:latin typeface="+mj-lt"/>
                <a:cs typeface="Times New Roman" pitchFamily="18" charset="0"/>
              </a:rPr>
              <a:t>o</a:t>
            </a:r>
            <a:r>
              <a:rPr lang="es-ES" sz="2000" dirty="0" smtClean="0">
                <a:latin typeface="+mj-lt"/>
                <a:cs typeface="Times New Roman" pitchFamily="18" charset="0"/>
              </a:rPr>
              <a:t> espada</a:t>
            </a:r>
            <a:r>
              <a:rPr lang="es-ES_tradnl" sz="2000" dirty="0" smtClean="0">
                <a:latin typeface="+mj-lt"/>
                <a:cs typeface="Times New Roman" pitchFamily="18" charset="0"/>
              </a:rPr>
              <a:t>.</a:t>
            </a:r>
            <a:r>
              <a:rPr lang="es-ES" sz="2000" dirty="0" smtClean="0">
                <a:latin typeface="+mj-lt"/>
                <a:cs typeface="Times New Roman" pitchFamily="18" charset="0"/>
              </a:rPr>
              <a:t> </a:t>
            </a:r>
            <a:r>
              <a:rPr lang="es-ES_tradnl" sz="2000" dirty="0" smtClean="0">
                <a:latin typeface="+mj-lt"/>
                <a:cs typeface="Times New Roman" pitchFamily="18" charset="0"/>
              </a:rPr>
              <a:t>R</a:t>
            </a:r>
            <a:r>
              <a:rPr lang="es-ES" sz="2000" dirty="0" err="1" smtClean="0">
                <a:latin typeface="+mj-lt"/>
                <a:cs typeface="Times New Roman" pitchFamily="18" charset="0"/>
              </a:rPr>
              <a:t>equiere</a:t>
            </a:r>
            <a:r>
              <a:rPr lang="es-ES" sz="2000" dirty="0" smtClean="0">
                <a:latin typeface="+mj-lt"/>
                <a:cs typeface="Times New Roman" pitchFamily="18" charset="0"/>
              </a:rPr>
              <a:t> pruebas de estanqueidad</a:t>
            </a:r>
            <a:r>
              <a:rPr lang="es-ES_tradnl" sz="2000" dirty="0" smtClean="0">
                <a:latin typeface="+mj-lt"/>
                <a:cs typeface="Times New Roman" pitchFamily="18" charset="0"/>
              </a:rPr>
              <a:t> en la válvula de fondo</a:t>
            </a:r>
            <a:r>
              <a:rPr lang="es-ES" sz="2000" dirty="0" smtClean="0">
                <a:latin typeface="+mj-lt"/>
                <a:cs typeface="Times New Roman" pitchFamily="18" charset="0"/>
              </a:rPr>
              <a:t>.</a:t>
            </a:r>
            <a:r>
              <a:rPr lang="es-ES" sz="2000" dirty="0" smtClean="0">
                <a:latin typeface="+mj-lt"/>
              </a:rPr>
              <a:t> </a:t>
            </a:r>
          </a:p>
        </p:txBody>
      </p:sp>
      <p:sp>
        <p:nvSpPr>
          <p:cNvPr id="4" name="3 CuadroTexto"/>
          <p:cNvSpPr txBox="1"/>
          <p:nvPr/>
        </p:nvSpPr>
        <p:spPr>
          <a:xfrm>
            <a:off x="1643042" y="642918"/>
            <a:ext cx="5786478" cy="523220"/>
          </a:xfrm>
          <a:prstGeom prst="rect">
            <a:avLst/>
          </a:prstGeom>
          <a:ln w="28575">
            <a:solidFill>
              <a:srgbClr val="FF0000"/>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2">
            <a:schemeClr val="accent3"/>
          </a:fillRef>
          <a:effectRef idx="1">
            <a:schemeClr val="accent3"/>
          </a:effectRef>
          <a:fontRef idx="minor">
            <a:schemeClr val="dk1"/>
          </a:fontRef>
        </p:style>
        <p:txBody>
          <a:bodyPr wrap="square">
            <a:spAutoFit/>
          </a:bodyPr>
          <a:lstStyle/>
          <a:p>
            <a:pPr algn="just" fontAlgn="auto">
              <a:spcBef>
                <a:spcPts val="0"/>
              </a:spcBef>
              <a:spcAft>
                <a:spcPts val="0"/>
              </a:spcAft>
              <a:defRPr/>
            </a:pPr>
            <a:r>
              <a:rPr lang="es-CL" sz="2800" kern="0" dirty="0" smtClean="0">
                <a:solidFill>
                  <a:schemeClr val="tx1"/>
                </a:solidFill>
                <a:cs typeface="Arial" charset="0"/>
              </a:rPr>
              <a:t>LA CORREDERA ELECTROMAGNÉTICA</a:t>
            </a:r>
            <a:endParaRPr lang="es-CL" sz="2800" kern="0" dirty="0">
              <a:solidFill>
                <a:schemeClr val="tx1"/>
              </a:solidFill>
              <a:cs typeface="Arial"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animEffect transition="in" filter="wipe(up)">
                                      <p:cBhvr>
                                        <p:cTn id="7" dur="500"/>
                                        <p:tgtEl>
                                          <p:spTgt spid="22531">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2531">
                                            <p:txEl>
                                              <p:pRg st="1" end="1"/>
                                            </p:txEl>
                                          </p:spTgt>
                                        </p:tgtEl>
                                        <p:attrNameLst>
                                          <p:attrName>style.visibility</p:attrName>
                                        </p:attrNameLst>
                                      </p:cBhvr>
                                      <p:to>
                                        <p:strVal val="visible"/>
                                      </p:to>
                                    </p:set>
                                    <p:animEffect transition="in" filter="wipe(up)">
                                      <p:cBhvr>
                                        <p:cTn id="10" dur="500"/>
                                        <p:tgtEl>
                                          <p:spTgt spid="22531">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2531">
                                            <p:txEl>
                                              <p:pRg st="2" end="2"/>
                                            </p:txEl>
                                          </p:spTgt>
                                        </p:tgtEl>
                                        <p:attrNameLst>
                                          <p:attrName>style.visibility</p:attrName>
                                        </p:attrNameLst>
                                      </p:cBhvr>
                                      <p:to>
                                        <p:strVal val="visible"/>
                                      </p:to>
                                    </p:set>
                                    <p:animEffect transition="in" filter="wipe(up)">
                                      <p:cBhvr>
                                        <p:cTn id="13" dur="500"/>
                                        <p:tgtEl>
                                          <p:spTgt spid="22531">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22531">
                                            <p:txEl>
                                              <p:pRg st="3" end="3"/>
                                            </p:txEl>
                                          </p:spTgt>
                                        </p:tgtEl>
                                        <p:attrNameLst>
                                          <p:attrName>style.visibility</p:attrName>
                                        </p:attrNameLst>
                                      </p:cBhvr>
                                      <p:to>
                                        <p:strVal val="visible"/>
                                      </p:to>
                                    </p:set>
                                    <p:animEffect transition="in" filter="wipe(up)">
                                      <p:cBhvr>
                                        <p:cTn id="16" dur="500"/>
                                        <p:tgtEl>
                                          <p:spTgt spid="22531">
                                            <p:txEl>
                                              <p:pRg st="3" end="3"/>
                                            </p:txEl>
                                          </p:spTgt>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22531">
                                            <p:txEl>
                                              <p:pRg st="4" end="4"/>
                                            </p:txEl>
                                          </p:spTgt>
                                        </p:tgtEl>
                                        <p:attrNameLst>
                                          <p:attrName>style.visibility</p:attrName>
                                        </p:attrNameLst>
                                      </p:cBhvr>
                                      <p:to>
                                        <p:strVal val="visible"/>
                                      </p:to>
                                    </p:set>
                                    <p:animEffect transition="in" filter="wipe(up)">
                                      <p:cBhvr>
                                        <p:cTn id="19" dur="500"/>
                                        <p:tgtEl>
                                          <p:spTgt spid="22531">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22531">
                                            <p:txEl>
                                              <p:pRg st="5" end="5"/>
                                            </p:txEl>
                                          </p:spTgt>
                                        </p:tgtEl>
                                        <p:attrNameLst>
                                          <p:attrName>style.visibility</p:attrName>
                                        </p:attrNameLst>
                                      </p:cBhvr>
                                      <p:to>
                                        <p:strVal val="visible"/>
                                      </p:to>
                                    </p:set>
                                    <p:animEffect transition="in" filter="wipe(up)">
                                      <p:cBhvr>
                                        <p:cTn id="24" dur="500"/>
                                        <p:tgtEl>
                                          <p:spTgt spid="22531">
                                            <p:txEl>
                                              <p:pRg st="5" end="5"/>
                                            </p:txEl>
                                          </p:spTgt>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22531">
                                            <p:txEl>
                                              <p:pRg st="6" end="6"/>
                                            </p:txEl>
                                          </p:spTgt>
                                        </p:tgtEl>
                                        <p:attrNameLst>
                                          <p:attrName>style.visibility</p:attrName>
                                        </p:attrNameLst>
                                      </p:cBhvr>
                                      <p:to>
                                        <p:strVal val="visible"/>
                                      </p:to>
                                    </p:set>
                                    <p:animEffect transition="in" filter="wipe(up)">
                                      <p:cBhvr>
                                        <p:cTn id="27" dur="500"/>
                                        <p:tgtEl>
                                          <p:spTgt spid="22531">
                                            <p:txEl>
                                              <p:pRg st="6" end="6"/>
                                            </p:txEl>
                                          </p:spTgt>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22531">
                                            <p:txEl>
                                              <p:pRg st="7" end="7"/>
                                            </p:txEl>
                                          </p:spTgt>
                                        </p:tgtEl>
                                        <p:attrNameLst>
                                          <p:attrName>style.visibility</p:attrName>
                                        </p:attrNameLst>
                                      </p:cBhvr>
                                      <p:to>
                                        <p:strVal val="visible"/>
                                      </p:to>
                                    </p:set>
                                    <p:animEffect transition="in" filter="wipe(up)">
                                      <p:cBhvr>
                                        <p:cTn id="30" dur="500"/>
                                        <p:tgtEl>
                                          <p:spTgt spid="2253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2"/>
          <p:cNvSpPr>
            <a:spLocks noGrp="1" noChangeArrowheads="1"/>
          </p:cNvSpPr>
          <p:nvPr>
            <p:ph type="title"/>
          </p:nvPr>
        </p:nvSpPr>
        <p:spPr>
          <a:xfrm>
            <a:off x="2819400" y="304800"/>
            <a:ext cx="3429000" cy="609600"/>
          </a:xfrm>
        </p:spPr>
        <p:style>
          <a:lnRef idx="2">
            <a:schemeClr val="accent5">
              <a:shade val="50000"/>
            </a:schemeClr>
          </a:lnRef>
          <a:fillRef idx="1">
            <a:schemeClr val="accent5"/>
          </a:fillRef>
          <a:effectRef idx="0">
            <a:schemeClr val="accent5"/>
          </a:effectRef>
          <a:fontRef idx="minor">
            <a:schemeClr val="lt1"/>
          </a:fontRef>
        </p:style>
        <p:txBody>
          <a:bodyPr/>
          <a:lstStyle/>
          <a:p>
            <a:pPr eaLnBrk="1" hangingPunct="1">
              <a:defRPr/>
            </a:pPr>
            <a:r>
              <a:rPr lang="es-ES_tradnl" sz="4000" b="1" dirty="0" smtClean="0">
                <a:solidFill>
                  <a:srgbClr val="FF0000"/>
                </a:solidFill>
              </a:rPr>
              <a:t>SENSOR</a:t>
            </a:r>
            <a:endParaRPr lang="es-ES" sz="4000" b="1" dirty="0" smtClean="0">
              <a:solidFill>
                <a:srgbClr val="FF0000"/>
              </a:solidFill>
            </a:endParaRPr>
          </a:p>
        </p:txBody>
      </p:sp>
      <p:sp>
        <p:nvSpPr>
          <p:cNvPr id="16386" name="Text Box 52"/>
          <p:cNvSpPr txBox="1">
            <a:spLocks noChangeArrowheads="1"/>
          </p:cNvSpPr>
          <p:nvPr/>
        </p:nvSpPr>
        <p:spPr bwMode="auto">
          <a:xfrm rot="-5400000">
            <a:off x="1333500" y="342900"/>
            <a:ext cx="838200" cy="3200400"/>
          </a:xfrm>
          <a:prstGeom prst="rect">
            <a:avLst/>
          </a:prstGeom>
          <a:noFill/>
          <a:ln w="9525">
            <a:noFill/>
            <a:miter lim="800000"/>
            <a:headEnd/>
            <a:tailEnd/>
          </a:ln>
        </p:spPr>
        <p:txBody>
          <a:bodyPr vert="eaVert" wrap="none"/>
          <a:lstStyle/>
          <a:p>
            <a:pPr algn="ctr"/>
            <a:r>
              <a:rPr lang="es-ES_tradnl">
                <a:latin typeface="Arial Narrow" pitchFamily="34" charset="0"/>
              </a:rPr>
              <a:t>Salida desde los electrodos hacia las </a:t>
            </a:r>
          </a:p>
          <a:p>
            <a:pPr algn="ctr"/>
            <a:r>
              <a:rPr lang="es-ES_tradnl">
                <a:latin typeface="Arial Narrow" pitchFamily="34" charset="0"/>
              </a:rPr>
              <a:t>unidades de transmisión de </a:t>
            </a:r>
            <a:endParaRPr lang="es-ES">
              <a:latin typeface="Arial Narrow" pitchFamily="34" charset="0"/>
              <a:cs typeface="Times New Roman" pitchFamily="18" charset="0"/>
            </a:endParaRPr>
          </a:p>
          <a:p>
            <a:pPr algn="ctr" eaLnBrk="0" hangingPunct="0"/>
            <a:r>
              <a:rPr lang="es-ES_tradnl">
                <a:latin typeface="Arial Narrow" pitchFamily="34" charset="0"/>
              </a:rPr>
              <a:t>velocidad y distancia</a:t>
            </a:r>
            <a:r>
              <a:rPr lang="es-ES_tradnl">
                <a:latin typeface="Arial Narrow" pitchFamily="34" charset="0"/>
                <a:cs typeface="Times New Roman" pitchFamily="18" charset="0"/>
              </a:rPr>
              <a:t>.</a:t>
            </a:r>
            <a:endParaRPr lang="es-ES">
              <a:latin typeface="Arial Narrow" pitchFamily="34" charset="0"/>
            </a:endParaRPr>
          </a:p>
        </p:txBody>
      </p:sp>
      <p:pic>
        <p:nvPicPr>
          <p:cNvPr id="16387" name="Picture 53"/>
          <p:cNvPicPr preferRelativeResize="0">
            <a:picLocks noChangeAspect="1" noChangeArrowheads="1"/>
          </p:cNvPicPr>
          <p:nvPr/>
        </p:nvPicPr>
        <p:blipFill>
          <a:blip r:embed="rId2"/>
          <a:srcRect/>
          <a:stretch>
            <a:fillRect/>
          </a:stretch>
        </p:blipFill>
        <p:spPr bwMode="auto">
          <a:xfrm>
            <a:off x="3563938" y="2000250"/>
            <a:ext cx="2019300" cy="3883025"/>
          </a:xfrm>
          <a:prstGeom prst="rect">
            <a:avLst/>
          </a:prstGeom>
          <a:noFill/>
          <a:ln w="9525">
            <a:noFill/>
            <a:miter lim="800000"/>
            <a:headEnd/>
            <a:tailEnd/>
          </a:ln>
        </p:spPr>
      </p:pic>
      <p:sp>
        <p:nvSpPr>
          <p:cNvPr id="16388" name="Text Box 54"/>
          <p:cNvSpPr txBox="1">
            <a:spLocks noChangeArrowheads="1"/>
          </p:cNvSpPr>
          <p:nvPr/>
        </p:nvSpPr>
        <p:spPr bwMode="auto">
          <a:xfrm rot="-5400000">
            <a:off x="7770019" y="2969419"/>
            <a:ext cx="457200" cy="1223962"/>
          </a:xfrm>
          <a:prstGeom prst="rect">
            <a:avLst/>
          </a:prstGeom>
          <a:noFill/>
          <a:ln w="9525">
            <a:noFill/>
            <a:miter lim="800000"/>
            <a:headEnd/>
            <a:tailEnd/>
          </a:ln>
        </p:spPr>
        <p:txBody>
          <a:bodyPr vert="eaVert" wrap="none"/>
          <a:lstStyle/>
          <a:p>
            <a:pPr algn="ctr"/>
            <a:r>
              <a:rPr lang="es-ES_tradnl">
                <a:latin typeface="Arial Narrow" pitchFamily="34" charset="0"/>
              </a:rPr>
              <a:t>Electroimán</a:t>
            </a:r>
            <a:endParaRPr lang="es-ES">
              <a:latin typeface="Arial Narrow" pitchFamily="34" charset="0"/>
            </a:endParaRPr>
          </a:p>
        </p:txBody>
      </p:sp>
      <p:sp>
        <p:nvSpPr>
          <p:cNvPr id="16389" name="Text Box 55"/>
          <p:cNvSpPr txBox="1">
            <a:spLocks noChangeArrowheads="1"/>
          </p:cNvSpPr>
          <p:nvPr/>
        </p:nvSpPr>
        <p:spPr bwMode="auto">
          <a:xfrm rot="-5400000">
            <a:off x="1709737" y="1795463"/>
            <a:ext cx="441325" cy="2184400"/>
          </a:xfrm>
          <a:prstGeom prst="rect">
            <a:avLst/>
          </a:prstGeom>
          <a:noFill/>
          <a:ln w="9525">
            <a:noFill/>
            <a:miter lim="800000"/>
            <a:headEnd/>
            <a:tailEnd/>
          </a:ln>
        </p:spPr>
        <p:txBody>
          <a:bodyPr vert="eaVert" wrap="none"/>
          <a:lstStyle/>
          <a:p>
            <a:r>
              <a:rPr lang="es-ES_tradnl">
                <a:latin typeface="Arial Narrow" pitchFamily="34" charset="0"/>
              </a:rPr>
              <a:t>Voltaje inducido</a:t>
            </a:r>
            <a:endParaRPr lang="es-ES">
              <a:latin typeface="Arial Narrow" pitchFamily="34" charset="0"/>
              <a:cs typeface="Times New Roman" pitchFamily="18" charset="0"/>
            </a:endParaRPr>
          </a:p>
          <a:p>
            <a:pPr eaLnBrk="0" hangingPunct="0"/>
            <a:endParaRPr lang="es-ES">
              <a:latin typeface="Arial Narrow" pitchFamily="34" charset="0"/>
            </a:endParaRPr>
          </a:p>
        </p:txBody>
      </p:sp>
      <p:sp>
        <p:nvSpPr>
          <p:cNvPr id="16390" name="Text Box 56"/>
          <p:cNvSpPr txBox="1">
            <a:spLocks noChangeArrowheads="1"/>
          </p:cNvSpPr>
          <p:nvPr/>
        </p:nvSpPr>
        <p:spPr bwMode="auto">
          <a:xfrm rot="-5400000">
            <a:off x="1043781" y="3299619"/>
            <a:ext cx="655638" cy="1676400"/>
          </a:xfrm>
          <a:prstGeom prst="rect">
            <a:avLst/>
          </a:prstGeom>
          <a:noFill/>
          <a:ln w="9525">
            <a:noFill/>
            <a:miter lim="800000"/>
            <a:headEnd/>
            <a:tailEnd/>
          </a:ln>
        </p:spPr>
        <p:txBody>
          <a:bodyPr vert="eaVert" wrap="none"/>
          <a:lstStyle/>
          <a:p>
            <a:pPr algn="r"/>
            <a:r>
              <a:rPr lang="es-ES_tradnl">
                <a:latin typeface="Arial Narrow" pitchFamily="34" charset="0"/>
              </a:rPr>
              <a:t>Electrodos de bronce</a:t>
            </a:r>
            <a:endParaRPr lang="es-ES">
              <a:latin typeface="Arial Narrow" pitchFamily="34" charset="0"/>
            </a:endParaRPr>
          </a:p>
        </p:txBody>
      </p:sp>
      <p:sp>
        <p:nvSpPr>
          <p:cNvPr id="16391" name="Text Box 57"/>
          <p:cNvSpPr txBox="1">
            <a:spLocks noChangeArrowheads="1"/>
          </p:cNvSpPr>
          <p:nvPr/>
        </p:nvSpPr>
        <p:spPr bwMode="auto">
          <a:xfrm rot="-5400000">
            <a:off x="7644607" y="4166393"/>
            <a:ext cx="457200" cy="1420813"/>
          </a:xfrm>
          <a:prstGeom prst="rect">
            <a:avLst/>
          </a:prstGeom>
          <a:noFill/>
          <a:ln w="9525">
            <a:noFill/>
            <a:miter lim="800000"/>
            <a:headEnd/>
            <a:tailEnd/>
          </a:ln>
        </p:spPr>
        <p:txBody>
          <a:bodyPr vert="eaVert" wrap="none"/>
          <a:lstStyle/>
          <a:p>
            <a:r>
              <a:rPr lang="es-ES_tradnl">
                <a:latin typeface="Arial Narrow" pitchFamily="34" charset="0"/>
              </a:rPr>
              <a:t>Campo Magnético</a:t>
            </a:r>
            <a:endParaRPr lang="es-ES">
              <a:latin typeface="Arial Narrow" pitchFamily="34" charset="0"/>
            </a:endParaRPr>
          </a:p>
        </p:txBody>
      </p:sp>
      <p:sp>
        <p:nvSpPr>
          <p:cNvPr id="16392" name="Text Box 58"/>
          <p:cNvSpPr txBox="1">
            <a:spLocks noChangeArrowheads="1"/>
          </p:cNvSpPr>
          <p:nvPr/>
        </p:nvSpPr>
        <p:spPr bwMode="auto">
          <a:xfrm rot="-5400000">
            <a:off x="7010400" y="1600200"/>
            <a:ext cx="457200" cy="2438400"/>
          </a:xfrm>
          <a:prstGeom prst="rect">
            <a:avLst/>
          </a:prstGeom>
          <a:noFill/>
          <a:ln w="9525">
            <a:noFill/>
            <a:miter lim="800000"/>
            <a:headEnd/>
            <a:tailEnd/>
          </a:ln>
        </p:spPr>
        <p:txBody>
          <a:bodyPr vert="eaVert" wrap="none"/>
          <a:lstStyle/>
          <a:p>
            <a:r>
              <a:rPr lang="es-ES_tradnl">
                <a:latin typeface="Arial Narrow" pitchFamily="34" charset="0"/>
              </a:rPr>
              <a:t>Domo o estructura de soporte</a:t>
            </a:r>
            <a:endParaRPr lang="es-ES">
              <a:latin typeface="Arial Narrow" pitchFamily="34" charset="0"/>
            </a:endParaRPr>
          </a:p>
        </p:txBody>
      </p:sp>
      <p:sp>
        <p:nvSpPr>
          <p:cNvPr id="16393" name="Text Box 59"/>
          <p:cNvSpPr txBox="1">
            <a:spLocks noChangeArrowheads="1"/>
          </p:cNvSpPr>
          <p:nvPr/>
        </p:nvSpPr>
        <p:spPr bwMode="auto">
          <a:xfrm rot="-5400000">
            <a:off x="7228682" y="1000918"/>
            <a:ext cx="609600" cy="1808163"/>
          </a:xfrm>
          <a:prstGeom prst="rect">
            <a:avLst/>
          </a:prstGeom>
          <a:noFill/>
          <a:ln w="9525">
            <a:noFill/>
            <a:miter lim="800000"/>
            <a:headEnd/>
            <a:tailEnd/>
          </a:ln>
        </p:spPr>
        <p:txBody>
          <a:bodyPr vert="eaVert" wrap="none"/>
          <a:lstStyle/>
          <a:p>
            <a:pPr algn="ctr"/>
            <a:r>
              <a:rPr lang="es-ES_tradnl">
                <a:latin typeface="Arial Narrow" pitchFamily="34" charset="0"/>
              </a:rPr>
              <a:t>Entrada de corriente</a:t>
            </a:r>
          </a:p>
          <a:p>
            <a:pPr algn="ctr"/>
            <a:r>
              <a:rPr lang="es-ES_tradnl">
                <a:latin typeface="Arial Narrow" pitchFamily="34" charset="0"/>
              </a:rPr>
              <a:t>al electroimán</a:t>
            </a:r>
            <a:endParaRPr lang="es-ES">
              <a:latin typeface="Arial Narrow" pitchFamily="34" charset="0"/>
            </a:endParaRPr>
          </a:p>
        </p:txBody>
      </p:sp>
      <p:sp>
        <p:nvSpPr>
          <p:cNvPr id="16394" name="Text Box 60"/>
          <p:cNvSpPr txBox="1">
            <a:spLocks noChangeArrowheads="1"/>
          </p:cNvSpPr>
          <p:nvPr/>
        </p:nvSpPr>
        <p:spPr bwMode="auto">
          <a:xfrm rot="-5400000">
            <a:off x="1638300" y="4991100"/>
            <a:ext cx="381000" cy="1981200"/>
          </a:xfrm>
          <a:prstGeom prst="rect">
            <a:avLst/>
          </a:prstGeom>
          <a:noFill/>
          <a:ln w="9525">
            <a:noFill/>
            <a:miter lim="800000"/>
            <a:headEnd/>
            <a:tailEnd/>
          </a:ln>
        </p:spPr>
        <p:txBody>
          <a:bodyPr vert="eaVert" wrap="none"/>
          <a:lstStyle/>
          <a:p>
            <a:pPr algn="ctr"/>
            <a:r>
              <a:rPr lang="es-ES">
                <a:latin typeface="Arial Narrow" pitchFamily="34" charset="0"/>
                <a:cs typeface="Times New Roman" pitchFamily="18" charset="0"/>
              </a:rPr>
              <a:t>Movimiento del buque</a:t>
            </a:r>
            <a:endParaRPr lang="es-ES">
              <a:latin typeface="Arial Narrow" pitchFamily="34" charset="0"/>
            </a:endParaRPr>
          </a:p>
        </p:txBody>
      </p:sp>
      <p:sp>
        <p:nvSpPr>
          <p:cNvPr id="16395" name="Line 61"/>
          <p:cNvSpPr>
            <a:spLocks noChangeShapeType="1"/>
          </p:cNvSpPr>
          <p:nvPr/>
        </p:nvSpPr>
        <p:spPr bwMode="auto">
          <a:xfrm flipH="1">
            <a:off x="2743200" y="5257800"/>
            <a:ext cx="1196975" cy="655638"/>
          </a:xfrm>
          <a:prstGeom prst="line">
            <a:avLst/>
          </a:prstGeom>
          <a:noFill/>
          <a:ln w="28575">
            <a:solidFill>
              <a:srgbClr val="000000"/>
            </a:solidFill>
            <a:round/>
            <a:headEnd/>
            <a:tailEnd type="triangle" w="med" len="med"/>
          </a:ln>
        </p:spPr>
        <p:txBody>
          <a:bodyPr vert="eaVert" wrap="none"/>
          <a:lstStyle/>
          <a:p>
            <a:endParaRPr lang="es-ES"/>
          </a:p>
        </p:txBody>
      </p:sp>
      <p:sp>
        <p:nvSpPr>
          <p:cNvPr id="16396" name="Text Box 62"/>
          <p:cNvSpPr txBox="1">
            <a:spLocks noChangeArrowheads="1"/>
          </p:cNvSpPr>
          <p:nvPr/>
        </p:nvSpPr>
        <p:spPr bwMode="auto">
          <a:xfrm rot="-5400000">
            <a:off x="6809581" y="4772819"/>
            <a:ext cx="487363" cy="1914525"/>
          </a:xfrm>
          <a:prstGeom prst="rect">
            <a:avLst/>
          </a:prstGeom>
          <a:noFill/>
          <a:ln w="9525">
            <a:noFill/>
            <a:miter lim="800000"/>
            <a:headEnd/>
            <a:tailEnd/>
          </a:ln>
        </p:spPr>
        <p:txBody>
          <a:bodyPr vert="eaVert" wrap="none"/>
          <a:lstStyle/>
          <a:p>
            <a:r>
              <a:rPr lang="es-ES_tradnl">
                <a:latin typeface="Arial Narrow" pitchFamily="34" charset="0"/>
              </a:rPr>
              <a:t>Eje de la bobina</a:t>
            </a:r>
            <a:endParaRPr lang="es-ES">
              <a:latin typeface="Arial Narrow" pitchFamily="34" charset="0"/>
            </a:endParaRPr>
          </a:p>
        </p:txBody>
      </p:sp>
      <p:sp>
        <p:nvSpPr>
          <p:cNvPr id="16397" name="Oval 63"/>
          <p:cNvSpPr>
            <a:spLocks noChangeArrowheads="1"/>
          </p:cNvSpPr>
          <p:nvPr/>
        </p:nvSpPr>
        <p:spPr bwMode="auto">
          <a:xfrm rot="1065739">
            <a:off x="2146300" y="3260725"/>
            <a:ext cx="4146550" cy="2157413"/>
          </a:xfrm>
          <a:prstGeom prst="ellipse">
            <a:avLst/>
          </a:prstGeom>
          <a:noFill/>
          <a:ln w="38100">
            <a:solidFill>
              <a:srgbClr val="000000"/>
            </a:solidFill>
            <a:prstDash val="dash"/>
            <a:round/>
            <a:headEnd/>
            <a:tailEnd/>
          </a:ln>
        </p:spPr>
        <p:txBody>
          <a:bodyPr vert="eaVert" wrap="none" anchor="ctr"/>
          <a:lstStyle/>
          <a:p>
            <a:endParaRPr lang="es-ES"/>
          </a:p>
        </p:txBody>
      </p:sp>
      <p:sp>
        <p:nvSpPr>
          <p:cNvPr id="16398" name="Line 64"/>
          <p:cNvSpPr>
            <a:spLocks noChangeShapeType="1"/>
          </p:cNvSpPr>
          <p:nvPr/>
        </p:nvSpPr>
        <p:spPr bwMode="auto">
          <a:xfrm>
            <a:off x="4572000" y="5715000"/>
            <a:ext cx="1397000" cy="1588"/>
          </a:xfrm>
          <a:prstGeom prst="line">
            <a:avLst/>
          </a:prstGeom>
          <a:noFill/>
          <a:ln w="9525">
            <a:solidFill>
              <a:srgbClr val="000000"/>
            </a:solidFill>
            <a:round/>
            <a:headEnd type="oval" w="med" len="med"/>
            <a:tailEnd type="triangle" w="med" len="med"/>
          </a:ln>
        </p:spPr>
        <p:txBody>
          <a:bodyPr vert="eaVert" wrap="none"/>
          <a:lstStyle/>
          <a:p>
            <a:endParaRPr lang="es-ES"/>
          </a:p>
        </p:txBody>
      </p:sp>
      <p:sp>
        <p:nvSpPr>
          <p:cNvPr id="16399" name="Line 65"/>
          <p:cNvSpPr>
            <a:spLocks noChangeShapeType="1"/>
          </p:cNvSpPr>
          <p:nvPr/>
        </p:nvSpPr>
        <p:spPr bwMode="auto">
          <a:xfrm>
            <a:off x="4953000" y="4876800"/>
            <a:ext cx="2057400" cy="0"/>
          </a:xfrm>
          <a:prstGeom prst="line">
            <a:avLst/>
          </a:prstGeom>
          <a:noFill/>
          <a:ln w="9525">
            <a:solidFill>
              <a:srgbClr val="000000"/>
            </a:solidFill>
            <a:round/>
            <a:headEnd type="oval" w="med" len="med"/>
            <a:tailEnd type="triangle" w="med" len="med"/>
          </a:ln>
        </p:spPr>
        <p:txBody>
          <a:bodyPr vert="eaVert" wrap="none"/>
          <a:lstStyle/>
          <a:p>
            <a:endParaRPr lang="es-ES"/>
          </a:p>
        </p:txBody>
      </p:sp>
      <p:sp>
        <p:nvSpPr>
          <p:cNvPr id="16400" name="Line 66"/>
          <p:cNvSpPr>
            <a:spLocks noChangeShapeType="1"/>
          </p:cNvSpPr>
          <p:nvPr/>
        </p:nvSpPr>
        <p:spPr bwMode="auto">
          <a:xfrm>
            <a:off x="4572000" y="3581400"/>
            <a:ext cx="2895600" cy="0"/>
          </a:xfrm>
          <a:prstGeom prst="line">
            <a:avLst/>
          </a:prstGeom>
          <a:noFill/>
          <a:ln w="9525">
            <a:solidFill>
              <a:srgbClr val="000000"/>
            </a:solidFill>
            <a:round/>
            <a:headEnd type="oval" w="med" len="med"/>
            <a:tailEnd type="triangle" w="med" len="med"/>
          </a:ln>
        </p:spPr>
        <p:txBody>
          <a:bodyPr vert="eaVert" wrap="none"/>
          <a:lstStyle/>
          <a:p>
            <a:endParaRPr lang="es-ES"/>
          </a:p>
        </p:txBody>
      </p:sp>
      <p:sp>
        <p:nvSpPr>
          <p:cNvPr id="16401" name="Line 67"/>
          <p:cNvSpPr>
            <a:spLocks noChangeShapeType="1"/>
          </p:cNvSpPr>
          <p:nvPr/>
        </p:nvSpPr>
        <p:spPr bwMode="auto">
          <a:xfrm>
            <a:off x="5181600" y="1981200"/>
            <a:ext cx="1397000" cy="1588"/>
          </a:xfrm>
          <a:prstGeom prst="line">
            <a:avLst/>
          </a:prstGeom>
          <a:noFill/>
          <a:ln w="9525">
            <a:solidFill>
              <a:srgbClr val="000000"/>
            </a:solidFill>
            <a:round/>
            <a:headEnd type="oval" w="med" len="med"/>
            <a:tailEnd type="triangle" w="med" len="med"/>
          </a:ln>
        </p:spPr>
        <p:txBody>
          <a:bodyPr vert="eaVert" wrap="none"/>
          <a:lstStyle/>
          <a:p>
            <a:endParaRPr lang="es-ES"/>
          </a:p>
        </p:txBody>
      </p:sp>
      <p:sp>
        <p:nvSpPr>
          <p:cNvPr id="16402" name="Line 69"/>
          <p:cNvSpPr>
            <a:spLocks noChangeShapeType="1"/>
          </p:cNvSpPr>
          <p:nvPr/>
        </p:nvSpPr>
        <p:spPr bwMode="auto">
          <a:xfrm flipH="1">
            <a:off x="2362200" y="3810000"/>
            <a:ext cx="1689100" cy="0"/>
          </a:xfrm>
          <a:prstGeom prst="line">
            <a:avLst/>
          </a:prstGeom>
          <a:noFill/>
          <a:ln w="9525">
            <a:solidFill>
              <a:srgbClr val="000000"/>
            </a:solidFill>
            <a:round/>
            <a:headEnd type="oval" w="med" len="med"/>
            <a:tailEnd type="triangle" w="med" len="med"/>
          </a:ln>
        </p:spPr>
        <p:txBody>
          <a:bodyPr vert="eaVert" wrap="none"/>
          <a:lstStyle/>
          <a:p>
            <a:endParaRPr lang="es-ES"/>
          </a:p>
        </p:txBody>
      </p:sp>
      <p:sp>
        <p:nvSpPr>
          <p:cNvPr id="16403" name="Line 70"/>
          <p:cNvSpPr>
            <a:spLocks noChangeShapeType="1"/>
          </p:cNvSpPr>
          <p:nvPr/>
        </p:nvSpPr>
        <p:spPr bwMode="auto">
          <a:xfrm flipH="1">
            <a:off x="2438400" y="4191000"/>
            <a:ext cx="2714625" cy="0"/>
          </a:xfrm>
          <a:prstGeom prst="line">
            <a:avLst/>
          </a:prstGeom>
          <a:noFill/>
          <a:ln w="9525">
            <a:solidFill>
              <a:srgbClr val="000000"/>
            </a:solidFill>
            <a:round/>
            <a:headEnd type="oval" w="med" len="med"/>
            <a:tailEnd type="triangle" w="med" len="med"/>
          </a:ln>
        </p:spPr>
        <p:txBody>
          <a:bodyPr vert="eaVert" wrap="none"/>
          <a:lstStyle/>
          <a:p>
            <a:endParaRPr lang="es-ES"/>
          </a:p>
        </p:txBody>
      </p:sp>
      <p:sp>
        <p:nvSpPr>
          <p:cNvPr id="16404" name="Line 71"/>
          <p:cNvSpPr>
            <a:spLocks noChangeShapeType="1"/>
          </p:cNvSpPr>
          <p:nvPr/>
        </p:nvSpPr>
        <p:spPr bwMode="auto">
          <a:xfrm rot="5400000" flipH="1">
            <a:off x="2516981" y="2740819"/>
            <a:ext cx="236538" cy="546100"/>
          </a:xfrm>
          <a:prstGeom prst="line">
            <a:avLst/>
          </a:prstGeom>
          <a:noFill/>
          <a:ln w="9525">
            <a:solidFill>
              <a:srgbClr val="000000"/>
            </a:solidFill>
            <a:round/>
            <a:headEnd type="oval" w="med" len="med"/>
            <a:tailEnd type="triangle" w="med" len="med"/>
          </a:ln>
        </p:spPr>
        <p:txBody>
          <a:bodyPr vert="eaVert" wrap="none"/>
          <a:lstStyle/>
          <a:p>
            <a:endParaRPr lang="es-ES"/>
          </a:p>
        </p:txBody>
      </p:sp>
      <p:sp>
        <p:nvSpPr>
          <p:cNvPr id="16405" name="Line 72"/>
          <p:cNvSpPr>
            <a:spLocks noChangeShapeType="1"/>
          </p:cNvSpPr>
          <p:nvPr/>
        </p:nvSpPr>
        <p:spPr bwMode="auto">
          <a:xfrm>
            <a:off x="5562600" y="2819400"/>
            <a:ext cx="436563" cy="1588"/>
          </a:xfrm>
          <a:prstGeom prst="line">
            <a:avLst/>
          </a:prstGeom>
          <a:noFill/>
          <a:ln w="9525">
            <a:solidFill>
              <a:srgbClr val="000000"/>
            </a:solidFill>
            <a:round/>
            <a:headEnd type="oval" w="med" len="med"/>
            <a:tailEnd type="triangle" w="med" len="med"/>
          </a:ln>
        </p:spPr>
        <p:txBody>
          <a:bodyPr vert="eaVert" wrap="none"/>
          <a:lstStyle/>
          <a:p>
            <a:endParaRPr lang="es-ES"/>
          </a:p>
        </p:txBody>
      </p:sp>
      <p:sp>
        <p:nvSpPr>
          <p:cNvPr id="16406" name="Line 83"/>
          <p:cNvSpPr>
            <a:spLocks noChangeShapeType="1"/>
          </p:cNvSpPr>
          <p:nvPr/>
        </p:nvSpPr>
        <p:spPr bwMode="auto">
          <a:xfrm flipH="1">
            <a:off x="3048000" y="1981200"/>
            <a:ext cx="838200" cy="0"/>
          </a:xfrm>
          <a:prstGeom prst="line">
            <a:avLst/>
          </a:prstGeom>
          <a:noFill/>
          <a:ln w="9525">
            <a:solidFill>
              <a:schemeClr val="tx1"/>
            </a:solidFill>
            <a:round/>
            <a:headEnd type="diamond" w="med" len="med"/>
            <a:tailEnd type="triangle" w="med" len="med"/>
          </a:ln>
        </p:spPr>
        <p:txBody>
          <a:bodyPr/>
          <a:lstStyle/>
          <a:p>
            <a:endParaRPr lang="es-ES"/>
          </a:p>
        </p:txBody>
      </p:sp>
    </p:spTree>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2" name="Text Box 3"/>
          <p:cNvSpPr txBox="1">
            <a:spLocks noChangeArrowheads="1"/>
          </p:cNvSpPr>
          <p:nvPr/>
        </p:nvSpPr>
        <p:spPr bwMode="auto">
          <a:xfrm>
            <a:off x="428625" y="4518025"/>
            <a:ext cx="1785938" cy="339725"/>
          </a:xfrm>
          <a:prstGeom prst="rect">
            <a:avLst/>
          </a:prstGeom>
          <a:ln>
            <a:headEnd/>
            <a:tailEnd/>
          </a:ln>
        </p:spPr>
        <p:style>
          <a:lnRef idx="2">
            <a:schemeClr val="dk1"/>
          </a:lnRef>
          <a:fillRef idx="1">
            <a:schemeClr val="lt1"/>
          </a:fillRef>
          <a:effectRef idx="0">
            <a:schemeClr val="dk1"/>
          </a:effectRef>
          <a:fontRef idx="minor">
            <a:schemeClr val="dk1"/>
          </a:fontRef>
        </p:style>
        <p:txBody>
          <a:bodyPr/>
          <a:lstStyle/>
          <a:p>
            <a:pPr eaLnBrk="0" hangingPunct="0">
              <a:defRPr/>
            </a:pPr>
            <a:r>
              <a:rPr lang="es-ES" sz="1600" dirty="0">
                <a:latin typeface="Agency FB" pitchFamily="34" charset="0"/>
              </a:rPr>
              <a:t>TRANSDUCTOR</a:t>
            </a:r>
          </a:p>
        </p:txBody>
      </p:sp>
      <p:sp>
        <p:nvSpPr>
          <p:cNvPr id="32773" name="Text Box 4"/>
          <p:cNvSpPr txBox="1">
            <a:spLocks noChangeArrowheads="1"/>
          </p:cNvSpPr>
          <p:nvPr/>
        </p:nvSpPr>
        <p:spPr bwMode="auto">
          <a:xfrm>
            <a:off x="500063" y="1785938"/>
            <a:ext cx="1366837" cy="619125"/>
          </a:xfrm>
          <a:prstGeom prst="rect">
            <a:avLst/>
          </a:prstGeom>
          <a:ln>
            <a:headEnd/>
            <a:tailEnd/>
          </a:ln>
        </p:spPr>
        <p:style>
          <a:lnRef idx="2">
            <a:schemeClr val="dk1"/>
          </a:lnRef>
          <a:fillRef idx="1">
            <a:schemeClr val="lt1"/>
          </a:fillRef>
          <a:effectRef idx="0">
            <a:schemeClr val="dk1"/>
          </a:effectRef>
          <a:fontRef idx="minor">
            <a:schemeClr val="dk1"/>
          </a:fontRef>
        </p:style>
        <p:txBody>
          <a:bodyPr/>
          <a:lstStyle/>
          <a:p>
            <a:pPr algn="ctr" eaLnBrk="0" hangingPunct="0">
              <a:defRPr/>
            </a:pPr>
            <a:r>
              <a:rPr lang="es-ES" sz="1600" dirty="0">
                <a:latin typeface="Agency FB" pitchFamily="34" charset="0"/>
              </a:rPr>
              <a:t>PEQUEÑA SEÑAL</a:t>
            </a:r>
          </a:p>
        </p:txBody>
      </p:sp>
      <p:sp>
        <p:nvSpPr>
          <p:cNvPr id="17411" name="Text Box 5"/>
          <p:cNvSpPr txBox="1">
            <a:spLocks noChangeArrowheads="1"/>
          </p:cNvSpPr>
          <p:nvPr/>
        </p:nvSpPr>
        <p:spPr bwMode="auto">
          <a:xfrm>
            <a:off x="2500313" y="2000250"/>
            <a:ext cx="569912" cy="342900"/>
          </a:xfrm>
          <a:prstGeom prst="rect">
            <a:avLst/>
          </a:prstGeom>
          <a:noFill/>
          <a:ln w="9525">
            <a:noFill/>
            <a:miter lim="800000"/>
            <a:headEnd/>
            <a:tailEnd/>
          </a:ln>
        </p:spPr>
        <p:txBody>
          <a:bodyPr/>
          <a:lstStyle/>
          <a:p>
            <a:pPr eaLnBrk="0" hangingPunct="0"/>
            <a:r>
              <a:rPr lang="es-ES">
                <a:latin typeface="Agency FB" pitchFamily="34" charset="0"/>
              </a:rPr>
              <a:t>(1)</a:t>
            </a:r>
          </a:p>
        </p:txBody>
      </p:sp>
      <p:sp>
        <p:nvSpPr>
          <p:cNvPr id="32775" name="Text Box 6"/>
          <p:cNvSpPr txBox="1">
            <a:spLocks noChangeArrowheads="1"/>
          </p:cNvSpPr>
          <p:nvPr/>
        </p:nvSpPr>
        <p:spPr bwMode="auto">
          <a:xfrm>
            <a:off x="2428875" y="4476750"/>
            <a:ext cx="4714875" cy="2024063"/>
          </a:xfrm>
          <a:prstGeom prst="rect">
            <a:avLst/>
          </a:prstGeom>
          <a:ln>
            <a:solidFill>
              <a:schemeClr val="tx1"/>
            </a:solidFill>
            <a:headEnd/>
            <a:tailEnd/>
          </a:ln>
        </p:spPr>
        <p:style>
          <a:lnRef idx="2">
            <a:schemeClr val="accent2"/>
          </a:lnRef>
          <a:fillRef idx="1">
            <a:schemeClr val="lt1"/>
          </a:fillRef>
          <a:effectRef idx="0">
            <a:schemeClr val="accent2"/>
          </a:effectRef>
          <a:fontRef idx="minor">
            <a:schemeClr val="dk1"/>
          </a:fontRef>
        </p:style>
        <p:txBody>
          <a:bodyPr/>
          <a:lstStyle/>
          <a:p>
            <a:pPr eaLnBrk="0" hangingPunct="0">
              <a:buFont typeface="Times New Roman" pitchFamily="18" charset="0"/>
              <a:buNone/>
              <a:defRPr/>
            </a:pPr>
            <a:r>
              <a:rPr lang="es-ES_tradnl" sz="2000" dirty="0"/>
              <a:t>(1) </a:t>
            </a:r>
            <a:r>
              <a:rPr lang="es-ES" sz="2000" dirty="0"/>
              <a:t>Amplificador</a:t>
            </a:r>
            <a:endParaRPr lang="es-ES_tradnl" sz="2000" dirty="0"/>
          </a:p>
          <a:p>
            <a:pPr eaLnBrk="0" hangingPunct="0">
              <a:buFont typeface="Times New Roman" pitchFamily="18" charset="0"/>
              <a:buNone/>
              <a:defRPr/>
            </a:pPr>
            <a:r>
              <a:rPr lang="es-ES_tradnl" sz="2000" dirty="0"/>
              <a:t>(2) </a:t>
            </a:r>
            <a:r>
              <a:rPr lang="es-ES" sz="2000" dirty="0"/>
              <a:t>Unidad Servo</a:t>
            </a:r>
          </a:p>
          <a:p>
            <a:pPr eaLnBrk="0" hangingPunct="0">
              <a:buFont typeface="Times New Roman" pitchFamily="18" charset="0"/>
              <a:buNone/>
              <a:defRPr/>
            </a:pPr>
            <a:r>
              <a:rPr lang="es-ES_tradnl" sz="2000" dirty="0"/>
              <a:t>(3) </a:t>
            </a:r>
            <a:r>
              <a:rPr lang="es-ES" sz="2000" dirty="0"/>
              <a:t>Indicador de Velocidad</a:t>
            </a:r>
          </a:p>
          <a:p>
            <a:pPr eaLnBrk="0" hangingPunct="0">
              <a:buFont typeface="Times New Roman" pitchFamily="18" charset="0"/>
              <a:buNone/>
              <a:defRPr/>
            </a:pPr>
            <a:r>
              <a:rPr lang="es-ES_tradnl" sz="2000" dirty="0"/>
              <a:t>(4) </a:t>
            </a:r>
            <a:r>
              <a:rPr lang="es-ES" sz="2000" dirty="0"/>
              <a:t>Indicador de Distancia</a:t>
            </a:r>
          </a:p>
          <a:p>
            <a:pPr eaLnBrk="0" hangingPunct="0">
              <a:buFont typeface="Times New Roman" pitchFamily="18" charset="0"/>
              <a:buNone/>
              <a:defRPr/>
            </a:pPr>
            <a:r>
              <a:rPr lang="es-ES_tradnl" sz="2000" dirty="0">
                <a:solidFill>
                  <a:srgbClr val="00CC66"/>
                </a:solidFill>
              </a:rPr>
              <a:t>(5) </a:t>
            </a:r>
            <a:r>
              <a:rPr lang="es-ES" sz="2000" dirty="0">
                <a:solidFill>
                  <a:srgbClr val="00CC66"/>
                </a:solidFill>
              </a:rPr>
              <a:t>Distribución de la señal de Velocidad.</a:t>
            </a:r>
          </a:p>
          <a:p>
            <a:pPr eaLnBrk="0" hangingPunct="0">
              <a:buFont typeface="Times New Roman" pitchFamily="18" charset="0"/>
              <a:buNone/>
              <a:defRPr/>
            </a:pPr>
            <a:r>
              <a:rPr lang="es-ES_tradnl" sz="2000" dirty="0">
                <a:solidFill>
                  <a:srgbClr val="000099"/>
                </a:solidFill>
              </a:rPr>
              <a:t>(6) </a:t>
            </a:r>
            <a:r>
              <a:rPr lang="es-ES" sz="2000" dirty="0">
                <a:solidFill>
                  <a:srgbClr val="000099"/>
                </a:solidFill>
              </a:rPr>
              <a:t>Distribución de la señal de distancia</a:t>
            </a:r>
          </a:p>
        </p:txBody>
      </p:sp>
      <p:sp>
        <p:nvSpPr>
          <p:cNvPr id="32776" name="Text Box 7"/>
          <p:cNvSpPr txBox="1">
            <a:spLocks noChangeArrowheads="1"/>
          </p:cNvSpPr>
          <p:nvPr/>
        </p:nvSpPr>
        <p:spPr bwMode="auto">
          <a:xfrm>
            <a:off x="2643188" y="1071563"/>
            <a:ext cx="1928812" cy="571500"/>
          </a:xfrm>
          <a:prstGeom prst="rect">
            <a:avLst/>
          </a:prstGeom>
          <a:ln>
            <a:headEnd/>
            <a:tailEnd/>
          </a:ln>
        </p:spPr>
        <p:style>
          <a:lnRef idx="2">
            <a:schemeClr val="dk1"/>
          </a:lnRef>
          <a:fillRef idx="1">
            <a:schemeClr val="lt1"/>
          </a:fillRef>
          <a:effectRef idx="0">
            <a:schemeClr val="dk1"/>
          </a:effectRef>
          <a:fontRef idx="minor">
            <a:schemeClr val="dk1"/>
          </a:fontRef>
        </p:style>
        <p:txBody>
          <a:bodyPr/>
          <a:lstStyle/>
          <a:p>
            <a:pPr algn="ctr" eaLnBrk="0" hangingPunct="0">
              <a:defRPr/>
            </a:pPr>
            <a:r>
              <a:rPr lang="es-ES" sz="1600" dirty="0">
                <a:latin typeface="Agency FB" pitchFamily="34" charset="0"/>
              </a:rPr>
              <a:t>SEÑAL AMPLIFICADA</a:t>
            </a:r>
          </a:p>
        </p:txBody>
      </p:sp>
      <p:sp>
        <p:nvSpPr>
          <p:cNvPr id="17414" name="Text Box 8"/>
          <p:cNvSpPr txBox="1">
            <a:spLocks noChangeArrowheads="1"/>
          </p:cNvSpPr>
          <p:nvPr/>
        </p:nvSpPr>
        <p:spPr bwMode="auto">
          <a:xfrm>
            <a:off x="4687888" y="2071688"/>
            <a:ext cx="569912" cy="342900"/>
          </a:xfrm>
          <a:prstGeom prst="rect">
            <a:avLst/>
          </a:prstGeom>
          <a:noFill/>
          <a:ln w="9525">
            <a:noFill/>
            <a:miter lim="800000"/>
            <a:headEnd/>
            <a:tailEnd/>
          </a:ln>
        </p:spPr>
        <p:txBody>
          <a:bodyPr/>
          <a:lstStyle/>
          <a:p>
            <a:pPr eaLnBrk="0" hangingPunct="0"/>
            <a:r>
              <a:rPr lang="es-ES">
                <a:latin typeface="Agency FB" pitchFamily="34" charset="0"/>
              </a:rPr>
              <a:t>(2)</a:t>
            </a:r>
          </a:p>
        </p:txBody>
      </p:sp>
      <p:sp>
        <p:nvSpPr>
          <p:cNvPr id="17415" name="Line 10"/>
          <p:cNvSpPr>
            <a:spLocks noChangeShapeType="1"/>
          </p:cNvSpPr>
          <p:nvPr/>
        </p:nvSpPr>
        <p:spPr bwMode="auto">
          <a:xfrm flipV="1">
            <a:off x="1230313" y="2547938"/>
            <a:ext cx="0" cy="1860550"/>
          </a:xfrm>
          <a:prstGeom prst="line">
            <a:avLst/>
          </a:prstGeom>
          <a:noFill/>
          <a:ln w="9525">
            <a:solidFill>
              <a:srgbClr val="000000"/>
            </a:solidFill>
            <a:round/>
            <a:headEnd/>
            <a:tailEnd/>
          </a:ln>
        </p:spPr>
        <p:txBody>
          <a:bodyPr/>
          <a:lstStyle/>
          <a:p>
            <a:endParaRPr lang="es-ES"/>
          </a:p>
        </p:txBody>
      </p:sp>
      <p:sp>
        <p:nvSpPr>
          <p:cNvPr id="17416" name="Line 11"/>
          <p:cNvSpPr>
            <a:spLocks noChangeShapeType="1"/>
          </p:cNvSpPr>
          <p:nvPr/>
        </p:nvSpPr>
        <p:spPr bwMode="auto">
          <a:xfrm>
            <a:off x="1230313" y="2547938"/>
            <a:ext cx="4391025" cy="0"/>
          </a:xfrm>
          <a:prstGeom prst="line">
            <a:avLst/>
          </a:prstGeom>
          <a:noFill/>
          <a:ln w="9525">
            <a:solidFill>
              <a:srgbClr val="000000"/>
            </a:solidFill>
            <a:round/>
            <a:headEnd/>
            <a:tailEnd/>
          </a:ln>
        </p:spPr>
        <p:txBody>
          <a:bodyPr/>
          <a:lstStyle/>
          <a:p>
            <a:endParaRPr lang="es-ES"/>
          </a:p>
        </p:txBody>
      </p:sp>
      <p:sp>
        <p:nvSpPr>
          <p:cNvPr id="17417" name="Rectangle 12"/>
          <p:cNvSpPr>
            <a:spLocks noChangeArrowheads="1"/>
          </p:cNvSpPr>
          <p:nvPr/>
        </p:nvSpPr>
        <p:spPr bwMode="auto">
          <a:xfrm>
            <a:off x="2566988" y="2403475"/>
            <a:ext cx="287337" cy="287338"/>
          </a:xfrm>
          <a:prstGeom prst="rect">
            <a:avLst/>
          </a:prstGeom>
          <a:solidFill>
            <a:srgbClr val="C0C0C0"/>
          </a:solidFill>
          <a:ln w="9525">
            <a:solidFill>
              <a:srgbClr val="000000"/>
            </a:solidFill>
            <a:miter lim="800000"/>
            <a:headEnd/>
            <a:tailEnd/>
          </a:ln>
        </p:spPr>
        <p:txBody>
          <a:bodyPr/>
          <a:lstStyle/>
          <a:p>
            <a:endParaRPr lang="es-ES"/>
          </a:p>
        </p:txBody>
      </p:sp>
      <p:grpSp>
        <p:nvGrpSpPr>
          <p:cNvPr id="17418" name="Group 13"/>
          <p:cNvGrpSpPr>
            <a:grpSpLocks/>
          </p:cNvGrpSpPr>
          <p:nvPr/>
        </p:nvGrpSpPr>
        <p:grpSpPr bwMode="auto">
          <a:xfrm>
            <a:off x="3044825" y="1687513"/>
            <a:ext cx="858838" cy="1719262"/>
            <a:chOff x="4341" y="2138"/>
            <a:chExt cx="1080" cy="2160"/>
          </a:xfrm>
        </p:grpSpPr>
        <p:sp>
          <p:nvSpPr>
            <p:cNvPr id="17502" name="Freeform 14"/>
            <p:cNvSpPr>
              <a:spLocks/>
            </p:cNvSpPr>
            <p:nvPr/>
          </p:nvSpPr>
          <p:spPr bwMode="auto">
            <a:xfrm>
              <a:off x="4341" y="2138"/>
              <a:ext cx="360" cy="2160"/>
            </a:xfrm>
            <a:custGeom>
              <a:avLst/>
              <a:gdLst>
                <a:gd name="T0" fmla="*/ 0 w 960"/>
                <a:gd name="T1" fmla="*/ 1080 h 2160"/>
                <a:gd name="T2" fmla="*/ 34 w 960"/>
                <a:gd name="T3" fmla="*/ 0 h 2160"/>
                <a:gd name="T4" fmla="*/ 68 w 960"/>
                <a:gd name="T5" fmla="*/ 1080 h 2160"/>
                <a:gd name="T6" fmla="*/ 101 w 960"/>
                <a:gd name="T7" fmla="*/ 2160 h 2160"/>
                <a:gd name="T8" fmla="*/ 135 w 960"/>
                <a:gd name="T9" fmla="*/ 1080 h 2160"/>
                <a:gd name="T10" fmla="*/ 0 60000 65536"/>
                <a:gd name="T11" fmla="*/ 0 60000 65536"/>
                <a:gd name="T12" fmla="*/ 0 60000 65536"/>
                <a:gd name="T13" fmla="*/ 0 60000 65536"/>
                <a:gd name="T14" fmla="*/ 0 60000 65536"/>
                <a:gd name="T15" fmla="*/ 0 w 960"/>
                <a:gd name="T16" fmla="*/ 0 h 2160"/>
                <a:gd name="T17" fmla="*/ 960 w 960"/>
                <a:gd name="T18" fmla="*/ 2160 h 2160"/>
              </a:gdLst>
              <a:ahLst/>
              <a:cxnLst>
                <a:cxn ang="T10">
                  <a:pos x="T0" y="T1"/>
                </a:cxn>
                <a:cxn ang="T11">
                  <a:pos x="T2" y="T3"/>
                </a:cxn>
                <a:cxn ang="T12">
                  <a:pos x="T4" y="T5"/>
                </a:cxn>
                <a:cxn ang="T13">
                  <a:pos x="T6" y="T7"/>
                </a:cxn>
                <a:cxn ang="T14">
                  <a:pos x="T8" y="T9"/>
                </a:cxn>
              </a:cxnLst>
              <a:rect l="T15" t="T16" r="T17" b="T18"/>
              <a:pathLst>
                <a:path w="960" h="2160">
                  <a:moveTo>
                    <a:pt x="0" y="1080"/>
                  </a:moveTo>
                  <a:cubicBezTo>
                    <a:pt x="80" y="540"/>
                    <a:pt x="160" y="0"/>
                    <a:pt x="240" y="0"/>
                  </a:cubicBezTo>
                  <a:cubicBezTo>
                    <a:pt x="320" y="0"/>
                    <a:pt x="400" y="720"/>
                    <a:pt x="480" y="1080"/>
                  </a:cubicBezTo>
                  <a:cubicBezTo>
                    <a:pt x="560" y="1440"/>
                    <a:pt x="640" y="2160"/>
                    <a:pt x="720" y="2160"/>
                  </a:cubicBezTo>
                  <a:cubicBezTo>
                    <a:pt x="800" y="2160"/>
                    <a:pt x="880" y="1620"/>
                    <a:pt x="960" y="1080"/>
                  </a:cubicBezTo>
                </a:path>
              </a:pathLst>
            </a:custGeom>
            <a:noFill/>
            <a:ln w="9525">
              <a:solidFill>
                <a:srgbClr val="000099"/>
              </a:solidFill>
              <a:round/>
              <a:headEnd/>
              <a:tailEnd/>
            </a:ln>
          </p:spPr>
          <p:txBody>
            <a:bodyPr/>
            <a:lstStyle/>
            <a:p>
              <a:endParaRPr lang="es-ES"/>
            </a:p>
          </p:txBody>
        </p:sp>
        <p:sp>
          <p:nvSpPr>
            <p:cNvPr id="17503" name="Freeform 15"/>
            <p:cNvSpPr>
              <a:spLocks/>
            </p:cNvSpPr>
            <p:nvPr/>
          </p:nvSpPr>
          <p:spPr bwMode="auto">
            <a:xfrm>
              <a:off x="4701" y="2138"/>
              <a:ext cx="360" cy="2160"/>
            </a:xfrm>
            <a:custGeom>
              <a:avLst/>
              <a:gdLst>
                <a:gd name="T0" fmla="*/ 0 w 960"/>
                <a:gd name="T1" fmla="*/ 1080 h 2160"/>
                <a:gd name="T2" fmla="*/ 34 w 960"/>
                <a:gd name="T3" fmla="*/ 0 h 2160"/>
                <a:gd name="T4" fmla="*/ 68 w 960"/>
                <a:gd name="T5" fmla="*/ 1080 h 2160"/>
                <a:gd name="T6" fmla="*/ 101 w 960"/>
                <a:gd name="T7" fmla="*/ 2160 h 2160"/>
                <a:gd name="T8" fmla="*/ 135 w 960"/>
                <a:gd name="T9" fmla="*/ 1080 h 2160"/>
                <a:gd name="T10" fmla="*/ 0 60000 65536"/>
                <a:gd name="T11" fmla="*/ 0 60000 65536"/>
                <a:gd name="T12" fmla="*/ 0 60000 65536"/>
                <a:gd name="T13" fmla="*/ 0 60000 65536"/>
                <a:gd name="T14" fmla="*/ 0 60000 65536"/>
                <a:gd name="T15" fmla="*/ 0 w 960"/>
                <a:gd name="T16" fmla="*/ 0 h 2160"/>
                <a:gd name="T17" fmla="*/ 960 w 960"/>
                <a:gd name="T18" fmla="*/ 2160 h 2160"/>
              </a:gdLst>
              <a:ahLst/>
              <a:cxnLst>
                <a:cxn ang="T10">
                  <a:pos x="T0" y="T1"/>
                </a:cxn>
                <a:cxn ang="T11">
                  <a:pos x="T2" y="T3"/>
                </a:cxn>
                <a:cxn ang="T12">
                  <a:pos x="T4" y="T5"/>
                </a:cxn>
                <a:cxn ang="T13">
                  <a:pos x="T6" y="T7"/>
                </a:cxn>
                <a:cxn ang="T14">
                  <a:pos x="T8" y="T9"/>
                </a:cxn>
              </a:cxnLst>
              <a:rect l="T15" t="T16" r="T17" b="T18"/>
              <a:pathLst>
                <a:path w="960" h="2160">
                  <a:moveTo>
                    <a:pt x="0" y="1080"/>
                  </a:moveTo>
                  <a:cubicBezTo>
                    <a:pt x="80" y="540"/>
                    <a:pt x="160" y="0"/>
                    <a:pt x="240" y="0"/>
                  </a:cubicBezTo>
                  <a:cubicBezTo>
                    <a:pt x="320" y="0"/>
                    <a:pt x="400" y="720"/>
                    <a:pt x="480" y="1080"/>
                  </a:cubicBezTo>
                  <a:cubicBezTo>
                    <a:pt x="560" y="1440"/>
                    <a:pt x="640" y="2160"/>
                    <a:pt x="720" y="2160"/>
                  </a:cubicBezTo>
                  <a:cubicBezTo>
                    <a:pt x="800" y="2160"/>
                    <a:pt x="880" y="1620"/>
                    <a:pt x="960" y="1080"/>
                  </a:cubicBezTo>
                </a:path>
              </a:pathLst>
            </a:custGeom>
            <a:noFill/>
            <a:ln w="9525">
              <a:solidFill>
                <a:srgbClr val="000099"/>
              </a:solidFill>
              <a:round/>
              <a:headEnd/>
              <a:tailEnd/>
            </a:ln>
          </p:spPr>
          <p:txBody>
            <a:bodyPr/>
            <a:lstStyle/>
            <a:p>
              <a:endParaRPr lang="es-ES"/>
            </a:p>
          </p:txBody>
        </p:sp>
        <p:sp>
          <p:nvSpPr>
            <p:cNvPr id="17504" name="Freeform 16"/>
            <p:cNvSpPr>
              <a:spLocks/>
            </p:cNvSpPr>
            <p:nvPr/>
          </p:nvSpPr>
          <p:spPr bwMode="auto">
            <a:xfrm>
              <a:off x="5061" y="2138"/>
              <a:ext cx="360" cy="2160"/>
            </a:xfrm>
            <a:custGeom>
              <a:avLst/>
              <a:gdLst>
                <a:gd name="T0" fmla="*/ 0 w 960"/>
                <a:gd name="T1" fmla="*/ 1080 h 2160"/>
                <a:gd name="T2" fmla="*/ 34 w 960"/>
                <a:gd name="T3" fmla="*/ 0 h 2160"/>
                <a:gd name="T4" fmla="*/ 68 w 960"/>
                <a:gd name="T5" fmla="*/ 1080 h 2160"/>
                <a:gd name="T6" fmla="*/ 101 w 960"/>
                <a:gd name="T7" fmla="*/ 2160 h 2160"/>
                <a:gd name="T8" fmla="*/ 135 w 960"/>
                <a:gd name="T9" fmla="*/ 1080 h 2160"/>
                <a:gd name="T10" fmla="*/ 0 60000 65536"/>
                <a:gd name="T11" fmla="*/ 0 60000 65536"/>
                <a:gd name="T12" fmla="*/ 0 60000 65536"/>
                <a:gd name="T13" fmla="*/ 0 60000 65536"/>
                <a:gd name="T14" fmla="*/ 0 60000 65536"/>
                <a:gd name="T15" fmla="*/ 0 w 960"/>
                <a:gd name="T16" fmla="*/ 0 h 2160"/>
                <a:gd name="T17" fmla="*/ 960 w 960"/>
                <a:gd name="T18" fmla="*/ 2160 h 2160"/>
              </a:gdLst>
              <a:ahLst/>
              <a:cxnLst>
                <a:cxn ang="T10">
                  <a:pos x="T0" y="T1"/>
                </a:cxn>
                <a:cxn ang="T11">
                  <a:pos x="T2" y="T3"/>
                </a:cxn>
                <a:cxn ang="T12">
                  <a:pos x="T4" y="T5"/>
                </a:cxn>
                <a:cxn ang="T13">
                  <a:pos x="T6" y="T7"/>
                </a:cxn>
                <a:cxn ang="T14">
                  <a:pos x="T8" y="T9"/>
                </a:cxn>
              </a:cxnLst>
              <a:rect l="T15" t="T16" r="T17" b="T18"/>
              <a:pathLst>
                <a:path w="960" h="2160">
                  <a:moveTo>
                    <a:pt x="0" y="1080"/>
                  </a:moveTo>
                  <a:cubicBezTo>
                    <a:pt x="80" y="540"/>
                    <a:pt x="160" y="0"/>
                    <a:pt x="240" y="0"/>
                  </a:cubicBezTo>
                  <a:cubicBezTo>
                    <a:pt x="320" y="0"/>
                    <a:pt x="400" y="720"/>
                    <a:pt x="480" y="1080"/>
                  </a:cubicBezTo>
                  <a:cubicBezTo>
                    <a:pt x="560" y="1440"/>
                    <a:pt x="640" y="2160"/>
                    <a:pt x="720" y="2160"/>
                  </a:cubicBezTo>
                  <a:cubicBezTo>
                    <a:pt x="800" y="2160"/>
                    <a:pt x="880" y="1620"/>
                    <a:pt x="960" y="1080"/>
                  </a:cubicBezTo>
                </a:path>
              </a:pathLst>
            </a:custGeom>
            <a:noFill/>
            <a:ln w="9525">
              <a:solidFill>
                <a:srgbClr val="000099"/>
              </a:solidFill>
              <a:round/>
              <a:headEnd/>
              <a:tailEnd/>
            </a:ln>
          </p:spPr>
          <p:txBody>
            <a:bodyPr/>
            <a:lstStyle/>
            <a:p>
              <a:endParaRPr lang="es-ES"/>
            </a:p>
          </p:txBody>
        </p:sp>
      </p:grpSp>
      <p:grpSp>
        <p:nvGrpSpPr>
          <p:cNvPr id="17419" name="Group 17"/>
          <p:cNvGrpSpPr>
            <a:grpSpLocks/>
          </p:cNvGrpSpPr>
          <p:nvPr/>
        </p:nvGrpSpPr>
        <p:grpSpPr bwMode="auto">
          <a:xfrm>
            <a:off x="1993900" y="2403475"/>
            <a:ext cx="144463" cy="287338"/>
            <a:chOff x="4341" y="2138"/>
            <a:chExt cx="1080" cy="2160"/>
          </a:xfrm>
        </p:grpSpPr>
        <p:sp>
          <p:nvSpPr>
            <p:cNvPr id="17499" name="Freeform 18"/>
            <p:cNvSpPr>
              <a:spLocks/>
            </p:cNvSpPr>
            <p:nvPr/>
          </p:nvSpPr>
          <p:spPr bwMode="auto">
            <a:xfrm>
              <a:off x="4341" y="2138"/>
              <a:ext cx="360" cy="2160"/>
            </a:xfrm>
            <a:custGeom>
              <a:avLst/>
              <a:gdLst>
                <a:gd name="T0" fmla="*/ 0 w 960"/>
                <a:gd name="T1" fmla="*/ 1080 h 2160"/>
                <a:gd name="T2" fmla="*/ 34 w 960"/>
                <a:gd name="T3" fmla="*/ 0 h 2160"/>
                <a:gd name="T4" fmla="*/ 68 w 960"/>
                <a:gd name="T5" fmla="*/ 1080 h 2160"/>
                <a:gd name="T6" fmla="*/ 101 w 960"/>
                <a:gd name="T7" fmla="*/ 2160 h 2160"/>
                <a:gd name="T8" fmla="*/ 135 w 960"/>
                <a:gd name="T9" fmla="*/ 1080 h 2160"/>
                <a:gd name="T10" fmla="*/ 0 60000 65536"/>
                <a:gd name="T11" fmla="*/ 0 60000 65536"/>
                <a:gd name="T12" fmla="*/ 0 60000 65536"/>
                <a:gd name="T13" fmla="*/ 0 60000 65536"/>
                <a:gd name="T14" fmla="*/ 0 60000 65536"/>
                <a:gd name="T15" fmla="*/ 0 w 960"/>
                <a:gd name="T16" fmla="*/ 0 h 2160"/>
                <a:gd name="T17" fmla="*/ 960 w 960"/>
                <a:gd name="T18" fmla="*/ 2160 h 2160"/>
              </a:gdLst>
              <a:ahLst/>
              <a:cxnLst>
                <a:cxn ang="T10">
                  <a:pos x="T0" y="T1"/>
                </a:cxn>
                <a:cxn ang="T11">
                  <a:pos x="T2" y="T3"/>
                </a:cxn>
                <a:cxn ang="T12">
                  <a:pos x="T4" y="T5"/>
                </a:cxn>
                <a:cxn ang="T13">
                  <a:pos x="T6" y="T7"/>
                </a:cxn>
                <a:cxn ang="T14">
                  <a:pos x="T8" y="T9"/>
                </a:cxn>
              </a:cxnLst>
              <a:rect l="T15" t="T16" r="T17" b="T18"/>
              <a:pathLst>
                <a:path w="960" h="2160">
                  <a:moveTo>
                    <a:pt x="0" y="1080"/>
                  </a:moveTo>
                  <a:cubicBezTo>
                    <a:pt x="80" y="540"/>
                    <a:pt x="160" y="0"/>
                    <a:pt x="240" y="0"/>
                  </a:cubicBezTo>
                  <a:cubicBezTo>
                    <a:pt x="320" y="0"/>
                    <a:pt x="400" y="720"/>
                    <a:pt x="480" y="1080"/>
                  </a:cubicBezTo>
                  <a:cubicBezTo>
                    <a:pt x="560" y="1440"/>
                    <a:pt x="640" y="2160"/>
                    <a:pt x="720" y="2160"/>
                  </a:cubicBezTo>
                  <a:cubicBezTo>
                    <a:pt x="800" y="2160"/>
                    <a:pt x="880" y="1620"/>
                    <a:pt x="960" y="1080"/>
                  </a:cubicBezTo>
                </a:path>
              </a:pathLst>
            </a:custGeom>
            <a:noFill/>
            <a:ln w="9525">
              <a:solidFill>
                <a:srgbClr val="000099"/>
              </a:solidFill>
              <a:round/>
              <a:headEnd/>
              <a:tailEnd/>
            </a:ln>
          </p:spPr>
          <p:txBody>
            <a:bodyPr/>
            <a:lstStyle/>
            <a:p>
              <a:endParaRPr lang="es-ES"/>
            </a:p>
          </p:txBody>
        </p:sp>
        <p:sp>
          <p:nvSpPr>
            <p:cNvPr id="17500" name="Freeform 19"/>
            <p:cNvSpPr>
              <a:spLocks/>
            </p:cNvSpPr>
            <p:nvPr/>
          </p:nvSpPr>
          <p:spPr bwMode="auto">
            <a:xfrm>
              <a:off x="4701" y="2138"/>
              <a:ext cx="360" cy="2160"/>
            </a:xfrm>
            <a:custGeom>
              <a:avLst/>
              <a:gdLst>
                <a:gd name="T0" fmla="*/ 0 w 960"/>
                <a:gd name="T1" fmla="*/ 1080 h 2160"/>
                <a:gd name="T2" fmla="*/ 34 w 960"/>
                <a:gd name="T3" fmla="*/ 0 h 2160"/>
                <a:gd name="T4" fmla="*/ 68 w 960"/>
                <a:gd name="T5" fmla="*/ 1080 h 2160"/>
                <a:gd name="T6" fmla="*/ 101 w 960"/>
                <a:gd name="T7" fmla="*/ 2160 h 2160"/>
                <a:gd name="T8" fmla="*/ 135 w 960"/>
                <a:gd name="T9" fmla="*/ 1080 h 2160"/>
                <a:gd name="T10" fmla="*/ 0 60000 65536"/>
                <a:gd name="T11" fmla="*/ 0 60000 65536"/>
                <a:gd name="T12" fmla="*/ 0 60000 65536"/>
                <a:gd name="T13" fmla="*/ 0 60000 65536"/>
                <a:gd name="T14" fmla="*/ 0 60000 65536"/>
                <a:gd name="T15" fmla="*/ 0 w 960"/>
                <a:gd name="T16" fmla="*/ 0 h 2160"/>
                <a:gd name="T17" fmla="*/ 960 w 960"/>
                <a:gd name="T18" fmla="*/ 2160 h 2160"/>
              </a:gdLst>
              <a:ahLst/>
              <a:cxnLst>
                <a:cxn ang="T10">
                  <a:pos x="T0" y="T1"/>
                </a:cxn>
                <a:cxn ang="T11">
                  <a:pos x="T2" y="T3"/>
                </a:cxn>
                <a:cxn ang="T12">
                  <a:pos x="T4" y="T5"/>
                </a:cxn>
                <a:cxn ang="T13">
                  <a:pos x="T6" y="T7"/>
                </a:cxn>
                <a:cxn ang="T14">
                  <a:pos x="T8" y="T9"/>
                </a:cxn>
              </a:cxnLst>
              <a:rect l="T15" t="T16" r="T17" b="T18"/>
              <a:pathLst>
                <a:path w="960" h="2160">
                  <a:moveTo>
                    <a:pt x="0" y="1080"/>
                  </a:moveTo>
                  <a:cubicBezTo>
                    <a:pt x="80" y="540"/>
                    <a:pt x="160" y="0"/>
                    <a:pt x="240" y="0"/>
                  </a:cubicBezTo>
                  <a:cubicBezTo>
                    <a:pt x="320" y="0"/>
                    <a:pt x="400" y="720"/>
                    <a:pt x="480" y="1080"/>
                  </a:cubicBezTo>
                  <a:cubicBezTo>
                    <a:pt x="560" y="1440"/>
                    <a:pt x="640" y="2160"/>
                    <a:pt x="720" y="2160"/>
                  </a:cubicBezTo>
                  <a:cubicBezTo>
                    <a:pt x="800" y="2160"/>
                    <a:pt x="880" y="1620"/>
                    <a:pt x="960" y="1080"/>
                  </a:cubicBezTo>
                </a:path>
              </a:pathLst>
            </a:custGeom>
            <a:noFill/>
            <a:ln w="9525">
              <a:solidFill>
                <a:srgbClr val="000099"/>
              </a:solidFill>
              <a:round/>
              <a:headEnd/>
              <a:tailEnd/>
            </a:ln>
          </p:spPr>
          <p:txBody>
            <a:bodyPr/>
            <a:lstStyle/>
            <a:p>
              <a:endParaRPr lang="es-ES"/>
            </a:p>
          </p:txBody>
        </p:sp>
        <p:sp>
          <p:nvSpPr>
            <p:cNvPr id="17501" name="Freeform 20"/>
            <p:cNvSpPr>
              <a:spLocks/>
            </p:cNvSpPr>
            <p:nvPr/>
          </p:nvSpPr>
          <p:spPr bwMode="auto">
            <a:xfrm>
              <a:off x="5061" y="2138"/>
              <a:ext cx="360" cy="2160"/>
            </a:xfrm>
            <a:custGeom>
              <a:avLst/>
              <a:gdLst>
                <a:gd name="T0" fmla="*/ 0 w 960"/>
                <a:gd name="T1" fmla="*/ 1080 h 2160"/>
                <a:gd name="T2" fmla="*/ 34 w 960"/>
                <a:gd name="T3" fmla="*/ 0 h 2160"/>
                <a:gd name="T4" fmla="*/ 68 w 960"/>
                <a:gd name="T5" fmla="*/ 1080 h 2160"/>
                <a:gd name="T6" fmla="*/ 101 w 960"/>
                <a:gd name="T7" fmla="*/ 2160 h 2160"/>
                <a:gd name="T8" fmla="*/ 135 w 960"/>
                <a:gd name="T9" fmla="*/ 1080 h 2160"/>
                <a:gd name="T10" fmla="*/ 0 60000 65536"/>
                <a:gd name="T11" fmla="*/ 0 60000 65536"/>
                <a:gd name="T12" fmla="*/ 0 60000 65536"/>
                <a:gd name="T13" fmla="*/ 0 60000 65536"/>
                <a:gd name="T14" fmla="*/ 0 60000 65536"/>
                <a:gd name="T15" fmla="*/ 0 w 960"/>
                <a:gd name="T16" fmla="*/ 0 h 2160"/>
                <a:gd name="T17" fmla="*/ 960 w 960"/>
                <a:gd name="T18" fmla="*/ 2160 h 2160"/>
              </a:gdLst>
              <a:ahLst/>
              <a:cxnLst>
                <a:cxn ang="T10">
                  <a:pos x="T0" y="T1"/>
                </a:cxn>
                <a:cxn ang="T11">
                  <a:pos x="T2" y="T3"/>
                </a:cxn>
                <a:cxn ang="T12">
                  <a:pos x="T4" y="T5"/>
                </a:cxn>
                <a:cxn ang="T13">
                  <a:pos x="T6" y="T7"/>
                </a:cxn>
                <a:cxn ang="T14">
                  <a:pos x="T8" y="T9"/>
                </a:cxn>
              </a:cxnLst>
              <a:rect l="T15" t="T16" r="T17" b="T18"/>
              <a:pathLst>
                <a:path w="960" h="2160">
                  <a:moveTo>
                    <a:pt x="0" y="1080"/>
                  </a:moveTo>
                  <a:cubicBezTo>
                    <a:pt x="80" y="540"/>
                    <a:pt x="160" y="0"/>
                    <a:pt x="240" y="0"/>
                  </a:cubicBezTo>
                  <a:cubicBezTo>
                    <a:pt x="320" y="0"/>
                    <a:pt x="400" y="720"/>
                    <a:pt x="480" y="1080"/>
                  </a:cubicBezTo>
                  <a:cubicBezTo>
                    <a:pt x="560" y="1440"/>
                    <a:pt x="640" y="2160"/>
                    <a:pt x="720" y="2160"/>
                  </a:cubicBezTo>
                  <a:cubicBezTo>
                    <a:pt x="800" y="2160"/>
                    <a:pt x="880" y="1620"/>
                    <a:pt x="960" y="1080"/>
                  </a:cubicBezTo>
                </a:path>
              </a:pathLst>
            </a:custGeom>
            <a:noFill/>
            <a:ln w="9525">
              <a:solidFill>
                <a:srgbClr val="000099"/>
              </a:solidFill>
              <a:round/>
              <a:headEnd/>
              <a:tailEnd/>
            </a:ln>
          </p:spPr>
          <p:txBody>
            <a:bodyPr/>
            <a:lstStyle/>
            <a:p>
              <a:endParaRPr lang="es-ES"/>
            </a:p>
          </p:txBody>
        </p:sp>
      </p:grpSp>
      <p:sp>
        <p:nvSpPr>
          <p:cNvPr id="17420" name="Rectangle 21"/>
          <p:cNvSpPr>
            <a:spLocks noChangeArrowheads="1"/>
          </p:cNvSpPr>
          <p:nvPr/>
        </p:nvSpPr>
        <p:spPr bwMode="auto">
          <a:xfrm>
            <a:off x="4667250" y="2403475"/>
            <a:ext cx="954088" cy="287338"/>
          </a:xfrm>
          <a:prstGeom prst="rect">
            <a:avLst/>
          </a:prstGeom>
          <a:solidFill>
            <a:srgbClr val="FFFF00"/>
          </a:solidFill>
          <a:ln w="9525">
            <a:solidFill>
              <a:srgbClr val="000000"/>
            </a:solidFill>
            <a:miter lim="800000"/>
            <a:headEnd/>
            <a:tailEnd/>
          </a:ln>
        </p:spPr>
        <p:txBody>
          <a:bodyPr/>
          <a:lstStyle/>
          <a:p>
            <a:endParaRPr lang="es-ES"/>
          </a:p>
        </p:txBody>
      </p:sp>
      <p:grpSp>
        <p:nvGrpSpPr>
          <p:cNvPr id="17421" name="Group 22"/>
          <p:cNvGrpSpPr>
            <a:grpSpLocks/>
          </p:cNvGrpSpPr>
          <p:nvPr/>
        </p:nvGrpSpPr>
        <p:grpSpPr bwMode="auto">
          <a:xfrm>
            <a:off x="5049838" y="1258888"/>
            <a:ext cx="954087" cy="858837"/>
            <a:chOff x="7461" y="1706"/>
            <a:chExt cx="1200" cy="1080"/>
          </a:xfrm>
        </p:grpSpPr>
        <p:sp>
          <p:nvSpPr>
            <p:cNvPr id="17497" name="Oval 23"/>
            <p:cNvSpPr>
              <a:spLocks noChangeArrowheads="1"/>
            </p:cNvSpPr>
            <p:nvPr/>
          </p:nvSpPr>
          <p:spPr bwMode="auto">
            <a:xfrm>
              <a:off x="7461" y="1706"/>
              <a:ext cx="1200" cy="1080"/>
            </a:xfrm>
            <a:prstGeom prst="ellipse">
              <a:avLst/>
            </a:prstGeom>
            <a:solidFill>
              <a:srgbClr val="FFFFFF"/>
            </a:solidFill>
            <a:ln w="28575">
              <a:solidFill>
                <a:srgbClr val="006600"/>
              </a:solidFill>
              <a:round/>
              <a:headEnd/>
              <a:tailEnd/>
            </a:ln>
          </p:spPr>
          <p:txBody>
            <a:bodyPr/>
            <a:lstStyle/>
            <a:p>
              <a:endParaRPr lang="es-ES"/>
            </a:p>
          </p:txBody>
        </p:sp>
        <p:sp>
          <p:nvSpPr>
            <p:cNvPr id="17498" name="Line 24"/>
            <p:cNvSpPr>
              <a:spLocks noChangeShapeType="1"/>
            </p:cNvSpPr>
            <p:nvPr/>
          </p:nvSpPr>
          <p:spPr bwMode="auto">
            <a:xfrm flipV="1">
              <a:off x="8061" y="1778"/>
              <a:ext cx="240" cy="540"/>
            </a:xfrm>
            <a:prstGeom prst="line">
              <a:avLst/>
            </a:prstGeom>
            <a:noFill/>
            <a:ln w="28575">
              <a:solidFill>
                <a:srgbClr val="006600"/>
              </a:solidFill>
              <a:round/>
              <a:headEnd/>
              <a:tailEnd type="triangle" w="med" len="med"/>
            </a:ln>
          </p:spPr>
          <p:txBody>
            <a:bodyPr/>
            <a:lstStyle/>
            <a:p>
              <a:endParaRPr lang="es-ES"/>
            </a:p>
          </p:txBody>
        </p:sp>
      </p:grpSp>
      <p:sp>
        <p:nvSpPr>
          <p:cNvPr id="17422" name="Line 25"/>
          <p:cNvSpPr>
            <a:spLocks noChangeShapeType="1"/>
          </p:cNvSpPr>
          <p:nvPr/>
        </p:nvSpPr>
        <p:spPr bwMode="auto">
          <a:xfrm>
            <a:off x="5526088" y="2117725"/>
            <a:ext cx="0" cy="285750"/>
          </a:xfrm>
          <a:prstGeom prst="line">
            <a:avLst/>
          </a:prstGeom>
          <a:noFill/>
          <a:ln w="9525">
            <a:solidFill>
              <a:srgbClr val="000000"/>
            </a:solidFill>
            <a:round/>
            <a:headEnd/>
            <a:tailEnd/>
          </a:ln>
        </p:spPr>
        <p:txBody>
          <a:bodyPr/>
          <a:lstStyle/>
          <a:p>
            <a:endParaRPr lang="es-ES"/>
          </a:p>
        </p:txBody>
      </p:sp>
      <p:sp>
        <p:nvSpPr>
          <p:cNvPr id="17423" name="Line 26"/>
          <p:cNvSpPr>
            <a:spLocks noChangeShapeType="1"/>
          </p:cNvSpPr>
          <p:nvPr/>
        </p:nvSpPr>
        <p:spPr bwMode="auto">
          <a:xfrm>
            <a:off x="5335588" y="2690813"/>
            <a:ext cx="0" cy="285750"/>
          </a:xfrm>
          <a:prstGeom prst="line">
            <a:avLst/>
          </a:prstGeom>
          <a:noFill/>
          <a:ln w="9525">
            <a:solidFill>
              <a:srgbClr val="000000"/>
            </a:solidFill>
            <a:round/>
            <a:headEnd/>
            <a:tailEnd/>
          </a:ln>
        </p:spPr>
        <p:txBody>
          <a:bodyPr/>
          <a:lstStyle/>
          <a:p>
            <a:endParaRPr lang="es-ES"/>
          </a:p>
        </p:txBody>
      </p:sp>
      <p:grpSp>
        <p:nvGrpSpPr>
          <p:cNvPr id="17424" name="Group 27"/>
          <p:cNvGrpSpPr>
            <a:grpSpLocks/>
          </p:cNvGrpSpPr>
          <p:nvPr/>
        </p:nvGrpSpPr>
        <p:grpSpPr bwMode="auto">
          <a:xfrm>
            <a:off x="4857750" y="2976563"/>
            <a:ext cx="860425" cy="430212"/>
            <a:chOff x="7341" y="3578"/>
            <a:chExt cx="1080" cy="540"/>
          </a:xfrm>
        </p:grpSpPr>
        <p:sp>
          <p:nvSpPr>
            <p:cNvPr id="17489" name="Rectangle 28"/>
            <p:cNvSpPr>
              <a:spLocks noChangeArrowheads="1"/>
            </p:cNvSpPr>
            <p:nvPr/>
          </p:nvSpPr>
          <p:spPr bwMode="auto">
            <a:xfrm>
              <a:off x="7461" y="3758"/>
              <a:ext cx="120" cy="180"/>
            </a:xfrm>
            <a:prstGeom prst="rect">
              <a:avLst/>
            </a:prstGeom>
            <a:noFill/>
            <a:ln w="28575">
              <a:solidFill>
                <a:srgbClr val="000099"/>
              </a:solidFill>
              <a:miter lim="800000"/>
              <a:headEnd/>
              <a:tailEnd/>
            </a:ln>
          </p:spPr>
          <p:txBody>
            <a:bodyPr/>
            <a:lstStyle/>
            <a:p>
              <a:endParaRPr lang="es-ES"/>
            </a:p>
          </p:txBody>
        </p:sp>
        <p:sp>
          <p:nvSpPr>
            <p:cNvPr id="17490" name="Rectangle 29"/>
            <p:cNvSpPr>
              <a:spLocks noChangeArrowheads="1"/>
            </p:cNvSpPr>
            <p:nvPr/>
          </p:nvSpPr>
          <p:spPr bwMode="auto">
            <a:xfrm>
              <a:off x="7581" y="3758"/>
              <a:ext cx="120" cy="180"/>
            </a:xfrm>
            <a:prstGeom prst="rect">
              <a:avLst/>
            </a:prstGeom>
            <a:noFill/>
            <a:ln w="28575">
              <a:solidFill>
                <a:srgbClr val="000099"/>
              </a:solidFill>
              <a:miter lim="800000"/>
              <a:headEnd/>
              <a:tailEnd/>
            </a:ln>
          </p:spPr>
          <p:txBody>
            <a:bodyPr/>
            <a:lstStyle/>
            <a:p>
              <a:endParaRPr lang="es-ES"/>
            </a:p>
          </p:txBody>
        </p:sp>
        <p:sp>
          <p:nvSpPr>
            <p:cNvPr id="17491" name="Rectangle 30"/>
            <p:cNvSpPr>
              <a:spLocks noChangeArrowheads="1"/>
            </p:cNvSpPr>
            <p:nvPr/>
          </p:nvSpPr>
          <p:spPr bwMode="auto">
            <a:xfrm>
              <a:off x="7701" y="3758"/>
              <a:ext cx="120" cy="180"/>
            </a:xfrm>
            <a:prstGeom prst="rect">
              <a:avLst/>
            </a:prstGeom>
            <a:noFill/>
            <a:ln w="28575">
              <a:solidFill>
                <a:srgbClr val="000099"/>
              </a:solidFill>
              <a:miter lim="800000"/>
              <a:headEnd/>
              <a:tailEnd/>
            </a:ln>
          </p:spPr>
          <p:txBody>
            <a:bodyPr/>
            <a:lstStyle/>
            <a:p>
              <a:endParaRPr lang="es-ES"/>
            </a:p>
          </p:txBody>
        </p:sp>
        <p:sp>
          <p:nvSpPr>
            <p:cNvPr id="17492" name="Rectangle 31"/>
            <p:cNvSpPr>
              <a:spLocks noChangeArrowheads="1"/>
            </p:cNvSpPr>
            <p:nvPr/>
          </p:nvSpPr>
          <p:spPr bwMode="auto">
            <a:xfrm>
              <a:off x="7821" y="3758"/>
              <a:ext cx="120" cy="180"/>
            </a:xfrm>
            <a:prstGeom prst="rect">
              <a:avLst/>
            </a:prstGeom>
            <a:noFill/>
            <a:ln w="28575">
              <a:solidFill>
                <a:srgbClr val="000099"/>
              </a:solidFill>
              <a:miter lim="800000"/>
              <a:headEnd/>
              <a:tailEnd/>
            </a:ln>
          </p:spPr>
          <p:txBody>
            <a:bodyPr/>
            <a:lstStyle/>
            <a:p>
              <a:endParaRPr lang="es-ES"/>
            </a:p>
          </p:txBody>
        </p:sp>
        <p:sp>
          <p:nvSpPr>
            <p:cNvPr id="17493" name="Rectangle 32"/>
            <p:cNvSpPr>
              <a:spLocks noChangeArrowheads="1"/>
            </p:cNvSpPr>
            <p:nvPr/>
          </p:nvSpPr>
          <p:spPr bwMode="auto">
            <a:xfrm>
              <a:off x="7941" y="3758"/>
              <a:ext cx="120" cy="180"/>
            </a:xfrm>
            <a:prstGeom prst="rect">
              <a:avLst/>
            </a:prstGeom>
            <a:noFill/>
            <a:ln w="28575">
              <a:solidFill>
                <a:srgbClr val="000099"/>
              </a:solidFill>
              <a:miter lim="800000"/>
              <a:headEnd/>
              <a:tailEnd/>
            </a:ln>
          </p:spPr>
          <p:txBody>
            <a:bodyPr/>
            <a:lstStyle/>
            <a:p>
              <a:endParaRPr lang="es-ES"/>
            </a:p>
          </p:txBody>
        </p:sp>
        <p:sp>
          <p:nvSpPr>
            <p:cNvPr id="17494" name="Rectangle 33"/>
            <p:cNvSpPr>
              <a:spLocks noChangeArrowheads="1"/>
            </p:cNvSpPr>
            <p:nvPr/>
          </p:nvSpPr>
          <p:spPr bwMode="auto">
            <a:xfrm>
              <a:off x="8061" y="3758"/>
              <a:ext cx="120" cy="180"/>
            </a:xfrm>
            <a:prstGeom prst="rect">
              <a:avLst/>
            </a:prstGeom>
            <a:noFill/>
            <a:ln w="28575">
              <a:solidFill>
                <a:srgbClr val="000099"/>
              </a:solidFill>
              <a:miter lim="800000"/>
              <a:headEnd/>
              <a:tailEnd/>
            </a:ln>
          </p:spPr>
          <p:txBody>
            <a:bodyPr/>
            <a:lstStyle/>
            <a:p>
              <a:endParaRPr lang="es-ES"/>
            </a:p>
          </p:txBody>
        </p:sp>
        <p:sp>
          <p:nvSpPr>
            <p:cNvPr id="17495" name="Rectangle 34"/>
            <p:cNvSpPr>
              <a:spLocks noChangeArrowheads="1"/>
            </p:cNvSpPr>
            <p:nvPr/>
          </p:nvSpPr>
          <p:spPr bwMode="auto">
            <a:xfrm>
              <a:off x="8181" y="3758"/>
              <a:ext cx="120" cy="180"/>
            </a:xfrm>
            <a:prstGeom prst="rect">
              <a:avLst/>
            </a:prstGeom>
            <a:noFill/>
            <a:ln w="28575">
              <a:solidFill>
                <a:srgbClr val="000099"/>
              </a:solidFill>
              <a:miter lim="800000"/>
              <a:headEnd/>
              <a:tailEnd/>
            </a:ln>
          </p:spPr>
          <p:txBody>
            <a:bodyPr/>
            <a:lstStyle/>
            <a:p>
              <a:endParaRPr lang="es-ES"/>
            </a:p>
          </p:txBody>
        </p:sp>
        <p:sp>
          <p:nvSpPr>
            <p:cNvPr id="17496" name="Rectangle 35"/>
            <p:cNvSpPr>
              <a:spLocks noChangeArrowheads="1"/>
            </p:cNvSpPr>
            <p:nvPr/>
          </p:nvSpPr>
          <p:spPr bwMode="auto">
            <a:xfrm>
              <a:off x="7341" y="3578"/>
              <a:ext cx="1080" cy="540"/>
            </a:xfrm>
            <a:prstGeom prst="rect">
              <a:avLst/>
            </a:prstGeom>
            <a:noFill/>
            <a:ln w="28575">
              <a:solidFill>
                <a:srgbClr val="000099"/>
              </a:solidFill>
              <a:miter lim="800000"/>
              <a:headEnd/>
              <a:tailEnd/>
            </a:ln>
          </p:spPr>
          <p:txBody>
            <a:bodyPr/>
            <a:lstStyle/>
            <a:p>
              <a:endParaRPr lang="es-ES"/>
            </a:p>
          </p:txBody>
        </p:sp>
      </p:grpSp>
      <p:sp>
        <p:nvSpPr>
          <p:cNvPr id="17425" name="Line 36"/>
          <p:cNvSpPr>
            <a:spLocks noChangeShapeType="1"/>
          </p:cNvSpPr>
          <p:nvPr/>
        </p:nvSpPr>
        <p:spPr bwMode="auto">
          <a:xfrm>
            <a:off x="5430838" y="2403475"/>
            <a:ext cx="0" cy="287338"/>
          </a:xfrm>
          <a:prstGeom prst="line">
            <a:avLst/>
          </a:prstGeom>
          <a:noFill/>
          <a:ln w="9525">
            <a:solidFill>
              <a:srgbClr val="000000"/>
            </a:solidFill>
            <a:round/>
            <a:headEnd/>
            <a:tailEnd/>
          </a:ln>
        </p:spPr>
        <p:txBody>
          <a:bodyPr/>
          <a:lstStyle/>
          <a:p>
            <a:endParaRPr lang="es-ES"/>
          </a:p>
        </p:txBody>
      </p:sp>
      <p:sp>
        <p:nvSpPr>
          <p:cNvPr id="17426" name="Line 37"/>
          <p:cNvSpPr>
            <a:spLocks noChangeShapeType="1"/>
          </p:cNvSpPr>
          <p:nvPr/>
        </p:nvSpPr>
        <p:spPr bwMode="auto">
          <a:xfrm>
            <a:off x="5240338" y="2403475"/>
            <a:ext cx="0" cy="287338"/>
          </a:xfrm>
          <a:prstGeom prst="line">
            <a:avLst/>
          </a:prstGeom>
          <a:noFill/>
          <a:ln w="9525">
            <a:solidFill>
              <a:srgbClr val="000000"/>
            </a:solidFill>
            <a:round/>
            <a:headEnd/>
            <a:tailEnd/>
          </a:ln>
        </p:spPr>
        <p:txBody>
          <a:bodyPr/>
          <a:lstStyle/>
          <a:p>
            <a:endParaRPr lang="es-ES"/>
          </a:p>
        </p:txBody>
      </p:sp>
      <p:sp>
        <p:nvSpPr>
          <p:cNvPr id="17427" name="Line 38"/>
          <p:cNvSpPr>
            <a:spLocks noChangeShapeType="1"/>
          </p:cNvSpPr>
          <p:nvPr/>
        </p:nvSpPr>
        <p:spPr bwMode="auto">
          <a:xfrm>
            <a:off x="1039813" y="4265613"/>
            <a:ext cx="382587" cy="0"/>
          </a:xfrm>
          <a:prstGeom prst="line">
            <a:avLst/>
          </a:prstGeom>
          <a:noFill/>
          <a:ln w="9525">
            <a:solidFill>
              <a:srgbClr val="000000"/>
            </a:solidFill>
            <a:round/>
            <a:headEnd/>
            <a:tailEnd/>
          </a:ln>
        </p:spPr>
        <p:txBody>
          <a:bodyPr/>
          <a:lstStyle/>
          <a:p>
            <a:endParaRPr lang="es-ES"/>
          </a:p>
        </p:txBody>
      </p:sp>
      <p:sp>
        <p:nvSpPr>
          <p:cNvPr id="17428" name="Line 39"/>
          <p:cNvSpPr>
            <a:spLocks noChangeShapeType="1"/>
          </p:cNvSpPr>
          <p:nvPr/>
        </p:nvSpPr>
        <p:spPr bwMode="auto">
          <a:xfrm>
            <a:off x="5335588" y="2833688"/>
            <a:ext cx="1336675" cy="0"/>
          </a:xfrm>
          <a:prstGeom prst="line">
            <a:avLst/>
          </a:prstGeom>
          <a:noFill/>
          <a:ln w="9525">
            <a:solidFill>
              <a:srgbClr val="000000"/>
            </a:solidFill>
            <a:round/>
            <a:headEnd/>
            <a:tailEnd/>
          </a:ln>
        </p:spPr>
        <p:txBody>
          <a:bodyPr/>
          <a:lstStyle/>
          <a:p>
            <a:endParaRPr lang="es-ES"/>
          </a:p>
        </p:txBody>
      </p:sp>
      <p:sp>
        <p:nvSpPr>
          <p:cNvPr id="17429" name="Line 40"/>
          <p:cNvSpPr>
            <a:spLocks noChangeShapeType="1"/>
          </p:cNvSpPr>
          <p:nvPr/>
        </p:nvSpPr>
        <p:spPr bwMode="auto">
          <a:xfrm>
            <a:off x="5526088" y="2260600"/>
            <a:ext cx="1146175" cy="0"/>
          </a:xfrm>
          <a:prstGeom prst="line">
            <a:avLst/>
          </a:prstGeom>
          <a:noFill/>
          <a:ln w="9525">
            <a:solidFill>
              <a:srgbClr val="000000"/>
            </a:solidFill>
            <a:round/>
            <a:headEnd/>
            <a:tailEnd/>
          </a:ln>
        </p:spPr>
        <p:txBody>
          <a:bodyPr/>
          <a:lstStyle/>
          <a:p>
            <a:endParaRPr lang="es-ES"/>
          </a:p>
        </p:txBody>
      </p:sp>
      <p:sp>
        <p:nvSpPr>
          <p:cNvPr id="17430" name="Oval 41"/>
          <p:cNvSpPr>
            <a:spLocks noChangeArrowheads="1"/>
          </p:cNvSpPr>
          <p:nvPr/>
        </p:nvSpPr>
        <p:spPr bwMode="auto">
          <a:xfrm>
            <a:off x="7626350" y="971550"/>
            <a:ext cx="287338" cy="258763"/>
          </a:xfrm>
          <a:prstGeom prst="ellipse">
            <a:avLst/>
          </a:prstGeom>
          <a:solidFill>
            <a:schemeClr val="accent1"/>
          </a:solidFill>
          <a:ln w="9525">
            <a:solidFill>
              <a:srgbClr val="000000"/>
            </a:solidFill>
            <a:round/>
            <a:headEnd/>
            <a:tailEnd/>
          </a:ln>
        </p:spPr>
        <p:txBody>
          <a:bodyPr/>
          <a:lstStyle/>
          <a:p>
            <a:endParaRPr lang="es-ES"/>
          </a:p>
        </p:txBody>
      </p:sp>
      <p:sp>
        <p:nvSpPr>
          <p:cNvPr id="17431" name="Line 42"/>
          <p:cNvSpPr>
            <a:spLocks noChangeShapeType="1"/>
          </p:cNvSpPr>
          <p:nvPr/>
        </p:nvSpPr>
        <p:spPr bwMode="auto">
          <a:xfrm>
            <a:off x="6672263" y="2260600"/>
            <a:ext cx="858837" cy="0"/>
          </a:xfrm>
          <a:prstGeom prst="line">
            <a:avLst/>
          </a:prstGeom>
          <a:noFill/>
          <a:ln w="9525">
            <a:solidFill>
              <a:srgbClr val="000000"/>
            </a:solidFill>
            <a:round/>
            <a:headEnd/>
            <a:tailEnd/>
          </a:ln>
        </p:spPr>
        <p:txBody>
          <a:bodyPr/>
          <a:lstStyle/>
          <a:p>
            <a:endParaRPr lang="es-ES"/>
          </a:p>
        </p:txBody>
      </p:sp>
      <p:sp>
        <p:nvSpPr>
          <p:cNvPr id="17432" name="Line 43"/>
          <p:cNvSpPr>
            <a:spLocks noChangeShapeType="1"/>
          </p:cNvSpPr>
          <p:nvPr/>
        </p:nvSpPr>
        <p:spPr bwMode="auto">
          <a:xfrm flipV="1">
            <a:off x="7531100" y="685800"/>
            <a:ext cx="0" cy="1574800"/>
          </a:xfrm>
          <a:prstGeom prst="line">
            <a:avLst/>
          </a:prstGeom>
          <a:noFill/>
          <a:ln w="9525">
            <a:solidFill>
              <a:srgbClr val="000000"/>
            </a:solidFill>
            <a:round/>
            <a:headEnd/>
            <a:tailEnd type="triangle" w="med" len="med"/>
          </a:ln>
        </p:spPr>
        <p:txBody>
          <a:bodyPr/>
          <a:lstStyle/>
          <a:p>
            <a:endParaRPr lang="es-ES"/>
          </a:p>
        </p:txBody>
      </p:sp>
      <p:sp>
        <p:nvSpPr>
          <p:cNvPr id="17433" name="Line 44"/>
          <p:cNvSpPr>
            <a:spLocks noChangeShapeType="1"/>
          </p:cNvSpPr>
          <p:nvPr/>
        </p:nvSpPr>
        <p:spPr bwMode="auto">
          <a:xfrm>
            <a:off x="7435850" y="1116013"/>
            <a:ext cx="190500" cy="0"/>
          </a:xfrm>
          <a:prstGeom prst="line">
            <a:avLst/>
          </a:prstGeom>
          <a:noFill/>
          <a:ln w="9525">
            <a:solidFill>
              <a:srgbClr val="000000"/>
            </a:solidFill>
            <a:round/>
            <a:headEnd/>
            <a:tailEnd/>
          </a:ln>
        </p:spPr>
        <p:txBody>
          <a:bodyPr/>
          <a:lstStyle/>
          <a:p>
            <a:endParaRPr lang="es-ES"/>
          </a:p>
        </p:txBody>
      </p:sp>
      <p:sp>
        <p:nvSpPr>
          <p:cNvPr id="17434" name="Line 45"/>
          <p:cNvSpPr>
            <a:spLocks noChangeShapeType="1"/>
          </p:cNvSpPr>
          <p:nvPr/>
        </p:nvSpPr>
        <p:spPr bwMode="auto">
          <a:xfrm>
            <a:off x="7435850" y="1544638"/>
            <a:ext cx="190500" cy="0"/>
          </a:xfrm>
          <a:prstGeom prst="line">
            <a:avLst/>
          </a:prstGeom>
          <a:noFill/>
          <a:ln w="9525">
            <a:solidFill>
              <a:srgbClr val="000000"/>
            </a:solidFill>
            <a:round/>
            <a:headEnd/>
            <a:tailEnd/>
          </a:ln>
        </p:spPr>
        <p:txBody>
          <a:bodyPr/>
          <a:lstStyle/>
          <a:p>
            <a:endParaRPr lang="es-ES"/>
          </a:p>
        </p:txBody>
      </p:sp>
      <p:sp>
        <p:nvSpPr>
          <p:cNvPr id="17435" name="Oval 46"/>
          <p:cNvSpPr>
            <a:spLocks noChangeArrowheads="1"/>
          </p:cNvSpPr>
          <p:nvPr/>
        </p:nvSpPr>
        <p:spPr bwMode="auto">
          <a:xfrm>
            <a:off x="7626350" y="1430338"/>
            <a:ext cx="287338" cy="257175"/>
          </a:xfrm>
          <a:prstGeom prst="ellipse">
            <a:avLst/>
          </a:prstGeom>
          <a:solidFill>
            <a:schemeClr val="accent1"/>
          </a:solidFill>
          <a:ln w="9525">
            <a:solidFill>
              <a:srgbClr val="000000"/>
            </a:solidFill>
            <a:round/>
            <a:headEnd/>
            <a:tailEnd/>
          </a:ln>
        </p:spPr>
        <p:txBody>
          <a:bodyPr/>
          <a:lstStyle/>
          <a:p>
            <a:endParaRPr lang="es-ES"/>
          </a:p>
        </p:txBody>
      </p:sp>
      <p:sp>
        <p:nvSpPr>
          <p:cNvPr id="17436" name="Oval 47"/>
          <p:cNvSpPr>
            <a:spLocks noChangeArrowheads="1"/>
          </p:cNvSpPr>
          <p:nvPr/>
        </p:nvSpPr>
        <p:spPr bwMode="auto">
          <a:xfrm>
            <a:off x="7150100" y="1401763"/>
            <a:ext cx="285750" cy="257175"/>
          </a:xfrm>
          <a:prstGeom prst="ellipse">
            <a:avLst/>
          </a:prstGeom>
          <a:solidFill>
            <a:schemeClr val="accent1"/>
          </a:solidFill>
          <a:ln w="9525">
            <a:solidFill>
              <a:srgbClr val="000000"/>
            </a:solidFill>
            <a:round/>
            <a:headEnd/>
            <a:tailEnd/>
          </a:ln>
        </p:spPr>
        <p:txBody>
          <a:bodyPr/>
          <a:lstStyle/>
          <a:p>
            <a:endParaRPr lang="es-ES"/>
          </a:p>
        </p:txBody>
      </p:sp>
      <p:sp>
        <p:nvSpPr>
          <p:cNvPr id="17437" name="Oval 48"/>
          <p:cNvSpPr>
            <a:spLocks noChangeArrowheads="1"/>
          </p:cNvSpPr>
          <p:nvPr/>
        </p:nvSpPr>
        <p:spPr bwMode="auto">
          <a:xfrm>
            <a:off x="7150100" y="971550"/>
            <a:ext cx="285750" cy="258763"/>
          </a:xfrm>
          <a:prstGeom prst="ellipse">
            <a:avLst/>
          </a:prstGeom>
          <a:solidFill>
            <a:schemeClr val="accent1"/>
          </a:solidFill>
          <a:ln w="9525">
            <a:solidFill>
              <a:srgbClr val="000000"/>
            </a:solidFill>
            <a:round/>
            <a:headEnd/>
            <a:tailEnd/>
          </a:ln>
        </p:spPr>
        <p:txBody>
          <a:bodyPr/>
          <a:lstStyle/>
          <a:p>
            <a:endParaRPr lang="es-ES"/>
          </a:p>
        </p:txBody>
      </p:sp>
      <p:grpSp>
        <p:nvGrpSpPr>
          <p:cNvPr id="17438" name="Group 49"/>
          <p:cNvGrpSpPr>
            <a:grpSpLocks/>
          </p:cNvGrpSpPr>
          <p:nvPr/>
        </p:nvGrpSpPr>
        <p:grpSpPr bwMode="auto">
          <a:xfrm>
            <a:off x="7721600" y="3454400"/>
            <a:ext cx="382588" cy="238125"/>
            <a:chOff x="7341" y="3578"/>
            <a:chExt cx="1080" cy="540"/>
          </a:xfrm>
        </p:grpSpPr>
        <p:sp>
          <p:nvSpPr>
            <p:cNvPr id="17481" name="Rectangle 50"/>
            <p:cNvSpPr>
              <a:spLocks noChangeArrowheads="1"/>
            </p:cNvSpPr>
            <p:nvPr/>
          </p:nvSpPr>
          <p:spPr bwMode="auto">
            <a:xfrm>
              <a:off x="746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82" name="Rectangle 51"/>
            <p:cNvSpPr>
              <a:spLocks noChangeArrowheads="1"/>
            </p:cNvSpPr>
            <p:nvPr/>
          </p:nvSpPr>
          <p:spPr bwMode="auto">
            <a:xfrm>
              <a:off x="758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83" name="Rectangle 52"/>
            <p:cNvSpPr>
              <a:spLocks noChangeArrowheads="1"/>
            </p:cNvSpPr>
            <p:nvPr/>
          </p:nvSpPr>
          <p:spPr bwMode="auto">
            <a:xfrm>
              <a:off x="770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84" name="Rectangle 53"/>
            <p:cNvSpPr>
              <a:spLocks noChangeArrowheads="1"/>
            </p:cNvSpPr>
            <p:nvPr/>
          </p:nvSpPr>
          <p:spPr bwMode="auto">
            <a:xfrm>
              <a:off x="782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85" name="Rectangle 54"/>
            <p:cNvSpPr>
              <a:spLocks noChangeArrowheads="1"/>
            </p:cNvSpPr>
            <p:nvPr/>
          </p:nvSpPr>
          <p:spPr bwMode="auto">
            <a:xfrm>
              <a:off x="794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86" name="Rectangle 55"/>
            <p:cNvSpPr>
              <a:spLocks noChangeArrowheads="1"/>
            </p:cNvSpPr>
            <p:nvPr/>
          </p:nvSpPr>
          <p:spPr bwMode="auto">
            <a:xfrm>
              <a:off x="806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87" name="Rectangle 56"/>
            <p:cNvSpPr>
              <a:spLocks noChangeArrowheads="1"/>
            </p:cNvSpPr>
            <p:nvPr/>
          </p:nvSpPr>
          <p:spPr bwMode="auto">
            <a:xfrm>
              <a:off x="818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88" name="Rectangle 57"/>
            <p:cNvSpPr>
              <a:spLocks noChangeArrowheads="1"/>
            </p:cNvSpPr>
            <p:nvPr/>
          </p:nvSpPr>
          <p:spPr bwMode="auto">
            <a:xfrm>
              <a:off x="7341" y="3578"/>
              <a:ext cx="1080" cy="540"/>
            </a:xfrm>
            <a:prstGeom prst="rect">
              <a:avLst/>
            </a:prstGeom>
            <a:noFill/>
            <a:ln w="9525">
              <a:solidFill>
                <a:srgbClr val="000099"/>
              </a:solidFill>
              <a:miter lim="800000"/>
              <a:headEnd/>
              <a:tailEnd/>
            </a:ln>
          </p:spPr>
          <p:txBody>
            <a:bodyPr/>
            <a:lstStyle/>
            <a:p>
              <a:endParaRPr lang="es-ES"/>
            </a:p>
          </p:txBody>
        </p:sp>
      </p:grpSp>
      <p:sp>
        <p:nvSpPr>
          <p:cNvPr id="17439" name="Line 58"/>
          <p:cNvSpPr>
            <a:spLocks noChangeShapeType="1"/>
          </p:cNvSpPr>
          <p:nvPr/>
        </p:nvSpPr>
        <p:spPr bwMode="auto">
          <a:xfrm>
            <a:off x="6672263" y="2833688"/>
            <a:ext cx="858837" cy="0"/>
          </a:xfrm>
          <a:prstGeom prst="line">
            <a:avLst/>
          </a:prstGeom>
          <a:noFill/>
          <a:ln w="9525">
            <a:solidFill>
              <a:srgbClr val="000000"/>
            </a:solidFill>
            <a:round/>
            <a:headEnd/>
            <a:tailEnd/>
          </a:ln>
        </p:spPr>
        <p:txBody>
          <a:bodyPr/>
          <a:lstStyle/>
          <a:p>
            <a:endParaRPr lang="es-ES"/>
          </a:p>
        </p:txBody>
      </p:sp>
      <p:sp>
        <p:nvSpPr>
          <p:cNvPr id="17440" name="Line 59"/>
          <p:cNvSpPr>
            <a:spLocks noChangeShapeType="1"/>
          </p:cNvSpPr>
          <p:nvPr/>
        </p:nvSpPr>
        <p:spPr bwMode="auto">
          <a:xfrm>
            <a:off x="7531100" y="2833688"/>
            <a:ext cx="0" cy="1574800"/>
          </a:xfrm>
          <a:prstGeom prst="line">
            <a:avLst/>
          </a:prstGeom>
          <a:noFill/>
          <a:ln w="9525">
            <a:solidFill>
              <a:srgbClr val="000000"/>
            </a:solidFill>
            <a:round/>
            <a:headEnd/>
            <a:tailEnd type="triangle" w="med" len="med"/>
          </a:ln>
        </p:spPr>
        <p:txBody>
          <a:bodyPr/>
          <a:lstStyle/>
          <a:p>
            <a:endParaRPr lang="es-ES"/>
          </a:p>
        </p:txBody>
      </p:sp>
      <p:sp>
        <p:nvSpPr>
          <p:cNvPr id="17441" name="Line 60"/>
          <p:cNvSpPr>
            <a:spLocks noChangeShapeType="1"/>
          </p:cNvSpPr>
          <p:nvPr/>
        </p:nvSpPr>
        <p:spPr bwMode="auto">
          <a:xfrm>
            <a:off x="7340600" y="3978275"/>
            <a:ext cx="381000" cy="0"/>
          </a:xfrm>
          <a:prstGeom prst="line">
            <a:avLst/>
          </a:prstGeom>
          <a:noFill/>
          <a:ln w="9525">
            <a:solidFill>
              <a:srgbClr val="000099"/>
            </a:solidFill>
            <a:round/>
            <a:headEnd/>
            <a:tailEnd/>
          </a:ln>
        </p:spPr>
        <p:txBody>
          <a:bodyPr/>
          <a:lstStyle/>
          <a:p>
            <a:endParaRPr lang="es-ES"/>
          </a:p>
        </p:txBody>
      </p:sp>
      <p:sp>
        <p:nvSpPr>
          <p:cNvPr id="17442" name="Line 61"/>
          <p:cNvSpPr>
            <a:spLocks noChangeShapeType="1"/>
          </p:cNvSpPr>
          <p:nvPr/>
        </p:nvSpPr>
        <p:spPr bwMode="auto">
          <a:xfrm>
            <a:off x="7340600" y="3549650"/>
            <a:ext cx="381000" cy="0"/>
          </a:xfrm>
          <a:prstGeom prst="line">
            <a:avLst/>
          </a:prstGeom>
          <a:noFill/>
          <a:ln w="9525">
            <a:solidFill>
              <a:srgbClr val="000099"/>
            </a:solidFill>
            <a:round/>
            <a:headEnd/>
            <a:tailEnd/>
          </a:ln>
        </p:spPr>
        <p:txBody>
          <a:bodyPr/>
          <a:lstStyle/>
          <a:p>
            <a:endParaRPr lang="es-ES"/>
          </a:p>
        </p:txBody>
      </p:sp>
      <p:grpSp>
        <p:nvGrpSpPr>
          <p:cNvPr id="17443" name="Group 62"/>
          <p:cNvGrpSpPr>
            <a:grpSpLocks/>
          </p:cNvGrpSpPr>
          <p:nvPr/>
        </p:nvGrpSpPr>
        <p:grpSpPr bwMode="auto">
          <a:xfrm>
            <a:off x="7721600" y="3883025"/>
            <a:ext cx="382588" cy="239713"/>
            <a:chOff x="7341" y="3578"/>
            <a:chExt cx="1080" cy="540"/>
          </a:xfrm>
        </p:grpSpPr>
        <p:sp>
          <p:nvSpPr>
            <p:cNvPr id="17473" name="Rectangle 63"/>
            <p:cNvSpPr>
              <a:spLocks noChangeArrowheads="1"/>
            </p:cNvSpPr>
            <p:nvPr/>
          </p:nvSpPr>
          <p:spPr bwMode="auto">
            <a:xfrm>
              <a:off x="746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74" name="Rectangle 64"/>
            <p:cNvSpPr>
              <a:spLocks noChangeArrowheads="1"/>
            </p:cNvSpPr>
            <p:nvPr/>
          </p:nvSpPr>
          <p:spPr bwMode="auto">
            <a:xfrm>
              <a:off x="758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75" name="Rectangle 65"/>
            <p:cNvSpPr>
              <a:spLocks noChangeArrowheads="1"/>
            </p:cNvSpPr>
            <p:nvPr/>
          </p:nvSpPr>
          <p:spPr bwMode="auto">
            <a:xfrm>
              <a:off x="770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76" name="Rectangle 66"/>
            <p:cNvSpPr>
              <a:spLocks noChangeArrowheads="1"/>
            </p:cNvSpPr>
            <p:nvPr/>
          </p:nvSpPr>
          <p:spPr bwMode="auto">
            <a:xfrm>
              <a:off x="782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77" name="Rectangle 67"/>
            <p:cNvSpPr>
              <a:spLocks noChangeArrowheads="1"/>
            </p:cNvSpPr>
            <p:nvPr/>
          </p:nvSpPr>
          <p:spPr bwMode="auto">
            <a:xfrm>
              <a:off x="794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78" name="Rectangle 68"/>
            <p:cNvSpPr>
              <a:spLocks noChangeArrowheads="1"/>
            </p:cNvSpPr>
            <p:nvPr/>
          </p:nvSpPr>
          <p:spPr bwMode="auto">
            <a:xfrm>
              <a:off x="806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79" name="Rectangle 69"/>
            <p:cNvSpPr>
              <a:spLocks noChangeArrowheads="1"/>
            </p:cNvSpPr>
            <p:nvPr/>
          </p:nvSpPr>
          <p:spPr bwMode="auto">
            <a:xfrm>
              <a:off x="818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80" name="Rectangle 70"/>
            <p:cNvSpPr>
              <a:spLocks noChangeArrowheads="1"/>
            </p:cNvSpPr>
            <p:nvPr/>
          </p:nvSpPr>
          <p:spPr bwMode="auto">
            <a:xfrm>
              <a:off x="7341" y="3578"/>
              <a:ext cx="1080" cy="540"/>
            </a:xfrm>
            <a:prstGeom prst="rect">
              <a:avLst/>
            </a:prstGeom>
            <a:noFill/>
            <a:ln w="9525">
              <a:solidFill>
                <a:srgbClr val="000099"/>
              </a:solidFill>
              <a:miter lim="800000"/>
              <a:headEnd/>
              <a:tailEnd/>
            </a:ln>
          </p:spPr>
          <p:txBody>
            <a:bodyPr/>
            <a:lstStyle/>
            <a:p>
              <a:endParaRPr lang="es-ES"/>
            </a:p>
          </p:txBody>
        </p:sp>
      </p:grpSp>
      <p:grpSp>
        <p:nvGrpSpPr>
          <p:cNvPr id="17444" name="Group 71"/>
          <p:cNvGrpSpPr>
            <a:grpSpLocks/>
          </p:cNvGrpSpPr>
          <p:nvPr/>
        </p:nvGrpSpPr>
        <p:grpSpPr bwMode="auto">
          <a:xfrm>
            <a:off x="6958013" y="3835400"/>
            <a:ext cx="382587" cy="239713"/>
            <a:chOff x="7341" y="3578"/>
            <a:chExt cx="1080" cy="540"/>
          </a:xfrm>
        </p:grpSpPr>
        <p:sp>
          <p:nvSpPr>
            <p:cNvPr id="17465" name="Rectangle 72"/>
            <p:cNvSpPr>
              <a:spLocks noChangeArrowheads="1"/>
            </p:cNvSpPr>
            <p:nvPr/>
          </p:nvSpPr>
          <p:spPr bwMode="auto">
            <a:xfrm>
              <a:off x="746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66" name="Rectangle 73"/>
            <p:cNvSpPr>
              <a:spLocks noChangeArrowheads="1"/>
            </p:cNvSpPr>
            <p:nvPr/>
          </p:nvSpPr>
          <p:spPr bwMode="auto">
            <a:xfrm>
              <a:off x="758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67" name="Rectangle 74"/>
            <p:cNvSpPr>
              <a:spLocks noChangeArrowheads="1"/>
            </p:cNvSpPr>
            <p:nvPr/>
          </p:nvSpPr>
          <p:spPr bwMode="auto">
            <a:xfrm>
              <a:off x="770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68" name="Rectangle 75"/>
            <p:cNvSpPr>
              <a:spLocks noChangeArrowheads="1"/>
            </p:cNvSpPr>
            <p:nvPr/>
          </p:nvSpPr>
          <p:spPr bwMode="auto">
            <a:xfrm>
              <a:off x="782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69" name="Rectangle 76"/>
            <p:cNvSpPr>
              <a:spLocks noChangeArrowheads="1"/>
            </p:cNvSpPr>
            <p:nvPr/>
          </p:nvSpPr>
          <p:spPr bwMode="auto">
            <a:xfrm>
              <a:off x="794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70" name="Rectangle 77"/>
            <p:cNvSpPr>
              <a:spLocks noChangeArrowheads="1"/>
            </p:cNvSpPr>
            <p:nvPr/>
          </p:nvSpPr>
          <p:spPr bwMode="auto">
            <a:xfrm>
              <a:off x="806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71" name="Rectangle 78"/>
            <p:cNvSpPr>
              <a:spLocks noChangeArrowheads="1"/>
            </p:cNvSpPr>
            <p:nvPr/>
          </p:nvSpPr>
          <p:spPr bwMode="auto">
            <a:xfrm>
              <a:off x="818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72" name="Rectangle 79"/>
            <p:cNvSpPr>
              <a:spLocks noChangeArrowheads="1"/>
            </p:cNvSpPr>
            <p:nvPr/>
          </p:nvSpPr>
          <p:spPr bwMode="auto">
            <a:xfrm>
              <a:off x="7341" y="3578"/>
              <a:ext cx="1080" cy="540"/>
            </a:xfrm>
            <a:prstGeom prst="rect">
              <a:avLst/>
            </a:prstGeom>
            <a:noFill/>
            <a:ln w="9525">
              <a:solidFill>
                <a:srgbClr val="000099"/>
              </a:solidFill>
              <a:miter lim="800000"/>
              <a:headEnd/>
              <a:tailEnd/>
            </a:ln>
          </p:spPr>
          <p:txBody>
            <a:bodyPr/>
            <a:lstStyle/>
            <a:p>
              <a:endParaRPr lang="es-ES"/>
            </a:p>
          </p:txBody>
        </p:sp>
      </p:grpSp>
      <p:grpSp>
        <p:nvGrpSpPr>
          <p:cNvPr id="17445" name="Group 80"/>
          <p:cNvGrpSpPr>
            <a:grpSpLocks/>
          </p:cNvGrpSpPr>
          <p:nvPr/>
        </p:nvGrpSpPr>
        <p:grpSpPr bwMode="auto">
          <a:xfrm>
            <a:off x="6958013" y="3406775"/>
            <a:ext cx="382587" cy="238125"/>
            <a:chOff x="7341" y="3578"/>
            <a:chExt cx="1080" cy="540"/>
          </a:xfrm>
        </p:grpSpPr>
        <p:sp>
          <p:nvSpPr>
            <p:cNvPr id="17457" name="Rectangle 81"/>
            <p:cNvSpPr>
              <a:spLocks noChangeArrowheads="1"/>
            </p:cNvSpPr>
            <p:nvPr/>
          </p:nvSpPr>
          <p:spPr bwMode="auto">
            <a:xfrm>
              <a:off x="746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58" name="Rectangle 82"/>
            <p:cNvSpPr>
              <a:spLocks noChangeArrowheads="1"/>
            </p:cNvSpPr>
            <p:nvPr/>
          </p:nvSpPr>
          <p:spPr bwMode="auto">
            <a:xfrm>
              <a:off x="758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59" name="Rectangle 83"/>
            <p:cNvSpPr>
              <a:spLocks noChangeArrowheads="1"/>
            </p:cNvSpPr>
            <p:nvPr/>
          </p:nvSpPr>
          <p:spPr bwMode="auto">
            <a:xfrm>
              <a:off x="770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60" name="Rectangle 84"/>
            <p:cNvSpPr>
              <a:spLocks noChangeArrowheads="1"/>
            </p:cNvSpPr>
            <p:nvPr/>
          </p:nvSpPr>
          <p:spPr bwMode="auto">
            <a:xfrm>
              <a:off x="782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61" name="Rectangle 85"/>
            <p:cNvSpPr>
              <a:spLocks noChangeArrowheads="1"/>
            </p:cNvSpPr>
            <p:nvPr/>
          </p:nvSpPr>
          <p:spPr bwMode="auto">
            <a:xfrm>
              <a:off x="794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62" name="Rectangle 86"/>
            <p:cNvSpPr>
              <a:spLocks noChangeArrowheads="1"/>
            </p:cNvSpPr>
            <p:nvPr/>
          </p:nvSpPr>
          <p:spPr bwMode="auto">
            <a:xfrm>
              <a:off x="806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63" name="Rectangle 87"/>
            <p:cNvSpPr>
              <a:spLocks noChangeArrowheads="1"/>
            </p:cNvSpPr>
            <p:nvPr/>
          </p:nvSpPr>
          <p:spPr bwMode="auto">
            <a:xfrm>
              <a:off x="8181" y="3758"/>
              <a:ext cx="120" cy="180"/>
            </a:xfrm>
            <a:prstGeom prst="rect">
              <a:avLst/>
            </a:prstGeom>
            <a:solidFill>
              <a:srgbClr val="FFFFFF"/>
            </a:solidFill>
            <a:ln w="9525">
              <a:solidFill>
                <a:srgbClr val="000099"/>
              </a:solidFill>
              <a:miter lim="800000"/>
              <a:headEnd/>
              <a:tailEnd/>
            </a:ln>
          </p:spPr>
          <p:txBody>
            <a:bodyPr/>
            <a:lstStyle/>
            <a:p>
              <a:endParaRPr lang="es-ES"/>
            </a:p>
          </p:txBody>
        </p:sp>
        <p:sp>
          <p:nvSpPr>
            <p:cNvPr id="17464" name="Rectangle 88"/>
            <p:cNvSpPr>
              <a:spLocks noChangeArrowheads="1"/>
            </p:cNvSpPr>
            <p:nvPr/>
          </p:nvSpPr>
          <p:spPr bwMode="auto">
            <a:xfrm>
              <a:off x="7341" y="3578"/>
              <a:ext cx="1080" cy="540"/>
            </a:xfrm>
            <a:prstGeom prst="rect">
              <a:avLst/>
            </a:prstGeom>
            <a:noFill/>
            <a:ln w="9525">
              <a:solidFill>
                <a:srgbClr val="000099"/>
              </a:solidFill>
              <a:miter lim="800000"/>
              <a:headEnd/>
              <a:tailEnd/>
            </a:ln>
          </p:spPr>
          <p:txBody>
            <a:bodyPr/>
            <a:lstStyle/>
            <a:p>
              <a:endParaRPr lang="es-ES"/>
            </a:p>
          </p:txBody>
        </p:sp>
      </p:grpSp>
      <p:sp>
        <p:nvSpPr>
          <p:cNvPr id="17446" name="Rectangle 89"/>
          <p:cNvSpPr>
            <a:spLocks noChangeArrowheads="1"/>
          </p:cNvSpPr>
          <p:nvPr/>
        </p:nvSpPr>
        <p:spPr bwMode="auto">
          <a:xfrm>
            <a:off x="1135063" y="4265613"/>
            <a:ext cx="190500" cy="142875"/>
          </a:xfrm>
          <a:prstGeom prst="rect">
            <a:avLst/>
          </a:prstGeom>
          <a:solidFill>
            <a:srgbClr val="000099"/>
          </a:solidFill>
          <a:ln w="9525">
            <a:solidFill>
              <a:srgbClr val="000000"/>
            </a:solidFill>
            <a:miter lim="800000"/>
            <a:headEnd/>
            <a:tailEnd/>
          </a:ln>
        </p:spPr>
        <p:txBody>
          <a:bodyPr/>
          <a:lstStyle/>
          <a:p>
            <a:endParaRPr lang="es-ES"/>
          </a:p>
        </p:txBody>
      </p:sp>
      <p:sp>
        <p:nvSpPr>
          <p:cNvPr id="17447" name="Rectangle 90"/>
          <p:cNvSpPr>
            <a:spLocks noChangeArrowheads="1"/>
          </p:cNvSpPr>
          <p:nvPr/>
        </p:nvSpPr>
        <p:spPr bwMode="auto">
          <a:xfrm>
            <a:off x="5240338" y="2403475"/>
            <a:ext cx="190500" cy="287338"/>
          </a:xfrm>
          <a:prstGeom prst="rect">
            <a:avLst/>
          </a:prstGeom>
          <a:solidFill>
            <a:srgbClr val="000099"/>
          </a:solidFill>
          <a:ln w="9525">
            <a:solidFill>
              <a:srgbClr val="000000"/>
            </a:solidFill>
            <a:miter lim="800000"/>
            <a:headEnd/>
            <a:tailEnd/>
          </a:ln>
        </p:spPr>
        <p:txBody>
          <a:bodyPr/>
          <a:lstStyle/>
          <a:p>
            <a:endParaRPr lang="es-ES"/>
          </a:p>
        </p:txBody>
      </p:sp>
      <p:sp>
        <p:nvSpPr>
          <p:cNvPr id="17448" name="Rectangle 91"/>
          <p:cNvSpPr>
            <a:spLocks noChangeArrowheads="1"/>
          </p:cNvSpPr>
          <p:nvPr/>
        </p:nvSpPr>
        <p:spPr bwMode="auto">
          <a:xfrm>
            <a:off x="5430838" y="2403475"/>
            <a:ext cx="190500" cy="287338"/>
          </a:xfrm>
          <a:prstGeom prst="rect">
            <a:avLst/>
          </a:prstGeom>
          <a:solidFill>
            <a:srgbClr val="FFFF00"/>
          </a:solidFill>
          <a:ln w="9525">
            <a:solidFill>
              <a:srgbClr val="000000"/>
            </a:solidFill>
            <a:miter lim="800000"/>
            <a:headEnd/>
            <a:tailEnd/>
          </a:ln>
        </p:spPr>
        <p:txBody>
          <a:bodyPr/>
          <a:lstStyle/>
          <a:p>
            <a:endParaRPr lang="es-ES"/>
          </a:p>
        </p:txBody>
      </p:sp>
      <p:sp>
        <p:nvSpPr>
          <p:cNvPr id="17449" name="Rectangle 92"/>
          <p:cNvSpPr>
            <a:spLocks noChangeArrowheads="1"/>
          </p:cNvSpPr>
          <p:nvPr/>
        </p:nvSpPr>
        <p:spPr bwMode="auto">
          <a:xfrm>
            <a:off x="2471738" y="971550"/>
            <a:ext cx="4295775" cy="2578100"/>
          </a:xfrm>
          <a:prstGeom prst="rect">
            <a:avLst/>
          </a:prstGeom>
          <a:noFill/>
          <a:ln w="28575">
            <a:solidFill>
              <a:srgbClr val="FF3300"/>
            </a:solidFill>
            <a:miter lim="800000"/>
            <a:headEnd/>
            <a:tailEnd/>
          </a:ln>
        </p:spPr>
        <p:txBody>
          <a:bodyPr/>
          <a:lstStyle/>
          <a:p>
            <a:endParaRPr lang="es-ES"/>
          </a:p>
        </p:txBody>
      </p:sp>
      <p:sp>
        <p:nvSpPr>
          <p:cNvPr id="17450" name="Text Box 93"/>
          <p:cNvSpPr txBox="1">
            <a:spLocks noChangeArrowheads="1"/>
          </p:cNvSpPr>
          <p:nvPr/>
        </p:nvSpPr>
        <p:spPr bwMode="auto">
          <a:xfrm>
            <a:off x="5791200" y="1027113"/>
            <a:ext cx="569913" cy="342900"/>
          </a:xfrm>
          <a:prstGeom prst="rect">
            <a:avLst/>
          </a:prstGeom>
          <a:noFill/>
          <a:ln w="9525">
            <a:noFill/>
            <a:miter lim="800000"/>
            <a:headEnd/>
            <a:tailEnd/>
          </a:ln>
        </p:spPr>
        <p:txBody>
          <a:bodyPr/>
          <a:lstStyle/>
          <a:p>
            <a:pPr eaLnBrk="0" hangingPunct="0"/>
            <a:r>
              <a:rPr lang="es-ES">
                <a:latin typeface="Agency FB" pitchFamily="34" charset="0"/>
              </a:rPr>
              <a:t>(3)</a:t>
            </a:r>
          </a:p>
        </p:txBody>
      </p:sp>
      <p:sp>
        <p:nvSpPr>
          <p:cNvPr id="17451" name="Text Box 94"/>
          <p:cNvSpPr txBox="1">
            <a:spLocks noChangeArrowheads="1"/>
          </p:cNvSpPr>
          <p:nvPr/>
        </p:nvSpPr>
        <p:spPr bwMode="auto">
          <a:xfrm>
            <a:off x="5826125" y="3092450"/>
            <a:ext cx="568325" cy="341313"/>
          </a:xfrm>
          <a:prstGeom prst="rect">
            <a:avLst/>
          </a:prstGeom>
          <a:noFill/>
          <a:ln w="9525">
            <a:noFill/>
            <a:miter lim="800000"/>
            <a:headEnd/>
            <a:tailEnd/>
          </a:ln>
        </p:spPr>
        <p:txBody>
          <a:bodyPr/>
          <a:lstStyle/>
          <a:p>
            <a:pPr eaLnBrk="0" hangingPunct="0"/>
            <a:r>
              <a:rPr lang="es-ES">
                <a:latin typeface="Agency FB" pitchFamily="34" charset="0"/>
              </a:rPr>
              <a:t>(4)</a:t>
            </a:r>
          </a:p>
        </p:txBody>
      </p:sp>
      <p:sp>
        <p:nvSpPr>
          <p:cNvPr id="17452" name="Text Box 95"/>
          <p:cNvSpPr txBox="1">
            <a:spLocks noChangeArrowheads="1"/>
          </p:cNvSpPr>
          <p:nvPr/>
        </p:nvSpPr>
        <p:spPr bwMode="auto">
          <a:xfrm>
            <a:off x="7877175" y="1198563"/>
            <a:ext cx="568325" cy="341312"/>
          </a:xfrm>
          <a:prstGeom prst="rect">
            <a:avLst/>
          </a:prstGeom>
          <a:noFill/>
          <a:ln w="9525">
            <a:noFill/>
            <a:miter lim="800000"/>
            <a:headEnd/>
            <a:tailEnd/>
          </a:ln>
        </p:spPr>
        <p:txBody>
          <a:bodyPr/>
          <a:lstStyle/>
          <a:p>
            <a:pPr eaLnBrk="0" hangingPunct="0"/>
            <a:r>
              <a:rPr lang="es-ES">
                <a:solidFill>
                  <a:srgbClr val="00CC66"/>
                </a:solidFill>
                <a:latin typeface="Agency FB" pitchFamily="34" charset="0"/>
              </a:rPr>
              <a:t>(5)</a:t>
            </a:r>
          </a:p>
        </p:txBody>
      </p:sp>
      <p:sp>
        <p:nvSpPr>
          <p:cNvPr id="17453" name="Text Box 96"/>
          <p:cNvSpPr txBox="1">
            <a:spLocks noChangeArrowheads="1"/>
          </p:cNvSpPr>
          <p:nvPr/>
        </p:nvSpPr>
        <p:spPr bwMode="auto">
          <a:xfrm>
            <a:off x="8104188" y="3605213"/>
            <a:ext cx="569912" cy="341312"/>
          </a:xfrm>
          <a:prstGeom prst="rect">
            <a:avLst/>
          </a:prstGeom>
          <a:noFill/>
          <a:ln w="9525">
            <a:noFill/>
            <a:miter lim="800000"/>
            <a:headEnd/>
            <a:tailEnd/>
          </a:ln>
        </p:spPr>
        <p:txBody>
          <a:bodyPr/>
          <a:lstStyle/>
          <a:p>
            <a:pPr eaLnBrk="0" hangingPunct="0"/>
            <a:r>
              <a:rPr lang="es-ES">
                <a:solidFill>
                  <a:srgbClr val="000099"/>
                </a:solidFill>
                <a:latin typeface="Agency FB" pitchFamily="34" charset="0"/>
              </a:rPr>
              <a:t>(6)</a:t>
            </a:r>
          </a:p>
        </p:txBody>
      </p:sp>
      <p:sp>
        <p:nvSpPr>
          <p:cNvPr id="32817" name="Text Box 97"/>
          <p:cNvSpPr txBox="1">
            <a:spLocks noChangeArrowheads="1"/>
          </p:cNvSpPr>
          <p:nvPr/>
        </p:nvSpPr>
        <p:spPr bwMode="auto">
          <a:xfrm>
            <a:off x="2071670" y="76200"/>
            <a:ext cx="4965700" cy="838200"/>
          </a:xfrm>
          <a:prstGeom prst="rect">
            <a:avLst/>
          </a:prstGeom>
          <a:ln>
            <a:solidFill>
              <a:srgbClr val="FF0000"/>
            </a:solidFill>
            <a:headEnd/>
            <a:tailEnd/>
          </a:ln>
          <a:scene3d>
            <a:camera prst="orthographicFront"/>
            <a:lightRig rig="threePt" dir="t"/>
          </a:scene3d>
          <a:sp3d>
            <a:bevelT w="165100" prst="coolSlant"/>
          </a:sp3d>
        </p:spPr>
        <p:style>
          <a:lnRef idx="1">
            <a:schemeClr val="accent1"/>
          </a:lnRef>
          <a:fillRef idx="2">
            <a:schemeClr val="accent1"/>
          </a:fillRef>
          <a:effectRef idx="1">
            <a:schemeClr val="accent1"/>
          </a:effectRef>
          <a:fontRef idx="minor">
            <a:schemeClr val="dk1"/>
          </a:fontRef>
        </p:style>
        <p:txBody>
          <a:bodyPr anchor="ctr"/>
          <a:lstStyle/>
          <a:p>
            <a:pPr algn="ctr">
              <a:defRPr/>
            </a:pPr>
            <a:r>
              <a:rPr lang="es-ES" sz="2000" dirty="0">
                <a:solidFill>
                  <a:srgbClr val="00006A"/>
                </a:solidFill>
              </a:rPr>
              <a:t>UNIDAD DE VELOCIDAD Y TRANSMISIÓN DE DISTANCIA (SDTU)</a:t>
            </a:r>
          </a:p>
        </p:txBody>
      </p:sp>
    </p:spTree>
  </p:cSld>
  <p:clrMapOvr>
    <a:masterClrMapping/>
  </p:clrMapOvr>
  <p:transition>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Rectangle 2"/>
          <p:cNvSpPr>
            <a:spLocks noGrp="1" noChangeArrowheads="1"/>
          </p:cNvSpPr>
          <p:nvPr>
            <p:ph type="title"/>
          </p:nvPr>
        </p:nvSpPr>
        <p:spPr>
          <a:xfrm>
            <a:off x="1695448" y="457200"/>
            <a:ext cx="5734072" cy="685800"/>
          </a:xfrm>
          <a:ln w="28575">
            <a:solidFill>
              <a:srgbClr val="FF0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2">
            <a:schemeClr val="accent1"/>
          </a:fillRef>
          <a:effectRef idx="1">
            <a:schemeClr val="accent1"/>
          </a:effectRef>
          <a:fontRef idx="minor">
            <a:schemeClr val="dk1"/>
          </a:fontRef>
        </p:style>
        <p:txBody>
          <a:bodyPr/>
          <a:lstStyle/>
          <a:p>
            <a:pPr eaLnBrk="1" hangingPunct="1">
              <a:defRPr/>
            </a:pPr>
            <a:r>
              <a:rPr lang="es-ES" sz="2400" b="1" dirty="0" smtClean="0">
                <a:cs typeface="Times New Roman" pitchFamily="18" charset="0"/>
              </a:rPr>
              <a:t>INDICADOR DE VELOCIDAD Y DISTANCIA </a:t>
            </a:r>
          </a:p>
        </p:txBody>
      </p:sp>
      <p:pic>
        <p:nvPicPr>
          <p:cNvPr id="18438" name="Picture 5"/>
          <p:cNvPicPr>
            <a:picLocks noChangeAspect="1" noChangeArrowheads="1"/>
          </p:cNvPicPr>
          <p:nvPr/>
        </p:nvPicPr>
        <p:blipFill>
          <a:blip r:embed="rId2"/>
          <a:srcRect/>
          <a:stretch>
            <a:fillRect/>
          </a:stretch>
        </p:blipFill>
        <p:spPr bwMode="auto">
          <a:xfrm>
            <a:off x="2971800" y="1371600"/>
            <a:ext cx="3352800" cy="3376613"/>
          </a:xfrm>
          <a:prstGeom prst="rect">
            <a:avLst/>
          </a:prstGeom>
          <a:noFill/>
          <a:ln w="9525">
            <a:noFill/>
            <a:miter lim="800000"/>
            <a:headEnd/>
            <a:tailEnd/>
          </a:ln>
        </p:spPr>
      </p:pic>
      <p:sp>
        <p:nvSpPr>
          <p:cNvPr id="34822" name="Rectangle 7"/>
          <p:cNvSpPr>
            <a:spLocks noChangeArrowheads="1"/>
          </p:cNvSpPr>
          <p:nvPr/>
        </p:nvSpPr>
        <p:spPr bwMode="auto">
          <a:xfrm>
            <a:off x="2133600" y="4929188"/>
            <a:ext cx="4876800" cy="1524000"/>
          </a:xfrm>
          <a:prstGeom prst="rect">
            <a:avLst/>
          </a:prstGeom>
          <a:ln w="28575">
            <a:solidFill>
              <a:srgbClr val="C00000"/>
            </a:solidFill>
            <a:headEnd/>
            <a:tailEnd/>
          </a:ln>
        </p:spPr>
        <p:style>
          <a:lnRef idx="1">
            <a:schemeClr val="accent5"/>
          </a:lnRef>
          <a:fillRef idx="2">
            <a:schemeClr val="accent5"/>
          </a:fillRef>
          <a:effectRef idx="1">
            <a:schemeClr val="accent5"/>
          </a:effectRef>
          <a:fontRef idx="minor">
            <a:schemeClr val="dk1"/>
          </a:fontRef>
        </p:style>
        <p:txBody>
          <a:bodyPr/>
          <a:lstStyle/>
          <a:p>
            <a:pPr marL="342900" indent="-342900" algn="ctr">
              <a:spcBef>
                <a:spcPct val="20000"/>
              </a:spcBef>
              <a:defRPr/>
            </a:pPr>
            <a:r>
              <a:rPr lang="es-ES" sz="2000" u="sng" dirty="0">
                <a:solidFill>
                  <a:srgbClr val="00006A"/>
                </a:solidFill>
                <a:cs typeface="Times New Roman" pitchFamily="18" charset="0"/>
              </a:rPr>
              <a:t>EXACTITUD DE LA CORREDERA: </a:t>
            </a:r>
          </a:p>
          <a:p>
            <a:pPr marL="742950" lvl="1" indent="-285750" algn="just">
              <a:spcBef>
                <a:spcPct val="20000"/>
              </a:spcBef>
              <a:buFontTx/>
              <a:buChar char="–"/>
              <a:defRPr/>
            </a:pPr>
            <a:r>
              <a:rPr lang="es-ES" sz="2000" dirty="0">
                <a:solidFill>
                  <a:srgbClr val="006666"/>
                </a:solidFill>
                <a:latin typeface="Arial Unicode MS" pitchFamily="34" charset="-128"/>
                <a:cs typeface="Arial" charset="0"/>
              </a:rPr>
              <a:t>0-3 nudos	: ± 0.1 nudos</a:t>
            </a:r>
            <a:endParaRPr lang="es-ES" sz="2000" dirty="0">
              <a:solidFill>
                <a:srgbClr val="006666"/>
              </a:solidFill>
              <a:latin typeface="Arial Unicode MS" pitchFamily="34" charset="-128"/>
              <a:ea typeface="Arial Unicode MS" pitchFamily="34" charset="-128"/>
              <a:cs typeface="Arial Unicode MS" pitchFamily="34" charset="-128"/>
            </a:endParaRPr>
          </a:p>
          <a:p>
            <a:pPr marL="742950" lvl="1" indent="-285750" algn="just">
              <a:spcBef>
                <a:spcPct val="20000"/>
              </a:spcBef>
              <a:buFontTx/>
              <a:buChar char="–"/>
              <a:defRPr/>
            </a:pPr>
            <a:r>
              <a:rPr lang="es-ES" sz="2000" dirty="0">
                <a:solidFill>
                  <a:srgbClr val="006666"/>
                </a:solidFill>
                <a:latin typeface="Arial Unicode MS" pitchFamily="34" charset="-128"/>
                <a:cs typeface="Arial" charset="0"/>
              </a:rPr>
              <a:t>3-10 nudos	: ± 0.2 nudos</a:t>
            </a:r>
            <a:endParaRPr lang="es-ES" sz="2000" dirty="0">
              <a:solidFill>
                <a:srgbClr val="006666"/>
              </a:solidFill>
              <a:latin typeface="Arial Unicode MS" pitchFamily="34" charset="-128"/>
              <a:ea typeface="Arial Unicode MS" pitchFamily="34" charset="-128"/>
              <a:cs typeface="Arial Unicode MS" pitchFamily="34" charset="-128"/>
            </a:endParaRPr>
          </a:p>
          <a:p>
            <a:pPr marL="742950" lvl="1" indent="-285750" algn="just">
              <a:spcBef>
                <a:spcPct val="20000"/>
              </a:spcBef>
              <a:buFontTx/>
              <a:buChar char="–"/>
              <a:defRPr/>
            </a:pPr>
            <a:r>
              <a:rPr lang="es-ES" sz="2000" dirty="0">
                <a:solidFill>
                  <a:srgbClr val="006666"/>
                </a:solidFill>
                <a:cs typeface="Times New Roman" pitchFamily="18" charset="0"/>
              </a:rPr>
              <a:t>Sobre 10 nudos	: ± 2%</a:t>
            </a:r>
            <a:r>
              <a:rPr lang="es-ES" sz="2000" dirty="0">
                <a:solidFill>
                  <a:srgbClr val="006666"/>
                </a:solidFill>
                <a:ea typeface="Arial Unicode MS" pitchFamily="34" charset="-128"/>
                <a:cs typeface="Arial Unicode MS" pitchFamily="34" charset="-128"/>
              </a:rPr>
              <a:t> </a:t>
            </a:r>
          </a:p>
        </p:txBody>
      </p:sp>
    </p:spTree>
  </p:cSld>
  <p:clrMapOvr>
    <a:masterClrMapping/>
  </p:clrMapOvr>
  <p:transition>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276" name="Rectangle 2"/>
          <p:cNvSpPr>
            <a:spLocks noGrp="1" noChangeArrowheads="1"/>
          </p:cNvSpPr>
          <p:nvPr>
            <p:ph type="title" idx="4294967295"/>
          </p:nvPr>
        </p:nvSpPr>
        <p:spPr/>
        <p:style>
          <a:lnRef idx="1">
            <a:schemeClr val="accent3"/>
          </a:lnRef>
          <a:fillRef idx="2">
            <a:schemeClr val="accent3"/>
          </a:fillRef>
          <a:effectRef idx="1">
            <a:schemeClr val="accent3"/>
          </a:effectRef>
          <a:fontRef idx="minor">
            <a:schemeClr val="dk1"/>
          </a:fontRef>
        </p:style>
        <p:txBody>
          <a:bodyPr/>
          <a:lstStyle/>
          <a:p>
            <a:pPr eaLnBrk="1" hangingPunct="1"/>
            <a:r>
              <a:rPr lang="es-ES_tradnl" sz="4000" b="1" smtClean="0">
                <a:solidFill>
                  <a:srgbClr val="000000"/>
                </a:solidFill>
              </a:rPr>
              <a:t>CALIBRAMIENTO</a:t>
            </a:r>
            <a:endParaRPr lang="es-ES" sz="4000" b="1" smtClean="0">
              <a:solidFill>
                <a:srgbClr val="000000"/>
              </a:solidFill>
            </a:endParaRPr>
          </a:p>
        </p:txBody>
      </p:sp>
      <p:sp>
        <p:nvSpPr>
          <p:cNvPr id="51203" name="Rectangle 3"/>
          <p:cNvSpPr>
            <a:spLocks noGrp="1" noChangeArrowheads="1"/>
          </p:cNvSpPr>
          <p:nvPr>
            <p:ph type="body" idx="4294967295"/>
          </p:nvPr>
        </p:nvSpPr>
        <p:spPr>
          <a:xfrm>
            <a:off x="457200" y="1557338"/>
            <a:ext cx="8229600" cy="5157787"/>
          </a:xfrm>
        </p:spPr>
        <p:style>
          <a:lnRef idx="1">
            <a:schemeClr val="accent5"/>
          </a:lnRef>
          <a:fillRef idx="2">
            <a:schemeClr val="accent5"/>
          </a:fillRef>
          <a:effectRef idx="1">
            <a:schemeClr val="accent5"/>
          </a:effectRef>
          <a:fontRef idx="minor">
            <a:schemeClr val="dk1"/>
          </a:fontRef>
        </p:style>
        <p:txBody>
          <a:bodyPr/>
          <a:lstStyle/>
          <a:p>
            <a:pPr marL="361950" indent="-361950" algn="just">
              <a:lnSpc>
                <a:spcPct val="90000"/>
              </a:lnSpc>
              <a:buFont typeface="Wingdings" pitchFamily="2" charset="2"/>
              <a:buChar char="§"/>
            </a:pPr>
            <a:r>
              <a:rPr lang="es-ES" sz="2400" smtClean="0">
                <a:solidFill>
                  <a:srgbClr val="000000"/>
                </a:solidFill>
              </a:rPr>
              <a:t>La exactitud depende del tipo de sensor usado y su posición bajo el casco. </a:t>
            </a:r>
            <a:endParaRPr lang="es-ES_tradnl" sz="2400" smtClean="0">
              <a:solidFill>
                <a:srgbClr val="000000"/>
              </a:solidFill>
            </a:endParaRPr>
          </a:p>
          <a:p>
            <a:pPr marL="361950" indent="-361950" algn="just">
              <a:lnSpc>
                <a:spcPct val="90000"/>
              </a:lnSpc>
              <a:buFont typeface="Wingdings" pitchFamily="2" charset="2"/>
              <a:buChar char="§"/>
            </a:pPr>
            <a:r>
              <a:rPr lang="es-ES_tradnl" sz="2400" smtClean="0">
                <a:solidFill>
                  <a:srgbClr val="000000"/>
                </a:solidFill>
              </a:rPr>
              <a:t>Au</a:t>
            </a:r>
            <a:r>
              <a:rPr lang="es-ES" sz="2400" smtClean="0">
                <a:solidFill>
                  <a:srgbClr val="000000"/>
                </a:solidFill>
              </a:rPr>
              <a:t>n la más exacta, son afectados por el flujo de agua alrededor del casco.</a:t>
            </a:r>
            <a:endParaRPr lang="es-ES_tradnl" sz="2400" smtClean="0">
              <a:solidFill>
                <a:srgbClr val="000000"/>
              </a:solidFill>
            </a:endParaRPr>
          </a:p>
          <a:p>
            <a:pPr marL="361950" indent="-361950" algn="just" eaLnBrk="1" hangingPunct="1">
              <a:lnSpc>
                <a:spcPct val="90000"/>
              </a:lnSpc>
              <a:buFont typeface="Wingdings" pitchFamily="2" charset="2"/>
              <a:buChar char="§"/>
            </a:pPr>
            <a:r>
              <a:rPr lang="es-ES" sz="2400" smtClean="0">
                <a:solidFill>
                  <a:srgbClr val="000000"/>
                </a:solidFill>
                <a:cs typeface="Arial" pitchFamily="34" charset="0"/>
              </a:rPr>
              <a:t>Al estar directamente relacionada la señal del sensor con el flujo de agua, es poco probable que exista una linealidad directa entre señal y flujo de agua para el rango de velocidades.</a:t>
            </a:r>
            <a:endParaRPr lang="es-ES_tradnl" sz="2400" smtClean="0">
              <a:solidFill>
                <a:srgbClr val="000000"/>
              </a:solidFill>
              <a:cs typeface="Arial" pitchFamily="34" charset="0"/>
            </a:endParaRPr>
          </a:p>
          <a:p>
            <a:pPr marL="361950" indent="-361950" algn="just" eaLnBrk="1" hangingPunct="1">
              <a:lnSpc>
                <a:spcPct val="90000"/>
              </a:lnSpc>
              <a:buFont typeface="Wingdings" pitchFamily="2" charset="2"/>
              <a:buChar char="§"/>
            </a:pPr>
            <a:r>
              <a:rPr lang="es-ES" sz="2400" smtClean="0">
                <a:solidFill>
                  <a:srgbClr val="000000"/>
                </a:solidFill>
                <a:cs typeface="Arial" pitchFamily="34" charset="0"/>
              </a:rPr>
              <a:t>Todas las correderas tienen errores que varía según un rango de velocidad, por eso es necesario calibrar en todos estos niveles.</a:t>
            </a:r>
            <a:endParaRPr lang="es-ES_tradnl" sz="2400" smtClean="0">
              <a:solidFill>
                <a:srgbClr val="000000"/>
              </a:solidFill>
              <a:cs typeface="Arial" pitchFamily="34" charset="0"/>
            </a:endParaRPr>
          </a:p>
          <a:p>
            <a:pPr marL="361950" indent="-361950" algn="just" eaLnBrk="1" hangingPunct="1">
              <a:lnSpc>
                <a:spcPct val="90000"/>
              </a:lnSpc>
              <a:buFont typeface="Wingdings" pitchFamily="2" charset="2"/>
              <a:buChar char="§"/>
            </a:pPr>
            <a:r>
              <a:rPr lang="es-ES" sz="2400" smtClean="0">
                <a:solidFill>
                  <a:srgbClr val="000000"/>
                </a:solidFill>
                <a:cs typeface="Arial" pitchFamily="34" charset="0"/>
              </a:rPr>
              <a:t>Es decir, al estar bien calibrada, la corredera entregará información exacta para </a:t>
            </a:r>
            <a:r>
              <a:rPr lang="es-ES_tradnl" sz="2400" smtClean="0">
                <a:solidFill>
                  <a:srgbClr val="000000"/>
                </a:solidFill>
                <a:cs typeface="Arial" pitchFamily="34" charset="0"/>
              </a:rPr>
              <a:t>todos los repetidores.</a:t>
            </a:r>
          </a:p>
          <a:p>
            <a:pPr marL="361950" indent="-361950" algn="just" eaLnBrk="1" hangingPunct="1">
              <a:lnSpc>
                <a:spcPct val="90000"/>
              </a:lnSpc>
              <a:buFont typeface="Wingdings" pitchFamily="2" charset="2"/>
              <a:buChar char="§"/>
            </a:pPr>
            <a:r>
              <a:rPr lang="es-ES" sz="2400" b="1" i="1" smtClean="0">
                <a:solidFill>
                  <a:srgbClr val="000000"/>
                </a:solidFill>
                <a:cs typeface="Arial" pitchFamily="34" charset="0"/>
              </a:rPr>
              <a:t>“Recordar Error y Coeficiente de Corredera”.</a:t>
            </a:r>
          </a:p>
        </p:txBody>
      </p:sp>
    </p:spTree>
  </p:cSld>
  <p:clrMapOvr>
    <a:masterClrMapping/>
  </p:clrMapOvr>
  <p:transition>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8" name="Rectangle 2"/>
          <p:cNvSpPr>
            <a:spLocks noGrp="1" noChangeArrowheads="1"/>
          </p:cNvSpPr>
          <p:nvPr>
            <p:ph type="title"/>
          </p:nvPr>
        </p:nvSpPr>
        <p:spPr>
          <a:xfrm>
            <a:off x="457200" y="428612"/>
            <a:ext cx="8229600" cy="1143000"/>
          </a:xfrm>
          <a:ln w="38100">
            <a:solidFill>
              <a:srgbClr val="00206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lstStyle/>
          <a:p>
            <a:pPr eaLnBrk="1" hangingPunct="1">
              <a:defRPr/>
            </a:pPr>
            <a:r>
              <a:rPr lang="es-ES_tradnl" sz="3600" b="1" dirty="0" smtClean="0">
                <a:cs typeface="Times New Roman" pitchFamily="18" charset="0"/>
              </a:rPr>
              <a:t>PROCEDIMIENTO</a:t>
            </a:r>
            <a:endParaRPr lang="es-ES" sz="3600" b="1" dirty="0" smtClean="0">
              <a:cs typeface="Times New Roman" pitchFamily="18" charset="0"/>
            </a:endParaRPr>
          </a:p>
        </p:txBody>
      </p:sp>
      <p:sp>
        <p:nvSpPr>
          <p:cNvPr id="30723" name="Rectangle 3"/>
          <p:cNvSpPr>
            <a:spLocks noGrp="1" noChangeArrowheads="1"/>
          </p:cNvSpPr>
          <p:nvPr>
            <p:ph type="body" idx="1"/>
          </p:nvPr>
        </p:nvSpPr>
        <p:spPr>
          <a:xfrm>
            <a:off x="542925" y="1909763"/>
            <a:ext cx="7958138" cy="4448175"/>
          </a:xfrm>
          <a:ln w="38100">
            <a:solidFill>
              <a:srgbClr val="FF0000"/>
            </a:solidFill>
          </a:ln>
        </p:spPr>
        <p:style>
          <a:lnRef idx="1">
            <a:schemeClr val="accent5"/>
          </a:lnRef>
          <a:fillRef idx="2">
            <a:schemeClr val="accent5"/>
          </a:fillRef>
          <a:effectRef idx="1">
            <a:schemeClr val="accent5"/>
          </a:effectRef>
          <a:fontRef idx="minor">
            <a:schemeClr val="dk1"/>
          </a:fontRef>
        </p:style>
        <p:txBody>
          <a:bodyPr/>
          <a:lstStyle/>
          <a:p>
            <a:pPr algn="just" eaLnBrk="1" hangingPunct="1">
              <a:buFont typeface="Wingdings" pitchFamily="2" charset="2"/>
              <a:buChar char="§"/>
              <a:defRPr/>
            </a:pPr>
            <a:r>
              <a:rPr lang="es-ES" sz="2800" dirty="0" smtClean="0">
                <a:cs typeface="Times New Roman" pitchFamily="18" charset="0"/>
              </a:rPr>
              <a:t>Calcular la </a:t>
            </a:r>
            <a:r>
              <a:rPr lang="es-ES" sz="2800" b="1" dirty="0" smtClean="0">
                <a:cs typeface="Times New Roman" pitchFamily="18" charset="0"/>
              </a:rPr>
              <a:t>velocidad navegada</a:t>
            </a:r>
            <a:r>
              <a:rPr lang="es-ES" sz="2800" dirty="0" smtClean="0">
                <a:cs typeface="Times New Roman" pitchFamily="18" charset="0"/>
              </a:rPr>
              <a:t> según la corredera.</a:t>
            </a:r>
          </a:p>
          <a:p>
            <a:pPr algn="just" eaLnBrk="1" hangingPunct="1">
              <a:buFont typeface="Wingdings" pitchFamily="2" charset="2"/>
              <a:buChar char="§"/>
              <a:defRPr/>
            </a:pPr>
            <a:r>
              <a:rPr lang="es-ES" sz="2800" dirty="0" smtClean="0">
                <a:cs typeface="Times New Roman" pitchFamily="18" charset="0"/>
              </a:rPr>
              <a:t>Calcular la </a:t>
            </a:r>
            <a:r>
              <a:rPr lang="es-ES" sz="2800" b="1" dirty="0" smtClean="0">
                <a:cs typeface="Times New Roman" pitchFamily="18" charset="0"/>
              </a:rPr>
              <a:t>velocidad verdadera.</a:t>
            </a:r>
            <a:r>
              <a:rPr lang="es-ES" sz="2800" dirty="0" smtClean="0">
                <a:cs typeface="Times New Roman" pitchFamily="18" charset="0"/>
              </a:rPr>
              <a:t> </a:t>
            </a:r>
          </a:p>
          <a:p>
            <a:pPr algn="just" eaLnBrk="1" hangingPunct="1">
              <a:buFont typeface="Wingdings" pitchFamily="2" charset="2"/>
              <a:buChar char="§"/>
              <a:defRPr/>
            </a:pPr>
            <a:r>
              <a:rPr lang="es-ES" sz="2800" dirty="0" smtClean="0">
                <a:cs typeface="Times New Roman" pitchFamily="18" charset="0"/>
              </a:rPr>
              <a:t>Requiere un mínimo de dos y un máximo de cuatro "patas" en la milla medida, a varias velocidades.</a:t>
            </a:r>
          </a:p>
          <a:p>
            <a:pPr algn="just" eaLnBrk="1" hangingPunct="1">
              <a:buFont typeface="Wingdings" pitchFamily="2" charset="2"/>
              <a:buChar char="§"/>
              <a:defRPr/>
            </a:pPr>
            <a:r>
              <a:rPr lang="es-ES" sz="2800" dirty="0" smtClean="0">
                <a:cs typeface="Times New Roman" pitchFamily="18" charset="0"/>
              </a:rPr>
              <a:t>La comparación entre la velocidad de la corredera y la verdadera dará el % de error. </a:t>
            </a:r>
          </a:p>
          <a:p>
            <a:pPr algn="just" eaLnBrk="1" hangingPunct="1">
              <a:buFont typeface="Wingdings" pitchFamily="2" charset="2"/>
              <a:buChar char="§"/>
              <a:defRPr/>
            </a:pPr>
            <a:r>
              <a:rPr lang="es-ES" sz="2800" dirty="0" smtClean="0">
                <a:cs typeface="Times New Roman" pitchFamily="18" charset="0"/>
              </a:rPr>
              <a:t>Se debe navegar a varias velocidad, para determinar los errores en todo el rango de velocidades.</a:t>
            </a:r>
            <a:r>
              <a:rPr lang="es-ES" sz="2800" dirty="0" smtClean="0"/>
              <a:t> </a:t>
            </a:r>
          </a:p>
        </p:txBody>
      </p:sp>
    </p:spTree>
  </p:cSld>
  <p:clrMapOvr>
    <a:masterClrMapping/>
  </p:clrMapOvr>
  <p:transition>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4" name="Rectangle 1026"/>
          <p:cNvSpPr>
            <a:spLocks noGrp="1" noChangeArrowheads="1"/>
          </p:cNvSpPr>
          <p:nvPr>
            <p:ph type="title"/>
          </p:nvPr>
        </p:nvSpPr>
        <p:spPr/>
        <p:style>
          <a:lnRef idx="1">
            <a:schemeClr val="accent3"/>
          </a:lnRef>
          <a:fillRef idx="2">
            <a:schemeClr val="accent3"/>
          </a:fillRef>
          <a:effectRef idx="1">
            <a:schemeClr val="accent3"/>
          </a:effectRef>
          <a:fontRef idx="minor">
            <a:schemeClr val="dk1"/>
          </a:fontRef>
        </p:style>
        <p:txBody>
          <a:bodyPr/>
          <a:lstStyle/>
          <a:p>
            <a:pPr eaLnBrk="1" hangingPunct="1">
              <a:defRPr/>
            </a:pPr>
            <a:r>
              <a:rPr lang="es-ES_tradnl" sz="4000" b="1" dirty="0" smtClean="0"/>
              <a:t>NORMAS</a:t>
            </a:r>
            <a:endParaRPr lang="es-ES" sz="4000" b="1" dirty="0" smtClean="0"/>
          </a:p>
        </p:txBody>
      </p:sp>
      <p:sp>
        <p:nvSpPr>
          <p:cNvPr id="36867" name="Rectangle 1027"/>
          <p:cNvSpPr>
            <a:spLocks noGrp="1" noChangeArrowheads="1"/>
          </p:cNvSpPr>
          <p:nvPr>
            <p:ph type="body" idx="1"/>
          </p:nvPr>
        </p:nvSpPr>
        <p:spPr>
          <a:xfrm>
            <a:off x="457200" y="1628775"/>
            <a:ext cx="8229600" cy="4829175"/>
          </a:xfrm>
          <a:ln w="28575">
            <a:solidFill>
              <a:srgbClr val="FF0000"/>
            </a:solidFill>
          </a:ln>
        </p:spPr>
        <p:style>
          <a:lnRef idx="1">
            <a:schemeClr val="accent5"/>
          </a:lnRef>
          <a:fillRef idx="2">
            <a:schemeClr val="accent5"/>
          </a:fillRef>
          <a:effectRef idx="1">
            <a:schemeClr val="accent5"/>
          </a:effectRef>
          <a:fontRef idx="minor">
            <a:schemeClr val="dk1"/>
          </a:fontRef>
        </p:style>
        <p:txBody>
          <a:bodyPr/>
          <a:lstStyle/>
          <a:p>
            <a:pPr algn="just" eaLnBrk="1" hangingPunct="1">
              <a:lnSpc>
                <a:spcPct val="90000"/>
              </a:lnSpc>
              <a:buFont typeface="Arial" charset="0"/>
              <a:buChar char="•"/>
              <a:defRPr/>
            </a:pPr>
            <a:r>
              <a:rPr lang="es-ES" sz="2400" dirty="0" smtClean="0">
                <a:cs typeface="Times New Roman" pitchFamily="18" charset="0"/>
              </a:rPr>
              <a:t>Las revoluciones de los motores constante. Para cada velocidad.</a:t>
            </a:r>
          </a:p>
          <a:p>
            <a:pPr algn="just" eaLnBrk="1" hangingPunct="1">
              <a:lnSpc>
                <a:spcPct val="90000"/>
              </a:lnSpc>
              <a:buFont typeface="Arial" charset="0"/>
              <a:buChar char="•"/>
              <a:defRPr/>
            </a:pPr>
            <a:r>
              <a:rPr lang="es-ES" sz="2400" dirty="0" smtClean="0">
                <a:cs typeface="Times New Roman" pitchFamily="18" charset="0"/>
              </a:rPr>
              <a:t>Navegar en línea recta por cinco minutos, antes de ingresar a la milla medida. Se estabiliza la velocidad.</a:t>
            </a:r>
            <a:endParaRPr lang="es-ES" sz="2400" dirty="0" smtClean="0"/>
          </a:p>
          <a:p>
            <a:pPr algn="just" eaLnBrk="1" hangingPunct="1">
              <a:lnSpc>
                <a:spcPct val="90000"/>
              </a:lnSpc>
              <a:buFont typeface="Arial" charset="0"/>
              <a:buChar char="•"/>
              <a:defRPr/>
            </a:pPr>
            <a:r>
              <a:rPr lang="es-ES" sz="2400" dirty="0" smtClean="0">
                <a:cs typeface="Times New Roman" pitchFamily="18" charset="0"/>
              </a:rPr>
              <a:t>Ángulo de caña durante la caída no debe exceder 15 grados</a:t>
            </a:r>
          </a:p>
          <a:p>
            <a:pPr lvl="1" algn="just" eaLnBrk="1" hangingPunct="1">
              <a:lnSpc>
                <a:spcPct val="90000"/>
              </a:lnSpc>
              <a:buFont typeface="Arial" charset="0"/>
              <a:buChar char="–"/>
              <a:defRPr/>
            </a:pPr>
            <a:r>
              <a:rPr lang="es-ES" sz="2400" dirty="0" smtClean="0">
                <a:cs typeface="Times New Roman" pitchFamily="18" charset="0"/>
              </a:rPr>
              <a:t>Asegurar al mínimo, la disminución de la velocidad.</a:t>
            </a:r>
          </a:p>
          <a:p>
            <a:pPr lvl="1" algn="just" eaLnBrk="1" hangingPunct="1">
              <a:lnSpc>
                <a:spcPct val="90000"/>
              </a:lnSpc>
              <a:buFont typeface="Arial" charset="0"/>
              <a:buChar char="–"/>
              <a:defRPr/>
            </a:pPr>
            <a:r>
              <a:rPr lang="es-ES" sz="2400" dirty="0" smtClean="0">
                <a:cs typeface="Times New Roman" pitchFamily="18" charset="0"/>
              </a:rPr>
              <a:t>La velocidad disminuida se puede alcanzar durante la fase de navegación recta.</a:t>
            </a:r>
            <a:r>
              <a:rPr lang="es-ES" sz="2400" dirty="0" smtClean="0"/>
              <a:t> </a:t>
            </a:r>
          </a:p>
          <a:p>
            <a:pPr algn="just" eaLnBrk="1" hangingPunct="1">
              <a:lnSpc>
                <a:spcPct val="90000"/>
              </a:lnSpc>
              <a:buFont typeface="Arial" charset="0"/>
              <a:buChar char="•"/>
              <a:defRPr/>
            </a:pPr>
            <a:r>
              <a:rPr lang="es-ES" sz="2400" dirty="0" smtClean="0">
                <a:cs typeface="Times New Roman" pitchFamily="18" charset="0"/>
              </a:rPr>
              <a:t>Cantidad de grados de caña debe ser mínimo, para evitar fuerzas en los timones que afecte a la velocidad del buque.</a:t>
            </a:r>
            <a:r>
              <a:rPr lang="es-ES" sz="2400" dirty="0" smtClean="0"/>
              <a:t> </a:t>
            </a:r>
          </a:p>
          <a:p>
            <a:pPr algn="just" eaLnBrk="1" hangingPunct="1">
              <a:lnSpc>
                <a:spcPct val="90000"/>
              </a:lnSpc>
              <a:buFont typeface="Arial" charset="0"/>
              <a:buChar char="•"/>
              <a:defRPr/>
            </a:pPr>
            <a:r>
              <a:rPr lang="es-ES" sz="2400" dirty="0" smtClean="0">
                <a:cs typeface="Times New Roman" pitchFamily="18" charset="0"/>
              </a:rPr>
              <a:t>Mar calma.</a:t>
            </a:r>
          </a:p>
          <a:p>
            <a:pPr algn="just" eaLnBrk="1" hangingPunct="1">
              <a:lnSpc>
                <a:spcPct val="90000"/>
              </a:lnSpc>
              <a:buFont typeface="Arial" charset="0"/>
              <a:buChar char="•"/>
              <a:defRPr/>
            </a:pPr>
            <a:r>
              <a:rPr lang="es-ES" sz="2400" dirty="0" smtClean="0">
                <a:cs typeface="Times New Roman" pitchFamily="18" charset="0"/>
              </a:rPr>
              <a:t>El viento no debe de exceder de 10 nudos.</a:t>
            </a:r>
            <a:r>
              <a:rPr lang="es-ES" sz="2400" dirty="0" smtClean="0"/>
              <a:t> </a:t>
            </a:r>
          </a:p>
          <a:p>
            <a:pPr algn="just" eaLnBrk="1" hangingPunct="1">
              <a:lnSpc>
                <a:spcPct val="90000"/>
              </a:lnSpc>
              <a:buFont typeface="Arial" charset="0"/>
              <a:buChar char="•"/>
              <a:defRPr/>
            </a:pPr>
            <a:endParaRPr lang="es-ES" sz="2400" dirty="0" smtClean="0"/>
          </a:p>
        </p:txBody>
      </p:sp>
    </p:spTree>
  </p:cSld>
  <p:clrMapOvr>
    <a:masterClrMapping/>
  </p:clrMapOvr>
  <p:transition>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4" name="Freeform 1055"/>
          <p:cNvSpPr>
            <a:spLocks/>
          </p:cNvSpPr>
          <p:nvPr/>
        </p:nvSpPr>
        <p:spPr bwMode="auto">
          <a:xfrm>
            <a:off x="2786063" y="3929063"/>
            <a:ext cx="857250" cy="1000125"/>
          </a:xfrm>
          <a:custGeom>
            <a:avLst/>
            <a:gdLst>
              <a:gd name="T0" fmla="*/ 0 w 450"/>
              <a:gd name="T1" fmla="*/ 1587710170 h 585"/>
              <a:gd name="T2" fmla="*/ 1360886070 w 450"/>
              <a:gd name="T3" fmla="*/ 0 h 585"/>
              <a:gd name="T4" fmla="*/ 0 60000 65536"/>
              <a:gd name="T5" fmla="*/ 0 60000 65536"/>
              <a:gd name="T6" fmla="*/ 0 w 450"/>
              <a:gd name="T7" fmla="*/ 0 h 585"/>
              <a:gd name="T8" fmla="*/ 450 w 450"/>
              <a:gd name="T9" fmla="*/ 585 h 585"/>
            </a:gdLst>
            <a:ahLst/>
            <a:cxnLst>
              <a:cxn ang="T4">
                <a:pos x="T0" y="T1"/>
              </a:cxn>
              <a:cxn ang="T5">
                <a:pos x="T2" y="T3"/>
              </a:cxn>
            </a:cxnLst>
            <a:rect l="T6" t="T7" r="T8" b="T9"/>
            <a:pathLst>
              <a:path w="450" h="585">
                <a:moveTo>
                  <a:pt x="0" y="585"/>
                </a:moveTo>
                <a:lnTo>
                  <a:pt x="450" y="0"/>
                </a:lnTo>
              </a:path>
            </a:pathLst>
          </a:custGeom>
          <a:noFill/>
          <a:ln w="9525">
            <a:solidFill>
              <a:srgbClr val="FF3300"/>
            </a:solidFill>
            <a:prstDash val="sysDot"/>
            <a:round/>
            <a:headEnd type="triangle" w="med" len="med"/>
            <a:tailEnd type="triangle" w="med" len="med"/>
          </a:ln>
        </p:spPr>
        <p:txBody>
          <a:bodyPr/>
          <a:lstStyle/>
          <a:p>
            <a:endParaRPr lang="es-ES"/>
          </a:p>
        </p:txBody>
      </p:sp>
      <p:cxnSp>
        <p:nvCxnSpPr>
          <p:cNvPr id="36" name="35 Conector recto de flecha"/>
          <p:cNvCxnSpPr/>
          <p:nvPr/>
        </p:nvCxnSpPr>
        <p:spPr>
          <a:xfrm>
            <a:off x="2786063" y="3786188"/>
            <a:ext cx="571500" cy="500062"/>
          </a:xfrm>
          <a:prstGeom prst="straightConnector1">
            <a:avLst/>
          </a:prstGeom>
          <a:ln>
            <a:headEnd type="arrow"/>
            <a:tailEnd type="arrow"/>
          </a:ln>
        </p:spPr>
        <p:style>
          <a:lnRef idx="1">
            <a:schemeClr val="dk1"/>
          </a:lnRef>
          <a:fillRef idx="0">
            <a:schemeClr val="dk1"/>
          </a:fillRef>
          <a:effectRef idx="0">
            <a:schemeClr val="dk1"/>
          </a:effectRef>
          <a:fontRef idx="minor">
            <a:schemeClr val="tx1"/>
          </a:fontRef>
        </p:style>
      </p:cxnSp>
      <p:cxnSp>
        <p:nvCxnSpPr>
          <p:cNvPr id="39" name="38 Conector recto de flecha"/>
          <p:cNvCxnSpPr/>
          <p:nvPr/>
        </p:nvCxnSpPr>
        <p:spPr>
          <a:xfrm>
            <a:off x="2509838" y="4295775"/>
            <a:ext cx="490537" cy="419100"/>
          </a:xfrm>
          <a:prstGeom prst="straightConnector1">
            <a:avLst/>
          </a:prstGeom>
          <a:ln>
            <a:headEnd type="arrow"/>
            <a:tailEnd type="arrow"/>
          </a:ln>
        </p:spPr>
        <p:style>
          <a:lnRef idx="1">
            <a:schemeClr val="dk1"/>
          </a:lnRef>
          <a:fillRef idx="0">
            <a:schemeClr val="dk1"/>
          </a:fillRef>
          <a:effectRef idx="0">
            <a:schemeClr val="dk1"/>
          </a:effectRef>
          <a:fontRef idx="minor">
            <a:schemeClr val="tx1"/>
          </a:fontRef>
        </p:style>
      </p:cxnSp>
      <p:grpSp>
        <p:nvGrpSpPr>
          <p:cNvPr id="22562" name="Group 34"/>
          <p:cNvGrpSpPr>
            <a:grpSpLocks/>
          </p:cNvGrpSpPr>
          <p:nvPr/>
        </p:nvGrpSpPr>
        <p:grpSpPr bwMode="auto">
          <a:xfrm>
            <a:off x="6019800" y="1905000"/>
            <a:ext cx="2981325" cy="4568825"/>
            <a:chOff x="3792" y="1200"/>
            <a:chExt cx="1878" cy="2878"/>
          </a:xfrm>
        </p:grpSpPr>
        <p:grpSp>
          <p:nvGrpSpPr>
            <p:cNvPr id="22533" name="Group 1052"/>
            <p:cNvGrpSpPr>
              <a:grpSpLocks/>
            </p:cNvGrpSpPr>
            <p:nvPr/>
          </p:nvGrpSpPr>
          <p:grpSpPr bwMode="auto">
            <a:xfrm>
              <a:off x="3792" y="1200"/>
              <a:ext cx="1827" cy="2878"/>
              <a:chOff x="2311" y="1200"/>
              <a:chExt cx="1827" cy="2878"/>
            </a:xfrm>
          </p:grpSpPr>
          <p:sp>
            <p:nvSpPr>
              <p:cNvPr id="22538" name="Line 1040"/>
              <p:cNvSpPr>
                <a:spLocks noChangeShapeType="1"/>
              </p:cNvSpPr>
              <p:nvPr/>
            </p:nvSpPr>
            <p:spPr bwMode="auto">
              <a:xfrm>
                <a:off x="3366" y="2032"/>
                <a:ext cx="0" cy="262"/>
              </a:xfrm>
              <a:prstGeom prst="line">
                <a:avLst/>
              </a:prstGeom>
              <a:noFill/>
              <a:ln w="9525">
                <a:solidFill>
                  <a:schemeClr val="tx1"/>
                </a:solidFill>
                <a:round/>
                <a:headEnd/>
                <a:tailEnd type="triangle" w="med" len="med"/>
              </a:ln>
            </p:spPr>
            <p:txBody>
              <a:bodyPr vert="eaVert" wrap="none">
                <a:spAutoFit/>
              </a:bodyPr>
              <a:lstStyle/>
              <a:p>
                <a:endParaRPr lang="es-ES"/>
              </a:p>
            </p:txBody>
          </p:sp>
          <p:sp>
            <p:nvSpPr>
              <p:cNvPr id="22539" name="Line 1039"/>
              <p:cNvSpPr>
                <a:spLocks noChangeShapeType="1"/>
              </p:cNvSpPr>
              <p:nvPr/>
            </p:nvSpPr>
            <p:spPr bwMode="auto">
              <a:xfrm flipV="1">
                <a:off x="3366" y="1551"/>
                <a:ext cx="0" cy="263"/>
              </a:xfrm>
              <a:prstGeom prst="line">
                <a:avLst/>
              </a:prstGeom>
              <a:noFill/>
              <a:ln w="9525">
                <a:solidFill>
                  <a:srgbClr val="000000"/>
                </a:solidFill>
                <a:round/>
                <a:headEnd/>
                <a:tailEnd type="triangle" w="med" len="med"/>
              </a:ln>
            </p:spPr>
            <p:txBody>
              <a:bodyPr vert="eaVert" wrap="none">
                <a:spAutoFit/>
              </a:bodyPr>
              <a:lstStyle/>
              <a:p>
                <a:endParaRPr lang="es-ES"/>
              </a:p>
            </p:txBody>
          </p:sp>
          <p:sp>
            <p:nvSpPr>
              <p:cNvPr id="22540" name="Freeform 1031"/>
              <p:cNvSpPr>
                <a:spLocks/>
              </p:cNvSpPr>
              <p:nvPr/>
            </p:nvSpPr>
            <p:spPr bwMode="auto">
              <a:xfrm>
                <a:off x="2311" y="1200"/>
                <a:ext cx="628" cy="1091"/>
              </a:xfrm>
              <a:custGeom>
                <a:avLst/>
                <a:gdLst>
                  <a:gd name="T0" fmla="*/ 570 w 690"/>
                  <a:gd name="T1" fmla="*/ 994 h 1198"/>
                  <a:gd name="T2" fmla="*/ 572 w 690"/>
                  <a:gd name="T3" fmla="*/ 952 h 1198"/>
                  <a:gd name="T4" fmla="*/ 562 w 690"/>
                  <a:gd name="T5" fmla="*/ 914 h 1198"/>
                  <a:gd name="T6" fmla="*/ 555 w 690"/>
                  <a:gd name="T7" fmla="*/ 884 h 1198"/>
                  <a:gd name="T8" fmla="*/ 542 w 690"/>
                  <a:gd name="T9" fmla="*/ 861 h 1198"/>
                  <a:gd name="T10" fmla="*/ 527 w 690"/>
                  <a:gd name="T11" fmla="*/ 836 h 1198"/>
                  <a:gd name="T12" fmla="*/ 48 w 690"/>
                  <a:gd name="T13" fmla="*/ 396 h 1198"/>
                  <a:gd name="T14" fmla="*/ 16 w 690"/>
                  <a:gd name="T15" fmla="*/ 347 h 1198"/>
                  <a:gd name="T16" fmla="*/ 2 w 690"/>
                  <a:gd name="T17" fmla="*/ 307 h 1198"/>
                  <a:gd name="T18" fmla="*/ 0 w 690"/>
                  <a:gd name="T19" fmla="*/ 186 h 1198"/>
                  <a:gd name="T20" fmla="*/ 53 w 690"/>
                  <a:gd name="T21" fmla="*/ 88 h 1198"/>
                  <a:gd name="T22" fmla="*/ 99 w 690"/>
                  <a:gd name="T23" fmla="*/ 50 h 1198"/>
                  <a:gd name="T24" fmla="*/ 143 w 690"/>
                  <a:gd name="T25" fmla="*/ 23 h 1198"/>
                  <a:gd name="T26" fmla="*/ 182 w 690"/>
                  <a:gd name="T27" fmla="*/ 6 h 1198"/>
                  <a:gd name="T28" fmla="*/ 247 w 690"/>
                  <a:gd name="T29" fmla="*/ 0 h 1198"/>
                  <a:gd name="T30" fmla="*/ 309 w 690"/>
                  <a:gd name="T31" fmla="*/ 14 h 1198"/>
                  <a:gd name="T32" fmla="*/ 363 w 690"/>
                  <a:gd name="T33" fmla="*/ 36 h 1198"/>
                  <a:gd name="T34" fmla="*/ 402 w 690"/>
                  <a:gd name="T35" fmla="*/ 69 h 1198"/>
                  <a:gd name="T36" fmla="*/ 449 w 690"/>
                  <a:gd name="T37" fmla="*/ 116 h 1198"/>
                  <a:gd name="T38" fmla="*/ 469 w 690"/>
                  <a:gd name="T39" fmla="*/ 166 h 1198"/>
                  <a:gd name="T40" fmla="*/ 482 w 690"/>
                  <a:gd name="T41" fmla="*/ 240 h 119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90"/>
                  <a:gd name="T64" fmla="*/ 0 h 1198"/>
                  <a:gd name="T65" fmla="*/ 690 w 690"/>
                  <a:gd name="T66" fmla="*/ 1198 h 119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90" h="1198">
                    <a:moveTo>
                      <a:pt x="688" y="1198"/>
                    </a:moveTo>
                    <a:lnTo>
                      <a:pt x="690" y="1148"/>
                    </a:lnTo>
                    <a:lnTo>
                      <a:pt x="678" y="1102"/>
                    </a:lnTo>
                    <a:lnTo>
                      <a:pt x="670" y="1066"/>
                    </a:lnTo>
                    <a:lnTo>
                      <a:pt x="654" y="1038"/>
                    </a:lnTo>
                    <a:lnTo>
                      <a:pt x="636" y="1008"/>
                    </a:lnTo>
                    <a:lnTo>
                      <a:pt x="58" y="478"/>
                    </a:lnTo>
                    <a:lnTo>
                      <a:pt x="20" y="418"/>
                    </a:lnTo>
                    <a:lnTo>
                      <a:pt x="2" y="370"/>
                    </a:lnTo>
                    <a:lnTo>
                      <a:pt x="0" y="224"/>
                    </a:lnTo>
                    <a:lnTo>
                      <a:pt x="64" y="106"/>
                    </a:lnTo>
                    <a:lnTo>
                      <a:pt x="120" y="60"/>
                    </a:lnTo>
                    <a:lnTo>
                      <a:pt x="172" y="28"/>
                    </a:lnTo>
                    <a:lnTo>
                      <a:pt x="220" y="8"/>
                    </a:lnTo>
                    <a:lnTo>
                      <a:pt x="298" y="0"/>
                    </a:lnTo>
                    <a:lnTo>
                      <a:pt x="372" y="16"/>
                    </a:lnTo>
                    <a:lnTo>
                      <a:pt x="438" y="44"/>
                    </a:lnTo>
                    <a:lnTo>
                      <a:pt x="486" y="84"/>
                    </a:lnTo>
                    <a:lnTo>
                      <a:pt x="542" y="140"/>
                    </a:lnTo>
                    <a:lnTo>
                      <a:pt x="566" y="200"/>
                    </a:lnTo>
                    <a:lnTo>
                      <a:pt x="582" y="290"/>
                    </a:lnTo>
                  </a:path>
                </a:pathLst>
              </a:custGeom>
              <a:noFill/>
              <a:ln w="9525">
                <a:solidFill>
                  <a:srgbClr val="000000"/>
                </a:solidFill>
                <a:round/>
                <a:headEnd/>
                <a:tailEnd/>
              </a:ln>
            </p:spPr>
            <p:txBody>
              <a:bodyPr vert="eaVert" wrap="none">
                <a:spAutoFit/>
              </a:bodyPr>
              <a:lstStyle/>
              <a:p>
                <a:endParaRPr lang="es-ES"/>
              </a:p>
            </p:txBody>
          </p:sp>
          <p:sp>
            <p:nvSpPr>
              <p:cNvPr id="22541" name="Freeform 1032"/>
              <p:cNvSpPr>
                <a:spLocks/>
              </p:cNvSpPr>
              <p:nvPr/>
            </p:nvSpPr>
            <p:spPr bwMode="auto">
              <a:xfrm>
                <a:off x="2400" y="3169"/>
                <a:ext cx="542" cy="909"/>
              </a:xfrm>
              <a:custGeom>
                <a:avLst/>
                <a:gdLst>
                  <a:gd name="T0" fmla="*/ 403 w 594"/>
                  <a:gd name="T1" fmla="*/ 0 h 998"/>
                  <a:gd name="T2" fmla="*/ 376 w 594"/>
                  <a:gd name="T3" fmla="*/ 83 h 998"/>
                  <a:gd name="T4" fmla="*/ 333 w 594"/>
                  <a:gd name="T5" fmla="*/ 141 h 998"/>
                  <a:gd name="T6" fmla="*/ 123 w 594"/>
                  <a:gd name="T7" fmla="*/ 358 h 998"/>
                  <a:gd name="T8" fmla="*/ 75 w 594"/>
                  <a:gd name="T9" fmla="*/ 408 h 998"/>
                  <a:gd name="T10" fmla="*/ 30 w 594"/>
                  <a:gd name="T11" fmla="*/ 470 h 998"/>
                  <a:gd name="T12" fmla="*/ 4 w 594"/>
                  <a:gd name="T13" fmla="*/ 536 h 998"/>
                  <a:gd name="T14" fmla="*/ 0 w 594"/>
                  <a:gd name="T15" fmla="*/ 592 h 998"/>
                  <a:gd name="T16" fmla="*/ 14 w 594"/>
                  <a:gd name="T17" fmla="*/ 662 h 998"/>
                  <a:gd name="T18" fmla="*/ 36 w 594"/>
                  <a:gd name="T19" fmla="*/ 719 h 998"/>
                  <a:gd name="T20" fmla="*/ 80 w 594"/>
                  <a:gd name="T21" fmla="*/ 758 h 998"/>
                  <a:gd name="T22" fmla="*/ 127 w 594"/>
                  <a:gd name="T23" fmla="*/ 795 h 998"/>
                  <a:gd name="T24" fmla="*/ 175 w 594"/>
                  <a:gd name="T25" fmla="*/ 813 h 998"/>
                  <a:gd name="T26" fmla="*/ 235 w 594"/>
                  <a:gd name="T27" fmla="*/ 828 h 998"/>
                  <a:gd name="T28" fmla="*/ 297 w 594"/>
                  <a:gd name="T29" fmla="*/ 822 h 998"/>
                  <a:gd name="T30" fmla="*/ 357 w 594"/>
                  <a:gd name="T31" fmla="*/ 803 h 998"/>
                  <a:gd name="T32" fmla="*/ 410 w 594"/>
                  <a:gd name="T33" fmla="*/ 765 h 998"/>
                  <a:gd name="T34" fmla="*/ 452 w 594"/>
                  <a:gd name="T35" fmla="*/ 720 h 998"/>
                  <a:gd name="T36" fmla="*/ 478 w 594"/>
                  <a:gd name="T37" fmla="*/ 667 h 998"/>
                  <a:gd name="T38" fmla="*/ 495 w 594"/>
                  <a:gd name="T39" fmla="*/ 597 h 99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94"/>
                  <a:gd name="T61" fmla="*/ 0 h 998"/>
                  <a:gd name="T62" fmla="*/ 594 w 594"/>
                  <a:gd name="T63" fmla="*/ 998 h 99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94" h="998">
                    <a:moveTo>
                      <a:pt x="484" y="0"/>
                    </a:moveTo>
                    <a:lnTo>
                      <a:pt x="452" y="100"/>
                    </a:lnTo>
                    <a:lnTo>
                      <a:pt x="400" y="170"/>
                    </a:lnTo>
                    <a:lnTo>
                      <a:pt x="148" y="432"/>
                    </a:lnTo>
                    <a:lnTo>
                      <a:pt x="90" y="492"/>
                    </a:lnTo>
                    <a:lnTo>
                      <a:pt x="36" y="566"/>
                    </a:lnTo>
                    <a:lnTo>
                      <a:pt x="4" y="646"/>
                    </a:lnTo>
                    <a:lnTo>
                      <a:pt x="0" y="714"/>
                    </a:lnTo>
                    <a:lnTo>
                      <a:pt x="16" y="798"/>
                    </a:lnTo>
                    <a:lnTo>
                      <a:pt x="44" y="866"/>
                    </a:lnTo>
                    <a:lnTo>
                      <a:pt x="96" y="914"/>
                    </a:lnTo>
                    <a:lnTo>
                      <a:pt x="152" y="958"/>
                    </a:lnTo>
                    <a:lnTo>
                      <a:pt x="210" y="980"/>
                    </a:lnTo>
                    <a:lnTo>
                      <a:pt x="282" y="998"/>
                    </a:lnTo>
                    <a:lnTo>
                      <a:pt x="356" y="990"/>
                    </a:lnTo>
                    <a:lnTo>
                      <a:pt x="428" y="968"/>
                    </a:lnTo>
                    <a:lnTo>
                      <a:pt x="492" y="922"/>
                    </a:lnTo>
                    <a:lnTo>
                      <a:pt x="542" y="868"/>
                    </a:lnTo>
                    <a:lnTo>
                      <a:pt x="574" y="804"/>
                    </a:lnTo>
                    <a:lnTo>
                      <a:pt x="594" y="720"/>
                    </a:lnTo>
                  </a:path>
                </a:pathLst>
              </a:custGeom>
              <a:noFill/>
              <a:ln w="9525">
                <a:solidFill>
                  <a:srgbClr val="000000"/>
                </a:solidFill>
                <a:round/>
                <a:headEnd/>
                <a:tailEnd/>
              </a:ln>
            </p:spPr>
            <p:txBody>
              <a:bodyPr vert="eaVert" wrap="none">
                <a:spAutoFit/>
              </a:bodyPr>
              <a:lstStyle/>
              <a:p>
                <a:endParaRPr lang="es-ES"/>
              </a:p>
            </p:txBody>
          </p:sp>
          <p:sp>
            <p:nvSpPr>
              <p:cNvPr id="22542" name="Line 1033"/>
              <p:cNvSpPr>
                <a:spLocks noChangeShapeType="1"/>
              </p:cNvSpPr>
              <p:nvPr/>
            </p:nvSpPr>
            <p:spPr bwMode="auto">
              <a:xfrm>
                <a:off x="2798" y="1551"/>
                <a:ext cx="875" cy="0"/>
              </a:xfrm>
              <a:prstGeom prst="line">
                <a:avLst/>
              </a:prstGeom>
              <a:noFill/>
              <a:ln w="9525">
                <a:solidFill>
                  <a:srgbClr val="006666"/>
                </a:solidFill>
                <a:prstDash val="dash"/>
                <a:round/>
                <a:headEnd/>
                <a:tailEnd/>
              </a:ln>
            </p:spPr>
            <p:txBody>
              <a:bodyPr vert="eaVert" wrap="none">
                <a:spAutoFit/>
              </a:bodyPr>
              <a:lstStyle/>
              <a:p>
                <a:endParaRPr lang="es-ES"/>
              </a:p>
            </p:txBody>
          </p:sp>
          <p:sp>
            <p:nvSpPr>
              <p:cNvPr id="22543" name="Line 1034"/>
              <p:cNvSpPr>
                <a:spLocks noChangeShapeType="1"/>
              </p:cNvSpPr>
              <p:nvPr/>
            </p:nvSpPr>
            <p:spPr bwMode="auto">
              <a:xfrm>
                <a:off x="2754" y="2294"/>
                <a:ext cx="875" cy="0"/>
              </a:xfrm>
              <a:prstGeom prst="line">
                <a:avLst/>
              </a:prstGeom>
              <a:noFill/>
              <a:ln w="9525">
                <a:solidFill>
                  <a:srgbClr val="FF3300"/>
                </a:solidFill>
                <a:prstDash val="dash"/>
                <a:round/>
                <a:headEnd/>
                <a:tailEnd/>
              </a:ln>
            </p:spPr>
            <p:txBody>
              <a:bodyPr vert="eaVert" wrap="none">
                <a:spAutoFit/>
              </a:bodyPr>
              <a:lstStyle/>
              <a:p>
                <a:endParaRPr lang="es-ES"/>
              </a:p>
            </p:txBody>
          </p:sp>
          <p:sp>
            <p:nvSpPr>
              <p:cNvPr id="22544" name="Line 1035"/>
              <p:cNvSpPr>
                <a:spLocks noChangeShapeType="1"/>
              </p:cNvSpPr>
              <p:nvPr/>
            </p:nvSpPr>
            <p:spPr bwMode="auto">
              <a:xfrm>
                <a:off x="2754" y="3082"/>
                <a:ext cx="875" cy="0"/>
              </a:xfrm>
              <a:prstGeom prst="line">
                <a:avLst/>
              </a:prstGeom>
              <a:noFill/>
              <a:ln w="9525">
                <a:solidFill>
                  <a:srgbClr val="FF3300"/>
                </a:solidFill>
                <a:prstDash val="dash"/>
                <a:round/>
                <a:headEnd/>
                <a:tailEnd/>
              </a:ln>
            </p:spPr>
            <p:txBody>
              <a:bodyPr vert="eaVert" wrap="none">
                <a:spAutoFit/>
              </a:bodyPr>
              <a:lstStyle/>
              <a:p>
                <a:endParaRPr lang="es-ES"/>
              </a:p>
            </p:txBody>
          </p:sp>
          <p:sp>
            <p:nvSpPr>
              <p:cNvPr id="22545" name="Line 1036"/>
              <p:cNvSpPr>
                <a:spLocks noChangeShapeType="1"/>
              </p:cNvSpPr>
              <p:nvPr/>
            </p:nvSpPr>
            <p:spPr bwMode="auto">
              <a:xfrm>
                <a:off x="2754" y="3825"/>
                <a:ext cx="875" cy="0"/>
              </a:xfrm>
              <a:prstGeom prst="line">
                <a:avLst/>
              </a:prstGeom>
              <a:noFill/>
              <a:ln w="9525">
                <a:solidFill>
                  <a:srgbClr val="006666"/>
                </a:solidFill>
                <a:prstDash val="dash"/>
                <a:round/>
                <a:headEnd/>
                <a:tailEnd/>
              </a:ln>
            </p:spPr>
            <p:txBody>
              <a:bodyPr vert="eaVert" wrap="none">
                <a:spAutoFit/>
              </a:bodyPr>
              <a:lstStyle/>
              <a:p>
                <a:endParaRPr lang="es-ES"/>
              </a:p>
            </p:txBody>
          </p:sp>
          <p:sp>
            <p:nvSpPr>
              <p:cNvPr id="38928" name="Line 1037"/>
              <p:cNvSpPr>
                <a:spLocks noChangeShapeType="1"/>
              </p:cNvSpPr>
              <p:nvPr/>
            </p:nvSpPr>
            <p:spPr bwMode="auto">
              <a:xfrm flipV="1">
                <a:off x="3366" y="3082"/>
                <a:ext cx="0" cy="262"/>
              </a:xfrm>
              <a:prstGeom prst="line">
                <a:avLst/>
              </a:prstGeom>
              <a:noFill/>
              <a:ln w="9525">
                <a:solidFill>
                  <a:schemeClr val="tx1"/>
                </a:solidFill>
                <a:round/>
                <a:headEnd/>
                <a:tailEnd type="triangle" w="med" len="med"/>
              </a:ln>
            </p:spPr>
            <p:txBody>
              <a:bodyPr vert="eaVert" wrap="none">
                <a:spAutoFit/>
              </a:bodyPr>
              <a:lstStyle/>
              <a:p>
                <a:pPr>
                  <a:defRPr/>
                </a:pPr>
                <a:endParaRPr lang="es-ES">
                  <a:ln>
                    <a:solidFill>
                      <a:sysClr val="windowText" lastClr="000000"/>
                    </a:solidFill>
                  </a:ln>
                  <a:latin typeface="Arial" charset="0"/>
                  <a:cs typeface="Arial" charset="0"/>
                </a:endParaRPr>
              </a:p>
            </p:txBody>
          </p:sp>
          <p:sp>
            <p:nvSpPr>
              <p:cNvPr id="22547" name="Line 1038"/>
              <p:cNvSpPr>
                <a:spLocks noChangeShapeType="1"/>
              </p:cNvSpPr>
              <p:nvPr/>
            </p:nvSpPr>
            <p:spPr bwMode="auto">
              <a:xfrm flipV="1">
                <a:off x="3279" y="2294"/>
                <a:ext cx="0" cy="263"/>
              </a:xfrm>
              <a:prstGeom prst="line">
                <a:avLst/>
              </a:prstGeom>
              <a:noFill/>
              <a:ln w="28575">
                <a:solidFill>
                  <a:srgbClr val="FF3300"/>
                </a:solidFill>
                <a:round/>
                <a:headEnd/>
                <a:tailEnd type="triangle" w="med" len="med"/>
              </a:ln>
            </p:spPr>
            <p:txBody>
              <a:bodyPr vert="eaVert" wrap="none">
                <a:spAutoFit/>
              </a:bodyPr>
              <a:lstStyle/>
              <a:p>
                <a:endParaRPr lang="es-ES"/>
              </a:p>
            </p:txBody>
          </p:sp>
          <p:sp>
            <p:nvSpPr>
              <p:cNvPr id="22548" name="Line 1041"/>
              <p:cNvSpPr>
                <a:spLocks noChangeShapeType="1"/>
              </p:cNvSpPr>
              <p:nvPr/>
            </p:nvSpPr>
            <p:spPr bwMode="auto">
              <a:xfrm>
                <a:off x="3279" y="2819"/>
                <a:ext cx="0" cy="263"/>
              </a:xfrm>
              <a:prstGeom prst="line">
                <a:avLst/>
              </a:prstGeom>
              <a:noFill/>
              <a:ln w="28575">
                <a:solidFill>
                  <a:srgbClr val="FF3300"/>
                </a:solidFill>
                <a:round/>
                <a:headEnd/>
                <a:tailEnd type="triangle" w="med" len="med"/>
              </a:ln>
            </p:spPr>
            <p:txBody>
              <a:bodyPr vert="eaVert" wrap="none">
                <a:spAutoFit/>
              </a:bodyPr>
              <a:lstStyle/>
              <a:p>
                <a:endParaRPr lang="es-ES"/>
              </a:p>
            </p:txBody>
          </p:sp>
          <p:sp>
            <p:nvSpPr>
              <p:cNvPr id="38933" name="Line 1042"/>
              <p:cNvSpPr>
                <a:spLocks noChangeShapeType="1"/>
              </p:cNvSpPr>
              <p:nvPr/>
            </p:nvSpPr>
            <p:spPr bwMode="auto">
              <a:xfrm>
                <a:off x="3366" y="3562"/>
                <a:ext cx="0" cy="263"/>
              </a:xfrm>
              <a:prstGeom prst="line">
                <a:avLst/>
              </a:prstGeom>
              <a:noFill/>
              <a:ln w="12700">
                <a:solidFill>
                  <a:schemeClr val="tx1"/>
                </a:solidFill>
                <a:round/>
                <a:headEnd/>
                <a:tailEnd type="triangle" w="med" len="med"/>
              </a:ln>
            </p:spPr>
            <p:txBody>
              <a:bodyPr vert="eaVert" wrap="none">
                <a:spAutoFit/>
              </a:bodyPr>
              <a:lstStyle/>
              <a:p>
                <a:pPr>
                  <a:defRPr/>
                </a:pPr>
                <a:endParaRPr lang="es-ES">
                  <a:ln>
                    <a:solidFill>
                      <a:sysClr val="windowText" lastClr="000000"/>
                    </a:solidFill>
                  </a:ln>
                  <a:latin typeface="Arial" charset="0"/>
                  <a:cs typeface="Arial" charset="0"/>
                </a:endParaRPr>
              </a:p>
            </p:txBody>
          </p:sp>
          <p:sp>
            <p:nvSpPr>
              <p:cNvPr id="22550" name="Line 1043"/>
              <p:cNvSpPr>
                <a:spLocks noChangeShapeType="1"/>
              </p:cNvSpPr>
              <p:nvPr/>
            </p:nvSpPr>
            <p:spPr bwMode="auto">
              <a:xfrm flipV="1">
                <a:off x="2930" y="3387"/>
                <a:ext cx="0" cy="44"/>
              </a:xfrm>
              <a:prstGeom prst="line">
                <a:avLst/>
              </a:prstGeom>
              <a:noFill/>
              <a:ln w="19050">
                <a:solidFill>
                  <a:srgbClr val="000000"/>
                </a:solidFill>
                <a:round/>
                <a:headEnd/>
                <a:tailEnd type="triangle" w="med" len="med"/>
              </a:ln>
            </p:spPr>
            <p:txBody>
              <a:bodyPr vert="eaVert" wrap="none">
                <a:spAutoFit/>
              </a:bodyPr>
              <a:lstStyle/>
              <a:p>
                <a:endParaRPr lang="es-ES"/>
              </a:p>
            </p:txBody>
          </p:sp>
          <p:sp>
            <p:nvSpPr>
              <p:cNvPr id="22551" name="Line 1044"/>
              <p:cNvSpPr>
                <a:spLocks noChangeShapeType="1"/>
              </p:cNvSpPr>
              <p:nvPr/>
            </p:nvSpPr>
            <p:spPr bwMode="auto">
              <a:xfrm rot="13500000" flipV="1">
                <a:off x="2539" y="3518"/>
                <a:ext cx="0" cy="44"/>
              </a:xfrm>
              <a:prstGeom prst="line">
                <a:avLst/>
              </a:prstGeom>
              <a:noFill/>
              <a:ln w="19050">
                <a:solidFill>
                  <a:srgbClr val="000000"/>
                </a:solidFill>
                <a:round/>
                <a:headEnd/>
                <a:tailEnd type="triangle" w="med" len="med"/>
              </a:ln>
            </p:spPr>
            <p:txBody>
              <a:bodyPr vert="eaVert" wrap="none">
                <a:spAutoFit/>
              </a:bodyPr>
              <a:lstStyle/>
              <a:p>
                <a:endParaRPr lang="es-ES"/>
              </a:p>
            </p:txBody>
          </p:sp>
          <p:sp>
            <p:nvSpPr>
              <p:cNvPr id="22552" name="Line 1045"/>
              <p:cNvSpPr>
                <a:spLocks noChangeShapeType="1"/>
              </p:cNvSpPr>
              <p:nvPr/>
            </p:nvSpPr>
            <p:spPr bwMode="auto">
              <a:xfrm>
                <a:off x="2841" y="1771"/>
                <a:ext cx="0" cy="43"/>
              </a:xfrm>
              <a:prstGeom prst="line">
                <a:avLst/>
              </a:prstGeom>
              <a:noFill/>
              <a:ln w="19050">
                <a:solidFill>
                  <a:srgbClr val="000000"/>
                </a:solidFill>
                <a:round/>
                <a:headEnd/>
                <a:tailEnd type="triangle" w="med" len="med"/>
              </a:ln>
            </p:spPr>
            <p:txBody>
              <a:bodyPr vert="eaVert" wrap="none">
                <a:spAutoFit/>
              </a:bodyPr>
              <a:lstStyle/>
              <a:p>
                <a:endParaRPr lang="es-ES"/>
              </a:p>
            </p:txBody>
          </p:sp>
          <p:sp>
            <p:nvSpPr>
              <p:cNvPr id="22553" name="Line 1046"/>
              <p:cNvSpPr>
                <a:spLocks noChangeShapeType="1"/>
              </p:cNvSpPr>
              <p:nvPr/>
            </p:nvSpPr>
            <p:spPr bwMode="auto">
              <a:xfrm rot="18696539" flipV="1">
                <a:off x="2469" y="1705"/>
                <a:ext cx="0" cy="44"/>
              </a:xfrm>
              <a:prstGeom prst="line">
                <a:avLst/>
              </a:prstGeom>
              <a:noFill/>
              <a:ln w="19050">
                <a:solidFill>
                  <a:srgbClr val="000000"/>
                </a:solidFill>
                <a:round/>
                <a:headEnd/>
                <a:tailEnd type="triangle" w="med" len="med"/>
              </a:ln>
            </p:spPr>
            <p:txBody>
              <a:bodyPr vert="eaVert" wrap="none">
                <a:spAutoFit/>
              </a:bodyPr>
              <a:lstStyle/>
              <a:p>
                <a:endParaRPr lang="es-ES"/>
              </a:p>
            </p:txBody>
          </p:sp>
          <p:sp>
            <p:nvSpPr>
              <p:cNvPr id="31767" name="Text Box 1047"/>
              <p:cNvSpPr txBox="1">
                <a:spLocks noChangeArrowheads="1"/>
              </p:cNvSpPr>
              <p:nvPr/>
            </p:nvSpPr>
            <p:spPr bwMode="auto">
              <a:xfrm>
                <a:off x="2994" y="2565"/>
                <a:ext cx="1015" cy="224"/>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lstStyle/>
              <a:p>
                <a:pPr eaLnBrk="0" hangingPunct="0">
                  <a:defRPr/>
                </a:pPr>
                <a:r>
                  <a:rPr lang="es-ES" dirty="0">
                    <a:solidFill>
                      <a:srgbClr val="FF3300"/>
                    </a:solidFill>
                    <a:effectLst>
                      <a:outerShdw blurRad="38100" dist="38100" dir="2700000" algn="tl">
                        <a:srgbClr val="C0C0C0"/>
                      </a:outerShdw>
                    </a:effectLst>
                    <a:latin typeface="Agency FB" pitchFamily="34" charset="0"/>
                  </a:rPr>
                  <a:t>Milla Medida</a:t>
                </a:r>
              </a:p>
            </p:txBody>
          </p:sp>
          <p:sp>
            <p:nvSpPr>
              <p:cNvPr id="31768" name="Text Box 1048"/>
              <p:cNvSpPr txBox="1">
                <a:spLocks noChangeArrowheads="1"/>
              </p:cNvSpPr>
              <p:nvPr/>
            </p:nvSpPr>
            <p:spPr bwMode="auto">
              <a:xfrm>
                <a:off x="2929" y="1769"/>
                <a:ext cx="1209" cy="391"/>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a:lstStyle/>
              <a:p>
                <a:pPr algn="ctr" eaLnBrk="0" hangingPunct="0">
                  <a:defRPr/>
                </a:pPr>
                <a:r>
                  <a:rPr lang="es-ES" dirty="0">
                    <a:solidFill>
                      <a:srgbClr val="006666"/>
                    </a:solidFill>
                    <a:effectLst>
                      <a:outerShdw blurRad="38100" dist="38100" dir="2700000" algn="tl">
                        <a:srgbClr val="C0C0C0"/>
                      </a:outerShdw>
                    </a:effectLst>
                    <a:latin typeface="Agency FB" pitchFamily="34" charset="0"/>
                  </a:rPr>
                  <a:t>1 Milla de aproximación</a:t>
                </a:r>
              </a:p>
            </p:txBody>
          </p:sp>
          <p:sp>
            <p:nvSpPr>
              <p:cNvPr id="22556" name="Rectangle 1050"/>
              <p:cNvSpPr>
                <a:spLocks noChangeArrowheads="1"/>
              </p:cNvSpPr>
              <p:nvPr/>
            </p:nvSpPr>
            <p:spPr bwMode="auto">
              <a:xfrm>
                <a:off x="2784" y="2304"/>
                <a:ext cx="192" cy="768"/>
              </a:xfrm>
              <a:prstGeom prst="rect">
                <a:avLst/>
              </a:prstGeom>
              <a:solidFill>
                <a:srgbClr val="CCFFFF">
                  <a:alpha val="50195"/>
                </a:srgbClr>
              </a:solidFill>
              <a:ln w="9525">
                <a:noFill/>
                <a:miter lim="800000"/>
                <a:headEnd/>
                <a:tailEnd/>
              </a:ln>
            </p:spPr>
            <p:txBody>
              <a:bodyPr wrap="none" anchor="ctr"/>
              <a:lstStyle/>
              <a:p>
                <a:endParaRPr lang="es-ES"/>
              </a:p>
            </p:txBody>
          </p:sp>
          <p:sp>
            <p:nvSpPr>
              <p:cNvPr id="22557" name="Line 1029"/>
              <p:cNvSpPr>
                <a:spLocks noChangeShapeType="1"/>
              </p:cNvSpPr>
              <p:nvPr/>
            </p:nvSpPr>
            <p:spPr bwMode="auto">
              <a:xfrm>
                <a:off x="2841" y="1464"/>
                <a:ext cx="0" cy="1705"/>
              </a:xfrm>
              <a:prstGeom prst="line">
                <a:avLst/>
              </a:prstGeom>
              <a:noFill/>
              <a:ln w="9525">
                <a:solidFill>
                  <a:srgbClr val="000000"/>
                </a:solidFill>
                <a:round/>
                <a:headEnd/>
                <a:tailEnd/>
              </a:ln>
            </p:spPr>
            <p:txBody>
              <a:bodyPr vert="eaVert" wrap="none">
                <a:spAutoFit/>
              </a:bodyPr>
              <a:lstStyle/>
              <a:p>
                <a:endParaRPr lang="es-ES"/>
              </a:p>
            </p:txBody>
          </p:sp>
          <p:sp>
            <p:nvSpPr>
              <p:cNvPr id="22558" name="Freeform 1030"/>
              <p:cNvSpPr>
                <a:spLocks/>
              </p:cNvSpPr>
              <p:nvPr/>
            </p:nvSpPr>
            <p:spPr bwMode="auto">
              <a:xfrm>
                <a:off x="2937" y="2294"/>
                <a:ext cx="5" cy="1531"/>
              </a:xfrm>
              <a:custGeom>
                <a:avLst/>
                <a:gdLst>
                  <a:gd name="T0" fmla="*/ 0 w 4"/>
                  <a:gd name="T1" fmla="*/ 0 h 1680"/>
                  <a:gd name="T2" fmla="*/ 6 w 4"/>
                  <a:gd name="T3" fmla="*/ 1395 h 1680"/>
                  <a:gd name="T4" fmla="*/ 0 60000 65536"/>
                  <a:gd name="T5" fmla="*/ 0 60000 65536"/>
                  <a:gd name="T6" fmla="*/ 0 w 4"/>
                  <a:gd name="T7" fmla="*/ 0 h 1680"/>
                  <a:gd name="T8" fmla="*/ 4 w 4"/>
                  <a:gd name="T9" fmla="*/ 1680 h 1680"/>
                </a:gdLst>
                <a:ahLst/>
                <a:cxnLst>
                  <a:cxn ang="T4">
                    <a:pos x="T0" y="T1"/>
                  </a:cxn>
                  <a:cxn ang="T5">
                    <a:pos x="T2" y="T3"/>
                  </a:cxn>
                </a:cxnLst>
                <a:rect l="T6" t="T7" r="T8" b="T9"/>
                <a:pathLst>
                  <a:path w="4" h="1680">
                    <a:moveTo>
                      <a:pt x="0" y="0"/>
                    </a:moveTo>
                    <a:lnTo>
                      <a:pt x="4" y="1680"/>
                    </a:lnTo>
                  </a:path>
                </a:pathLst>
              </a:custGeom>
              <a:noFill/>
              <a:ln w="9525">
                <a:solidFill>
                  <a:srgbClr val="000000"/>
                </a:solidFill>
                <a:round/>
                <a:headEnd/>
                <a:tailEnd/>
              </a:ln>
            </p:spPr>
            <p:txBody>
              <a:bodyPr vert="eaVert" wrap="none">
                <a:spAutoFit/>
              </a:bodyPr>
              <a:lstStyle/>
              <a:p>
                <a:endParaRPr lang="es-ES"/>
              </a:p>
            </p:txBody>
          </p:sp>
        </p:grpSp>
        <p:sp>
          <p:nvSpPr>
            <p:cNvPr id="41" name="Text Box 1048"/>
            <p:cNvSpPr txBox="1">
              <a:spLocks noChangeArrowheads="1"/>
            </p:cNvSpPr>
            <p:nvPr/>
          </p:nvSpPr>
          <p:spPr bwMode="auto">
            <a:xfrm>
              <a:off x="4461" y="3254"/>
              <a:ext cx="1209" cy="391"/>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a:lstStyle/>
            <a:p>
              <a:pPr algn="ctr" eaLnBrk="0" hangingPunct="0">
                <a:defRPr/>
              </a:pPr>
              <a:r>
                <a:rPr lang="es-ES" dirty="0">
                  <a:solidFill>
                    <a:srgbClr val="006666"/>
                  </a:solidFill>
                  <a:effectLst>
                    <a:outerShdw blurRad="38100" dist="38100" dir="2700000" algn="tl">
                      <a:srgbClr val="C0C0C0"/>
                    </a:outerShdw>
                  </a:effectLst>
                  <a:latin typeface="Agency FB" pitchFamily="34" charset="0"/>
                </a:rPr>
                <a:t>1 Milla de aproximación</a:t>
              </a:r>
            </a:p>
          </p:txBody>
        </p:sp>
      </p:grpSp>
      <p:pic>
        <p:nvPicPr>
          <p:cNvPr id="22560" name="Picture 32"/>
          <p:cNvPicPr>
            <a:picLocks noChangeAspect="1" noChangeArrowheads="1"/>
          </p:cNvPicPr>
          <p:nvPr/>
        </p:nvPicPr>
        <p:blipFill>
          <a:blip r:embed="rId2" cstate="print"/>
          <a:srcRect t="3394" r="3583"/>
          <a:stretch>
            <a:fillRect/>
          </a:stretch>
        </p:blipFill>
        <p:spPr bwMode="auto">
          <a:xfrm>
            <a:off x="684213" y="461963"/>
            <a:ext cx="3689350" cy="5934075"/>
          </a:xfrm>
          <a:prstGeom prst="rect">
            <a:avLst/>
          </a:prstGeom>
          <a:noFill/>
          <a:ln w="38100">
            <a:solidFill>
              <a:srgbClr val="000000"/>
            </a:solidFill>
            <a:miter lim="800000"/>
            <a:headEnd/>
            <a:tailEnd/>
          </a:ln>
          <a:effectLst/>
        </p:spPr>
      </p:pic>
      <p:sp>
        <p:nvSpPr>
          <p:cNvPr id="38917" name="Rectangle 1026"/>
          <p:cNvSpPr>
            <a:spLocks noGrp="1" noChangeArrowheads="1"/>
          </p:cNvSpPr>
          <p:nvPr>
            <p:ph type="title"/>
          </p:nvPr>
        </p:nvSpPr>
        <p:spPr>
          <a:xfrm>
            <a:off x="4672013" y="419081"/>
            <a:ext cx="3581400" cy="457200"/>
          </a:xfrm>
          <a:ln>
            <a:solidFill>
              <a:schemeClr val="tx1"/>
            </a:solidFill>
          </a:ln>
          <a:scene3d>
            <a:camera prst="orthographicFront"/>
            <a:lightRig rig="threePt" dir="t"/>
          </a:scene3d>
          <a:sp3d>
            <a:bevelT w="114300" prst="artDeco"/>
          </a:sp3d>
        </p:spPr>
        <p:style>
          <a:lnRef idx="1">
            <a:schemeClr val="accent5"/>
          </a:lnRef>
          <a:fillRef idx="2">
            <a:schemeClr val="accent5"/>
          </a:fillRef>
          <a:effectRef idx="1">
            <a:schemeClr val="accent5"/>
          </a:effectRef>
          <a:fontRef idx="minor">
            <a:schemeClr val="dk1"/>
          </a:fontRef>
        </p:style>
        <p:txBody>
          <a:bodyPr/>
          <a:lstStyle/>
          <a:p>
            <a:pPr eaLnBrk="1" hangingPunct="1">
              <a:defRPr/>
            </a:pPr>
            <a:r>
              <a:rPr lang="es-ES_tradnl" sz="2400" b="1" dirty="0" smtClean="0">
                <a:cs typeface="Times New Roman" pitchFamily="18" charset="0"/>
              </a:rPr>
              <a:t>MILLA MEDIDA</a:t>
            </a:r>
            <a:endParaRPr lang="es-ES" sz="2400" b="1" dirty="0" smtClean="0">
              <a:cs typeface="Times New Roman" pitchFamily="18" charset="0"/>
            </a:endParaRPr>
          </a:p>
        </p:txBody>
      </p:sp>
    </p:spTree>
  </p:cSld>
  <p:clrMapOvr>
    <a:masterClrMapping/>
  </p:clrMapOvr>
  <p:transition>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60" name="Rectangle 2"/>
          <p:cNvSpPr>
            <a:spLocks noGrp="1" noChangeArrowheads="1"/>
          </p:cNvSpPr>
          <p:nvPr>
            <p:ph type="title"/>
          </p:nvPr>
        </p:nvSpPr>
        <p:spPr/>
        <p:style>
          <a:lnRef idx="1">
            <a:schemeClr val="accent3"/>
          </a:lnRef>
          <a:fillRef idx="2">
            <a:schemeClr val="accent3"/>
          </a:fillRef>
          <a:effectRef idx="1">
            <a:schemeClr val="accent3"/>
          </a:effectRef>
          <a:fontRef idx="minor">
            <a:schemeClr val="dk1"/>
          </a:fontRef>
        </p:style>
        <p:txBody>
          <a:bodyPr/>
          <a:lstStyle/>
          <a:p>
            <a:pPr eaLnBrk="1" hangingPunct="1">
              <a:defRPr/>
            </a:pPr>
            <a:r>
              <a:rPr lang="es-ES_tradnl" sz="4000" b="1" dirty="0" smtClean="0"/>
              <a:t>CORREDERA DOPPLER</a:t>
            </a:r>
            <a:endParaRPr lang="es-ES" sz="4000" b="1" dirty="0" smtClean="0"/>
          </a:p>
        </p:txBody>
      </p:sp>
      <p:sp>
        <p:nvSpPr>
          <p:cNvPr id="41987" name="Rectangle 3"/>
          <p:cNvSpPr>
            <a:spLocks noGrp="1" noChangeArrowheads="1"/>
          </p:cNvSpPr>
          <p:nvPr>
            <p:ph type="body" idx="1"/>
          </p:nvPr>
        </p:nvSpPr>
        <p:spPr>
          <a:xfrm>
            <a:off x="685800" y="1857375"/>
            <a:ext cx="7848600" cy="4643438"/>
          </a:xfrm>
        </p:spPr>
        <p:style>
          <a:lnRef idx="2">
            <a:schemeClr val="accent2"/>
          </a:lnRef>
          <a:fillRef idx="1">
            <a:schemeClr val="lt1"/>
          </a:fillRef>
          <a:effectRef idx="0">
            <a:schemeClr val="accent2"/>
          </a:effectRef>
          <a:fontRef idx="minor">
            <a:schemeClr val="dk1"/>
          </a:fontRef>
        </p:style>
        <p:txBody>
          <a:bodyPr/>
          <a:lstStyle/>
          <a:p>
            <a:pPr algn="just" eaLnBrk="1" hangingPunct="1">
              <a:lnSpc>
                <a:spcPct val="90000"/>
              </a:lnSpc>
              <a:buFont typeface="Arial" charset="0"/>
              <a:buNone/>
              <a:defRPr/>
            </a:pPr>
            <a:r>
              <a:rPr lang="es-ES_tradnl" sz="2000" b="1" dirty="0" smtClean="0"/>
              <a:t>PRINCIPIO:</a:t>
            </a:r>
          </a:p>
          <a:p>
            <a:pPr marL="361950" lvl="1" indent="-361950" algn="just" eaLnBrk="1" hangingPunct="1">
              <a:lnSpc>
                <a:spcPct val="90000"/>
              </a:lnSpc>
              <a:buFont typeface="Arial" charset="0"/>
              <a:buChar char="–"/>
              <a:defRPr/>
            </a:pPr>
            <a:r>
              <a:rPr lang="es-ES" sz="2000" dirty="0" smtClean="0">
                <a:cs typeface="Times New Roman" pitchFamily="18" charset="0"/>
              </a:rPr>
              <a:t>Cuando la fuente de ondas y el observador están en movimiento relativo con respecto al medio en el cual la onda se propaga, la frecuencia de las ondas observadas es diferente de la frecuencia de las ondas emitidas por la fuente.</a:t>
            </a:r>
            <a:r>
              <a:rPr lang="es-ES" sz="2000" dirty="0" smtClean="0"/>
              <a:t> </a:t>
            </a:r>
            <a:endParaRPr lang="es-ES_tradnl" sz="2000" dirty="0" smtClean="0"/>
          </a:p>
          <a:p>
            <a:pPr marL="361950" lvl="1" indent="-361950" algn="just" eaLnBrk="1" hangingPunct="1">
              <a:lnSpc>
                <a:spcPct val="90000"/>
              </a:lnSpc>
              <a:buFont typeface="Arial" charset="0"/>
              <a:buChar char="–"/>
              <a:defRPr/>
            </a:pPr>
            <a:endParaRPr lang="es-ES_tradnl" sz="2000" dirty="0" smtClean="0">
              <a:cs typeface="Times New Roman" pitchFamily="18" charset="0"/>
            </a:endParaRPr>
          </a:p>
          <a:p>
            <a:pPr marL="361950" lvl="1" indent="-361950" algn="just" eaLnBrk="1" hangingPunct="1">
              <a:lnSpc>
                <a:spcPct val="90000"/>
              </a:lnSpc>
              <a:buFont typeface="Arial" charset="0"/>
              <a:buChar char="–"/>
              <a:defRPr/>
            </a:pPr>
            <a:r>
              <a:rPr lang="es-ES_tradnl" sz="2000" dirty="0" err="1" smtClean="0">
                <a:cs typeface="Times New Roman" pitchFamily="18" charset="0"/>
              </a:rPr>
              <a:t>Ejem</a:t>
            </a:r>
            <a:r>
              <a:rPr lang="es-ES" sz="2000" dirty="0" err="1" smtClean="0">
                <a:cs typeface="Times New Roman" pitchFamily="18" charset="0"/>
              </a:rPr>
              <a:t>plo</a:t>
            </a:r>
            <a:r>
              <a:rPr lang="es-ES_tradnl" sz="2000" dirty="0" smtClean="0">
                <a:cs typeface="Times New Roman" pitchFamily="18" charset="0"/>
              </a:rPr>
              <a:t>:</a:t>
            </a:r>
          </a:p>
          <a:p>
            <a:pPr marL="800100" lvl="2" indent="-438150" algn="just" eaLnBrk="1" hangingPunct="1">
              <a:lnSpc>
                <a:spcPct val="90000"/>
              </a:lnSpc>
              <a:buFont typeface="Arial" charset="0"/>
              <a:buChar char="•"/>
              <a:defRPr/>
            </a:pPr>
            <a:r>
              <a:rPr lang="es-ES_tradnl" sz="1800" dirty="0" smtClean="0">
                <a:cs typeface="Times New Roman" pitchFamily="18" charset="0"/>
              </a:rPr>
              <a:t>C</a:t>
            </a:r>
            <a:r>
              <a:rPr lang="es-ES" sz="1800" dirty="0" err="1" smtClean="0">
                <a:cs typeface="Times New Roman" pitchFamily="18" charset="0"/>
              </a:rPr>
              <a:t>ambio</a:t>
            </a:r>
            <a:r>
              <a:rPr lang="es-ES" sz="1800" dirty="0" smtClean="0">
                <a:cs typeface="Times New Roman" pitchFamily="18" charset="0"/>
              </a:rPr>
              <a:t> de tonalidad de un sonido cuando la fuente que lo emite se acerca o se aleja:  el pito de una locomotora</a:t>
            </a:r>
            <a:endParaRPr lang="es-ES_tradnl" sz="1800" dirty="0" smtClean="0">
              <a:cs typeface="Times New Roman" pitchFamily="18" charset="0"/>
            </a:endParaRPr>
          </a:p>
          <a:p>
            <a:pPr marL="800100" lvl="2" indent="-438150" algn="just" eaLnBrk="1" hangingPunct="1">
              <a:lnSpc>
                <a:spcPct val="90000"/>
              </a:lnSpc>
              <a:buFont typeface="Arial" charset="0"/>
              <a:buChar char="•"/>
              <a:defRPr/>
            </a:pPr>
            <a:r>
              <a:rPr lang="es-ES" sz="1800" dirty="0" smtClean="0">
                <a:cs typeface="Times New Roman" pitchFamily="18" charset="0"/>
              </a:rPr>
              <a:t>Cuando el origen de las ondas se desplaza en un sentido causa la frecuencia de la onda </a:t>
            </a:r>
            <a:r>
              <a:rPr lang="es-ES" sz="1800" b="1" dirty="0" smtClean="0">
                <a:cs typeface="Times New Roman" pitchFamily="18" charset="0"/>
              </a:rPr>
              <a:t>se acorte</a:t>
            </a:r>
            <a:r>
              <a:rPr lang="es-ES" sz="1800" dirty="0" smtClean="0">
                <a:cs typeface="Times New Roman" pitchFamily="18" charset="0"/>
              </a:rPr>
              <a:t> en la dirección hacia adonde se esta moviendo y </a:t>
            </a:r>
            <a:r>
              <a:rPr lang="es-ES" sz="1800" b="1" dirty="0" smtClean="0">
                <a:cs typeface="Times New Roman" pitchFamily="18" charset="0"/>
              </a:rPr>
              <a:t>se alargue</a:t>
            </a:r>
            <a:r>
              <a:rPr lang="es-ES" sz="1800" dirty="0" smtClean="0">
                <a:cs typeface="Times New Roman" pitchFamily="18" charset="0"/>
              </a:rPr>
              <a:t> en el sentido contrario. </a:t>
            </a:r>
            <a:endParaRPr lang="es-ES_tradnl" sz="1800" dirty="0" smtClean="0">
              <a:cs typeface="Times New Roman" pitchFamily="18" charset="0"/>
            </a:endParaRPr>
          </a:p>
          <a:p>
            <a:pPr marL="800100" lvl="2" indent="-438150" algn="just" eaLnBrk="1" hangingPunct="1">
              <a:lnSpc>
                <a:spcPct val="90000"/>
              </a:lnSpc>
              <a:buFont typeface="Arial" charset="0"/>
              <a:buChar char="•"/>
              <a:defRPr/>
            </a:pPr>
            <a:r>
              <a:rPr lang="es-ES_tradnl" sz="1800" dirty="0" smtClean="0">
                <a:cs typeface="Times New Roman" pitchFamily="18" charset="0"/>
              </a:rPr>
              <a:t>E</a:t>
            </a:r>
            <a:r>
              <a:rPr lang="es-ES" sz="1800" dirty="0" smtClean="0">
                <a:cs typeface="Times New Roman" pitchFamily="18" charset="0"/>
              </a:rPr>
              <a:t>l tono del sonido cambia haciéndose mas alto en la dirección hacia donde el origen de la onda se acerca y de tono bajo hacia adonde se aleja.</a:t>
            </a:r>
            <a:r>
              <a:rPr lang="es-ES" sz="1800" dirty="0" smtClean="0"/>
              <a:t> </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1987">
                                            <p:txEl>
                                              <p:pRg st="0" end="0"/>
                                            </p:txEl>
                                          </p:spTgt>
                                        </p:tgtEl>
                                        <p:attrNameLst>
                                          <p:attrName>style.visibility</p:attrName>
                                        </p:attrNameLst>
                                      </p:cBhvr>
                                      <p:to>
                                        <p:strVal val="visible"/>
                                      </p:to>
                                    </p:set>
                                    <p:animEffect transition="in" filter="wipe(up)">
                                      <p:cBhvr>
                                        <p:cTn id="7" dur="500"/>
                                        <p:tgtEl>
                                          <p:spTgt spid="41987">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41987">
                                            <p:txEl>
                                              <p:pRg st="1" end="1"/>
                                            </p:txEl>
                                          </p:spTgt>
                                        </p:tgtEl>
                                        <p:attrNameLst>
                                          <p:attrName>style.visibility</p:attrName>
                                        </p:attrNameLst>
                                      </p:cBhvr>
                                      <p:to>
                                        <p:strVal val="visible"/>
                                      </p:to>
                                    </p:set>
                                    <p:animEffect transition="in" filter="wipe(up)">
                                      <p:cBhvr>
                                        <p:cTn id="10" dur="500"/>
                                        <p:tgtEl>
                                          <p:spTgt spid="41987">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41987">
                                            <p:txEl>
                                              <p:pRg st="3" end="3"/>
                                            </p:txEl>
                                          </p:spTgt>
                                        </p:tgtEl>
                                        <p:attrNameLst>
                                          <p:attrName>style.visibility</p:attrName>
                                        </p:attrNameLst>
                                      </p:cBhvr>
                                      <p:to>
                                        <p:strVal val="visible"/>
                                      </p:to>
                                    </p:set>
                                    <p:animEffect transition="in" filter="wipe(up)">
                                      <p:cBhvr>
                                        <p:cTn id="13" dur="500"/>
                                        <p:tgtEl>
                                          <p:spTgt spid="41987">
                                            <p:txEl>
                                              <p:pRg st="3" end="3"/>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41987">
                                            <p:txEl>
                                              <p:pRg st="4" end="4"/>
                                            </p:txEl>
                                          </p:spTgt>
                                        </p:tgtEl>
                                        <p:attrNameLst>
                                          <p:attrName>style.visibility</p:attrName>
                                        </p:attrNameLst>
                                      </p:cBhvr>
                                      <p:to>
                                        <p:strVal val="visible"/>
                                      </p:to>
                                    </p:set>
                                    <p:animEffect transition="in" filter="wipe(up)">
                                      <p:cBhvr>
                                        <p:cTn id="16" dur="500"/>
                                        <p:tgtEl>
                                          <p:spTgt spid="41987">
                                            <p:txEl>
                                              <p:pRg st="4" end="4"/>
                                            </p:txEl>
                                          </p:spTgt>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41987">
                                            <p:txEl>
                                              <p:pRg st="5" end="5"/>
                                            </p:txEl>
                                          </p:spTgt>
                                        </p:tgtEl>
                                        <p:attrNameLst>
                                          <p:attrName>style.visibility</p:attrName>
                                        </p:attrNameLst>
                                      </p:cBhvr>
                                      <p:to>
                                        <p:strVal val="visible"/>
                                      </p:to>
                                    </p:set>
                                    <p:animEffect transition="in" filter="wipe(up)">
                                      <p:cBhvr>
                                        <p:cTn id="19" dur="500"/>
                                        <p:tgtEl>
                                          <p:spTgt spid="41987">
                                            <p:txEl>
                                              <p:pRg st="5" end="5"/>
                                            </p:txEl>
                                          </p:spTgt>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41987">
                                            <p:txEl>
                                              <p:pRg st="6" end="6"/>
                                            </p:txEl>
                                          </p:spTgt>
                                        </p:tgtEl>
                                        <p:attrNameLst>
                                          <p:attrName>style.visibility</p:attrName>
                                        </p:attrNameLst>
                                      </p:cBhvr>
                                      <p:to>
                                        <p:strVal val="visible"/>
                                      </p:to>
                                    </p:set>
                                    <p:animEffect transition="in" filter="wipe(up)">
                                      <p:cBhvr>
                                        <p:cTn id="22" dur="500"/>
                                        <p:tgtEl>
                                          <p:spTgt spid="4198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276" name="Rectangle 2"/>
          <p:cNvSpPr>
            <a:spLocks noGrp="1" noChangeArrowheads="1"/>
          </p:cNvSpPr>
          <p:nvPr>
            <p:ph type="title"/>
          </p:nvPr>
        </p:nvSpPr>
        <p:spPr/>
        <p:style>
          <a:lnRef idx="1">
            <a:schemeClr val="accent3"/>
          </a:lnRef>
          <a:fillRef idx="2">
            <a:schemeClr val="accent3"/>
          </a:fillRef>
          <a:effectRef idx="1">
            <a:schemeClr val="accent3"/>
          </a:effectRef>
          <a:fontRef idx="minor">
            <a:schemeClr val="dk1"/>
          </a:fontRef>
        </p:style>
        <p:txBody>
          <a:bodyPr/>
          <a:lstStyle/>
          <a:p>
            <a:pPr eaLnBrk="1" hangingPunct="1">
              <a:defRPr/>
            </a:pPr>
            <a:r>
              <a:rPr lang="es-ES_tradnl" sz="4000" b="1" dirty="0" smtClean="0"/>
              <a:t>LIMITACIONES</a:t>
            </a:r>
            <a:endParaRPr lang="es-ES" sz="4000" b="1" dirty="0" smtClean="0"/>
          </a:p>
        </p:txBody>
      </p:sp>
      <p:sp>
        <p:nvSpPr>
          <p:cNvPr id="51203" name="Rectangle 3"/>
          <p:cNvSpPr>
            <a:spLocks noGrp="1" noChangeArrowheads="1"/>
          </p:cNvSpPr>
          <p:nvPr>
            <p:ph type="body" idx="1"/>
          </p:nvPr>
        </p:nvSpPr>
        <p:spPr>
          <a:xfrm>
            <a:off x="457200" y="1957388"/>
            <a:ext cx="8229600" cy="3614737"/>
          </a:xfrm>
        </p:spPr>
        <p:style>
          <a:lnRef idx="1">
            <a:schemeClr val="accent5"/>
          </a:lnRef>
          <a:fillRef idx="2">
            <a:schemeClr val="accent5"/>
          </a:fillRef>
          <a:effectRef idx="1">
            <a:schemeClr val="accent5"/>
          </a:effectRef>
          <a:fontRef idx="minor">
            <a:schemeClr val="dk1"/>
          </a:fontRef>
        </p:style>
        <p:txBody>
          <a:bodyPr/>
          <a:lstStyle/>
          <a:p>
            <a:pPr marL="457200" indent="-457200" algn="just" eaLnBrk="1" hangingPunct="1">
              <a:buFont typeface="+mj-lt"/>
              <a:buAutoNum type="arabicPeriod"/>
              <a:defRPr/>
            </a:pPr>
            <a:r>
              <a:rPr lang="es-ES" sz="2400" b="1" dirty="0" smtClean="0">
                <a:latin typeface="+mj-lt"/>
                <a:ea typeface="Arial Unicode MS" pitchFamily="34" charset="-128"/>
                <a:cs typeface="Arial Unicode MS" pitchFamily="34" charset="-128"/>
              </a:rPr>
              <a:t>LOS ECOS REFLEJADOS </a:t>
            </a:r>
            <a:r>
              <a:rPr lang="es-ES_tradnl" sz="2400" b="1" dirty="0" smtClean="0">
                <a:latin typeface="+mj-lt"/>
                <a:ea typeface="Arial Unicode MS" pitchFamily="34" charset="-128"/>
                <a:cs typeface="Arial Unicode MS" pitchFamily="34" charset="-128"/>
              </a:rPr>
              <a:t>S</a:t>
            </a:r>
            <a:r>
              <a:rPr lang="es-ES" sz="2400" b="1" dirty="0" smtClean="0">
                <a:latin typeface="+mj-lt"/>
                <a:ea typeface="Arial Unicode MS" pitchFamily="34" charset="-128"/>
                <a:cs typeface="Arial Unicode MS" pitchFamily="34" charset="-128"/>
              </a:rPr>
              <a:t>ON DÉBILES:</a:t>
            </a:r>
            <a:endParaRPr lang="es-ES_tradnl" sz="2400" b="1" dirty="0" smtClean="0">
              <a:latin typeface="+mj-lt"/>
              <a:ea typeface="Arial Unicode MS" pitchFamily="34" charset="-128"/>
              <a:cs typeface="Arial Unicode MS" pitchFamily="34" charset="-128"/>
            </a:endParaRPr>
          </a:p>
          <a:p>
            <a:pPr marL="990600" lvl="1" indent="-533400" algn="just" eaLnBrk="1" hangingPunct="1">
              <a:buFont typeface="Wingdings" pitchFamily="2" charset="2"/>
              <a:buChar char="§"/>
              <a:defRPr/>
            </a:pPr>
            <a:r>
              <a:rPr lang="es-ES_tradnl" dirty="0" smtClean="0">
                <a:latin typeface="+mj-lt"/>
                <a:ea typeface="Arial Unicode MS" pitchFamily="34" charset="-128"/>
                <a:cs typeface="Arial Unicode MS" pitchFamily="34" charset="-128"/>
              </a:rPr>
              <a:t>P</a:t>
            </a:r>
            <a:r>
              <a:rPr lang="es-ES" dirty="0" smtClean="0">
                <a:latin typeface="+mj-lt"/>
                <a:ea typeface="Arial Unicode MS" pitchFamily="34" charset="-128"/>
                <a:cs typeface="Arial Unicode MS" pitchFamily="34" charset="-128"/>
              </a:rPr>
              <a:t>or la pérdida de propagación de una haz angosto de alta frecuencia y de gran energía</a:t>
            </a:r>
            <a:endParaRPr lang="es-ES_tradnl" dirty="0" smtClean="0">
              <a:latin typeface="+mj-lt"/>
              <a:ea typeface="Arial Unicode MS" pitchFamily="34" charset="-128"/>
              <a:cs typeface="Arial Unicode MS" pitchFamily="34" charset="-128"/>
            </a:endParaRPr>
          </a:p>
          <a:p>
            <a:pPr marL="990600" lvl="1" indent="-533400" algn="just" eaLnBrk="1" hangingPunct="1">
              <a:buFont typeface="Wingdings" pitchFamily="2" charset="2"/>
              <a:buChar char="§"/>
              <a:defRPr/>
            </a:pPr>
            <a:r>
              <a:rPr lang="es-ES_tradnl" dirty="0" smtClean="0">
                <a:latin typeface="+mj-lt"/>
                <a:ea typeface="Arial Unicode MS" pitchFamily="34" charset="-128"/>
                <a:cs typeface="Arial Unicode MS" pitchFamily="34" charset="-128"/>
              </a:rPr>
              <a:t>P</a:t>
            </a:r>
            <a:r>
              <a:rPr lang="es-ES" dirty="0" smtClean="0">
                <a:latin typeface="+mj-lt"/>
                <a:ea typeface="Arial Unicode MS" pitchFamily="34" charset="-128"/>
                <a:cs typeface="Arial Unicode MS" pitchFamily="34" charset="-128"/>
              </a:rPr>
              <a:t>or el ángulo inclinado de incidencia con el fondo, hace dispersar el haz de energía dependiendo de la calidad del fondo, por lo tanto sólo se recibe una pequeña proporción de la energía total transmitida.</a:t>
            </a:r>
            <a:endParaRPr lang="es-ES_tradnl" dirty="0" smtClean="0">
              <a:latin typeface="+mj-lt"/>
              <a:ea typeface="Arial Unicode MS" pitchFamily="34" charset="-128"/>
              <a:cs typeface="Arial Unicode MS" pitchFamily="34" charset="-128"/>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1203">
                                            <p:txEl>
                                              <p:pRg st="0" end="0"/>
                                            </p:txEl>
                                          </p:spTgt>
                                        </p:tgtEl>
                                        <p:attrNameLst>
                                          <p:attrName>style.visibility</p:attrName>
                                        </p:attrNameLst>
                                      </p:cBhvr>
                                      <p:to>
                                        <p:strVal val="visible"/>
                                      </p:to>
                                    </p:set>
                                    <p:animEffect transition="in" filter="wipe(up)">
                                      <p:cBhvr>
                                        <p:cTn id="7" dur="500"/>
                                        <p:tgtEl>
                                          <p:spTgt spid="51203">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51203">
                                            <p:txEl>
                                              <p:pRg st="1" end="1"/>
                                            </p:txEl>
                                          </p:spTgt>
                                        </p:tgtEl>
                                        <p:attrNameLst>
                                          <p:attrName>style.visibility</p:attrName>
                                        </p:attrNameLst>
                                      </p:cBhvr>
                                      <p:to>
                                        <p:strVal val="visible"/>
                                      </p:to>
                                    </p:set>
                                    <p:animEffect transition="in" filter="wipe(up)">
                                      <p:cBhvr>
                                        <p:cTn id="10" dur="500"/>
                                        <p:tgtEl>
                                          <p:spTgt spid="51203">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51203">
                                            <p:txEl>
                                              <p:pRg st="2" end="2"/>
                                            </p:txEl>
                                          </p:spTgt>
                                        </p:tgtEl>
                                        <p:attrNameLst>
                                          <p:attrName>style.visibility</p:attrName>
                                        </p:attrNameLst>
                                      </p:cBhvr>
                                      <p:to>
                                        <p:strVal val="visible"/>
                                      </p:to>
                                    </p:set>
                                    <p:animEffect transition="in" filter="wipe(up)">
                                      <p:cBhvr>
                                        <p:cTn id="13" dur="500"/>
                                        <p:tgtEl>
                                          <p:spTgt spid="5120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276" name="Rectangle 2"/>
          <p:cNvSpPr>
            <a:spLocks noGrp="1" noChangeArrowheads="1"/>
          </p:cNvSpPr>
          <p:nvPr>
            <p:ph type="title"/>
          </p:nvPr>
        </p:nvSpPr>
        <p:spPr/>
        <p:style>
          <a:lnRef idx="1">
            <a:schemeClr val="accent3"/>
          </a:lnRef>
          <a:fillRef idx="2">
            <a:schemeClr val="accent3"/>
          </a:fillRef>
          <a:effectRef idx="1">
            <a:schemeClr val="accent3"/>
          </a:effectRef>
          <a:fontRef idx="minor">
            <a:schemeClr val="dk1"/>
          </a:fontRef>
        </p:style>
        <p:txBody>
          <a:bodyPr/>
          <a:lstStyle/>
          <a:p>
            <a:pPr eaLnBrk="1" hangingPunct="1">
              <a:defRPr/>
            </a:pPr>
            <a:r>
              <a:rPr lang="es-ES_tradnl" sz="4000" b="1" dirty="0" smtClean="0"/>
              <a:t>LIMITACIONES</a:t>
            </a:r>
            <a:endParaRPr lang="es-ES" sz="4000" b="1" dirty="0" smtClean="0"/>
          </a:p>
        </p:txBody>
      </p:sp>
      <p:sp>
        <p:nvSpPr>
          <p:cNvPr id="51203" name="Rectangle 3"/>
          <p:cNvSpPr>
            <a:spLocks noGrp="1" noChangeArrowheads="1"/>
          </p:cNvSpPr>
          <p:nvPr>
            <p:ph type="body" idx="1"/>
          </p:nvPr>
        </p:nvSpPr>
        <p:spPr>
          <a:xfrm>
            <a:off x="457200" y="2028825"/>
            <a:ext cx="8229600" cy="4257675"/>
          </a:xfrm>
        </p:spPr>
        <p:style>
          <a:lnRef idx="1">
            <a:schemeClr val="accent5"/>
          </a:lnRef>
          <a:fillRef idx="2">
            <a:schemeClr val="accent5"/>
          </a:fillRef>
          <a:effectRef idx="1">
            <a:schemeClr val="accent5"/>
          </a:effectRef>
          <a:fontRef idx="minor">
            <a:schemeClr val="dk1"/>
          </a:fontRef>
        </p:style>
        <p:txBody>
          <a:bodyPr/>
          <a:lstStyle/>
          <a:p>
            <a:pPr marL="457200" indent="-457200" algn="just" eaLnBrk="1" hangingPunct="1">
              <a:buFont typeface="+mj-lt"/>
              <a:buAutoNum type="arabicPeriod" startAt="2"/>
              <a:defRPr/>
            </a:pPr>
            <a:r>
              <a:rPr lang="es-ES" sz="2400" b="1" dirty="0" smtClean="0">
                <a:cs typeface="Times New Roman" pitchFamily="18" charset="0"/>
              </a:rPr>
              <a:t>SÓLO PUEDE SER USADA EN PROFUNDIDADES RELATIVAMENTE BAJAS</a:t>
            </a:r>
            <a:r>
              <a:rPr lang="es-ES" sz="2400" b="1" dirty="0" smtClean="0">
                <a:ea typeface="Arial Unicode MS" pitchFamily="34" charset="-128"/>
                <a:cs typeface="Arial Unicode MS" pitchFamily="34" charset="-128"/>
              </a:rPr>
              <a:t>:</a:t>
            </a:r>
            <a:endParaRPr lang="es-ES_tradnl" sz="2400" b="1" dirty="0" smtClean="0">
              <a:ea typeface="Arial Unicode MS" pitchFamily="34" charset="-128"/>
              <a:cs typeface="Arial Unicode MS" pitchFamily="34" charset="-128"/>
            </a:endParaRPr>
          </a:p>
          <a:p>
            <a:pPr lvl="1" algn="just" eaLnBrk="1" hangingPunct="1">
              <a:buFont typeface="Wingdings" pitchFamily="2" charset="2"/>
              <a:buChar char="§"/>
              <a:defRPr/>
            </a:pPr>
            <a:r>
              <a:rPr lang="es-ES_tradnl" sz="2200" dirty="0" smtClean="0">
                <a:cs typeface="Times New Roman" pitchFamily="18" charset="0"/>
              </a:rPr>
              <a:t>Es capa</a:t>
            </a:r>
            <a:r>
              <a:rPr lang="es-ES" sz="2200" dirty="0" smtClean="0">
                <a:cs typeface="Times New Roman" pitchFamily="18" charset="0"/>
              </a:rPr>
              <a:t>z de detectar el movimiento del buque respecto al fondo del mar con una exactitud de  ± 0.1 nudo (0.05 m/</a:t>
            </a:r>
            <a:r>
              <a:rPr lang="es-ES" sz="2200" dirty="0" err="1" smtClean="0">
                <a:cs typeface="Times New Roman" pitchFamily="18" charset="0"/>
              </a:rPr>
              <a:t>seg</a:t>
            </a:r>
            <a:r>
              <a:rPr lang="es-ES" sz="2200" dirty="0" smtClean="0">
                <a:cs typeface="Times New Roman" pitchFamily="18" charset="0"/>
              </a:rPr>
              <a:t>.)</a:t>
            </a:r>
            <a:endParaRPr lang="es-ES_tradnl" sz="2200" dirty="0" smtClean="0">
              <a:cs typeface="Times New Roman" pitchFamily="18" charset="0"/>
            </a:endParaRPr>
          </a:p>
          <a:p>
            <a:pPr lvl="1" algn="just" eaLnBrk="1" hangingPunct="1">
              <a:buFont typeface="Wingdings" pitchFamily="2" charset="2"/>
              <a:buChar char="§"/>
              <a:defRPr/>
            </a:pPr>
            <a:r>
              <a:rPr lang="es-ES_tradnl" sz="2200" dirty="0" smtClean="0">
                <a:cs typeface="Times New Roman" pitchFamily="18" charset="0"/>
              </a:rPr>
              <a:t>Profundidades n</a:t>
            </a:r>
            <a:r>
              <a:rPr lang="es-ES" sz="2200" dirty="0" smtClean="0">
                <a:cs typeface="Times New Roman" pitchFamily="18" charset="0"/>
              </a:rPr>
              <a:t>o mayor de 200 metros, según la frecuencia transmitida, mientras más alta, menor deberá ser la profundidad para obtener una respuesta satisfactoria</a:t>
            </a:r>
            <a:endParaRPr lang="es-ES_tradnl" sz="2200" dirty="0" smtClean="0">
              <a:cs typeface="Times New Roman" pitchFamily="18" charset="0"/>
            </a:endParaRPr>
          </a:p>
          <a:p>
            <a:pPr lvl="1" algn="just" eaLnBrk="1" hangingPunct="1">
              <a:buFont typeface="Wingdings" pitchFamily="2" charset="2"/>
              <a:buChar char="§"/>
              <a:defRPr/>
            </a:pPr>
            <a:r>
              <a:rPr lang="es-ES_tradnl" sz="2200" dirty="0" smtClean="0">
                <a:cs typeface="Times New Roman" pitchFamily="18" charset="0"/>
              </a:rPr>
              <a:t>D</a:t>
            </a:r>
            <a:r>
              <a:rPr lang="es-ES" sz="2200" dirty="0" err="1" smtClean="0">
                <a:cs typeface="Times New Roman" pitchFamily="18" charset="0"/>
              </a:rPr>
              <a:t>isminuir</a:t>
            </a:r>
            <a:r>
              <a:rPr lang="es-ES" sz="2200" dirty="0" smtClean="0">
                <a:cs typeface="Times New Roman" pitchFamily="18" charset="0"/>
              </a:rPr>
              <a:t> la frecuencia objeto aumentar la profundidad, es necesario aumentar los tamaños de los transductores. </a:t>
            </a:r>
            <a:endParaRPr lang="es-ES_tradnl" sz="2200" dirty="0" smtClean="0">
              <a:cs typeface="Times New Roman" pitchFamily="18" charset="0"/>
            </a:endParaRPr>
          </a:p>
          <a:p>
            <a:pPr lvl="1" algn="just" eaLnBrk="1" hangingPunct="1">
              <a:buFont typeface="Wingdings" pitchFamily="2" charset="2"/>
              <a:buChar char="§"/>
              <a:defRPr/>
            </a:pPr>
            <a:r>
              <a:rPr lang="es-ES" sz="2200" dirty="0" smtClean="0">
                <a:cs typeface="Times New Roman" pitchFamily="18" charset="0"/>
              </a:rPr>
              <a:t>Existe un compromiso entre Frecuencia, profundidad y</a:t>
            </a:r>
            <a:r>
              <a:rPr lang="es-ES_tradnl" sz="2200" dirty="0" smtClean="0">
                <a:cs typeface="Times New Roman" pitchFamily="18" charset="0"/>
              </a:rPr>
              <a:t> </a:t>
            </a:r>
            <a:r>
              <a:rPr lang="es-ES" sz="2200" dirty="0" smtClean="0">
                <a:cs typeface="Times New Roman" pitchFamily="18" charset="0"/>
              </a:rPr>
              <a:t>tamaño del transductor.</a:t>
            </a:r>
            <a:endParaRPr lang="es-ES_tradnl" sz="2200" dirty="0" smtClean="0">
              <a:latin typeface="+mj-lt"/>
              <a:ea typeface="Arial Unicode MS" pitchFamily="34" charset="-128"/>
              <a:cs typeface="Arial Unicode MS" pitchFamily="34" charset="-128"/>
            </a:endParaRPr>
          </a:p>
        </p:txBody>
      </p:sp>
    </p:spTree>
  </p:cSld>
  <p:clrMapOvr>
    <a:masterClrMapping/>
  </p:clrMapOvr>
  <p:transition>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324" name="Rectangle 2"/>
          <p:cNvSpPr>
            <a:spLocks noGrp="1" noChangeArrowheads="1"/>
          </p:cNvSpPr>
          <p:nvPr>
            <p:ph type="title"/>
          </p:nvPr>
        </p:nvSpPr>
        <p:spPr>
          <a:xfrm>
            <a:off x="457200" y="500063"/>
            <a:ext cx="8229600" cy="1143000"/>
          </a:xfrm>
        </p:spPr>
        <p:style>
          <a:lnRef idx="1">
            <a:schemeClr val="accent3"/>
          </a:lnRef>
          <a:fillRef idx="2">
            <a:schemeClr val="accent3"/>
          </a:fillRef>
          <a:effectRef idx="1">
            <a:schemeClr val="accent3"/>
          </a:effectRef>
          <a:fontRef idx="minor">
            <a:schemeClr val="dk1"/>
          </a:fontRef>
        </p:style>
        <p:txBody>
          <a:bodyPr/>
          <a:lstStyle/>
          <a:p>
            <a:pPr eaLnBrk="1" hangingPunct="1">
              <a:defRPr/>
            </a:pPr>
            <a:r>
              <a:rPr lang="es-ES_tradnl" sz="4000" b="1" dirty="0" smtClean="0"/>
              <a:t>POR QUÉ NO USARLA</a:t>
            </a:r>
            <a:endParaRPr lang="es-ES" sz="4000" b="1" dirty="0" smtClean="0"/>
          </a:p>
        </p:txBody>
      </p:sp>
      <p:sp>
        <p:nvSpPr>
          <p:cNvPr id="52227" name="Rectangle 3"/>
          <p:cNvSpPr>
            <a:spLocks noGrp="1" noChangeArrowheads="1"/>
          </p:cNvSpPr>
          <p:nvPr>
            <p:ph type="body" idx="1"/>
          </p:nvPr>
        </p:nvSpPr>
        <p:spPr>
          <a:xfrm>
            <a:off x="685800" y="1981200"/>
            <a:ext cx="7772400" cy="3662363"/>
          </a:xfrm>
          <a:ln w="28575">
            <a:solidFill>
              <a:srgbClr val="FF0000"/>
            </a:solidFill>
          </a:ln>
        </p:spPr>
        <p:style>
          <a:lnRef idx="1">
            <a:schemeClr val="accent5"/>
          </a:lnRef>
          <a:fillRef idx="2">
            <a:schemeClr val="accent5"/>
          </a:fillRef>
          <a:effectRef idx="1">
            <a:schemeClr val="accent5"/>
          </a:effectRef>
          <a:fontRef idx="minor">
            <a:schemeClr val="dk1"/>
          </a:fontRef>
        </p:style>
        <p:txBody>
          <a:bodyPr/>
          <a:lstStyle/>
          <a:p>
            <a:pPr algn="just" eaLnBrk="1" hangingPunct="1">
              <a:buFont typeface="Arial" charset="0"/>
              <a:buChar char="•"/>
              <a:defRPr/>
            </a:pPr>
            <a:r>
              <a:rPr lang="es-ES" dirty="0" smtClean="0">
                <a:latin typeface="+mj-lt"/>
                <a:cs typeface="Arial" charset="0"/>
              </a:rPr>
              <a:t>Su funcionamiento es muy pobre en mares agitados.</a:t>
            </a:r>
            <a:endParaRPr lang="es-ES_tradnl" dirty="0" smtClean="0">
              <a:latin typeface="+mj-lt"/>
              <a:cs typeface="Arial" charset="0"/>
            </a:endParaRPr>
          </a:p>
          <a:p>
            <a:pPr algn="just" eaLnBrk="1" hangingPunct="1">
              <a:buFont typeface="Arial" charset="0"/>
              <a:buChar char="•"/>
              <a:defRPr/>
            </a:pPr>
            <a:r>
              <a:rPr lang="es-ES" dirty="0" smtClean="0">
                <a:latin typeface="+mj-lt"/>
                <a:cs typeface="Arial" charset="0"/>
              </a:rPr>
              <a:t>Está limitado a aguas poco profundas. nuestro litoral se caracteriza por las altas profundidades.</a:t>
            </a:r>
            <a:endParaRPr lang="es-ES_tradnl" dirty="0" smtClean="0">
              <a:latin typeface="+mj-lt"/>
              <a:cs typeface="Times New Roman" pitchFamily="18" charset="0"/>
            </a:endParaRPr>
          </a:p>
          <a:p>
            <a:pPr algn="just" eaLnBrk="1" hangingPunct="1">
              <a:buFont typeface="Arial" charset="0"/>
              <a:buChar char="•"/>
              <a:defRPr/>
            </a:pPr>
            <a:r>
              <a:rPr lang="es-ES" dirty="0" smtClean="0">
                <a:latin typeface="+mj-lt"/>
                <a:cs typeface="Times New Roman" pitchFamily="18" charset="0"/>
              </a:rPr>
              <a:t>Las estelas de los buque altera el normal funcionamiento de esta corredera.</a:t>
            </a:r>
            <a:r>
              <a:rPr lang="es-ES" dirty="0" smtClean="0">
                <a:latin typeface="+mj-lt"/>
              </a:rPr>
              <a:t> </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animEffect transition="in" filter="wipe(up)">
                                      <p:cBhvr>
                                        <p:cTn id="7" dur="500"/>
                                        <p:tgtEl>
                                          <p:spTgt spid="5222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2227">
                                            <p:txEl>
                                              <p:pRg st="1" end="1"/>
                                            </p:txEl>
                                          </p:spTgt>
                                        </p:tgtEl>
                                        <p:attrNameLst>
                                          <p:attrName>style.visibility</p:attrName>
                                        </p:attrNameLst>
                                      </p:cBhvr>
                                      <p:to>
                                        <p:strVal val="visible"/>
                                      </p:to>
                                    </p:set>
                                    <p:animEffect transition="in" filter="wipe(up)">
                                      <p:cBhvr>
                                        <p:cTn id="12" dur="500"/>
                                        <p:tgtEl>
                                          <p:spTgt spid="5222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52227">
                                            <p:txEl>
                                              <p:pRg st="2" end="2"/>
                                            </p:txEl>
                                          </p:spTgt>
                                        </p:tgtEl>
                                        <p:attrNameLst>
                                          <p:attrName>style.visibility</p:attrName>
                                        </p:attrNameLst>
                                      </p:cBhvr>
                                      <p:to>
                                        <p:strVal val="visible"/>
                                      </p:to>
                                    </p:set>
                                    <p:animEffect transition="in" filter="wipe(up)">
                                      <p:cBhvr>
                                        <p:cTn id="17" dur="500"/>
                                        <p:tgtEl>
                                          <p:spTgt spid="5222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CuadroTexto"/>
          <p:cNvSpPr txBox="1"/>
          <p:nvPr/>
        </p:nvSpPr>
        <p:spPr>
          <a:xfrm>
            <a:off x="949300" y="328592"/>
            <a:ext cx="7215239" cy="954107"/>
          </a:xfrm>
          <a:prstGeom prst="rect">
            <a:avLst/>
          </a:prstGeom>
          <a:gradFill rotWithShape="1">
            <a:gsLst>
              <a:gs pos="0">
                <a:srgbClr val="009DD9">
                  <a:shade val="15000"/>
                  <a:satMod val="180000"/>
                </a:srgbClr>
              </a:gs>
              <a:gs pos="50000">
                <a:srgbClr val="009DD9">
                  <a:shade val="45000"/>
                  <a:satMod val="170000"/>
                </a:srgbClr>
              </a:gs>
              <a:gs pos="70000">
                <a:srgbClr val="009DD9">
                  <a:tint val="99000"/>
                  <a:shade val="65000"/>
                  <a:satMod val="155000"/>
                </a:srgbClr>
              </a:gs>
              <a:gs pos="100000">
                <a:srgbClr val="009DD9">
                  <a:tint val="95500"/>
                  <a:shade val="100000"/>
                  <a:satMod val="155000"/>
                </a:srgbClr>
              </a:gs>
            </a:gsLst>
            <a:lin ang="16200000" scaled="0"/>
          </a:gradFill>
          <a:ln w="28575">
            <a:solidFill>
              <a:srgbClr val="C00000"/>
            </a:solid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009DD9">
                <a:satMod val="300000"/>
              </a:srgbClr>
            </a:contourClr>
          </a:sp3d>
        </p:spPr>
        <p:txBody>
          <a:bodyPr>
            <a:spAutoFit/>
          </a:bodyPr>
          <a:lstStyle/>
          <a:p>
            <a:pPr algn="ctr"/>
            <a:r>
              <a:rPr lang="es-CL" sz="2800" b="0">
                <a:solidFill>
                  <a:srgbClr val="FFFF00"/>
                </a:solidFill>
                <a:effectLst>
                  <a:outerShdw blurRad="38100" dist="38100" dir="2700000" algn="tl">
                    <a:srgbClr val="C0C0C0"/>
                  </a:outerShdw>
                </a:effectLst>
                <a:latin typeface="Calibri" pitchFamily="34" charset="0"/>
              </a:rPr>
              <a:t>U.T. N° 5 “INSTRUMENTAL DE NAVEGACIÓN”</a:t>
            </a:r>
          </a:p>
          <a:p>
            <a:pPr algn="ctr"/>
            <a:r>
              <a:rPr lang="es-CL" sz="2800" b="0">
                <a:solidFill>
                  <a:srgbClr val="FFFF00"/>
                </a:solidFill>
                <a:effectLst>
                  <a:outerShdw blurRad="38100" dist="38100" dir="2700000" algn="tl">
                    <a:srgbClr val="C0C0C0"/>
                  </a:outerShdw>
                </a:effectLst>
                <a:latin typeface="Calibri" pitchFamily="34" charset="0"/>
              </a:rPr>
              <a:t>(PARTE N° 4)</a:t>
            </a:r>
          </a:p>
        </p:txBody>
      </p:sp>
      <p:sp>
        <p:nvSpPr>
          <p:cNvPr id="8" name="7 CuadroTexto"/>
          <p:cNvSpPr txBox="1"/>
          <p:nvPr/>
        </p:nvSpPr>
        <p:spPr>
          <a:xfrm>
            <a:off x="2892425" y="1484313"/>
            <a:ext cx="3357563" cy="528637"/>
          </a:xfrm>
          <a:prstGeom prst="rect">
            <a:avLst/>
          </a:prstGeom>
          <a:ln/>
        </p:spPr>
        <p:style>
          <a:lnRef idx="1">
            <a:schemeClr val="accent5"/>
          </a:lnRef>
          <a:fillRef idx="2">
            <a:schemeClr val="accent5"/>
          </a:fillRef>
          <a:effectRef idx="1">
            <a:schemeClr val="accent5"/>
          </a:effectRef>
          <a:fontRef idx="minor">
            <a:schemeClr val="dk1"/>
          </a:fontRef>
        </p:style>
        <p:txBody>
          <a:bodyPr>
            <a:spAutoFit/>
          </a:bodyPr>
          <a:lstStyle/>
          <a:p>
            <a:pPr algn="ctr"/>
            <a:r>
              <a:rPr lang="es-CL" sz="2800">
                <a:solidFill>
                  <a:schemeClr val="tx1"/>
                </a:solidFill>
                <a:cs typeface="Arial" pitchFamily="34" charset="0"/>
              </a:rPr>
              <a:t>ANEMÓMETRO</a:t>
            </a:r>
          </a:p>
        </p:txBody>
      </p:sp>
      <p:sp>
        <p:nvSpPr>
          <p:cNvPr id="10" name="Rectangle 3"/>
          <p:cNvSpPr txBox="1">
            <a:spLocks noChangeArrowheads="1"/>
          </p:cNvSpPr>
          <p:nvPr/>
        </p:nvSpPr>
        <p:spPr bwMode="auto">
          <a:xfrm>
            <a:off x="685800" y="2420938"/>
            <a:ext cx="7772400" cy="3455987"/>
          </a:xfrm>
          <a:prstGeom prst="rect">
            <a:avLst/>
          </a:prstGeom>
          <a:solidFill>
            <a:schemeClr val="bg2"/>
          </a:solidFill>
          <a:ln w="25400" algn="ctr">
            <a:solidFill>
              <a:schemeClr val="accent2"/>
            </a:solidFill>
            <a:miter lim="800000"/>
            <a:headEnd/>
            <a:tailEnd/>
          </a:ln>
        </p:spPr>
        <p:txBody>
          <a:bodyPr/>
          <a:lstStyle/>
          <a:p>
            <a:pPr algn="just">
              <a:spcBef>
                <a:spcPct val="20000"/>
              </a:spcBef>
            </a:pPr>
            <a:r>
              <a:rPr lang="es-ES_tradnl" sz="3200" b="0" u="sng">
                <a:solidFill>
                  <a:schemeClr val="tx1"/>
                </a:solidFill>
                <a:latin typeface="Calibri" pitchFamily="34" charset="0"/>
                <a:cs typeface="Times New Roman" pitchFamily="18" charset="0"/>
              </a:rPr>
              <a:t>Concepto</a:t>
            </a:r>
            <a:r>
              <a:rPr lang="es-ES_tradnl" sz="3200" b="0">
                <a:solidFill>
                  <a:schemeClr val="tx1"/>
                </a:solidFill>
                <a:latin typeface="Calibri" pitchFamily="34" charset="0"/>
                <a:cs typeface="Times New Roman" pitchFamily="18" charset="0"/>
              </a:rPr>
              <a:t>:</a:t>
            </a:r>
          </a:p>
          <a:p>
            <a:pPr marL="533400" lvl="1" indent="-354013">
              <a:spcBef>
                <a:spcPct val="20000"/>
              </a:spcBef>
              <a:buFontTx/>
              <a:buChar char="–"/>
            </a:pPr>
            <a:r>
              <a:rPr lang="es-ES_tradnl" sz="2400" b="0">
                <a:solidFill>
                  <a:srgbClr val="006666"/>
                </a:solidFill>
                <a:latin typeface="Calibri" pitchFamily="34" charset="0"/>
                <a:cs typeface="Times New Roman" pitchFamily="18" charset="0"/>
              </a:rPr>
              <a:t>Medir dirección e intensidad del viento</a:t>
            </a:r>
          </a:p>
          <a:p>
            <a:pPr marL="533400" lvl="1" indent="-354013">
              <a:spcBef>
                <a:spcPct val="20000"/>
              </a:spcBef>
            </a:pPr>
            <a:endParaRPr lang="es-ES_tradnl" sz="2400" b="0">
              <a:solidFill>
                <a:srgbClr val="006666"/>
              </a:solidFill>
              <a:latin typeface="Calibri" pitchFamily="34" charset="0"/>
              <a:cs typeface="Times New Roman" pitchFamily="18" charset="0"/>
            </a:endParaRPr>
          </a:p>
          <a:p>
            <a:pPr>
              <a:spcBef>
                <a:spcPct val="20000"/>
              </a:spcBef>
            </a:pPr>
            <a:r>
              <a:rPr lang="es-ES_tradnl" sz="3200" b="0" u="sng">
                <a:solidFill>
                  <a:schemeClr val="tx1"/>
                </a:solidFill>
                <a:latin typeface="Calibri" pitchFamily="34" charset="0"/>
                <a:cs typeface="Times New Roman" pitchFamily="18" charset="0"/>
              </a:rPr>
              <a:t>Conceptos previos</a:t>
            </a:r>
            <a:r>
              <a:rPr lang="es-ES_tradnl" sz="3200" b="0">
                <a:solidFill>
                  <a:schemeClr val="tx1"/>
                </a:solidFill>
                <a:latin typeface="Calibri" pitchFamily="34" charset="0"/>
                <a:cs typeface="Times New Roman" pitchFamily="18" charset="0"/>
              </a:rPr>
              <a:t>:</a:t>
            </a:r>
          </a:p>
          <a:p>
            <a:pPr marL="533400" lvl="1" indent="-354013">
              <a:spcBef>
                <a:spcPct val="20000"/>
              </a:spcBef>
              <a:buFontTx/>
              <a:buChar char="–"/>
            </a:pPr>
            <a:r>
              <a:rPr lang="es-ES_tradnl" sz="2400" b="0">
                <a:solidFill>
                  <a:srgbClr val="006666"/>
                </a:solidFill>
                <a:latin typeface="Calibri" pitchFamily="34" charset="0"/>
                <a:cs typeface="Times New Roman" pitchFamily="18" charset="0"/>
              </a:rPr>
              <a:t>Viento Verdadero:</a:t>
            </a:r>
          </a:p>
          <a:p>
            <a:pPr marL="533400" lvl="1" indent="-354013">
              <a:spcBef>
                <a:spcPct val="20000"/>
              </a:spcBef>
              <a:buFontTx/>
              <a:buChar char="–"/>
            </a:pPr>
            <a:r>
              <a:rPr lang="es-ES_tradnl" sz="2400" b="0">
                <a:solidFill>
                  <a:srgbClr val="006666"/>
                </a:solidFill>
                <a:latin typeface="Calibri" pitchFamily="34" charset="0"/>
                <a:cs typeface="Times New Roman" pitchFamily="18" charset="0"/>
              </a:rPr>
              <a:t>Viento Relativo</a:t>
            </a:r>
          </a:p>
          <a:p>
            <a:pPr marL="533400" lvl="1" indent="-354013">
              <a:spcBef>
                <a:spcPct val="20000"/>
              </a:spcBef>
              <a:buFontTx/>
              <a:buChar char="–"/>
            </a:pPr>
            <a:r>
              <a:rPr lang="es-ES_tradnl" sz="2400" b="0">
                <a:solidFill>
                  <a:srgbClr val="006666"/>
                </a:solidFill>
                <a:latin typeface="Calibri" pitchFamily="34" charset="0"/>
                <a:cs typeface="Times New Roman" pitchFamily="18" charset="0"/>
              </a:rPr>
              <a:t>Viento Aparente</a:t>
            </a:r>
            <a:endParaRPr lang="es-ES" sz="2400" b="0">
              <a:solidFill>
                <a:srgbClr val="006666"/>
              </a:solidFill>
              <a:latin typeface="Calibri" pitchFamily="34"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7" name="Rectangle 3"/>
          <p:cNvSpPr>
            <a:spLocks noGrp="1" noChangeArrowheads="1"/>
          </p:cNvSpPr>
          <p:nvPr>
            <p:ph type="body" idx="4294967295"/>
          </p:nvPr>
        </p:nvSpPr>
        <p:spPr>
          <a:xfrm>
            <a:off x="685800" y="944563"/>
            <a:ext cx="7772400" cy="4968875"/>
          </a:xfrm>
          <a:ln w="28575">
            <a:solidFill>
              <a:srgbClr val="FF0000"/>
            </a:solidFill>
          </a:ln>
        </p:spPr>
        <p:style>
          <a:lnRef idx="1">
            <a:schemeClr val="accent5"/>
          </a:lnRef>
          <a:fillRef idx="2">
            <a:schemeClr val="accent5"/>
          </a:fillRef>
          <a:effectRef idx="1">
            <a:schemeClr val="accent5"/>
          </a:effectRef>
          <a:fontRef idx="minor">
            <a:schemeClr val="dk1"/>
          </a:fontRef>
        </p:style>
        <p:txBody>
          <a:bodyPr/>
          <a:lstStyle/>
          <a:p>
            <a:pPr marL="355600" indent="-355600" algn="just" eaLnBrk="1" hangingPunct="1">
              <a:buFont typeface="Wingdings" pitchFamily="2" charset="2"/>
              <a:buChar char="§"/>
            </a:pPr>
            <a:r>
              <a:rPr lang="es-ES" sz="2400" b="1" u="sng" smtClean="0">
                <a:solidFill>
                  <a:srgbClr val="000000"/>
                </a:solidFill>
                <a:cs typeface="Arial" pitchFamily="34" charset="0"/>
              </a:rPr>
              <a:t>VIENTO VERDADERO</a:t>
            </a:r>
            <a:r>
              <a:rPr lang="es-ES" sz="2400" smtClean="0">
                <a:solidFill>
                  <a:srgbClr val="000000"/>
                </a:solidFill>
                <a:cs typeface="Arial" pitchFamily="34" charset="0"/>
              </a:rPr>
              <a:t>:</a:t>
            </a:r>
          </a:p>
          <a:p>
            <a:pPr marL="355600" indent="-355600" algn="just">
              <a:buFont typeface="Arial" pitchFamily="34" charset="0"/>
              <a:buNone/>
            </a:pPr>
            <a:r>
              <a:rPr lang="es-ES_tradnl" sz="2400" smtClean="0">
                <a:solidFill>
                  <a:schemeClr val="tx1"/>
                </a:solidFill>
              </a:rPr>
              <a:t>	Es la dirección e intensidad del viento referido a la tierra. A modo de ejemplo correspondería a las mediciones efectuados en tierra, en que la dirección está referida al Norte Verdadero.</a:t>
            </a:r>
          </a:p>
          <a:p>
            <a:pPr marL="355600" indent="-355600" algn="just" eaLnBrk="1" hangingPunct="1">
              <a:buFont typeface="Wingdings" pitchFamily="2" charset="2"/>
              <a:buChar char="§"/>
            </a:pPr>
            <a:r>
              <a:rPr lang="es-ES" sz="2400" b="1" u="sng" smtClean="0">
                <a:solidFill>
                  <a:srgbClr val="000000"/>
                </a:solidFill>
                <a:cs typeface="Arial" pitchFamily="34" charset="0"/>
              </a:rPr>
              <a:t>VIENTO APARENTE</a:t>
            </a:r>
            <a:r>
              <a:rPr lang="es-ES" sz="2400" smtClean="0">
                <a:solidFill>
                  <a:srgbClr val="000000"/>
                </a:solidFill>
                <a:cs typeface="Arial" pitchFamily="34" charset="0"/>
              </a:rPr>
              <a:t>:</a:t>
            </a:r>
          </a:p>
          <a:p>
            <a:pPr marL="355600" indent="-355600" algn="just">
              <a:buFont typeface="Arial" pitchFamily="34" charset="0"/>
              <a:buNone/>
            </a:pPr>
            <a:r>
              <a:rPr lang="es-ES_tradnl" sz="2400" smtClean="0">
                <a:solidFill>
                  <a:schemeClr val="tx1"/>
                </a:solidFill>
              </a:rPr>
              <a:t>	Es la velocidad e intensidad del viento con relación al Norte Verdadero cuando el buque está en movimiento</a:t>
            </a:r>
            <a:r>
              <a:rPr lang="es-ES_tradnl" sz="2400" smtClean="0">
                <a:solidFill>
                  <a:schemeClr val="tx1"/>
                </a:solidFill>
                <a:latin typeface="TimesNewRomanPSMT" charset="0"/>
              </a:rPr>
              <a:t>.</a:t>
            </a:r>
            <a:endParaRPr lang="es-ES_tradnl" sz="2400" smtClean="0">
              <a:solidFill>
                <a:schemeClr val="tx1"/>
              </a:solidFill>
            </a:endParaRPr>
          </a:p>
          <a:p>
            <a:pPr marL="355600" indent="-355600" algn="just" eaLnBrk="1" hangingPunct="1">
              <a:buFont typeface="Wingdings" pitchFamily="2" charset="2"/>
              <a:buChar char="§"/>
            </a:pPr>
            <a:r>
              <a:rPr lang="es-ES" sz="2400" b="1" u="sng" smtClean="0">
                <a:solidFill>
                  <a:srgbClr val="000000"/>
                </a:solidFill>
                <a:cs typeface="Arial" pitchFamily="34" charset="0"/>
              </a:rPr>
              <a:t>VIENTO RELATIVO</a:t>
            </a:r>
            <a:r>
              <a:rPr lang="es-ES" sz="2400" smtClean="0">
                <a:solidFill>
                  <a:srgbClr val="000000"/>
                </a:solidFill>
                <a:cs typeface="Arial" pitchFamily="34" charset="0"/>
              </a:rPr>
              <a:t>:</a:t>
            </a:r>
          </a:p>
          <a:p>
            <a:pPr marL="355600" indent="-355600" algn="just">
              <a:buFont typeface="Arial" pitchFamily="34" charset="0"/>
              <a:buNone/>
            </a:pPr>
            <a:r>
              <a:rPr lang="es-ES_tradnl" sz="2400" smtClean="0">
                <a:solidFill>
                  <a:schemeClr val="tx1"/>
                </a:solidFill>
              </a:rPr>
              <a:t>	</a:t>
            </a:r>
            <a:r>
              <a:rPr lang="es-CL" sz="2400" smtClean="0">
                <a:solidFill>
                  <a:schemeClr val="tx1"/>
                </a:solidFill>
              </a:rPr>
              <a:t>Es la velocidad e intensidad del viento con relación a la proa del buque cuando está en movimiento. Se expresa del Rojo XX° ó del Verde XX°</a:t>
            </a:r>
          </a:p>
          <a:p>
            <a:pPr marL="355600" indent="-355600" algn="just">
              <a:buFont typeface="Arial" pitchFamily="34" charset="0"/>
              <a:buNone/>
            </a:pPr>
            <a:endParaRPr lang="es-ES" sz="2400" smtClean="0">
              <a:solidFill>
                <a:srgbClr val="000000"/>
              </a:solidFill>
            </a:endParaRPr>
          </a:p>
          <a:p>
            <a:pPr marL="355600" indent="-355600" algn="just">
              <a:buFont typeface="Arial" pitchFamily="34" charset="0"/>
              <a:buNone/>
            </a:pPr>
            <a:endParaRPr lang="es-ES" sz="2400" smtClean="0">
              <a:solidFill>
                <a:srgbClr val="000000"/>
              </a:solidFill>
            </a:endParaRPr>
          </a:p>
        </p:txBody>
      </p:sp>
    </p:spTree>
  </p:cSld>
  <p:clrMapOvr>
    <a:masterClrMapping/>
  </p:clrMapOvr>
  <p:transition>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Rectangle 2"/>
          <p:cNvSpPr>
            <a:spLocks noGrp="1" noChangeArrowheads="1"/>
          </p:cNvSpPr>
          <p:nvPr>
            <p:ph type="title" idx="4294967295"/>
          </p:nvPr>
        </p:nvSpPr>
        <p:spPr>
          <a:xfrm>
            <a:off x="3429000" y="457200"/>
            <a:ext cx="2286000" cy="685800"/>
          </a:xfrm>
          <a:gradFill rotWithShape="1">
            <a:gsLst>
              <a:gs pos="0">
                <a:schemeClr val="accent1">
                  <a:gamma/>
                  <a:shade val="46275"/>
                  <a:invGamma/>
                </a:schemeClr>
              </a:gs>
              <a:gs pos="50000">
                <a:schemeClr val="accent1"/>
              </a:gs>
              <a:gs pos="100000">
                <a:schemeClr val="accent1">
                  <a:gamma/>
                  <a:shade val="46275"/>
                  <a:invGamma/>
                </a:schemeClr>
              </a:gs>
            </a:gsLst>
            <a:lin ang="5400000" scaled="1"/>
          </a:gradFill>
        </p:spPr>
        <p:txBody>
          <a:bodyPr/>
          <a:lstStyle/>
          <a:p>
            <a:pPr eaLnBrk="1" hangingPunct="1"/>
            <a:r>
              <a:rPr lang="es-ES_tradnl" sz="4000" b="1" smtClean="0">
                <a:solidFill>
                  <a:srgbClr val="FFCC66"/>
                </a:solidFill>
              </a:rPr>
              <a:t>VIENTOS</a:t>
            </a:r>
            <a:endParaRPr lang="es-ES" sz="4000" b="1" smtClean="0">
              <a:solidFill>
                <a:srgbClr val="FFCC66"/>
              </a:solidFill>
            </a:endParaRPr>
          </a:p>
        </p:txBody>
      </p:sp>
      <p:sp>
        <p:nvSpPr>
          <p:cNvPr id="35851" name="Line 10"/>
          <p:cNvSpPr>
            <a:spLocks noChangeShapeType="1"/>
          </p:cNvSpPr>
          <p:nvPr/>
        </p:nvSpPr>
        <p:spPr bwMode="auto">
          <a:xfrm flipH="1">
            <a:off x="971550" y="3287713"/>
            <a:ext cx="2743200" cy="2209800"/>
          </a:xfrm>
          <a:prstGeom prst="line">
            <a:avLst/>
          </a:prstGeom>
          <a:noFill/>
          <a:ln w="9525">
            <a:solidFill>
              <a:schemeClr val="tx1"/>
            </a:solidFill>
            <a:round/>
            <a:headEnd/>
            <a:tailEnd/>
          </a:ln>
        </p:spPr>
        <p:txBody>
          <a:bodyPr/>
          <a:lstStyle/>
          <a:p>
            <a:endParaRPr lang="es-ES"/>
          </a:p>
        </p:txBody>
      </p:sp>
      <p:sp>
        <p:nvSpPr>
          <p:cNvPr id="35845" name="Freeform 5"/>
          <p:cNvSpPr>
            <a:spLocks/>
          </p:cNvSpPr>
          <p:nvPr/>
        </p:nvSpPr>
        <p:spPr bwMode="auto">
          <a:xfrm rot="7634323">
            <a:off x="2633663" y="2913063"/>
            <a:ext cx="711200" cy="2324100"/>
          </a:xfrm>
          <a:custGeom>
            <a:avLst/>
            <a:gdLst>
              <a:gd name="T0" fmla="*/ 50800 w 448"/>
              <a:gd name="T1" fmla="*/ 1981200 h 1464"/>
              <a:gd name="T2" fmla="*/ 355600 w 448"/>
              <a:gd name="T3" fmla="*/ 0 h 1464"/>
              <a:gd name="T4" fmla="*/ 660400 w 448"/>
              <a:gd name="T5" fmla="*/ 1981200 h 1464"/>
              <a:gd name="T6" fmla="*/ 50800 w 448"/>
              <a:gd name="T7" fmla="*/ 1981200 h 1464"/>
              <a:gd name="T8" fmla="*/ 0 60000 65536"/>
              <a:gd name="T9" fmla="*/ 0 60000 65536"/>
              <a:gd name="T10" fmla="*/ 0 60000 65536"/>
              <a:gd name="T11" fmla="*/ 0 60000 65536"/>
              <a:gd name="T12" fmla="*/ 0 w 448"/>
              <a:gd name="T13" fmla="*/ 0 h 1464"/>
              <a:gd name="T14" fmla="*/ 448 w 448"/>
              <a:gd name="T15" fmla="*/ 1464 h 1464"/>
            </a:gdLst>
            <a:ahLst/>
            <a:cxnLst>
              <a:cxn ang="T8">
                <a:pos x="T0" y="T1"/>
              </a:cxn>
              <a:cxn ang="T9">
                <a:pos x="T2" y="T3"/>
              </a:cxn>
              <a:cxn ang="T10">
                <a:pos x="T4" y="T5"/>
              </a:cxn>
              <a:cxn ang="T11">
                <a:pos x="T6" y="T7"/>
              </a:cxn>
            </a:cxnLst>
            <a:rect l="T12" t="T13" r="T14" b="T15"/>
            <a:pathLst>
              <a:path w="448" h="1464">
                <a:moveTo>
                  <a:pt x="32" y="1248"/>
                </a:moveTo>
                <a:cubicBezTo>
                  <a:pt x="0" y="1040"/>
                  <a:pt x="160" y="0"/>
                  <a:pt x="224" y="0"/>
                </a:cubicBezTo>
                <a:cubicBezTo>
                  <a:pt x="288" y="0"/>
                  <a:pt x="448" y="1032"/>
                  <a:pt x="416" y="1248"/>
                </a:cubicBezTo>
                <a:cubicBezTo>
                  <a:pt x="384" y="1464"/>
                  <a:pt x="64" y="1456"/>
                  <a:pt x="32" y="1248"/>
                </a:cubicBezTo>
                <a:close/>
              </a:path>
            </a:pathLst>
          </a:custGeom>
          <a:solidFill>
            <a:schemeClr val="bg2"/>
          </a:solidFill>
          <a:ln w="9525">
            <a:solidFill>
              <a:schemeClr val="tx1"/>
            </a:solidFill>
            <a:round/>
            <a:headEnd/>
            <a:tailEnd/>
          </a:ln>
        </p:spPr>
        <p:txBody>
          <a:bodyPr/>
          <a:lstStyle/>
          <a:p>
            <a:endParaRPr lang="es-ES"/>
          </a:p>
        </p:txBody>
      </p:sp>
      <p:sp>
        <p:nvSpPr>
          <p:cNvPr id="35846" name="Line 6"/>
          <p:cNvSpPr>
            <a:spLocks noChangeShapeType="1"/>
          </p:cNvSpPr>
          <p:nvPr/>
        </p:nvSpPr>
        <p:spPr bwMode="auto">
          <a:xfrm>
            <a:off x="2932113" y="3973513"/>
            <a:ext cx="2133600" cy="1752600"/>
          </a:xfrm>
          <a:prstGeom prst="line">
            <a:avLst/>
          </a:prstGeom>
          <a:noFill/>
          <a:ln w="9525">
            <a:solidFill>
              <a:srgbClr val="000099"/>
            </a:solidFill>
            <a:round/>
            <a:headEnd/>
            <a:tailEnd type="triangle" w="med" len="med"/>
          </a:ln>
        </p:spPr>
        <p:txBody>
          <a:bodyPr/>
          <a:lstStyle/>
          <a:p>
            <a:endParaRPr lang="es-ES"/>
          </a:p>
        </p:txBody>
      </p:sp>
      <p:sp>
        <p:nvSpPr>
          <p:cNvPr id="35847" name="Line 3"/>
          <p:cNvSpPr>
            <a:spLocks noChangeShapeType="1"/>
          </p:cNvSpPr>
          <p:nvPr/>
        </p:nvSpPr>
        <p:spPr bwMode="auto">
          <a:xfrm>
            <a:off x="2916238" y="1916113"/>
            <a:ext cx="0" cy="3505200"/>
          </a:xfrm>
          <a:prstGeom prst="line">
            <a:avLst/>
          </a:prstGeom>
          <a:noFill/>
          <a:ln w="28575">
            <a:solidFill>
              <a:schemeClr val="tx1"/>
            </a:solidFill>
            <a:round/>
            <a:headEnd type="triangle" w="med" len="med"/>
            <a:tailEnd/>
          </a:ln>
        </p:spPr>
        <p:txBody>
          <a:bodyPr/>
          <a:lstStyle/>
          <a:p>
            <a:endParaRPr lang="es-ES"/>
          </a:p>
        </p:txBody>
      </p:sp>
      <p:sp>
        <p:nvSpPr>
          <p:cNvPr id="35848" name="Line 7"/>
          <p:cNvSpPr>
            <a:spLocks noChangeShapeType="1"/>
          </p:cNvSpPr>
          <p:nvPr/>
        </p:nvSpPr>
        <p:spPr bwMode="auto">
          <a:xfrm>
            <a:off x="1547813" y="3933825"/>
            <a:ext cx="2819400" cy="0"/>
          </a:xfrm>
          <a:prstGeom prst="line">
            <a:avLst/>
          </a:prstGeom>
          <a:noFill/>
          <a:ln w="28575">
            <a:solidFill>
              <a:schemeClr val="tx1"/>
            </a:solidFill>
            <a:round/>
            <a:headEnd/>
            <a:tailEnd/>
          </a:ln>
        </p:spPr>
        <p:txBody>
          <a:bodyPr/>
          <a:lstStyle/>
          <a:p>
            <a:endParaRPr lang="es-ES"/>
          </a:p>
        </p:txBody>
      </p:sp>
      <p:sp>
        <p:nvSpPr>
          <p:cNvPr id="35852" name="Arc 11"/>
          <p:cNvSpPr>
            <a:spLocks/>
          </p:cNvSpPr>
          <p:nvPr/>
        </p:nvSpPr>
        <p:spPr bwMode="auto">
          <a:xfrm>
            <a:off x="2932113" y="2984500"/>
            <a:ext cx="711200" cy="914400"/>
          </a:xfrm>
          <a:custGeom>
            <a:avLst/>
            <a:gdLst>
              <a:gd name="T0" fmla="*/ 0 w 16804"/>
              <a:gd name="T1" fmla="*/ 0 h 21600"/>
              <a:gd name="T2" fmla="*/ 30100297 w 16804"/>
              <a:gd name="T3" fmla="*/ 14387068 h 21600"/>
              <a:gd name="T4" fmla="*/ 0 w 16804"/>
              <a:gd name="T5" fmla="*/ 38709597 h 21600"/>
              <a:gd name="T6" fmla="*/ 0 60000 65536"/>
              <a:gd name="T7" fmla="*/ 0 60000 65536"/>
              <a:gd name="T8" fmla="*/ 0 60000 65536"/>
              <a:gd name="T9" fmla="*/ 0 w 16804"/>
              <a:gd name="T10" fmla="*/ 0 h 21600"/>
              <a:gd name="T11" fmla="*/ 16804 w 16804"/>
              <a:gd name="T12" fmla="*/ 21600 h 21600"/>
            </a:gdLst>
            <a:ahLst/>
            <a:cxnLst>
              <a:cxn ang="T6">
                <a:pos x="T0" y="T1"/>
              </a:cxn>
              <a:cxn ang="T7">
                <a:pos x="T2" y="T3"/>
              </a:cxn>
              <a:cxn ang="T8">
                <a:pos x="T4" y="T5"/>
              </a:cxn>
            </a:cxnLst>
            <a:rect l="T9" t="T10" r="T11" b="T12"/>
            <a:pathLst>
              <a:path w="16804" h="21600" fill="none" extrusionOk="0">
                <a:moveTo>
                  <a:pt x="-1" y="0"/>
                </a:moveTo>
                <a:cubicBezTo>
                  <a:pt x="6526" y="0"/>
                  <a:pt x="12703" y="2950"/>
                  <a:pt x="16803" y="8028"/>
                </a:cubicBezTo>
              </a:path>
              <a:path w="16804" h="21600" stroke="0" extrusionOk="0">
                <a:moveTo>
                  <a:pt x="-1" y="0"/>
                </a:moveTo>
                <a:cubicBezTo>
                  <a:pt x="6526" y="0"/>
                  <a:pt x="12703" y="2950"/>
                  <a:pt x="16803" y="8028"/>
                </a:cubicBezTo>
                <a:lnTo>
                  <a:pt x="0" y="21600"/>
                </a:lnTo>
                <a:close/>
              </a:path>
            </a:pathLst>
          </a:custGeom>
          <a:noFill/>
          <a:ln w="28575">
            <a:solidFill>
              <a:srgbClr val="000099"/>
            </a:solidFill>
            <a:round/>
            <a:headEnd/>
            <a:tailEnd type="triangle" w="med" len="med"/>
          </a:ln>
        </p:spPr>
        <p:txBody>
          <a:bodyPr wrap="none" anchor="ctr"/>
          <a:lstStyle/>
          <a:p>
            <a:endParaRPr lang="es-ES"/>
          </a:p>
        </p:txBody>
      </p:sp>
      <p:sp>
        <p:nvSpPr>
          <p:cNvPr id="35854" name="Arc 13"/>
          <p:cNvSpPr>
            <a:spLocks/>
          </p:cNvSpPr>
          <p:nvPr/>
        </p:nvSpPr>
        <p:spPr bwMode="auto">
          <a:xfrm>
            <a:off x="3009900" y="3429000"/>
            <a:ext cx="914400" cy="1173163"/>
          </a:xfrm>
          <a:custGeom>
            <a:avLst/>
            <a:gdLst>
              <a:gd name="T0" fmla="*/ 29482034 w 21600"/>
              <a:gd name="T1" fmla="*/ 0 h 27733"/>
              <a:gd name="T2" fmla="*/ 29876284 w 21600"/>
              <a:gd name="T3" fmla="*/ 49627218 h 27733"/>
              <a:gd name="T4" fmla="*/ 0 w 21600"/>
              <a:gd name="T5" fmla="*/ 25048914 h 27733"/>
              <a:gd name="T6" fmla="*/ 0 60000 65536"/>
              <a:gd name="T7" fmla="*/ 0 60000 65536"/>
              <a:gd name="T8" fmla="*/ 0 60000 65536"/>
              <a:gd name="T9" fmla="*/ 0 w 21600"/>
              <a:gd name="T10" fmla="*/ 0 h 27733"/>
              <a:gd name="T11" fmla="*/ 21600 w 21600"/>
              <a:gd name="T12" fmla="*/ 27733 h 27733"/>
            </a:gdLst>
            <a:ahLst/>
            <a:cxnLst>
              <a:cxn ang="T6">
                <a:pos x="T0" y="T1"/>
              </a:cxn>
              <a:cxn ang="T7">
                <a:pos x="T2" y="T3"/>
              </a:cxn>
              <a:cxn ang="T8">
                <a:pos x="T4" y="T5"/>
              </a:cxn>
            </a:cxnLst>
            <a:rect l="T9" t="T10" r="T11" b="T12"/>
            <a:pathLst>
              <a:path w="21600" h="27733" fill="none" extrusionOk="0">
                <a:moveTo>
                  <a:pt x="16450" y="0"/>
                </a:moveTo>
                <a:cubicBezTo>
                  <a:pt x="19774" y="3906"/>
                  <a:pt x="21600" y="8868"/>
                  <a:pt x="21600" y="13998"/>
                </a:cubicBezTo>
                <a:cubicBezTo>
                  <a:pt x="21600" y="19009"/>
                  <a:pt x="19857" y="23864"/>
                  <a:pt x="16670" y="27732"/>
                </a:cubicBezTo>
              </a:path>
              <a:path w="21600" h="27733" stroke="0" extrusionOk="0">
                <a:moveTo>
                  <a:pt x="16450" y="0"/>
                </a:moveTo>
                <a:cubicBezTo>
                  <a:pt x="19774" y="3906"/>
                  <a:pt x="21600" y="8868"/>
                  <a:pt x="21600" y="13998"/>
                </a:cubicBezTo>
                <a:cubicBezTo>
                  <a:pt x="21600" y="19009"/>
                  <a:pt x="19857" y="23864"/>
                  <a:pt x="16670" y="27732"/>
                </a:cubicBezTo>
                <a:lnTo>
                  <a:pt x="0" y="13998"/>
                </a:lnTo>
                <a:close/>
              </a:path>
            </a:pathLst>
          </a:custGeom>
          <a:noFill/>
          <a:ln w="28575">
            <a:solidFill>
              <a:srgbClr val="FF0000"/>
            </a:solidFill>
            <a:round/>
            <a:headEnd type="triangle" w="med" len="med"/>
            <a:tailEnd/>
          </a:ln>
        </p:spPr>
        <p:txBody>
          <a:bodyPr wrap="none" anchor="ctr"/>
          <a:lstStyle/>
          <a:p>
            <a:endParaRPr lang="es-ES"/>
          </a:p>
        </p:txBody>
      </p:sp>
      <p:sp>
        <p:nvSpPr>
          <p:cNvPr id="35855" name="Text Box 14"/>
          <p:cNvSpPr txBox="1">
            <a:spLocks noChangeArrowheads="1"/>
          </p:cNvSpPr>
          <p:nvPr/>
        </p:nvSpPr>
        <p:spPr bwMode="auto">
          <a:xfrm>
            <a:off x="4140200" y="4076700"/>
            <a:ext cx="1528763" cy="739775"/>
          </a:xfrm>
          <a:prstGeom prst="rect">
            <a:avLst/>
          </a:prstGeom>
          <a:solidFill>
            <a:schemeClr val="bg1"/>
          </a:solidFill>
          <a:ln w="9525">
            <a:solidFill>
              <a:srgbClr val="000099"/>
            </a:solidFill>
            <a:miter lim="800000"/>
            <a:headEnd/>
            <a:tailEnd/>
          </a:ln>
        </p:spPr>
        <p:txBody>
          <a:bodyPr wrap="none">
            <a:spAutoFit/>
          </a:bodyPr>
          <a:lstStyle/>
          <a:p>
            <a:r>
              <a:rPr lang="es-ES_tradnl" sz="1400" u="sng">
                <a:solidFill>
                  <a:srgbClr val="000099"/>
                </a:solidFill>
                <a:latin typeface="Calibri" pitchFamily="34" charset="0"/>
              </a:rPr>
              <a:t>VIENTO RELATIVO</a:t>
            </a:r>
          </a:p>
          <a:p>
            <a:r>
              <a:rPr lang="es-ES_tradnl" sz="1400">
                <a:solidFill>
                  <a:srgbClr val="000099"/>
                </a:solidFill>
                <a:latin typeface="Calibri" pitchFamily="34" charset="0"/>
              </a:rPr>
              <a:t>Del Rojo 90°</a:t>
            </a:r>
          </a:p>
          <a:p>
            <a:r>
              <a:rPr lang="es-ES_tradnl" sz="1400">
                <a:solidFill>
                  <a:srgbClr val="000099"/>
                </a:solidFill>
                <a:latin typeface="Calibri" pitchFamily="34" charset="0"/>
              </a:rPr>
              <a:t>Intensidad: 15 Kts</a:t>
            </a:r>
            <a:endParaRPr lang="es-ES" sz="1400">
              <a:solidFill>
                <a:srgbClr val="000099"/>
              </a:solidFill>
              <a:latin typeface="Calibri" pitchFamily="34" charset="0"/>
            </a:endParaRPr>
          </a:p>
        </p:txBody>
      </p:sp>
      <p:sp>
        <p:nvSpPr>
          <p:cNvPr id="35853" name="Text Box 12"/>
          <p:cNvSpPr txBox="1">
            <a:spLocks noChangeArrowheads="1"/>
          </p:cNvSpPr>
          <p:nvPr/>
        </p:nvSpPr>
        <p:spPr bwMode="auto">
          <a:xfrm>
            <a:off x="7092950" y="2060575"/>
            <a:ext cx="1731963" cy="314325"/>
          </a:xfrm>
          <a:prstGeom prst="rect">
            <a:avLst/>
          </a:prstGeom>
          <a:noFill/>
          <a:ln w="9525">
            <a:solidFill>
              <a:srgbClr val="000099"/>
            </a:solidFill>
            <a:miter lim="800000"/>
            <a:headEnd/>
            <a:tailEnd/>
          </a:ln>
        </p:spPr>
        <p:txBody>
          <a:bodyPr wrap="none">
            <a:spAutoFit/>
          </a:bodyPr>
          <a:lstStyle/>
          <a:p>
            <a:r>
              <a:rPr lang="es-ES_tradnl" sz="1400">
                <a:solidFill>
                  <a:srgbClr val="000099"/>
                </a:solidFill>
                <a:latin typeface="Calibri" pitchFamily="34" charset="0"/>
              </a:rPr>
              <a:t>VIENTO VERDADERO</a:t>
            </a:r>
            <a:endParaRPr lang="es-ES" sz="1400">
              <a:solidFill>
                <a:srgbClr val="000099"/>
              </a:solidFill>
              <a:latin typeface="Calibri" pitchFamily="34" charset="0"/>
            </a:endParaRPr>
          </a:p>
        </p:txBody>
      </p:sp>
      <p:sp>
        <p:nvSpPr>
          <p:cNvPr id="35856" name="AutoShape 15"/>
          <p:cNvSpPr>
            <a:spLocks noChangeArrowheads="1"/>
          </p:cNvSpPr>
          <p:nvPr/>
        </p:nvSpPr>
        <p:spPr bwMode="auto">
          <a:xfrm rot="10182026">
            <a:off x="6581775" y="3295650"/>
            <a:ext cx="914400" cy="533400"/>
          </a:xfrm>
          <a:custGeom>
            <a:avLst/>
            <a:gdLst>
              <a:gd name="T0" fmla="*/ 29032200 w 21600"/>
              <a:gd name="T1" fmla="*/ 0 h 21600"/>
              <a:gd name="T2" fmla="*/ 0 w 21600"/>
              <a:gd name="T3" fmla="*/ 6586009 h 21600"/>
              <a:gd name="T4" fmla="*/ 29032200 w 21600"/>
              <a:gd name="T5" fmla="*/ 13172018 h 21600"/>
              <a:gd name="T6" fmla="*/ 38709597 w 21600"/>
              <a:gd name="T7" fmla="*/ 658600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006A"/>
          </a:solidFill>
          <a:ln w="9525">
            <a:solidFill>
              <a:srgbClr val="000099"/>
            </a:solidFill>
            <a:miter lim="800000"/>
            <a:headEnd/>
            <a:tailEnd/>
          </a:ln>
        </p:spPr>
        <p:txBody>
          <a:bodyPr wrap="none" anchor="ctr"/>
          <a:lstStyle/>
          <a:p>
            <a:endParaRPr lang="es-ES"/>
          </a:p>
        </p:txBody>
      </p:sp>
      <p:sp>
        <p:nvSpPr>
          <p:cNvPr id="35857" name="Text Box 16"/>
          <p:cNvSpPr txBox="1">
            <a:spLocks noChangeArrowheads="1"/>
          </p:cNvSpPr>
          <p:nvPr/>
        </p:nvSpPr>
        <p:spPr bwMode="auto">
          <a:xfrm>
            <a:off x="7451725" y="4076700"/>
            <a:ext cx="758825" cy="314325"/>
          </a:xfrm>
          <a:prstGeom prst="rect">
            <a:avLst/>
          </a:prstGeom>
          <a:noFill/>
          <a:ln w="9525">
            <a:solidFill>
              <a:srgbClr val="000099"/>
            </a:solidFill>
            <a:miter lim="800000"/>
            <a:headEnd/>
            <a:tailEnd/>
          </a:ln>
        </p:spPr>
        <p:txBody>
          <a:bodyPr wrap="none">
            <a:spAutoFit/>
          </a:bodyPr>
          <a:lstStyle/>
          <a:p>
            <a:r>
              <a:rPr lang="es-ES_tradnl" sz="1400">
                <a:solidFill>
                  <a:srgbClr val="000099"/>
                </a:solidFill>
                <a:latin typeface="Calibri" pitchFamily="34" charset="0"/>
              </a:rPr>
              <a:t>VIENTO</a:t>
            </a:r>
            <a:endParaRPr lang="es-ES" sz="1400">
              <a:solidFill>
                <a:srgbClr val="000099"/>
              </a:solidFill>
              <a:latin typeface="Calibri" pitchFamily="34" charset="0"/>
            </a:endParaRPr>
          </a:p>
        </p:txBody>
      </p:sp>
      <p:sp>
        <p:nvSpPr>
          <p:cNvPr id="35858" name="Line 17"/>
          <p:cNvSpPr>
            <a:spLocks noChangeShapeType="1"/>
          </p:cNvSpPr>
          <p:nvPr/>
        </p:nvSpPr>
        <p:spPr bwMode="auto">
          <a:xfrm flipV="1">
            <a:off x="5867400" y="3397250"/>
            <a:ext cx="2362200" cy="381000"/>
          </a:xfrm>
          <a:prstGeom prst="line">
            <a:avLst/>
          </a:prstGeom>
          <a:noFill/>
          <a:ln w="28575">
            <a:solidFill>
              <a:srgbClr val="FF0000"/>
            </a:solidFill>
            <a:round/>
            <a:headEnd/>
            <a:tailEnd/>
          </a:ln>
        </p:spPr>
        <p:txBody>
          <a:bodyPr/>
          <a:lstStyle/>
          <a:p>
            <a:endParaRPr lang="es-ES"/>
          </a:p>
        </p:txBody>
      </p:sp>
      <p:sp>
        <p:nvSpPr>
          <p:cNvPr id="35859" name="Line 18"/>
          <p:cNvSpPr>
            <a:spLocks noChangeShapeType="1"/>
          </p:cNvSpPr>
          <p:nvPr/>
        </p:nvSpPr>
        <p:spPr bwMode="auto">
          <a:xfrm flipV="1">
            <a:off x="6877050" y="2060575"/>
            <a:ext cx="0" cy="3200400"/>
          </a:xfrm>
          <a:prstGeom prst="line">
            <a:avLst/>
          </a:prstGeom>
          <a:noFill/>
          <a:ln w="28575">
            <a:solidFill>
              <a:srgbClr val="FF0000"/>
            </a:solidFill>
            <a:round/>
            <a:headEnd/>
            <a:tailEnd type="triangle" w="med" len="med"/>
          </a:ln>
        </p:spPr>
        <p:txBody>
          <a:bodyPr/>
          <a:lstStyle/>
          <a:p>
            <a:endParaRPr lang="es-ES"/>
          </a:p>
        </p:txBody>
      </p:sp>
      <p:sp>
        <p:nvSpPr>
          <p:cNvPr id="35860" name="Arc 19"/>
          <p:cNvSpPr>
            <a:spLocks/>
          </p:cNvSpPr>
          <p:nvPr/>
        </p:nvSpPr>
        <p:spPr bwMode="auto">
          <a:xfrm>
            <a:off x="6886575" y="2636838"/>
            <a:ext cx="901700" cy="914400"/>
          </a:xfrm>
          <a:custGeom>
            <a:avLst/>
            <a:gdLst>
              <a:gd name="T0" fmla="*/ 0 w 21319"/>
              <a:gd name="T1" fmla="*/ 0 h 21600"/>
              <a:gd name="T2" fmla="*/ 38137943 w 21319"/>
              <a:gd name="T3" fmla="*/ 32489181 h 21600"/>
              <a:gd name="T4" fmla="*/ 0 w 21319"/>
              <a:gd name="T5" fmla="*/ 38709597 h 21600"/>
              <a:gd name="T6" fmla="*/ 0 60000 65536"/>
              <a:gd name="T7" fmla="*/ 0 60000 65536"/>
              <a:gd name="T8" fmla="*/ 0 60000 65536"/>
              <a:gd name="T9" fmla="*/ 0 w 21319"/>
              <a:gd name="T10" fmla="*/ 0 h 21600"/>
              <a:gd name="T11" fmla="*/ 21319 w 21319"/>
              <a:gd name="T12" fmla="*/ 21600 h 21600"/>
            </a:gdLst>
            <a:ahLst/>
            <a:cxnLst>
              <a:cxn ang="T6">
                <a:pos x="T0" y="T1"/>
              </a:cxn>
              <a:cxn ang="T7">
                <a:pos x="T2" y="T3"/>
              </a:cxn>
              <a:cxn ang="T8">
                <a:pos x="T4" y="T5"/>
              </a:cxn>
            </a:cxnLst>
            <a:rect l="T9" t="T10" r="T11" b="T12"/>
            <a:pathLst>
              <a:path w="21319" h="21600" fill="none" extrusionOk="0">
                <a:moveTo>
                  <a:pt x="-1" y="0"/>
                </a:moveTo>
                <a:cubicBezTo>
                  <a:pt x="10589" y="0"/>
                  <a:pt x="19617" y="7676"/>
                  <a:pt x="21319" y="18128"/>
                </a:cubicBezTo>
              </a:path>
              <a:path w="21319" h="21600" stroke="0" extrusionOk="0">
                <a:moveTo>
                  <a:pt x="-1" y="0"/>
                </a:moveTo>
                <a:cubicBezTo>
                  <a:pt x="10589" y="0"/>
                  <a:pt x="19617" y="7676"/>
                  <a:pt x="21319" y="18128"/>
                </a:cubicBezTo>
                <a:lnTo>
                  <a:pt x="0" y="21600"/>
                </a:lnTo>
                <a:close/>
              </a:path>
            </a:pathLst>
          </a:custGeom>
          <a:noFill/>
          <a:ln w="28575">
            <a:solidFill>
              <a:srgbClr val="000099"/>
            </a:solidFill>
            <a:round/>
            <a:headEnd/>
            <a:tailEnd type="triangle" w="med" len="med"/>
          </a:ln>
        </p:spPr>
        <p:txBody>
          <a:bodyPr wrap="none" anchor="ctr"/>
          <a:lstStyle/>
          <a:p>
            <a:endParaRPr lang="es-ES"/>
          </a:p>
        </p:txBody>
      </p:sp>
      <p:sp>
        <p:nvSpPr>
          <p:cNvPr id="35863" name="AutoShape 15"/>
          <p:cNvSpPr>
            <a:spLocks noChangeArrowheads="1"/>
          </p:cNvSpPr>
          <p:nvPr/>
        </p:nvSpPr>
        <p:spPr bwMode="auto">
          <a:xfrm rot="8543352">
            <a:off x="3635375" y="2824163"/>
            <a:ext cx="914400" cy="317500"/>
          </a:xfrm>
          <a:custGeom>
            <a:avLst/>
            <a:gdLst>
              <a:gd name="T0" fmla="*/ 29032200 w 21600"/>
              <a:gd name="T1" fmla="*/ 0 h 21600"/>
              <a:gd name="T2" fmla="*/ 0 w 21600"/>
              <a:gd name="T3" fmla="*/ 6586009 h 21600"/>
              <a:gd name="T4" fmla="*/ 29032200 w 21600"/>
              <a:gd name="T5" fmla="*/ 13172018 h 21600"/>
              <a:gd name="T6" fmla="*/ 38709597 w 21600"/>
              <a:gd name="T7" fmla="*/ 658600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006A"/>
          </a:solidFill>
          <a:ln w="9525">
            <a:solidFill>
              <a:srgbClr val="000099"/>
            </a:solidFill>
            <a:miter lim="800000"/>
            <a:headEnd/>
            <a:tailEnd/>
          </a:ln>
        </p:spPr>
        <p:txBody>
          <a:bodyPr wrap="none" anchor="ctr"/>
          <a:lstStyle/>
          <a:p>
            <a:endParaRPr lang="es-ES"/>
          </a:p>
        </p:txBody>
      </p:sp>
      <p:sp>
        <p:nvSpPr>
          <p:cNvPr id="35865" name="Text Box 14"/>
          <p:cNvSpPr txBox="1">
            <a:spLocks noChangeArrowheads="1"/>
          </p:cNvSpPr>
          <p:nvPr/>
        </p:nvSpPr>
        <p:spPr bwMode="auto">
          <a:xfrm>
            <a:off x="3348038" y="1844675"/>
            <a:ext cx="1589087" cy="739775"/>
          </a:xfrm>
          <a:prstGeom prst="rect">
            <a:avLst/>
          </a:prstGeom>
          <a:solidFill>
            <a:schemeClr val="bg1"/>
          </a:solidFill>
          <a:ln w="9525">
            <a:solidFill>
              <a:srgbClr val="000099"/>
            </a:solidFill>
            <a:miter lim="800000"/>
            <a:headEnd/>
            <a:tailEnd/>
          </a:ln>
        </p:spPr>
        <p:txBody>
          <a:bodyPr wrap="none">
            <a:spAutoFit/>
          </a:bodyPr>
          <a:lstStyle/>
          <a:p>
            <a:r>
              <a:rPr lang="es-ES_tradnl" sz="1400" u="sng">
                <a:solidFill>
                  <a:srgbClr val="000099"/>
                </a:solidFill>
                <a:latin typeface="Calibri" pitchFamily="34" charset="0"/>
              </a:rPr>
              <a:t>VIENTO APARENTE</a:t>
            </a:r>
          </a:p>
          <a:p>
            <a:r>
              <a:rPr lang="es-ES_tradnl" sz="1400">
                <a:solidFill>
                  <a:srgbClr val="000099"/>
                </a:solidFill>
                <a:latin typeface="Calibri" pitchFamily="34" charset="0"/>
              </a:rPr>
              <a:t>Del 045°</a:t>
            </a:r>
          </a:p>
          <a:p>
            <a:r>
              <a:rPr lang="es-ES_tradnl" sz="1400">
                <a:solidFill>
                  <a:srgbClr val="000099"/>
                </a:solidFill>
                <a:latin typeface="Calibri" pitchFamily="34" charset="0"/>
              </a:rPr>
              <a:t>Intensidad: 15 Kts</a:t>
            </a:r>
            <a:endParaRPr lang="es-ES" sz="1400">
              <a:solidFill>
                <a:srgbClr val="000099"/>
              </a:solidFill>
              <a:latin typeface="Calibri" pitchFamily="34" charset="0"/>
            </a:endParaRPr>
          </a:p>
        </p:txBody>
      </p:sp>
      <p:sp>
        <p:nvSpPr>
          <p:cNvPr id="35868" name="Line 28"/>
          <p:cNvSpPr>
            <a:spLocks noChangeShapeType="1"/>
          </p:cNvSpPr>
          <p:nvPr/>
        </p:nvSpPr>
        <p:spPr bwMode="auto">
          <a:xfrm flipH="1" flipV="1">
            <a:off x="7308850" y="3789363"/>
            <a:ext cx="142875" cy="287337"/>
          </a:xfrm>
          <a:prstGeom prst="line">
            <a:avLst/>
          </a:prstGeom>
          <a:noFill/>
          <a:ln w="9525">
            <a:solidFill>
              <a:schemeClr val="tx1"/>
            </a:solidFill>
            <a:round/>
            <a:headEnd/>
            <a:tailEnd type="triangle" w="med" len="med"/>
          </a:ln>
          <a:effectLst/>
        </p:spPr>
        <p:txBody>
          <a:bodyPr/>
          <a:lstStyle/>
          <a:p>
            <a:endParaRPr lang="es-ES"/>
          </a:p>
        </p:txBody>
      </p:sp>
      <p:sp>
        <p:nvSpPr>
          <p:cNvPr id="35869" name="Text Box 29"/>
          <p:cNvSpPr txBox="1">
            <a:spLocks noChangeArrowheads="1"/>
          </p:cNvSpPr>
          <p:nvPr/>
        </p:nvSpPr>
        <p:spPr bwMode="auto">
          <a:xfrm>
            <a:off x="2782888" y="1412875"/>
            <a:ext cx="349250" cy="366713"/>
          </a:xfrm>
          <a:prstGeom prst="rect">
            <a:avLst/>
          </a:prstGeom>
          <a:noFill/>
          <a:ln w="9525">
            <a:noFill/>
            <a:miter lim="800000"/>
            <a:headEnd/>
            <a:tailEnd/>
          </a:ln>
          <a:effectLst/>
        </p:spPr>
        <p:txBody>
          <a:bodyPr wrap="none">
            <a:spAutoFit/>
          </a:bodyPr>
          <a:lstStyle/>
          <a:p>
            <a:r>
              <a:rPr lang="es-CL"/>
              <a:t>N</a:t>
            </a:r>
            <a:endParaRPr lang="es-ES"/>
          </a:p>
        </p:txBody>
      </p:sp>
      <p:sp>
        <p:nvSpPr>
          <p:cNvPr id="35870" name="Text Box 30"/>
          <p:cNvSpPr txBox="1">
            <a:spLocks noChangeArrowheads="1"/>
          </p:cNvSpPr>
          <p:nvPr/>
        </p:nvSpPr>
        <p:spPr bwMode="auto">
          <a:xfrm>
            <a:off x="6732588" y="1628775"/>
            <a:ext cx="349250" cy="366713"/>
          </a:xfrm>
          <a:prstGeom prst="rect">
            <a:avLst/>
          </a:prstGeom>
          <a:noFill/>
          <a:ln w="9525">
            <a:noFill/>
            <a:miter lim="800000"/>
            <a:headEnd/>
            <a:tailEnd/>
          </a:ln>
          <a:effectLst/>
        </p:spPr>
        <p:txBody>
          <a:bodyPr wrap="none">
            <a:spAutoFit/>
          </a:bodyPr>
          <a:lstStyle/>
          <a:p>
            <a:r>
              <a:rPr lang="es-CL"/>
              <a:t>N</a:t>
            </a:r>
            <a:endParaRPr lang="es-ES"/>
          </a:p>
        </p:txBody>
      </p:sp>
    </p:spTree>
  </p:cSld>
  <p:clrMapOvr>
    <a:masterClrMapping/>
  </p:clrMapOvr>
  <p:transition>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8" name="Rectangle 2" descr="Papel seda azul"/>
          <p:cNvSpPr>
            <a:spLocks noGrp="1" noChangeArrowheads="1"/>
          </p:cNvSpPr>
          <p:nvPr>
            <p:ph type="title" idx="4294967295"/>
          </p:nvPr>
        </p:nvSpPr>
        <p:spPr>
          <a:blipFill dpi="0" rotWithShape="1">
            <a:blip r:embed="rId2"/>
            <a:srcRect/>
            <a:tile tx="0" ty="0" sx="100000" sy="100000" flip="none" algn="tl"/>
          </a:blipFill>
          <a:ln w="38100">
            <a:solidFill>
              <a:srgbClr val="FF0000"/>
            </a:solidFill>
          </a:ln>
        </p:spPr>
        <p:txBody>
          <a:bodyPr/>
          <a:lstStyle/>
          <a:p>
            <a:pPr eaLnBrk="1" hangingPunct="1"/>
            <a:r>
              <a:rPr lang="es-ES_tradnl" sz="4000" smtClean="0"/>
              <a:t>PROBLEMAS PARA MEDIR EL VIENTO</a:t>
            </a:r>
            <a:endParaRPr lang="es-ES" sz="4000" smtClean="0"/>
          </a:p>
        </p:txBody>
      </p:sp>
      <p:sp>
        <p:nvSpPr>
          <p:cNvPr id="16387" name="Rectangle 3"/>
          <p:cNvSpPr>
            <a:spLocks noGrp="1" noChangeArrowheads="1"/>
          </p:cNvSpPr>
          <p:nvPr>
            <p:ph type="body" idx="4294967295"/>
          </p:nvPr>
        </p:nvSpPr>
        <p:spPr>
          <a:xfrm>
            <a:off x="457200" y="2366963"/>
            <a:ext cx="8229600" cy="2430462"/>
          </a:xfrm>
          <a:ln>
            <a:solidFill>
              <a:srgbClr val="000000"/>
            </a:solidFill>
          </a:ln>
        </p:spPr>
        <p:txBody>
          <a:bodyPr/>
          <a:lstStyle/>
          <a:p>
            <a:pPr eaLnBrk="1" hangingPunct="1"/>
            <a:r>
              <a:rPr lang="es-ES_tradnl" smtClean="0"/>
              <a:t>Al estar fondeado.</a:t>
            </a:r>
          </a:p>
          <a:p>
            <a:pPr lvl="1" eaLnBrk="1" hangingPunct="1"/>
            <a:r>
              <a:rPr lang="es-ES_tradnl" sz="3200" smtClean="0"/>
              <a:t>Referencia del Norte.</a:t>
            </a:r>
          </a:p>
          <a:p>
            <a:pPr eaLnBrk="1" hangingPunct="1"/>
            <a:r>
              <a:rPr lang="es-ES_tradnl" smtClean="0"/>
              <a:t>Al estar en movimiento.</a:t>
            </a:r>
          </a:p>
          <a:p>
            <a:pPr lvl="1" eaLnBrk="1" hangingPunct="1"/>
            <a:r>
              <a:rPr lang="es-ES_tradnl" sz="3200" smtClean="0"/>
              <a:t>Mide dirección e intensidad relativa.</a:t>
            </a:r>
          </a:p>
          <a:p>
            <a:pPr eaLnBrk="1" hangingPunct="1"/>
            <a:endParaRPr lang="es-ES" smtClean="0"/>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Effect transition="in" filter="wipe(up)">
                                      <p:cBhvr>
                                        <p:cTn id="7" dur="500"/>
                                        <p:tgtEl>
                                          <p:spTgt spid="16387">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6387">
                                            <p:txEl>
                                              <p:pRg st="1" end="1"/>
                                            </p:txEl>
                                          </p:spTgt>
                                        </p:tgtEl>
                                        <p:attrNameLst>
                                          <p:attrName>style.visibility</p:attrName>
                                        </p:attrNameLst>
                                      </p:cBhvr>
                                      <p:to>
                                        <p:strVal val="visible"/>
                                      </p:to>
                                    </p:set>
                                    <p:animEffect transition="in" filter="wipe(up)">
                                      <p:cBhvr>
                                        <p:cTn id="10" dur="500"/>
                                        <p:tgtEl>
                                          <p:spTgt spid="1638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16387">
                                            <p:txEl>
                                              <p:pRg st="2" end="2"/>
                                            </p:txEl>
                                          </p:spTgt>
                                        </p:tgtEl>
                                        <p:attrNameLst>
                                          <p:attrName>style.visibility</p:attrName>
                                        </p:attrNameLst>
                                      </p:cBhvr>
                                      <p:to>
                                        <p:strVal val="visible"/>
                                      </p:to>
                                    </p:set>
                                    <p:animEffect transition="in" filter="wipe(up)">
                                      <p:cBhvr>
                                        <p:cTn id="15" dur="500"/>
                                        <p:tgtEl>
                                          <p:spTgt spid="16387">
                                            <p:txEl>
                                              <p:pRg st="2" end="2"/>
                                            </p:txEl>
                                          </p:spTgt>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16387">
                                            <p:txEl>
                                              <p:pRg st="3" end="3"/>
                                            </p:txEl>
                                          </p:spTgt>
                                        </p:tgtEl>
                                        <p:attrNameLst>
                                          <p:attrName>style.visibility</p:attrName>
                                        </p:attrNameLst>
                                      </p:cBhvr>
                                      <p:to>
                                        <p:strVal val="visible"/>
                                      </p:to>
                                    </p:set>
                                    <p:animEffect transition="in" filter="wipe(up)">
                                      <p:cBhvr>
                                        <p:cTn id="18" dur="500"/>
                                        <p:tgtEl>
                                          <p:spTgt spid="1638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3" descr="24668"/>
          <p:cNvPicPr>
            <a:picLocks noChangeAspect="1" noChangeArrowheads="1"/>
          </p:cNvPicPr>
          <p:nvPr/>
        </p:nvPicPr>
        <p:blipFill>
          <a:blip r:embed="rId2"/>
          <a:srcRect/>
          <a:stretch>
            <a:fillRect/>
          </a:stretch>
        </p:blipFill>
        <p:spPr bwMode="auto">
          <a:xfrm>
            <a:off x="1905000" y="2046288"/>
            <a:ext cx="2171700" cy="2765425"/>
          </a:xfrm>
          <a:prstGeom prst="rect">
            <a:avLst/>
          </a:prstGeom>
          <a:noFill/>
          <a:ln w="9525">
            <a:noFill/>
            <a:miter lim="800000"/>
            <a:headEnd/>
            <a:tailEnd/>
          </a:ln>
        </p:spPr>
      </p:pic>
      <p:pic>
        <p:nvPicPr>
          <p:cNvPr id="37893" name="Picture 5" descr="24662"/>
          <p:cNvPicPr>
            <a:picLocks noChangeAspect="1" noChangeArrowheads="1"/>
          </p:cNvPicPr>
          <p:nvPr/>
        </p:nvPicPr>
        <p:blipFill>
          <a:blip r:embed="rId3"/>
          <a:srcRect/>
          <a:stretch>
            <a:fillRect/>
          </a:stretch>
        </p:blipFill>
        <p:spPr bwMode="auto">
          <a:xfrm>
            <a:off x="5562600" y="2046288"/>
            <a:ext cx="2171700" cy="2765425"/>
          </a:xfrm>
          <a:prstGeom prst="rect">
            <a:avLst/>
          </a:prstGeom>
          <a:noFill/>
          <a:ln w="9525">
            <a:noFill/>
            <a:miter lim="800000"/>
            <a:headEnd/>
            <a:tailEnd/>
          </a:ln>
        </p:spPr>
      </p:pic>
      <p:sp>
        <p:nvSpPr>
          <p:cNvPr id="37894" name="Rectangle 6"/>
          <p:cNvSpPr>
            <a:spLocks noChangeArrowheads="1"/>
          </p:cNvSpPr>
          <p:nvPr/>
        </p:nvSpPr>
        <p:spPr bwMode="auto">
          <a:xfrm>
            <a:off x="2286000" y="5300663"/>
            <a:ext cx="4572000" cy="547687"/>
          </a:xfrm>
          <a:prstGeom prst="rect">
            <a:avLst/>
          </a:prstGeom>
          <a:noFill/>
          <a:ln w="28575">
            <a:solidFill>
              <a:srgbClr val="FF3300"/>
            </a:solidFill>
            <a:miter lim="800000"/>
            <a:headEnd/>
            <a:tailEnd/>
          </a:ln>
        </p:spPr>
        <p:txBody>
          <a:bodyPr>
            <a:spAutoFit/>
          </a:bodyPr>
          <a:lstStyle/>
          <a:p>
            <a:pPr lvl="1" algn="ctr">
              <a:spcBef>
                <a:spcPct val="50000"/>
              </a:spcBef>
            </a:pPr>
            <a:r>
              <a:rPr lang="es-CL" sz="2800" b="0">
                <a:solidFill>
                  <a:srgbClr val="006666"/>
                </a:solidFill>
                <a:latin typeface="Calibri" pitchFamily="34" charset="0"/>
              </a:rPr>
              <a:t>VELETA &gt;&gt;  DIRECCIÓN</a:t>
            </a:r>
          </a:p>
        </p:txBody>
      </p:sp>
      <p:sp>
        <p:nvSpPr>
          <p:cNvPr id="37895" name="Rectangle 7"/>
          <p:cNvSpPr>
            <a:spLocks noChangeArrowheads="1"/>
          </p:cNvSpPr>
          <p:nvPr/>
        </p:nvSpPr>
        <p:spPr bwMode="auto">
          <a:xfrm>
            <a:off x="900113" y="333375"/>
            <a:ext cx="7272337" cy="547688"/>
          </a:xfrm>
          <a:prstGeom prst="rect">
            <a:avLst/>
          </a:prstGeom>
          <a:noFill/>
          <a:ln w="28575">
            <a:solidFill>
              <a:srgbClr val="000099"/>
            </a:solidFill>
            <a:miter lim="800000"/>
            <a:headEnd/>
            <a:tailEnd/>
          </a:ln>
        </p:spPr>
        <p:txBody>
          <a:bodyPr>
            <a:spAutoFit/>
          </a:bodyPr>
          <a:lstStyle/>
          <a:p>
            <a:pPr lvl="1">
              <a:spcBef>
                <a:spcPct val="50000"/>
              </a:spcBef>
            </a:pPr>
            <a:r>
              <a:rPr lang="es-CL" sz="2800" b="0">
                <a:solidFill>
                  <a:srgbClr val="000099"/>
                </a:solidFill>
                <a:latin typeface="Calibri" pitchFamily="34" charset="0"/>
              </a:rPr>
              <a:t>ANEMÓMETRO (GRIMPOLA) &gt;&gt;  INTENSIDAD</a:t>
            </a:r>
          </a:p>
        </p:txBody>
      </p:sp>
      <p:sp>
        <p:nvSpPr>
          <p:cNvPr id="37896" name="Line 8"/>
          <p:cNvSpPr>
            <a:spLocks noChangeShapeType="1"/>
          </p:cNvSpPr>
          <p:nvPr/>
        </p:nvSpPr>
        <p:spPr bwMode="auto">
          <a:xfrm flipH="1" flipV="1">
            <a:off x="2743200" y="3657600"/>
            <a:ext cx="1828800" cy="1600200"/>
          </a:xfrm>
          <a:prstGeom prst="line">
            <a:avLst/>
          </a:prstGeom>
          <a:noFill/>
          <a:ln w="28575">
            <a:solidFill>
              <a:srgbClr val="FF3300"/>
            </a:solidFill>
            <a:round/>
            <a:headEnd/>
            <a:tailEnd type="triangle" w="med" len="med"/>
          </a:ln>
        </p:spPr>
        <p:txBody>
          <a:bodyPr/>
          <a:lstStyle/>
          <a:p>
            <a:endParaRPr lang="es-ES"/>
          </a:p>
        </p:txBody>
      </p:sp>
      <p:sp>
        <p:nvSpPr>
          <p:cNvPr id="37897" name="Line 9"/>
          <p:cNvSpPr>
            <a:spLocks noChangeShapeType="1"/>
          </p:cNvSpPr>
          <p:nvPr/>
        </p:nvSpPr>
        <p:spPr bwMode="auto">
          <a:xfrm flipV="1">
            <a:off x="4572000" y="3429000"/>
            <a:ext cx="2362200" cy="1828800"/>
          </a:xfrm>
          <a:prstGeom prst="line">
            <a:avLst/>
          </a:prstGeom>
          <a:noFill/>
          <a:ln w="28575">
            <a:solidFill>
              <a:srgbClr val="FF3300"/>
            </a:solidFill>
            <a:round/>
            <a:headEnd/>
            <a:tailEnd type="triangle" w="med" len="med"/>
          </a:ln>
        </p:spPr>
        <p:txBody>
          <a:bodyPr/>
          <a:lstStyle/>
          <a:p>
            <a:endParaRPr lang="es-ES"/>
          </a:p>
        </p:txBody>
      </p:sp>
      <p:sp>
        <p:nvSpPr>
          <p:cNvPr id="37898" name="Line 10"/>
          <p:cNvSpPr>
            <a:spLocks noChangeShapeType="1"/>
          </p:cNvSpPr>
          <p:nvPr/>
        </p:nvSpPr>
        <p:spPr bwMode="auto">
          <a:xfrm flipH="1">
            <a:off x="3276600" y="1143000"/>
            <a:ext cx="1295400" cy="1676400"/>
          </a:xfrm>
          <a:prstGeom prst="line">
            <a:avLst/>
          </a:prstGeom>
          <a:noFill/>
          <a:ln w="28575">
            <a:solidFill>
              <a:srgbClr val="000099"/>
            </a:solidFill>
            <a:round/>
            <a:headEnd/>
            <a:tailEnd type="triangle" w="med" len="med"/>
          </a:ln>
        </p:spPr>
        <p:txBody>
          <a:bodyPr/>
          <a:lstStyle/>
          <a:p>
            <a:endParaRPr lang="es-ES"/>
          </a:p>
        </p:txBody>
      </p:sp>
      <p:sp>
        <p:nvSpPr>
          <p:cNvPr id="37899" name="Line 11"/>
          <p:cNvSpPr>
            <a:spLocks noChangeShapeType="1"/>
          </p:cNvSpPr>
          <p:nvPr/>
        </p:nvSpPr>
        <p:spPr bwMode="auto">
          <a:xfrm>
            <a:off x="4572000" y="1143000"/>
            <a:ext cx="1219200" cy="1981200"/>
          </a:xfrm>
          <a:prstGeom prst="line">
            <a:avLst/>
          </a:prstGeom>
          <a:noFill/>
          <a:ln w="28575">
            <a:solidFill>
              <a:srgbClr val="000099"/>
            </a:solidFill>
            <a:round/>
            <a:headEnd/>
            <a:tailEnd type="triangle" w="med" len="med"/>
          </a:ln>
        </p:spPr>
        <p:txBody>
          <a:bodyPr/>
          <a:lstStyle/>
          <a:p>
            <a:endParaRPr lang="es-ES"/>
          </a:p>
        </p:txBody>
      </p:sp>
    </p:spTree>
  </p:cSld>
  <p:clrMapOvr>
    <a:masterClrMapping/>
  </p:clrMapOvr>
  <p:transition>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2" name="Rectangle 1026" descr="Papel seda azul"/>
          <p:cNvSpPr>
            <a:spLocks noGrp="1" noChangeArrowheads="1"/>
          </p:cNvSpPr>
          <p:nvPr>
            <p:ph type="title" idx="4294967295"/>
          </p:nvPr>
        </p:nvSpPr>
        <p:spPr>
          <a:xfrm>
            <a:off x="457200" y="274638"/>
            <a:ext cx="8229600" cy="777875"/>
          </a:xfrm>
          <a:blipFill dpi="0" rotWithShape="1">
            <a:blip r:embed="rId2"/>
            <a:srcRect/>
            <a:tile tx="0" ty="0" sx="100000" sy="100000" flip="none" algn="tl"/>
          </a:blipFill>
          <a:ln w="28575">
            <a:solidFill>
              <a:srgbClr val="FF0000"/>
            </a:solidFill>
          </a:ln>
        </p:spPr>
        <p:txBody>
          <a:bodyPr/>
          <a:lstStyle/>
          <a:p>
            <a:pPr eaLnBrk="1" hangingPunct="1"/>
            <a:r>
              <a:rPr lang="es-ES_tradnl" sz="4000" smtClean="0"/>
              <a:t>DESCRIPCIÓN</a:t>
            </a:r>
            <a:endParaRPr lang="es-ES" sz="4000" smtClean="0"/>
          </a:p>
        </p:txBody>
      </p:sp>
      <p:sp>
        <p:nvSpPr>
          <p:cNvPr id="17411" name="Rectangle 1027" descr="Pergamino"/>
          <p:cNvSpPr>
            <a:spLocks noGrp="1" noChangeArrowheads="1"/>
          </p:cNvSpPr>
          <p:nvPr>
            <p:ph type="body" idx="4294967295"/>
          </p:nvPr>
        </p:nvSpPr>
        <p:spPr>
          <a:xfrm>
            <a:off x="468313" y="1341438"/>
            <a:ext cx="8134350" cy="5183187"/>
          </a:xfrm>
          <a:blipFill dpi="0" rotWithShape="1">
            <a:blip r:embed="rId3"/>
            <a:srcRect/>
            <a:tile tx="0" ty="0" sx="100000" sy="100000" flip="none" algn="tl"/>
          </a:blipFill>
          <a:ln>
            <a:solidFill>
              <a:srgbClr val="FF0000"/>
            </a:solidFill>
          </a:ln>
        </p:spPr>
        <p:txBody>
          <a:bodyPr/>
          <a:lstStyle/>
          <a:p>
            <a:pPr marL="0" indent="0" algn="just" eaLnBrk="1" hangingPunct="1">
              <a:lnSpc>
                <a:spcPct val="90000"/>
              </a:lnSpc>
              <a:buFont typeface="Arial" pitchFamily="34" charset="0"/>
              <a:buNone/>
            </a:pPr>
            <a:r>
              <a:rPr lang="es-CL" sz="2000" b="1" u="sng" smtClean="0">
                <a:cs typeface="Arial" pitchFamily="34" charset="0"/>
              </a:rPr>
              <a:t>UNIDADES DETECTORAS</a:t>
            </a:r>
          </a:p>
          <a:p>
            <a:pPr marL="533400" lvl="1" indent="-354013" algn="just" eaLnBrk="1" hangingPunct="1">
              <a:lnSpc>
                <a:spcPct val="90000"/>
              </a:lnSpc>
            </a:pPr>
            <a:r>
              <a:rPr lang="es-CL" sz="2000" smtClean="0">
                <a:cs typeface="Arial" pitchFamily="34" charset="0"/>
              </a:rPr>
              <a:t>Anemómetro (Grimpola) 	&gt;&gt;  Intensidad</a:t>
            </a:r>
          </a:p>
          <a:p>
            <a:pPr lvl="2" indent="-430213" algn="just" eaLnBrk="1" hangingPunct="1">
              <a:lnSpc>
                <a:spcPct val="90000"/>
              </a:lnSpc>
              <a:buFont typeface="Wingdings" pitchFamily="2" charset="2"/>
              <a:buChar char="§"/>
            </a:pPr>
            <a:r>
              <a:rPr lang="es-CL" sz="2000" smtClean="0">
                <a:cs typeface="Times New Roman" pitchFamily="18" charset="0"/>
              </a:rPr>
              <a:t>Al girar las aspas generan un pequeño voltaje, el cual es enviado a la unidad de retransmisión.</a:t>
            </a:r>
            <a:endParaRPr lang="es-CL" sz="2000" smtClean="0">
              <a:cs typeface="Arial" pitchFamily="34" charset="0"/>
            </a:endParaRPr>
          </a:p>
          <a:p>
            <a:pPr marL="533400" lvl="1" indent="-354013" algn="just" eaLnBrk="1" hangingPunct="1">
              <a:lnSpc>
                <a:spcPct val="90000"/>
              </a:lnSpc>
            </a:pPr>
            <a:r>
              <a:rPr lang="es-CL" sz="2000" smtClean="0">
                <a:cs typeface="Arial" pitchFamily="34" charset="0"/>
              </a:rPr>
              <a:t>Veleta 			&gt;&gt;  Dirección</a:t>
            </a:r>
          </a:p>
          <a:p>
            <a:pPr lvl="2" indent="-430213" algn="just" eaLnBrk="1" hangingPunct="1">
              <a:lnSpc>
                <a:spcPct val="90000"/>
              </a:lnSpc>
              <a:buFont typeface="Wingdings" pitchFamily="2" charset="2"/>
              <a:buChar char="§"/>
            </a:pPr>
            <a:r>
              <a:rPr lang="es-ES" sz="2000" smtClean="0">
                <a:cs typeface="Times New Roman" pitchFamily="18" charset="0"/>
              </a:rPr>
              <a:t>La dirección es obtenida por la veleta la cual se transmite a la unidad de retransmisión en forma sincrónica.</a:t>
            </a:r>
            <a:endParaRPr lang="es-CL" sz="2000" smtClean="0">
              <a:cs typeface="Arial" pitchFamily="34" charset="0"/>
            </a:endParaRPr>
          </a:p>
          <a:p>
            <a:pPr marL="0" indent="0" algn="just" eaLnBrk="1" hangingPunct="1">
              <a:lnSpc>
                <a:spcPct val="90000"/>
              </a:lnSpc>
              <a:buFont typeface="Arial" pitchFamily="34" charset="0"/>
              <a:buNone/>
            </a:pPr>
            <a:endParaRPr lang="es-CL" sz="2000" b="1" u="sng" smtClean="0">
              <a:cs typeface="Arial" pitchFamily="34" charset="0"/>
            </a:endParaRPr>
          </a:p>
          <a:p>
            <a:pPr marL="0" indent="0" algn="just" eaLnBrk="1" hangingPunct="1">
              <a:lnSpc>
                <a:spcPct val="90000"/>
              </a:lnSpc>
              <a:buFont typeface="Arial" pitchFamily="34" charset="0"/>
              <a:buNone/>
            </a:pPr>
            <a:r>
              <a:rPr lang="es-CL" sz="2000" b="1" u="sng" smtClean="0">
                <a:cs typeface="Arial" pitchFamily="34" charset="0"/>
              </a:rPr>
              <a:t>UNIDAD DE RETRANSMISIÓN DE VELOCIDAD Y DIRECCIÓN DEL VIENTO</a:t>
            </a:r>
          </a:p>
          <a:p>
            <a:pPr marL="533400" lvl="1" indent="-354013" algn="just" eaLnBrk="1" hangingPunct="1">
              <a:lnSpc>
                <a:spcPct val="90000"/>
              </a:lnSpc>
              <a:buFont typeface="Wingdings" pitchFamily="2" charset="2"/>
              <a:buChar char="§"/>
            </a:pPr>
            <a:r>
              <a:rPr lang="es-ES_tradnl" sz="2000" smtClean="0">
                <a:cs typeface="Times New Roman" pitchFamily="18" charset="0"/>
              </a:rPr>
              <a:t>C</a:t>
            </a:r>
            <a:r>
              <a:rPr lang="es-ES" sz="2000" smtClean="0">
                <a:cs typeface="Times New Roman" pitchFamily="18" charset="0"/>
              </a:rPr>
              <a:t>onvierte las señales de dirección y la débil señal de velocidad del viento, desde la veleta y el anemómetro, a formas adecuadas para los repetidores.</a:t>
            </a:r>
            <a:r>
              <a:rPr lang="es-ES" sz="2000" smtClean="0">
                <a:cs typeface="Arial" pitchFamily="34" charset="0"/>
              </a:rPr>
              <a:t> </a:t>
            </a:r>
            <a:endParaRPr lang="es-CL" sz="2000" smtClean="0">
              <a:cs typeface="Arial" pitchFamily="34" charset="0"/>
            </a:endParaRPr>
          </a:p>
          <a:p>
            <a:pPr marL="0" indent="0" algn="just" eaLnBrk="1" hangingPunct="1">
              <a:lnSpc>
                <a:spcPct val="90000"/>
              </a:lnSpc>
              <a:buFont typeface="Arial" pitchFamily="34" charset="0"/>
              <a:buNone/>
            </a:pPr>
            <a:endParaRPr lang="es-CL" sz="2000" b="1" u="sng" smtClean="0">
              <a:cs typeface="Times New Roman" pitchFamily="18" charset="0"/>
            </a:endParaRPr>
          </a:p>
          <a:p>
            <a:pPr marL="0" indent="0" algn="just" eaLnBrk="1" hangingPunct="1">
              <a:lnSpc>
                <a:spcPct val="90000"/>
              </a:lnSpc>
              <a:buFont typeface="Arial" pitchFamily="34" charset="0"/>
              <a:buNone/>
            </a:pPr>
            <a:r>
              <a:rPr lang="es-CL" sz="2000" b="1" u="sng" smtClean="0">
                <a:cs typeface="Times New Roman" pitchFamily="18" charset="0"/>
              </a:rPr>
              <a:t>RECEPTORES DE VELOCIDAD Y DIRECCIÓN DEL VIENTO (REPETIDORES)</a:t>
            </a:r>
          </a:p>
          <a:p>
            <a:pPr marL="533400" lvl="1" indent="-354013" algn="just" eaLnBrk="1" hangingPunct="1">
              <a:lnSpc>
                <a:spcPct val="90000"/>
              </a:lnSpc>
              <a:buFont typeface="Wingdings" pitchFamily="2" charset="2"/>
              <a:buChar char="§"/>
            </a:pPr>
            <a:r>
              <a:rPr lang="es-ES_tradnl" sz="2000" smtClean="0"/>
              <a:t>R</a:t>
            </a:r>
            <a:r>
              <a:rPr lang="es-CL" sz="2000" smtClean="0">
                <a:cs typeface="Times New Roman" pitchFamily="18" charset="0"/>
              </a:rPr>
              <a:t>eciben la señal sincrónica del la unidad retransmisoras y la transforman en indicación de velocidad y dirección del viento.</a:t>
            </a:r>
            <a:endParaRPr lang="es-ES" sz="2000" smtClean="0"/>
          </a:p>
        </p:txBody>
      </p:sp>
    </p:spTree>
  </p:cSld>
  <p:clrMapOvr>
    <a:masterClrMapping/>
  </p:clrMapOvr>
  <p:transition>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83" name="Rectangle 51"/>
          <p:cNvSpPr>
            <a:spLocks noChangeArrowheads="1"/>
          </p:cNvSpPr>
          <p:nvPr/>
        </p:nvSpPr>
        <p:spPr bwMode="auto">
          <a:xfrm>
            <a:off x="214313" y="296863"/>
            <a:ext cx="8713787" cy="6264275"/>
          </a:xfrm>
          <a:prstGeom prst="rect">
            <a:avLst/>
          </a:prstGeom>
          <a:solidFill>
            <a:srgbClr val="FFCC66">
              <a:alpha val="50000"/>
            </a:srgbClr>
          </a:solidFill>
          <a:ln w="9525">
            <a:solidFill>
              <a:schemeClr val="tx1"/>
            </a:solidFill>
            <a:miter lim="800000"/>
            <a:headEnd/>
            <a:tailEnd/>
          </a:ln>
          <a:effectLst/>
        </p:spPr>
        <p:txBody>
          <a:bodyPr wrap="none" anchor="ctr"/>
          <a:lstStyle/>
          <a:p>
            <a:endParaRPr lang="es-ES"/>
          </a:p>
        </p:txBody>
      </p:sp>
      <p:sp>
        <p:nvSpPr>
          <p:cNvPr id="44036" name="Line 3"/>
          <p:cNvSpPr>
            <a:spLocks noChangeShapeType="1"/>
          </p:cNvSpPr>
          <p:nvPr/>
        </p:nvSpPr>
        <p:spPr bwMode="auto">
          <a:xfrm>
            <a:off x="1785938" y="4530725"/>
            <a:ext cx="6092825" cy="0"/>
          </a:xfrm>
          <a:prstGeom prst="line">
            <a:avLst/>
          </a:prstGeom>
          <a:noFill/>
          <a:ln w="9525">
            <a:solidFill>
              <a:srgbClr val="000000"/>
            </a:solidFill>
            <a:round/>
            <a:headEnd/>
            <a:tailEnd/>
          </a:ln>
        </p:spPr>
        <p:txBody>
          <a:bodyPr/>
          <a:lstStyle/>
          <a:p>
            <a:endParaRPr lang="es-ES"/>
          </a:p>
        </p:txBody>
      </p:sp>
      <p:sp>
        <p:nvSpPr>
          <p:cNvPr id="44037" name="Line 4"/>
          <p:cNvSpPr>
            <a:spLocks noChangeShapeType="1"/>
          </p:cNvSpPr>
          <p:nvPr/>
        </p:nvSpPr>
        <p:spPr bwMode="auto">
          <a:xfrm>
            <a:off x="1681163" y="2474913"/>
            <a:ext cx="1574800" cy="0"/>
          </a:xfrm>
          <a:prstGeom prst="line">
            <a:avLst/>
          </a:prstGeom>
          <a:noFill/>
          <a:ln w="9525">
            <a:solidFill>
              <a:srgbClr val="000000"/>
            </a:solidFill>
            <a:round/>
            <a:headEnd/>
            <a:tailEnd/>
          </a:ln>
        </p:spPr>
        <p:txBody>
          <a:bodyPr/>
          <a:lstStyle/>
          <a:p>
            <a:endParaRPr lang="es-ES"/>
          </a:p>
        </p:txBody>
      </p:sp>
      <p:sp>
        <p:nvSpPr>
          <p:cNvPr id="44038" name="Oval 5"/>
          <p:cNvSpPr>
            <a:spLocks noChangeArrowheads="1"/>
          </p:cNvSpPr>
          <p:nvPr/>
        </p:nvSpPr>
        <p:spPr bwMode="auto">
          <a:xfrm>
            <a:off x="1681163" y="2001838"/>
            <a:ext cx="104775" cy="473075"/>
          </a:xfrm>
          <a:prstGeom prst="ellipse">
            <a:avLst/>
          </a:prstGeom>
          <a:solidFill>
            <a:srgbClr val="FFFFFF"/>
          </a:solidFill>
          <a:ln w="9525">
            <a:solidFill>
              <a:srgbClr val="000000"/>
            </a:solidFill>
            <a:round/>
            <a:headEnd/>
            <a:tailEnd/>
          </a:ln>
        </p:spPr>
        <p:txBody>
          <a:bodyPr/>
          <a:lstStyle/>
          <a:p>
            <a:endParaRPr lang="es-ES" sz="1600" b="0">
              <a:solidFill>
                <a:schemeClr val="tx1"/>
              </a:solidFill>
            </a:endParaRPr>
          </a:p>
        </p:txBody>
      </p:sp>
      <p:sp>
        <p:nvSpPr>
          <p:cNvPr id="44039" name="Oval 6"/>
          <p:cNvSpPr>
            <a:spLocks noChangeArrowheads="1"/>
          </p:cNvSpPr>
          <p:nvPr/>
        </p:nvSpPr>
        <p:spPr bwMode="auto">
          <a:xfrm>
            <a:off x="1681163" y="2474913"/>
            <a:ext cx="104775" cy="471487"/>
          </a:xfrm>
          <a:prstGeom prst="ellipse">
            <a:avLst/>
          </a:prstGeom>
          <a:solidFill>
            <a:srgbClr val="FFFFFF"/>
          </a:solidFill>
          <a:ln w="9525">
            <a:solidFill>
              <a:srgbClr val="000000"/>
            </a:solidFill>
            <a:round/>
            <a:headEnd/>
            <a:tailEnd/>
          </a:ln>
        </p:spPr>
        <p:txBody>
          <a:bodyPr/>
          <a:lstStyle/>
          <a:p>
            <a:endParaRPr lang="es-ES" sz="1600" b="0">
              <a:solidFill>
                <a:schemeClr val="tx1"/>
              </a:solidFill>
            </a:endParaRPr>
          </a:p>
        </p:txBody>
      </p:sp>
      <p:sp>
        <p:nvSpPr>
          <p:cNvPr id="44040" name="Arc 7"/>
          <p:cNvSpPr>
            <a:spLocks/>
          </p:cNvSpPr>
          <p:nvPr/>
        </p:nvSpPr>
        <p:spPr bwMode="auto">
          <a:xfrm>
            <a:off x="2100263" y="2316163"/>
            <a:ext cx="211137" cy="420687"/>
          </a:xfrm>
          <a:custGeom>
            <a:avLst/>
            <a:gdLst>
              <a:gd name="T0" fmla="*/ 0 w 38448"/>
              <a:gd name="T1" fmla="*/ 3794382 h 21600"/>
              <a:gd name="T2" fmla="*/ 1159458 w 38448"/>
              <a:gd name="T3" fmla="*/ 5316608 h 21600"/>
              <a:gd name="T4" fmla="*/ 549545 w 38448"/>
              <a:gd name="T5" fmla="*/ 8193405 h 21600"/>
              <a:gd name="T6" fmla="*/ 0 60000 65536"/>
              <a:gd name="T7" fmla="*/ 0 60000 65536"/>
              <a:gd name="T8" fmla="*/ 0 60000 65536"/>
              <a:gd name="T9" fmla="*/ 0 w 38448"/>
              <a:gd name="T10" fmla="*/ 0 h 21600"/>
              <a:gd name="T11" fmla="*/ 38448 w 38448"/>
              <a:gd name="T12" fmla="*/ 21600 h 21600"/>
            </a:gdLst>
            <a:ahLst/>
            <a:cxnLst>
              <a:cxn ang="T6">
                <a:pos x="T0" y="T1"/>
              </a:cxn>
              <a:cxn ang="T7">
                <a:pos x="T2" y="T3"/>
              </a:cxn>
              <a:cxn ang="T8">
                <a:pos x="T4" y="T5"/>
              </a:cxn>
            </a:cxnLst>
            <a:rect l="T9" t="T10" r="T11" b="T12"/>
            <a:pathLst>
              <a:path w="38448" h="21600" fill="none" extrusionOk="0">
                <a:moveTo>
                  <a:pt x="0" y="10003"/>
                </a:moveTo>
                <a:cubicBezTo>
                  <a:pt x="3965" y="3772"/>
                  <a:pt x="10838" y="-1"/>
                  <a:pt x="18223" y="0"/>
                </a:cubicBezTo>
                <a:cubicBezTo>
                  <a:pt x="27226" y="0"/>
                  <a:pt x="35286" y="5585"/>
                  <a:pt x="38447" y="14016"/>
                </a:cubicBezTo>
              </a:path>
              <a:path w="38448" h="21600" stroke="0" extrusionOk="0">
                <a:moveTo>
                  <a:pt x="0" y="10003"/>
                </a:moveTo>
                <a:cubicBezTo>
                  <a:pt x="3965" y="3772"/>
                  <a:pt x="10838" y="-1"/>
                  <a:pt x="18223" y="0"/>
                </a:cubicBezTo>
                <a:cubicBezTo>
                  <a:pt x="27226" y="0"/>
                  <a:pt x="35286" y="5585"/>
                  <a:pt x="38447" y="14016"/>
                </a:cubicBezTo>
                <a:lnTo>
                  <a:pt x="18223" y="21600"/>
                </a:lnTo>
                <a:close/>
              </a:path>
            </a:pathLst>
          </a:custGeom>
          <a:noFill/>
          <a:ln w="9525">
            <a:solidFill>
              <a:srgbClr val="000000"/>
            </a:solidFill>
            <a:round/>
            <a:headEnd type="triangle" w="med" len="med"/>
            <a:tailEnd/>
          </a:ln>
        </p:spPr>
        <p:txBody>
          <a:bodyPr/>
          <a:lstStyle/>
          <a:p>
            <a:endParaRPr lang="es-ES"/>
          </a:p>
        </p:txBody>
      </p:sp>
      <p:sp>
        <p:nvSpPr>
          <p:cNvPr id="44041" name="Rectangle 8"/>
          <p:cNvSpPr>
            <a:spLocks noChangeArrowheads="1"/>
          </p:cNvSpPr>
          <p:nvPr/>
        </p:nvSpPr>
        <p:spPr bwMode="auto">
          <a:xfrm>
            <a:off x="2732088" y="2316163"/>
            <a:ext cx="104775" cy="315912"/>
          </a:xfrm>
          <a:prstGeom prst="rect">
            <a:avLst/>
          </a:prstGeom>
          <a:solidFill>
            <a:srgbClr val="FFFFFF"/>
          </a:solidFill>
          <a:ln w="9525">
            <a:solidFill>
              <a:srgbClr val="000000"/>
            </a:solidFill>
            <a:miter lim="800000"/>
            <a:headEnd/>
            <a:tailEnd/>
          </a:ln>
        </p:spPr>
        <p:txBody>
          <a:bodyPr/>
          <a:lstStyle/>
          <a:p>
            <a:endParaRPr lang="es-ES" sz="1600" b="0">
              <a:solidFill>
                <a:schemeClr val="tx1"/>
              </a:solidFill>
            </a:endParaRPr>
          </a:p>
        </p:txBody>
      </p:sp>
      <p:sp>
        <p:nvSpPr>
          <p:cNvPr id="44042" name="Text Box 9"/>
          <p:cNvSpPr txBox="1">
            <a:spLocks noChangeArrowheads="1"/>
          </p:cNvSpPr>
          <p:nvPr/>
        </p:nvSpPr>
        <p:spPr bwMode="auto">
          <a:xfrm>
            <a:off x="2311400" y="1528763"/>
            <a:ext cx="1155700" cy="630237"/>
          </a:xfrm>
          <a:prstGeom prst="rect">
            <a:avLst/>
          </a:prstGeom>
          <a:noFill/>
          <a:ln w="9525">
            <a:noFill/>
            <a:miter lim="800000"/>
            <a:headEnd/>
            <a:tailEnd/>
          </a:ln>
        </p:spPr>
        <p:txBody>
          <a:bodyPr/>
          <a:lstStyle/>
          <a:p>
            <a:pPr eaLnBrk="0" hangingPunct="0"/>
            <a:r>
              <a:rPr lang="es-ES" sz="1400" b="0">
                <a:solidFill>
                  <a:srgbClr val="000099"/>
                </a:solidFill>
                <a:latin typeface="Agency FB" pitchFamily="34" charset="0"/>
              </a:rPr>
              <a:t>Pequeño generador</a:t>
            </a:r>
          </a:p>
        </p:txBody>
      </p:sp>
      <p:sp>
        <p:nvSpPr>
          <p:cNvPr id="44043" name="Line 10"/>
          <p:cNvSpPr>
            <a:spLocks noChangeShapeType="1"/>
          </p:cNvSpPr>
          <p:nvPr/>
        </p:nvSpPr>
        <p:spPr bwMode="auto">
          <a:xfrm>
            <a:off x="2836863" y="2474913"/>
            <a:ext cx="735012" cy="0"/>
          </a:xfrm>
          <a:prstGeom prst="line">
            <a:avLst/>
          </a:prstGeom>
          <a:noFill/>
          <a:ln w="9525">
            <a:solidFill>
              <a:srgbClr val="000000"/>
            </a:solidFill>
            <a:round/>
            <a:headEnd/>
            <a:tailEnd/>
          </a:ln>
        </p:spPr>
        <p:txBody>
          <a:bodyPr/>
          <a:lstStyle/>
          <a:p>
            <a:endParaRPr lang="es-ES"/>
          </a:p>
        </p:txBody>
      </p:sp>
      <p:sp>
        <p:nvSpPr>
          <p:cNvPr id="44044" name="Rectangle 11"/>
          <p:cNvSpPr>
            <a:spLocks noChangeArrowheads="1"/>
          </p:cNvSpPr>
          <p:nvPr/>
        </p:nvSpPr>
        <p:spPr bwMode="auto">
          <a:xfrm>
            <a:off x="3571875" y="2316163"/>
            <a:ext cx="735013" cy="315912"/>
          </a:xfrm>
          <a:prstGeom prst="rect">
            <a:avLst/>
          </a:prstGeom>
          <a:solidFill>
            <a:srgbClr val="FFFFFF"/>
          </a:solidFill>
          <a:ln w="9525">
            <a:solidFill>
              <a:srgbClr val="000000"/>
            </a:solidFill>
            <a:miter lim="800000"/>
            <a:headEnd/>
            <a:tailEnd/>
          </a:ln>
        </p:spPr>
        <p:txBody>
          <a:bodyPr/>
          <a:lstStyle/>
          <a:p>
            <a:endParaRPr lang="es-ES" sz="1600" b="0">
              <a:solidFill>
                <a:schemeClr val="tx1"/>
              </a:solidFill>
            </a:endParaRPr>
          </a:p>
        </p:txBody>
      </p:sp>
      <p:sp>
        <p:nvSpPr>
          <p:cNvPr id="44045" name="Text Box 12"/>
          <p:cNvSpPr txBox="1">
            <a:spLocks noChangeArrowheads="1"/>
          </p:cNvSpPr>
          <p:nvPr/>
        </p:nvSpPr>
        <p:spPr bwMode="auto">
          <a:xfrm>
            <a:off x="3467100" y="1685925"/>
            <a:ext cx="1050925" cy="473075"/>
          </a:xfrm>
          <a:prstGeom prst="rect">
            <a:avLst/>
          </a:prstGeom>
          <a:noFill/>
          <a:ln w="9525">
            <a:noFill/>
            <a:miter lim="800000"/>
            <a:headEnd/>
            <a:tailEnd/>
          </a:ln>
        </p:spPr>
        <p:txBody>
          <a:bodyPr/>
          <a:lstStyle/>
          <a:p>
            <a:pPr eaLnBrk="0" hangingPunct="0"/>
            <a:r>
              <a:rPr lang="es-ES" sz="1400" b="0">
                <a:solidFill>
                  <a:srgbClr val="000099"/>
                </a:solidFill>
                <a:latin typeface="Agency FB" pitchFamily="34" charset="0"/>
              </a:rPr>
              <a:t>Amplificador</a:t>
            </a:r>
          </a:p>
        </p:txBody>
      </p:sp>
      <p:sp>
        <p:nvSpPr>
          <p:cNvPr id="44046" name="Text Box 13"/>
          <p:cNvSpPr txBox="1">
            <a:spLocks noChangeArrowheads="1"/>
          </p:cNvSpPr>
          <p:nvPr/>
        </p:nvSpPr>
        <p:spPr bwMode="auto">
          <a:xfrm>
            <a:off x="1365250" y="1528763"/>
            <a:ext cx="946150" cy="473075"/>
          </a:xfrm>
          <a:prstGeom prst="rect">
            <a:avLst/>
          </a:prstGeom>
          <a:noFill/>
          <a:ln w="9525">
            <a:noFill/>
            <a:miter lim="800000"/>
            <a:headEnd/>
            <a:tailEnd/>
          </a:ln>
        </p:spPr>
        <p:txBody>
          <a:bodyPr/>
          <a:lstStyle/>
          <a:p>
            <a:pPr eaLnBrk="0" hangingPunct="0"/>
            <a:r>
              <a:rPr lang="es-ES" sz="1400" b="0">
                <a:solidFill>
                  <a:srgbClr val="000099"/>
                </a:solidFill>
                <a:latin typeface="Agency FB" pitchFamily="34" charset="0"/>
              </a:rPr>
              <a:t>Aspas</a:t>
            </a:r>
          </a:p>
        </p:txBody>
      </p:sp>
      <p:sp>
        <p:nvSpPr>
          <p:cNvPr id="44047" name="Line 14"/>
          <p:cNvSpPr>
            <a:spLocks noChangeShapeType="1"/>
          </p:cNvSpPr>
          <p:nvPr/>
        </p:nvSpPr>
        <p:spPr bwMode="auto">
          <a:xfrm>
            <a:off x="4306888" y="2474913"/>
            <a:ext cx="630237" cy="0"/>
          </a:xfrm>
          <a:prstGeom prst="line">
            <a:avLst/>
          </a:prstGeom>
          <a:noFill/>
          <a:ln w="9525">
            <a:solidFill>
              <a:srgbClr val="000000"/>
            </a:solidFill>
            <a:round/>
            <a:headEnd/>
            <a:tailEnd/>
          </a:ln>
        </p:spPr>
        <p:txBody>
          <a:bodyPr/>
          <a:lstStyle/>
          <a:p>
            <a:endParaRPr lang="es-ES"/>
          </a:p>
        </p:txBody>
      </p:sp>
      <p:sp>
        <p:nvSpPr>
          <p:cNvPr id="44048" name="AutoShape 15"/>
          <p:cNvSpPr>
            <a:spLocks noChangeArrowheads="1"/>
          </p:cNvSpPr>
          <p:nvPr/>
        </p:nvSpPr>
        <p:spPr bwMode="auto">
          <a:xfrm>
            <a:off x="4832350" y="2325688"/>
            <a:ext cx="735013" cy="314325"/>
          </a:xfrm>
          <a:prstGeom prst="roundRect">
            <a:avLst>
              <a:gd name="adj" fmla="val 16667"/>
            </a:avLst>
          </a:prstGeom>
          <a:solidFill>
            <a:srgbClr val="FFFFFF"/>
          </a:solidFill>
          <a:ln w="9525">
            <a:solidFill>
              <a:srgbClr val="000000"/>
            </a:solidFill>
            <a:round/>
            <a:headEnd/>
            <a:tailEnd/>
          </a:ln>
        </p:spPr>
        <p:txBody>
          <a:bodyPr/>
          <a:lstStyle/>
          <a:p>
            <a:endParaRPr lang="es-ES" sz="1600" b="0">
              <a:solidFill>
                <a:schemeClr val="tx1"/>
              </a:solidFill>
            </a:endParaRPr>
          </a:p>
        </p:txBody>
      </p:sp>
      <p:sp>
        <p:nvSpPr>
          <p:cNvPr id="44049" name="Text Box 16"/>
          <p:cNvSpPr txBox="1">
            <a:spLocks noChangeArrowheads="1"/>
          </p:cNvSpPr>
          <p:nvPr/>
        </p:nvSpPr>
        <p:spPr bwMode="auto">
          <a:xfrm>
            <a:off x="4727575" y="1695450"/>
            <a:ext cx="1155700" cy="473075"/>
          </a:xfrm>
          <a:prstGeom prst="rect">
            <a:avLst/>
          </a:prstGeom>
          <a:noFill/>
          <a:ln w="9525">
            <a:noFill/>
            <a:miter lim="800000"/>
            <a:headEnd/>
            <a:tailEnd/>
          </a:ln>
        </p:spPr>
        <p:txBody>
          <a:bodyPr/>
          <a:lstStyle/>
          <a:p>
            <a:pPr eaLnBrk="0" hangingPunct="0"/>
            <a:r>
              <a:rPr lang="es-ES" sz="1400" b="0">
                <a:solidFill>
                  <a:srgbClr val="000099"/>
                </a:solidFill>
                <a:latin typeface="Agency FB" pitchFamily="34" charset="0"/>
              </a:rPr>
              <a:t>Servomotores</a:t>
            </a:r>
          </a:p>
        </p:txBody>
      </p:sp>
      <p:grpSp>
        <p:nvGrpSpPr>
          <p:cNvPr id="44050" name="Group 17"/>
          <p:cNvGrpSpPr>
            <a:grpSpLocks/>
          </p:cNvGrpSpPr>
          <p:nvPr/>
        </p:nvGrpSpPr>
        <p:grpSpPr bwMode="auto">
          <a:xfrm>
            <a:off x="7878763" y="2263775"/>
            <a:ext cx="525462" cy="525463"/>
            <a:chOff x="9501" y="6938"/>
            <a:chExt cx="600" cy="600"/>
          </a:xfrm>
        </p:grpSpPr>
        <p:sp>
          <p:nvSpPr>
            <p:cNvPr id="44051" name="Rectangle 18"/>
            <p:cNvSpPr>
              <a:spLocks noChangeArrowheads="1"/>
            </p:cNvSpPr>
            <p:nvPr/>
          </p:nvSpPr>
          <p:spPr bwMode="auto">
            <a:xfrm>
              <a:off x="9501" y="6938"/>
              <a:ext cx="600" cy="600"/>
            </a:xfrm>
            <a:prstGeom prst="rect">
              <a:avLst/>
            </a:prstGeom>
            <a:solidFill>
              <a:srgbClr val="FFFFFF"/>
            </a:solidFill>
            <a:ln w="9525">
              <a:solidFill>
                <a:srgbClr val="000000"/>
              </a:solidFill>
              <a:miter lim="800000"/>
              <a:headEnd/>
              <a:tailEnd/>
            </a:ln>
          </p:spPr>
          <p:txBody>
            <a:bodyPr/>
            <a:lstStyle/>
            <a:p>
              <a:endParaRPr lang="es-ES" sz="1600" b="0">
                <a:solidFill>
                  <a:schemeClr val="tx1"/>
                </a:solidFill>
              </a:endParaRPr>
            </a:p>
          </p:txBody>
        </p:sp>
        <p:sp>
          <p:nvSpPr>
            <p:cNvPr id="44052" name="Oval 19"/>
            <p:cNvSpPr>
              <a:spLocks noChangeArrowheads="1"/>
            </p:cNvSpPr>
            <p:nvPr/>
          </p:nvSpPr>
          <p:spPr bwMode="auto">
            <a:xfrm>
              <a:off x="9501" y="6938"/>
              <a:ext cx="600" cy="600"/>
            </a:xfrm>
            <a:prstGeom prst="ellipse">
              <a:avLst/>
            </a:prstGeom>
            <a:solidFill>
              <a:srgbClr val="FFFFFF"/>
            </a:solidFill>
            <a:ln w="9525">
              <a:solidFill>
                <a:srgbClr val="000000"/>
              </a:solidFill>
              <a:round/>
              <a:headEnd/>
              <a:tailEnd/>
            </a:ln>
          </p:spPr>
          <p:txBody>
            <a:bodyPr/>
            <a:lstStyle/>
            <a:p>
              <a:endParaRPr lang="es-ES" sz="1600" b="0">
                <a:solidFill>
                  <a:schemeClr val="tx1"/>
                </a:solidFill>
              </a:endParaRPr>
            </a:p>
          </p:txBody>
        </p:sp>
      </p:grpSp>
      <p:sp>
        <p:nvSpPr>
          <p:cNvPr id="44053" name="Text Box 20"/>
          <p:cNvSpPr txBox="1">
            <a:spLocks noChangeArrowheads="1"/>
          </p:cNvSpPr>
          <p:nvPr/>
        </p:nvSpPr>
        <p:spPr bwMode="auto">
          <a:xfrm>
            <a:off x="7353300" y="1371600"/>
            <a:ext cx="1471613" cy="630238"/>
          </a:xfrm>
          <a:prstGeom prst="rect">
            <a:avLst/>
          </a:prstGeom>
          <a:noFill/>
          <a:ln w="9525">
            <a:noFill/>
            <a:miter lim="800000"/>
            <a:headEnd/>
            <a:tailEnd/>
          </a:ln>
        </p:spPr>
        <p:txBody>
          <a:bodyPr/>
          <a:lstStyle/>
          <a:p>
            <a:pPr algn="ctr" eaLnBrk="0" hangingPunct="0"/>
            <a:r>
              <a:rPr lang="es-ES" sz="1400" b="0">
                <a:solidFill>
                  <a:srgbClr val="000099"/>
                </a:solidFill>
                <a:latin typeface="Agency FB" pitchFamily="34" charset="0"/>
              </a:rPr>
              <a:t>Indicador de intensidad</a:t>
            </a:r>
          </a:p>
        </p:txBody>
      </p:sp>
      <p:sp>
        <p:nvSpPr>
          <p:cNvPr id="44054" name="Freeform 21"/>
          <p:cNvSpPr>
            <a:spLocks/>
          </p:cNvSpPr>
          <p:nvPr/>
        </p:nvSpPr>
        <p:spPr bwMode="auto">
          <a:xfrm>
            <a:off x="8135938" y="2317750"/>
            <a:ext cx="161925" cy="215900"/>
          </a:xfrm>
          <a:custGeom>
            <a:avLst/>
            <a:gdLst>
              <a:gd name="T0" fmla="*/ 0 w 185"/>
              <a:gd name="T1" fmla="*/ 215900 h 245"/>
              <a:gd name="T2" fmla="*/ 161925 w 185"/>
              <a:gd name="T3" fmla="*/ 0 h 245"/>
              <a:gd name="T4" fmla="*/ 0 60000 65536"/>
              <a:gd name="T5" fmla="*/ 0 60000 65536"/>
              <a:gd name="T6" fmla="*/ 0 w 185"/>
              <a:gd name="T7" fmla="*/ 0 h 245"/>
              <a:gd name="T8" fmla="*/ 185 w 185"/>
              <a:gd name="T9" fmla="*/ 245 h 245"/>
            </a:gdLst>
            <a:ahLst/>
            <a:cxnLst>
              <a:cxn ang="T4">
                <a:pos x="T0" y="T1"/>
              </a:cxn>
              <a:cxn ang="T5">
                <a:pos x="T2" y="T3"/>
              </a:cxn>
            </a:cxnLst>
            <a:rect l="T6" t="T7" r="T8" b="T9"/>
            <a:pathLst>
              <a:path w="185" h="245">
                <a:moveTo>
                  <a:pt x="0" y="245"/>
                </a:moveTo>
                <a:lnTo>
                  <a:pt x="185" y="0"/>
                </a:lnTo>
              </a:path>
            </a:pathLst>
          </a:custGeom>
          <a:noFill/>
          <a:ln w="9525" cap="flat" cmpd="sng">
            <a:solidFill>
              <a:srgbClr val="000000"/>
            </a:solidFill>
            <a:prstDash val="solid"/>
            <a:round/>
            <a:headEnd type="none" w="med" len="med"/>
            <a:tailEnd type="triangle" w="med" len="med"/>
          </a:ln>
        </p:spPr>
        <p:txBody>
          <a:bodyPr/>
          <a:lstStyle/>
          <a:p>
            <a:endParaRPr lang="es-ES"/>
          </a:p>
        </p:txBody>
      </p:sp>
      <p:sp>
        <p:nvSpPr>
          <p:cNvPr id="44055" name="Rectangle 22"/>
          <p:cNvSpPr>
            <a:spLocks noChangeArrowheads="1"/>
          </p:cNvSpPr>
          <p:nvPr/>
        </p:nvSpPr>
        <p:spPr bwMode="auto">
          <a:xfrm>
            <a:off x="5988050" y="2325688"/>
            <a:ext cx="630238" cy="314325"/>
          </a:xfrm>
          <a:prstGeom prst="rect">
            <a:avLst/>
          </a:prstGeom>
          <a:solidFill>
            <a:srgbClr val="FFFFFF"/>
          </a:solidFill>
          <a:ln w="9525">
            <a:solidFill>
              <a:srgbClr val="000000"/>
            </a:solidFill>
            <a:miter lim="800000"/>
            <a:headEnd/>
            <a:tailEnd/>
          </a:ln>
        </p:spPr>
        <p:txBody>
          <a:bodyPr/>
          <a:lstStyle/>
          <a:p>
            <a:endParaRPr lang="es-ES" sz="1600" b="0">
              <a:solidFill>
                <a:schemeClr val="tx1"/>
              </a:solidFill>
            </a:endParaRPr>
          </a:p>
        </p:txBody>
      </p:sp>
      <p:sp>
        <p:nvSpPr>
          <p:cNvPr id="44056" name="Text Box 23"/>
          <p:cNvSpPr txBox="1">
            <a:spLocks noChangeArrowheads="1"/>
          </p:cNvSpPr>
          <p:nvPr/>
        </p:nvSpPr>
        <p:spPr bwMode="auto">
          <a:xfrm>
            <a:off x="5567363" y="1538288"/>
            <a:ext cx="1471612" cy="471487"/>
          </a:xfrm>
          <a:prstGeom prst="rect">
            <a:avLst/>
          </a:prstGeom>
          <a:noFill/>
          <a:ln w="9525">
            <a:noFill/>
            <a:miter lim="800000"/>
            <a:headEnd/>
            <a:tailEnd/>
          </a:ln>
        </p:spPr>
        <p:txBody>
          <a:bodyPr/>
          <a:lstStyle/>
          <a:p>
            <a:pPr algn="ctr" eaLnBrk="0" hangingPunct="0"/>
            <a:r>
              <a:rPr lang="es-ES" sz="1400" b="0">
                <a:solidFill>
                  <a:srgbClr val="000099"/>
                </a:solidFill>
                <a:latin typeface="Agency FB" pitchFamily="34" charset="0"/>
              </a:rPr>
              <a:t>Sincrotransmisores</a:t>
            </a:r>
          </a:p>
        </p:txBody>
      </p:sp>
      <p:sp>
        <p:nvSpPr>
          <p:cNvPr id="44057" name="Line 24"/>
          <p:cNvSpPr>
            <a:spLocks noChangeShapeType="1"/>
          </p:cNvSpPr>
          <p:nvPr/>
        </p:nvSpPr>
        <p:spPr bwMode="auto">
          <a:xfrm>
            <a:off x="5567363" y="2482850"/>
            <a:ext cx="420687" cy="0"/>
          </a:xfrm>
          <a:prstGeom prst="line">
            <a:avLst/>
          </a:prstGeom>
          <a:noFill/>
          <a:ln w="9525">
            <a:solidFill>
              <a:srgbClr val="000000"/>
            </a:solidFill>
            <a:round/>
            <a:headEnd/>
            <a:tailEnd/>
          </a:ln>
        </p:spPr>
        <p:txBody>
          <a:bodyPr/>
          <a:lstStyle/>
          <a:p>
            <a:endParaRPr lang="es-ES"/>
          </a:p>
        </p:txBody>
      </p:sp>
      <p:sp>
        <p:nvSpPr>
          <p:cNvPr id="44058" name="Line 25"/>
          <p:cNvSpPr>
            <a:spLocks noChangeShapeType="1"/>
          </p:cNvSpPr>
          <p:nvPr/>
        </p:nvSpPr>
        <p:spPr bwMode="auto">
          <a:xfrm>
            <a:off x="3362325" y="1381125"/>
            <a:ext cx="0" cy="4365625"/>
          </a:xfrm>
          <a:prstGeom prst="line">
            <a:avLst/>
          </a:prstGeom>
          <a:noFill/>
          <a:ln w="9525">
            <a:solidFill>
              <a:srgbClr val="000000"/>
            </a:solidFill>
            <a:round/>
            <a:headEnd/>
            <a:tailEnd/>
          </a:ln>
        </p:spPr>
        <p:txBody>
          <a:bodyPr/>
          <a:lstStyle/>
          <a:p>
            <a:endParaRPr lang="es-ES"/>
          </a:p>
        </p:txBody>
      </p:sp>
      <p:sp>
        <p:nvSpPr>
          <p:cNvPr id="44059" name="Line 26"/>
          <p:cNvSpPr>
            <a:spLocks noChangeShapeType="1"/>
          </p:cNvSpPr>
          <p:nvPr/>
        </p:nvSpPr>
        <p:spPr bwMode="auto">
          <a:xfrm>
            <a:off x="7353300" y="1538288"/>
            <a:ext cx="0" cy="4252912"/>
          </a:xfrm>
          <a:prstGeom prst="line">
            <a:avLst/>
          </a:prstGeom>
          <a:noFill/>
          <a:ln w="9525">
            <a:solidFill>
              <a:srgbClr val="000000"/>
            </a:solidFill>
            <a:round/>
            <a:headEnd/>
            <a:tailEnd/>
          </a:ln>
        </p:spPr>
        <p:txBody>
          <a:bodyPr/>
          <a:lstStyle/>
          <a:p>
            <a:endParaRPr lang="es-ES"/>
          </a:p>
        </p:txBody>
      </p:sp>
      <p:sp>
        <p:nvSpPr>
          <p:cNvPr id="44060" name="Line 27"/>
          <p:cNvSpPr>
            <a:spLocks noChangeShapeType="1"/>
          </p:cNvSpPr>
          <p:nvPr/>
        </p:nvSpPr>
        <p:spPr bwMode="auto">
          <a:xfrm>
            <a:off x="1322388" y="3733800"/>
            <a:ext cx="630237" cy="0"/>
          </a:xfrm>
          <a:prstGeom prst="line">
            <a:avLst/>
          </a:prstGeom>
          <a:noFill/>
          <a:ln w="19050">
            <a:solidFill>
              <a:srgbClr val="000000"/>
            </a:solidFill>
            <a:round/>
            <a:headEnd/>
            <a:tailEnd/>
          </a:ln>
        </p:spPr>
        <p:txBody>
          <a:bodyPr/>
          <a:lstStyle/>
          <a:p>
            <a:endParaRPr lang="es-ES"/>
          </a:p>
        </p:txBody>
      </p:sp>
      <p:sp>
        <p:nvSpPr>
          <p:cNvPr id="44061" name="Arc 28"/>
          <p:cNvSpPr>
            <a:spLocks/>
          </p:cNvSpPr>
          <p:nvPr/>
        </p:nvSpPr>
        <p:spPr bwMode="auto">
          <a:xfrm>
            <a:off x="1744663" y="3576638"/>
            <a:ext cx="207962" cy="161925"/>
          </a:xfrm>
          <a:custGeom>
            <a:avLst/>
            <a:gdLst>
              <a:gd name="T0" fmla="*/ 24 w 43200"/>
              <a:gd name="T1" fmla="*/ 1152455 h 22293"/>
              <a:gd name="T2" fmla="*/ 1000860 w 43200"/>
              <a:gd name="T3" fmla="*/ 1176141 h 22293"/>
              <a:gd name="T4" fmla="*/ 500558 w 43200"/>
              <a:gd name="T5" fmla="*/ 1139576 h 22293"/>
              <a:gd name="T6" fmla="*/ 0 60000 65536"/>
              <a:gd name="T7" fmla="*/ 0 60000 65536"/>
              <a:gd name="T8" fmla="*/ 0 60000 65536"/>
              <a:gd name="T9" fmla="*/ 0 w 43200"/>
              <a:gd name="T10" fmla="*/ 0 h 22293"/>
              <a:gd name="T11" fmla="*/ 43200 w 43200"/>
              <a:gd name="T12" fmla="*/ 22293 h 22293"/>
            </a:gdLst>
            <a:ahLst/>
            <a:cxnLst>
              <a:cxn ang="T6">
                <a:pos x="T0" y="T1"/>
              </a:cxn>
              <a:cxn ang="T7">
                <a:pos x="T2" y="T3"/>
              </a:cxn>
              <a:cxn ang="T8">
                <a:pos x="T4" y="T5"/>
              </a:cxn>
            </a:cxnLst>
            <a:rect l="T9" t="T10" r="T11" b="T12"/>
            <a:pathLst>
              <a:path w="43200" h="22293" fill="none" extrusionOk="0">
                <a:moveTo>
                  <a:pt x="1" y="21843"/>
                </a:moveTo>
                <a:cubicBezTo>
                  <a:pt x="0" y="21762"/>
                  <a:pt x="0" y="21681"/>
                  <a:pt x="0" y="21600"/>
                </a:cubicBezTo>
                <a:cubicBezTo>
                  <a:pt x="0" y="9670"/>
                  <a:pt x="9670" y="0"/>
                  <a:pt x="21600" y="0"/>
                </a:cubicBezTo>
                <a:cubicBezTo>
                  <a:pt x="33529" y="0"/>
                  <a:pt x="43200" y="9670"/>
                  <a:pt x="43200" y="21600"/>
                </a:cubicBezTo>
                <a:cubicBezTo>
                  <a:pt x="43200" y="21831"/>
                  <a:pt x="43196" y="22062"/>
                  <a:pt x="43188" y="22292"/>
                </a:cubicBezTo>
              </a:path>
              <a:path w="43200" h="22293" stroke="0" extrusionOk="0">
                <a:moveTo>
                  <a:pt x="1" y="21843"/>
                </a:moveTo>
                <a:cubicBezTo>
                  <a:pt x="0" y="21762"/>
                  <a:pt x="0" y="21681"/>
                  <a:pt x="0" y="21600"/>
                </a:cubicBezTo>
                <a:cubicBezTo>
                  <a:pt x="0" y="9670"/>
                  <a:pt x="9670" y="0"/>
                  <a:pt x="21600" y="0"/>
                </a:cubicBezTo>
                <a:cubicBezTo>
                  <a:pt x="33529" y="0"/>
                  <a:pt x="43200" y="9670"/>
                  <a:pt x="43200" y="21600"/>
                </a:cubicBezTo>
                <a:cubicBezTo>
                  <a:pt x="43200" y="21831"/>
                  <a:pt x="43196" y="22062"/>
                  <a:pt x="43188" y="22292"/>
                </a:cubicBezTo>
                <a:lnTo>
                  <a:pt x="21600" y="21600"/>
                </a:lnTo>
                <a:close/>
              </a:path>
            </a:pathLst>
          </a:custGeom>
          <a:solidFill>
            <a:srgbClr val="000000"/>
          </a:solidFill>
          <a:ln w="9525">
            <a:solidFill>
              <a:srgbClr val="000000"/>
            </a:solidFill>
            <a:round/>
            <a:headEnd/>
            <a:tailEnd/>
          </a:ln>
        </p:spPr>
        <p:txBody>
          <a:bodyPr/>
          <a:lstStyle/>
          <a:p>
            <a:endParaRPr lang="es-ES"/>
          </a:p>
        </p:txBody>
      </p:sp>
      <p:sp>
        <p:nvSpPr>
          <p:cNvPr id="44062" name="Text Box 29"/>
          <p:cNvSpPr txBox="1">
            <a:spLocks noChangeArrowheads="1"/>
          </p:cNvSpPr>
          <p:nvPr/>
        </p:nvSpPr>
        <p:spPr bwMode="auto">
          <a:xfrm>
            <a:off x="1533525" y="3105150"/>
            <a:ext cx="944563" cy="471488"/>
          </a:xfrm>
          <a:prstGeom prst="rect">
            <a:avLst/>
          </a:prstGeom>
          <a:noFill/>
          <a:ln w="9525">
            <a:noFill/>
            <a:miter lim="800000"/>
            <a:headEnd/>
            <a:tailEnd/>
          </a:ln>
        </p:spPr>
        <p:txBody>
          <a:bodyPr/>
          <a:lstStyle/>
          <a:p>
            <a:pPr eaLnBrk="0" hangingPunct="0"/>
            <a:r>
              <a:rPr lang="es-ES" sz="1400" b="0">
                <a:solidFill>
                  <a:srgbClr val="000099"/>
                </a:solidFill>
                <a:latin typeface="Agency FB" pitchFamily="34" charset="0"/>
              </a:rPr>
              <a:t>Veleta</a:t>
            </a:r>
          </a:p>
        </p:txBody>
      </p:sp>
      <p:sp>
        <p:nvSpPr>
          <p:cNvPr id="44063" name="Oval 30"/>
          <p:cNvSpPr>
            <a:spLocks noChangeArrowheads="1"/>
          </p:cNvSpPr>
          <p:nvPr/>
        </p:nvSpPr>
        <p:spPr bwMode="auto">
          <a:xfrm>
            <a:off x="946150" y="3419475"/>
            <a:ext cx="1679575" cy="630238"/>
          </a:xfrm>
          <a:prstGeom prst="ellipse">
            <a:avLst/>
          </a:prstGeom>
          <a:noFill/>
          <a:ln w="9525">
            <a:solidFill>
              <a:srgbClr val="000000"/>
            </a:solidFill>
            <a:prstDash val="dash"/>
            <a:round/>
            <a:headEnd/>
            <a:tailEnd/>
          </a:ln>
        </p:spPr>
        <p:txBody>
          <a:bodyPr/>
          <a:lstStyle/>
          <a:p>
            <a:endParaRPr lang="es-ES" sz="1600" b="0">
              <a:solidFill>
                <a:schemeClr val="tx1"/>
              </a:solidFill>
            </a:endParaRPr>
          </a:p>
        </p:txBody>
      </p:sp>
      <p:sp>
        <p:nvSpPr>
          <p:cNvPr id="44064" name="Text Box 31"/>
          <p:cNvSpPr txBox="1">
            <a:spLocks noChangeArrowheads="1"/>
          </p:cNvSpPr>
          <p:nvPr/>
        </p:nvSpPr>
        <p:spPr bwMode="auto">
          <a:xfrm>
            <a:off x="1155700" y="3576638"/>
            <a:ext cx="944563" cy="473075"/>
          </a:xfrm>
          <a:prstGeom prst="rect">
            <a:avLst/>
          </a:prstGeom>
          <a:noFill/>
          <a:ln w="9525">
            <a:noFill/>
            <a:miter lim="800000"/>
            <a:headEnd/>
            <a:tailEnd/>
          </a:ln>
        </p:spPr>
        <p:txBody>
          <a:bodyPr/>
          <a:lstStyle/>
          <a:p>
            <a:pPr eaLnBrk="0" hangingPunct="0"/>
            <a:r>
              <a:rPr lang="es-ES" sz="1400">
                <a:solidFill>
                  <a:srgbClr val="000099"/>
                </a:solidFill>
                <a:latin typeface="Agency FB" pitchFamily="34" charset="0"/>
              </a:rPr>
              <a:t>N</a:t>
            </a:r>
          </a:p>
        </p:txBody>
      </p:sp>
      <p:sp>
        <p:nvSpPr>
          <p:cNvPr id="44065" name="Oval 32"/>
          <p:cNvSpPr>
            <a:spLocks noChangeArrowheads="1"/>
          </p:cNvSpPr>
          <p:nvPr/>
        </p:nvSpPr>
        <p:spPr bwMode="auto">
          <a:xfrm>
            <a:off x="1533525" y="4049713"/>
            <a:ext cx="419100" cy="157162"/>
          </a:xfrm>
          <a:prstGeom prst="ellipse">
            <a:avLst/>
          </a:prstGeom>
          <a:solidFill>
            <a:srgbClr val="FFFFFF"/>
          </a:solidFill>
          <a:ln w="38100">
            <a:solidFill>
              <a:srgbClr val="000000"/>
            </a:solidFill>
            <a:round/>
            <a:headEnd/>
            <a:tailEnd/>
          </a:ln>
        </p:spPr>
        <p:txBody>
          <a:bodyPr/>
          <a:lstStyle/>
          <a:p>
            <a:endParaRPr lang="es-ES" sz="1600" b="0">
              <a:solidFill>
                <a:schemeClr val="tx1"/>
              </a:solidFill>
            </a:endParaRPr>
          </a:p>
        </p:txBody>
      </p:sp>
      <p:sp>
        <p:nvSpPr>
          <p:cNvPr id="44066" name="Freeform 33"/>
          <p:cNvSpPr>
            <a:spLocks/>
          </p:cNvSpPr>
          <p:nvPr/>
        </p:nvSpPr>
        <p:spPr bwMode="auto">
          <a:xfrm>
            <a:off x="1741488" y="3733800"/>
            <a:ext cx="1587" cy="334963"/>
          </a:xfrm>
          <a:custGeom>
            <a:avLst/>
            <a:gdLst>
              <a:gd name="T0" fmla="*/ 1587 w 1"/>
              <a:gd name="T1" fmla="*/ 0 h 382"/>
              <a:gd name="T2" fmla="*/ 0 w 1"/>
              <a:gd name="T3" fmla="*/ 334963 h 382"/>
              <a:gd name="T4" fmla="*/ 0 60000 65536"/>
              <a:gd name="T5" fmla="*/ 0 60000 65536"/>
              <a:gd name="T6" fmla="*/ 0 w 1"/>
              <a:gd name="T7" fmla="*/ 0 h 382"/>
              <a:gd name="T8" fmla="*/ 1 w 1"/>
              <a:gd name="T9" fmla="*/ 382 h 382"/>
            </a:gdLst>
            <a:ahLst/>
            <a:cxnLst>
              <a:cxn ang="T4">
                <a:pos x="T0" y="T1"/>
              </a:cxn>
              <a:cxn ang="T5">
                <a:pos x="T2" y="T3"/>
              </a:cxn>
            </a:cxnLst>
            <a:rect l="T6" t="T7" r="T8" b="T9"/>
            <a:pathLst>
              <a:path w="1" h="382">
                <a:moveTo>
                  <a:pt x="1" y="0"/>
                </a:moveTo>
                <a:lnTo>
                  <a:pt x="0" y="382"/>
                </a:lnTo>
              </a:path>
            </a:pathLst>
          </a:custGeom>
          <a:noFill/>
          <a:ln w="19050" cap="flat" cmpd="sng">
            <a:solidFill>
              <a:srgbClr val="000000"/>
            </a:solidFill>
            <a:prstDash val="solid"/>
            <a:round/>
            <a:headEnd type="none" w="med" len="med"/>
            <a:tailEnd type="none" w="med" len="med"/>
          </a:ln>
        </p:spPr>
        <p:txBody>
          <a:bodyPr/>
          <a:lstStyle/>
          <a:p>
            <a:endParaRPr lang="es-ES"/>
          </a:p>
        </p:txBody>
      </p:sp>
      <p:sp>
        <p:nvSpPr>
          <p:cNvPr id="44067" name="Line 34"/>
          <p:cNvSpPr>
            <a:spLocks noChangeShapeType="1"/>
          </p:cNvSpPr>
          <p:nvPr/>
        </p:nvSpPr>
        <p:spPr bwMode="auto">
          <a:xfrm>
            <a:off x="1743075" y="4206875"/>
            <a:ext cx="0" cy="315913"/>
          </a:xfrm>
          <a:prstGeom prst="line">
            <a:avLst/>
          </a:prstGeom>
          <a:noFill/>
          <a:ln w="9525">
            <a:solidFill>
              <a:srgbClr val="000000"/>
            </a:solidFill>
            <a:round/>
            <a:headEnd/>
            <a:tailEnd/>
          </a:ln>
        </p:spPr>
        <p:txBody>
          <a:bodyPr/>
          <a:lstStyle/>
          <a:p>
            <a:endParaRPr lang="es-ES"/>
          </a:p>
        </p:txBody>
      </p:sp>
      <p:grpSp>
        <p:nvGrpSpPr>
          <p:cNvPr id="44068" name="Group 35"/>
          <p:cNvGrpSpPr>
            <a:grpSpLocks/>
          </p:cNvGrpSpPr>
          <p:nvPr/>
        </p:nvGrpSpPr>
        <p:grpSpPr bwMode="auto">
          <a:xfrm>
            <a:off x="7878763" y="4216400"/>
            <a:ext cx="525462" cy="523875"/>
            <a:chOff x="9501" y="6938"/>
            <a:chExt cx="600" cy="600"/>
          </a:xfrm>
        </p:grpSpPr>
        <p:sp>
          <p:nvSpPr>
            <p:cNvPr id="44069" name="Rectangle 36"/>
            <p:cNvSpPr>
              <a:spLocks noChangeArrowheads="1"/>
            </p:cNvSpPr>
            <p:nvPr/>
          </p:nvSpPr>
          <p:spPr bwMode="auto">
            <a:xfrm>
              <a:off x="9501" y="6938"/>
              <a:ext cx="600" cy="600"/>
            </a:xfrm>
            <a:prstGeom prst="rect">
              <a:avLst/>
            </a:prstGeom>
            <a:solidFill>
              <a:srgbClr val="FFFFFF"/>
            </a:solidFill>
            <a:ln w="9525">
              <a:solidFill>
                <a:srgbClr val="000000"/>
              </a:solidFill>
              <a:miter lim="800000"/>
              <a:headEnd/>
              <a:tailEnd/>
            </a:ln>
          </p:spPr>
          <p:txBody>
            <a:bodyPr/>
            <a:lstStyle/>
            <a:p>
              <a:endParaRPr lang="es-ES" sz="1600" b="0">
                <a:solidFill>
                  <a:schemeClr val="tx1"/>
                </a:solidFill>
              </a:endParaRPr>
            </a:p>
          </p:txBody>
        </p:sp>
        <p:sp>
          <p:nvSpPr>
            <p:cNvPr id="44070" name="Oval 37"/>
            <p:cNvSpPr>
              <a:spLocks noChangeArrowheads="1"/>
            </p:cNvSpPr>
            <p:nvPr/>
          </p:nvSpPr>
          <p:spPr bwMode="auto">
            <a:xfrm>
              <a:off x="9501" y="6938"/>
              <a:ext cx="600" cy="600"/>
            </a:xfrm>
            <a:prstGeom prst="ellipse">
              <a:avLst/>
            </a:prstGeom>
            <a:solidFill>
              <a:srgbClr val="FFFFFF"/>
            </a:solidFill>
            <a:ln w="9525">
              <a:solidFill>
                <a:srgbClr val="000000"/>
              </a:solidFill>
              <a:round/>
              <a:headEnd/>
              <a:tailEnd/>
            </a:ln>
          </p:spPr>
          <p:txBody>
            <a:bodyPr/>
            <a:lstStyle/>
            <a:p>
              <a:endParaRPr lang="es-ES" sz="1600" b="0">
                <a:solidFill>
                  <a:schemeClr val="tx1"/>
                </a:solidFill>
              </a:endParaRPr>
            </a:p>
          </p:txBody>
        </p:sp>
      </p:grpSp>
      <p:sp>
        <p:nvSpPr>
          <p:cNvPr id="44071" name="Text Box 38"/>
          <p:cNvSpPr txBox="1">
            <a:spLocks noChangeArrowheads="1"/>
          </p:cNvSpPr>
          <p:nvPr/>
        </p:nvSpPr>
        <p:spPr bwMode="auto">
          <a:xfrm>
            <a:off x="7415213" y="3406775"/>
            <a:ext cx="1576387" cy="682625"/>
          </a:xfrm>
          <a:prstGeom prst="rect">
            <a:avLst/>
          </a:prstGeom>
          <a:noFill/>
          <a:ln w="9525">
            <a:noFill/>
            <a:miter lim="800000"/>
            <a:headEnd/>
            <a:tailEnd/>
          </a:ln>
        </p:spPr>
        <p:txBody>
          <a:bodyPr/>
          <a:lstStyle/>
          <a:p>
            <a:pPr algn="ctr" eaLnBrk="0" hangingPunct="0"/>
            <a:r>
              <a:rPr lang="es-ES" sz="1400" b="0">
                <a:solidFill>
                  <a:srgbClr val="000099"/>
                </a:solidFill>
                <a:latin typeface="Agency FB" pitchFamily="34" charset="0"/>
              </a:rPr>
              <a:t>Indicador de dirección</a:t>
            </a:r>
          </a:p>
        </p:txBody>
      </p:sp>
      <p:sp>
        <p:nvSpPr>
          <p:cNvPr id="44072" name="Text Box 39"/>
          <p:cNvSpPr txBox="1">
            <a:spLocks noChangeArrowheads="1"/>
          </p:cNvSpPr>
          <p:nvPr/>
        </p:nvSpPr>
        <p:spPr bwMode="auto">
          <a:xfrm>
            <a:off x="2057400" y="4037013"/>
            <a:ext cx="1262063" cy="787400"/>
          </a:xfrm>
          <a:prstGeom prst="rect">
            <a:avLst/>
          </a:prstGeom>
          <a:noFill/>
          <a:ln w="9525">
            <a:noFill/>
            <a:miter lim="800000"/>
            <a:headEnd/>
            <a:tailEnd/>
          </a:ln>
        </p:spPr>
        <p:txBody>
          <a:bodyPr/>
          <a:lstStyle/>
          <a:p>
            <a:pPr eaLnBrk="0" hangingPunct="0"/>
            <a:r>
              <a:rPr lang="es-ES" sz="1400" b="0">
                <a:solidFill>
                  <a:srgbClr val="000099"/>
                </a:solidFill>
                <a:latin typeface="Agency FB" pitchFamily="34" charset="0"/>
              </a:rPr>
              <a:t>Sincro transmisor</a:t>
            </a:r>
          </a:p>
        </p:txBody>
      </p:sp>
      <p:sp>
        <p:nvSpPr>
          <p:cNvPr id="44073" name="Freeform 40"/>
          <p:cNvSpPr>
            <a:spLocks/>
          </p:cNvSpPr>
          <p:nvPr/>
        </p:nvSpPr>
        <p:spPr bwMode="auto">
          <a:xfrm>
            <a:off x="7921625" y="4340225"/>
            <a:ext cx="214313" cy="144463"/>
          </a:xfrm>
          <a:custGeom>
            <a:avLst/>
            <a:gdLst>
              <a:gd name="T0" fmla="*/ 214313 w 246"/>
              <a:gd name="T1" fmla="*/ 144463 h 165"/>
              <a:gd name="T2" fmla="*/ 0 w 246"/>
              <a:gd name="T3" fmla="*/ 0 h 165"/>
              <a:gd name="T4" fmla="*/ 0 60000 65536"/>
              <a:gd name="T5" fmla="*/ 0 60000 65536"/>
              <a:gd name="T6" fmla="*/ 0 w 246"/>
              <a:gd name="T7" fmla="*/ 0 h 165"/>
              <a:gd name="T8" fmla="*/ 246 w 246"/>
              <a:gd name="T9" fmla="*/ 165 h 165"/>
            </a:gdLst>
            <a:ahLst/>
            <a:cxnLst>
              <a:cxn ang="T4">
                <a:pos x="T0" y="T1"/>
              </a:cxn>
              <a:cxn ang="T5">
                <a:pos x="T2" y="T3"/>
              </a:cxn>
            </a:cxnLst>
            <a:rect l="T6" t="T7" r="T8" b="T9"/>
            <a:pathLst>
              <a:path w="246" h="165">
                <a:moveTo>
                  <a:pt x="246" y="165"/>
                </a:moveTo>
                <a:lnTo>
                  <a:pt x="0" y="0"/>
                </a:lnTo>
              </a:path>
            </a:pathLst>
          </a:custGeom>
          <a:noFill/>
          <a:ln w="9525" cap="flat" cmpd="sng">
            <a:solidFill>
              <a:srgbClr val="000000"/>
            </a:solidFill>
            <a:prstDash val="solid"/>
            <a:round/>
            <a:headEnd type="none" w="med" len="med"/>
            <a:tailEnd type="triangle" w="med" len="med"/>
          </a:ln>
        </p:spPr>
        <p:txBody>
          <a:bodyPr/>
          <a:lstStyle/>
          <a:p>
            <a:endParaRPr lang="es-ES"/>
          </a:p>
        </p:txBody>
      </p:sp>
      <p:sp>
        <p:nvSpPr>
          <p:cNvPr id="44074" name="Text Box 41"/>
          <p:cNvSpPr txBox="1">
            <a:spLocks noChangeArrowheads="1"/>
          </p:cNvSpPr>
          <p:nvPr/>
        </p:nvSpPr>
        <p:spPr bwMode="auto">
          <a:xfrm>
            <a:off x="1470025" y="4846638"/>
            <a:ext cx="2101850" cy="471487"/>
          </a:xfrm>
          <a:prstGeom prst="rect">
            <a:avLst/>
          </a:prstGeom>
          <a:noFill/>
          <a:ln w="9525">
            <a:noFill/>
            <a:miter lim="800000"/>
            <a:headEnd/>
            <a:tailEnd/>
          </a:ln>
        </p:spPr>
        <p:txBody>
          <a:bodyPr/>
          <a:lstStyle/>
          <a:p>
            <a:pPr eaLnBrk="0" hangingPunct="0"/>
            <a:r>
              <a:rPr lang="es-ES" sz="1400">
                <a:solidFill>
                  <a:srgbClr val="000099"/>
                </a:solidFill>
                <a:latin typeface="Agency FB" pitchFamily="34" charset="0"/>
              </a:rPr>
              <a:t>Unidad detectora</a:t>
            </a:r>
          </a:p>
        </p:txBody>
      </p:sp>
      <p:sp>
        <p:nvSpPr>
          <p:cNvPr id="44075" name="Text Box 42"/>
          <p:cNvSpPr txBox="1">
            <a:spLocks noChangeArrowheads="1"/>
          </p:cNvSpPr>
          <p:nvPr/>
        </p:nvSpPr>
        <p:spPr bwMode="auto">
          <a:xfrm>
            <a:off x="4306888" y="4846638"/>
            <a:ext cx="2311400" cy="471487"/>
          </a:xfrm>
          <a:prstGeom prst="rect">
            <a:avLst/>
          </a:prstGeom>
          <a:noFill/>
          <a:ln w="9525">
            <a:noFill/>
            <a:miter lim="800000"/>
            <a:headEnd/>
            <a:tailEnd/>
          </a:ln>
        </p:spPr>
        <p:txBody>
          <a:bodyPr/>
          <a:lstStyle/>
          <a:p>
            <a:pPr eaLnBrk="0" hangingPunct="0"/>
            <a:r>
              <a:rPr lang="es-ES" sz="1400">
                <a:solidFill>
                  <a:srgbClr val="000099"/>
                </a:solidFill>
                <a:latin typeface="Agency FB" pitchFamily="34" charset="0"/>
              </a:rPr>
              <a:t>Unidad Retransmisora</a:t>
            </a:r>
          </a:p>
        </p:txBody>
      </p:sp>
      <p:sp>
        <p:nvSpPr>
          <p:cNvPr id="44076" name="Text Box 43"/>
          <p:cNvSpPr txBox="1">
            <a:spLocks noChangeArrowheads="1"/>
          </p:cNvSpPr>
          <p:nvPr/>
        </p:nvSpPr>
        <p:spPr bwMode="auto">
          <a:xfrm>
            <a:off x="7626350" y="4981575"/>
            <a:ext cx="1260475" cy="787400"/>
          </a:xfrm>
          <a:prstGeom prst="rect">
            <a:avLst/>
          </a:prstGeom>
          <a:noFill/>
          <a:ln w="9525">
            <a:noFill/>
            <a:miter lim="800000"/>
            <a:headEnd/>
            <a:tailEnd/>
          </a:ln>
        </p:spPr>
        <p:txBody>
          <a:bodyPr/>
          <a:lstStyle/>
          <a:p>
            <a:pPr eaLnBrk="0" hangingPunct="0"/>
            <a:r>
              <a:rPr lang="es-ES" sz="1400">
                <a:solidFill>
                  <a:srgbClr val="000099"/>
                </a:solidFill>
                <a:latin typeface="Agency FB" pitchFamily="34" charset="0"/>
              </a:rPr>
              <a:t>Unidad Receptora</a:t>
            </a:r>
          </a:p>
        </p:txBody>
      </p:sp>
      <p:sp>
        <p:nvSpPr>
          <p:cNvPr id="44077" name="AutoShape 44"/>
          <p:cNvSpPr>
            <a:spLocks noChangeArrowheads="1"/>
          </p:cNvSpPr>
          <p:nvPr/>
        </p:nvSpPr>
        <p:spPr bwMode="auto">
          <a:xfrm>
            <a:off x="4832350" y="4373563"/>
            <a:ext cx="839788" cy="314325"/>
          </a:xfrm>
          <a:prstGeom prst="roundRect">
            <a:avLst>
              <a:gd name="adj" fmla="val 16667"/>
            </a:avLst>
          </a:prstGeom>
          <a:solidFill>
            <a:srgbClr val="FFFFFF"/>
          </a:solidFill>
          <a:ln w="9525">
            <a:solidFill>
              <a:srgbClr val="000000"/>
            </a:solidFill>
            <a:round/>
            <a:headEnd/>
            <a:tailEnd/>
          </a:ln>
        </p:spPr>
        <p:txBody>
          <a:bodyPr/>
          <a:lstStyle/>
          <a:p>
            <a:endParaRPr lang="es-ES" sz="1600" b="0">
              <a:solidFill>
                <a:schemeClr val="tx1"/>
              </a:solidFill>
            </a:endParaRPr>
          </a:p>
        </p:txBody>
      </p:sp>
      <p:sp>
        <p:nvSpPr>
          <p:cNvPr id="44078" name="Text Box 45"/>
          <p:cNvSpPr txBox="1">
            <a:spLocks noChangeArrowheads="1"/>
          </p:cNvSpPr>
          <p:nvPr/>
        </p:nvSpPr>
        <p:spPr bwMode="auto">
          <a:xfrm>
            <a:off x="4727575" y="3743325"/>
            <a:ext cx="1365250" cy="473075"/>
          </a:xfrm>
          <a:prstGeom prst="rect">
            <a:avLst/>
          </a:prstGeom>
          <a:noFill/>
          <a:ln w="9525">
            <a:noFill/>
            <a:miter lim="800000"/>
            <a:headEnd/>
            <a:tailEnd/>
          </a:ln>
        </p:spPr>
        <p:txBody>
          <a:bodyPr/>
          <a:lstStyle/>
          <a:p>
            <a:pPr eaLnBrk="0" hangingPunct="0"/>
            <a:r>
              <a:rPr lang="es-ES" sz="1400" b="0">
                <a:solidFill>
                  <a:srgbClr val="000099"/>
                </a:solidFill>
                <a:latin typeface="Agency FB" pitchFamily="34" charset="0"/>
              </a:rPr>
              <a:t>Servomotores</a:t>
            </a:r>
          </a:p>
        </p:txBody>
      </p:sp>
      <p:sp>
        <p:nvSpPr>
          <p:cNvPr id="44079" name="AutoShape 46"/>
          <p:cNvSpPr>
            <a:spLocks noChangeArrowheads="1"/>
          </p:cNvSpPr>
          <p:nvPr/>
        </p:nvSpPr>
        <p:spPr bwMode="auto">
          <a:xfrm>
            <a:off x="320675" y="2743200"/>
            <a:ext cx="1155700" cy="473075"/>
          </a:xfrm>
          <a:custGeom>
            <a:avLst/>
            <a:gdLst>
              <a:gd name="T0" fmla="*/ 46376472 w 21600"/>
              <a:gd name="T1" fmla="*/ 0 h 21600"/>
              <a:gd name="T2" fmla="*/ 0 w 21600"/>
              <a:gd name="T3" fmla="*/ 5180565 h 21600"/>
              <a:gd name="T4" fmla="*/ 46376472 w 21600"/>
              <a:gd name="T5" fmla="*/ 10361108 h 21600"/>
              <a:gd name="T6" fmla="*/ 61835305 w 21600"/>
              <a:gd name="T7" fmla="*/ 5180565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006A"/>
          </a:solidFill>
          <a:ln w="9525">
            <a:solidFill>
              <a:srgbClr val="000000"/>
            </a:solidFill>
            <a:miter lim="800000"/>
            <a:headEnd/>
            <a:tailEnd/>
          </a:ln>
        </p:spPr>
        <p:txBody>
          <a:bodyPr/>
          <a:lstStyle/>
          <a:p>
            <a:pPr eaLnBrk="0" hangingPunct="0"/>
            <a:r>
              <a:rPr lang="es-ES" sz="1400" b="0">
                <a:solidFill>
                  <a:srgbClr val="FFFF00"/>
                </a:solidFill>
                <a:latin typeface="Agency FB" pitchFamily="34" charset="0"/>
              </a:rPr>
              <a:t>Viento</a:t>
            </a:r>
          </a:p>
        </p:txBody>
      </p:sp>
      <p:sp>
        <p:nvSpPr>
          <p:cNvPr id="44080" name="Text Box 47"/>
          <p:cNvSpPr txBox="1">
            <a:spLocks noChangeArrowheads="1"/>
          </p:cNvSpPr>
          <p:nvPr/>
        </p:nvSpPr>
        <p:spPr bwMode="auto">
          <a:xfrm>
            <a:off x="5883275" y="3743325"/>
            <a:ext cx="1470025" cy="473075"/>
          </a:xfrm>
          <a:prstGeom prst="rect">
            <a:avLst/>
          </a:prstGeom>
          <a:noFill/>
          <a:ln w="9525">
            <a:noFill/>
            <a:miter lim="800000"/>
            <a:headEnd/>
            <a:tailEnd/>
          </a:ln>
        </p:spPr>
        <p:txBody>
          <a:bodyPr/>
          <a:lstStyle/>
          <a:p>
            <a:pPr algn="ctr" eaLnBrk="0" hangingPunct="0"/>
            <a:r>
              <a:rPr lang="es-ES" sz="1400" b="0">
                <a:solidFill>
                  <a:srgbClr val="000099"/>
                </a:solidFill>
                <a:latin typeface="Agency FB" pitchFamily="34" charset="0"/>
              </a:rPr>
              <a:t>Sincrotransmisores</a:t>
            </a:r>
          </a:p>
        </p:txBody>
      </p:sp>
      <p:sp>
        <p:nvSpPr>
          <p:cNvPr id="44081" name="Rectangle 48"/>
          <p:cNvSpPr>
            <a:spLocks noChangeArrowheads="1"/>
          </p:cNvSpPr>
          <p:nvPr/>
        </p:nvSpPr>
        <p:spPr bwMode="auto">
          <a:xfrm>
            <a:off x="6092825" y="4373563"/>
            <a:ext cx="630238" cy="314325"/>
          </a:xfrm>
          <a:prstGeom prst="rect">
            <a:avLst/>
          </a:prstGeom>
          <a:solidFill>
            <a:srgbClr val="FFFFFF"/>
          </a:solidFill>
          <a:ln w="9525">
            <a:solidFill>
              <a:srgbClr val="000000"/>
            </a:solidFill>
            <a:miter lim="800000"/>
            <a:headEnd/>
            <a:tailEnd/>
          </a:ln>
        </p:spPr>
        <p:txBody>
          <a:bodyPr/>
          <a:lstStyle/>
          <a:p>
            <a:endParaRPr lang="es-ES" sz="1600" b="0">
              <a:solidFill>
                <a:schemeClr val="tx1"/>
              </a:solidFill>
            </a:endParaRPr>
          </a:p>
        </p:txBody>
      </p:sp>
      <p:sp>
        <p:nvSpPr>
          <p:cNvPr id="44082" name="Line 49"/>
          <p:cNvSpPr>
            <a:spLocks noChangeShapeType="1"/>
          </p:cNvSpPr>
          <p:nvPr/>
        </p:nvSpPr>
        <p:spPr bwMode="auto">
          <a:xfrm>
            <a:off x="6618288" y="2482850"/>
            <a:ext cx="1260475" cy="0"/>
          </a:xfrm>
          <a:prstGeom prst="line">
            <a:avLst/>
          </a:prstGeom>
          <a:noFill/>
          <a:ln w="9525">
            <a:solidFill>
              <a:srgbClr val="000000"/>
            </a:solidFill>
            <a:round/>
            <a:headEnd/>
            <a:tailEnd/>
          </a:ln>
        </p:spPr>
        <p:txBody>
          <a:bodyPr/>
          <a:lstStyle/>
          <a:p>
            <a:endParaRPr lang="es-ES"/>
          </a:p>
        </p:txBody>
      </p:sp>
      <p:sp>
        <p:nvSpPr>
          <p:cNvPr id="44084" name="Rectangle 6" descr="Papel seda azul"/>
          <p:cNvSpPr>
            <a:spLocks noChangeArrowheads="1"/>
          </p:cNvSpPr>
          <p:nvPr/>
        </p:nvSpPr>
        <p:spPr bwMode="auto">
          <a:xfrm>
            <a:off x="1042988" y="504825"/>
            <a:ext cx="6985000" cy="485775"/>
          </a:xfrm>
          <a:prstGeom prst="rect">
            <a:avLst/>
          </a:prstGeom>
          <a:blipFill dpi="0" rotWithShape="1">
            <a:blip r:embed="rId2"/>
            <a:srcRect/>
            <a:tile tx="0" ty="0" sx="100000" sy="100000" flip="none" algn="tl"/>
          </a:blipFill>
          <a:ln w="28575">
            <a:solidFill>
              <a:srgbClr val="FF3300"/>
            </a:solidFill>
            <a:miter lim="800000"/>
            <a:headEnd/>
            <a:tailEnd/>
          </a:ln>
        </p:spPr>
        <p:txBody>
          <a:bodyPr>
            <a:spAutoFit/>
          </a:bodyPr>
          <a:lstStyle/>
          <a:p>
            <a:pPr lvl="1" algn="ctr">
              <a:spcBef>
                <a:spcPct val="50000"/>
              </a:spcBef>
            </a:pPr>
            <a:r>
              <a:rPr lang="es-CL" sz="2400">
                <a:solidFill>
                  <a:srgbClr val="006666"/>
                </a:solidFill>
                <a:latin typeface="Calibri" pitchFamily="34" charset="0"/>
              </a:rPr>
              <a:t>DIAGRAMA EN BLOCK DE UN ANEMÓMETRO</a:t>
            </a:r>
          </a:p>
        </p:txBody>
      </p:sp>
    </p:spTree>
  </p:cSld>
  <p:clrMapOvr>
    <a:masterClrMapping/>
  </p:clrMapOvr>
  <p:transition>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nemómetro Lambrecht WENTO-IND"/>
          <p:cNvPicPr>
            <a:picLocks noChangeAspect="1" noChangeArrowheads="1"/>
          </p:cNvPicPr>
          <p:nvPr/>
        </p:nvPicPr>
        <p:blipFill>
          <a:blip r:embed="rId2"/>
          <a:srcRect r="22536"/>
          <a:stretch>
            <a:fillRect/>
          </a:stretch>
        </p:blipFill>
        <p:spPr bwMode="auto">
          <a:xfrm>
            <a:off x="2192400" y="377975"/>
            <a:ext cx="4665616" cy="6265735"/>
          </a:xfrm>
          <a:prstGeom prst="rect">
            <a:avLst/>
          </a:prstGeom>
          <a:solidFill>
            <a:srgbClr val="FFC000"/>
          </a:solidFill>
          <a:ln w="28575">
            <a:solidFill>
              <a:schemeClr val="tx2">
                <a:lumMod val="50000"/>
              </a:schemeClr>
            </a:solidFill>
          </a:ln>
        </p:spPr>
      </p:pic>
    </p:spTree>
  </p:cSld>
  <p:clrMapOvr>
    <a:masterClrMapping/>
  </p:clrMapOvr>
  <p:transition>
    <p:wipe dir="r"/>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1566</TotalTime>
  <Words>976</Words>
  <Application>Microsoft Office PowerPoint</Application>
  <PresentationFormat>Presentación en pantalla (4:3)</PresentationFormat>
  <Paragraphs>162</Paragraphs>
  <Slides>21</Slides>
  <Notes>0</Notes>
  <HiddenSlides>0</HiddenSlides>
  <MMClips>0</MMClips>
  <ScaleCrop>false</ScaleCrop>
  <HeadingPairs>
    <vt:vector size="4" baseType="variant">
      <vt:variant>
        <vt:lpstr>Tema</vt:lpstr>
      </vt:variant>
      <vt:variant>
        <vt:i4>1</vt:i4>
      </vt:variant>
      <vt:variant>
        <vt:lpstr>Títulos de diapositiva</vt:lpstr>
      </vt:variant>
      <vt:variant>
        <vt:i4>21</vt:i4>
      </vt:variant>
    </vt:vector>
  </HeadingPairs>
  <TitlesOfParts>
    <vt:vector size="22" baseType="lpstr">
      <vt:lpstr>Tema de Office</vt:lpstr>
      <vt:lpstr>Diapositiva 1</vt:lpstr>
      <vt:lpstr>Diapositiva 2</vt:lpstr>
      <vt:lpstr>SENSOR</vt:lpstr>
      <vt:lpstr>Diapositiva 4</vt:lpstr>
      <vt:lpstr>INDICADOR DE VELOCIDAD Y DISTANCIA </vt:lpstr>
      <vt:lpstr>CALIBRAMIENTO</vt:lpstr>
      <vt:lpstr>PROCEDIMIENTO</vt:lpstr>
      <vt:lpstr>NORMAS</vt:lpstr>
      <vt:lpstr>MILLA MEDIDA</vt:lpstr>
      <vt:lpstr>CORREDERA DOPPLER</vt:lpstr>
      <vt:lpstr>LIMITACIONES</vt:lpstr>
      <vt:lpstr>LIMITACIONES</vt:lpstr>
      <vt:lpstr>POR QUÉ NO USARLA</vt:lpstr>
      <vt:lpstr>Diapositiva 14</vt:lpstr>
      <vt:lpstr>Diapositiva 15</vt:lpstr>
      <vt:lpstr>VIENTOS</vt:lpstr>
      <vt:lpstr>PROBLEMAS PARA MEDIR EL VIENTO</vt:lpstr>
      <vt:lpstr>Diapositiva 18</vt:lpstr>
      <vt:lpstr>DESCRIPCIÓN</vt:lpstr>
      <vt:lpstr>Diapositiva 20</vt:lpstr>
      <vt:lpstr>Diapositiva 21</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CA VÍCTOR ZANELLI SUFFO</dc:creator>
  <cp:lastModifiedBy>8666374-0</cp:lastModifiedBy>
  <cp:revision>135</cp:revision>
  <dcterms:created xsi:type="dcterms:W3CDTF">2018-02-27T13:11:18Z</dcterms:created>
  <dcterms:modified xsi:type="dcterms:W3CDTF">2021-09-22T15:44:22Z</dcterms:modified>
</cp:coreProperties>
</file>