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95" r:id="rId3"/>
    <p:sldId id="257" r:id="rId4"/>
    <p:sldId id="311" r:id="rId5"/>
    <p:sldId id="326" r:id="rId6"/>
    <p:sldId id="312" r:id="rId7"/>
    <p:sldId id="313" r:id="rId8"/>
    <p:sldId id="327" r:id="rId9"/>
    <p:sldId id="260" r:id="rId10"/>
    <p:sldId id="328" r:id="rId11"/>
    <p:sldId id="314" r:id="rId12"/>
    <p:sldId id="329" r:id="rId13"/>
    <p:sldId id="321" r:id="rId14"/>
    <p:sldId id="322" r:id="rId15"/>
    <p:sldId id="323" r:id="rId16"/>
    <p:sldId id="324" r:id="rId17"/>
    <p:sldId id="325" r:id="rId18"/>
    <p:sldId id="316" r:id="rId19"/>
    <p:sldId id="320" r:id="rId20"/>
    <p:sldId id="330" r:id="rId21"/>
    <p:sldId id="331" r:id="rId22"/>
    <p:sldId id="346" r:id="rId23"/>
    <p:sldId id="332" r:id="rId24"/>
    <p:sldId id="333" r:id="rId25"/>
    <p:sldId id="334" r:id="rId26"/>
    <p:sldId id="317" r:id="rId27"/>
    <p:sldId id="335" r:id="rId28"/>
    <p:sldId id="336" r:id="rId29"/>
    <p:sldId id="337" r:id="rId30"/>
    <p:sldId id="338" r:id="rId31"/>
    <p:sldId id="339" r:id="rId32"/>
    <p:sldId id="297" r:id="rId33"/>
    <p:sldId id="340" r:id="rId34"/>
    <p:sldId id="281" r:id="rId35"/>
    <p:sldId id="341" r:id="rId36"/>
    <p:sldId id="342" r:id="rId37"/>
    <p:sldId id="343" r:id="rId38"/>
    <p:sldId id="310" r:id="rId39"/>
    <p:sldId id="344" r:id="rId40"/>
    <p:sldId id="345" r:id="rId41"/>
    <p:sldId id="347" r:id="rId42"/>
  </p:sldIdLst>
  <p:sldSz cx="12192000" cy="6858000"/>
  <p:notesSz cx="6858000" cy="9144000"/>
  <p:defaultText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70"/>
    <p:restoredTop sz="94665"/>
  </p:normalViewPr>
  <p:slideViewPr>
    <p:cSldViewPr snapToGrid="0">
      <p:cViewPr varScale="1">
        <p:scale>
          <a:sx n="93" d="100"/>
          <a:sy n="93" d="100"/>
        </p:scale>
        <p:origin x="1080" y="5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3B7173-B265-4C1D-84CF-D1002B00EB43}" type="doc">
      <dgm:prSet loTypeId="urn:microsoft.com/office/officeart/2016/7/layout/RepeatingBendingProcessNew" loCatId="process" qsTypeId="urn:microsoft.com/office/officeart/2005/8/quickstyle/simple1" qsCatId="simple" csTypeId="urn:microsoft.com/office/officeart/2005/8/colors/colorful5" csCatId="colorful" phldr="1"/>
      <dgm:spPr/>
      <dgm:t>
        <a:bodyPr/>
        <a:lstStyle/>
        <a:p>
          <a:endParaRPr lang="en-US"/>
        </a:p>
      </dgm:t>
    </dgm:pt>
    <dgm:pt modelId="{47864725-2095-441A-94AA-655798216DB2}">
      <dgm:prSet/>
      <dgm:spPr/>
      <dgm:t>
        <a:bodyPr/>
        <a:lstStyle/>
        <a:p>
          <a:r>
            <a:rPr lang="es-ES_tradnl" dirty="0"/>
            <a:t>15 minutos de preparación, 10 minutos de ejecución. Respondan las siguientes preguntas </a:t>
          </a:r>
          <a:endParaRPr lang="en-US" dirty="0"/>
        </a:p>
      </dgm:t>
    </dgm:pt>
    <dgm:pt modelId="{E00731B2-47A5-4B04-A2FB-ACE60FE26A7C}" type="parTrans" cxnId="{4C3CF6F6-8168-441A-B03A-DB0E01698D01}">
      <dgm:prSet/>
      <dgm:spPr/>
      <dgm:t>
        <a:bodyPr/>
        <a:lstStyle/>
        <a:p>
          <a:endParaRPr lang="en-US"/>
        </a:p>
      </dgm:t>
    </dgm:pt>
    <dgm:pt modelId="{E3AA77A6-88B5-4DE0-8DBA-45D2359FF85B}" type="sibTrans" cxnId="{4C3CF6F6-8168-441A-B03A-DB0E01698D01}">
      <dgm:prSet/>
      <dgm:spPr/>
      <dgm:t>
        <a:bodyPr/>
        <a:lstStyle/>
        <a:p>
          <a:endParaRPr lang="en-US"/>
        </a:p>
      </dgm:t>
    </dgm:pt>
    <dgm:pt modelId="{C6BF702E-5028-450C-AE83-8104AE36FA3D}">
      <dgm:prSet/>
      <dgm:spPr/>
      <dgm:t>
        <a:bodyPr/>
        <a:lstStyle/>
        <a:p>
          <a:r>
            <a:rPr lang="es-ES_tradnl" dirty="0"/>
            <a:t>¿Cuál es el procedimiento para analizar el centro de gravedad del enemigo?</a:t>
          </a:r>
          <a:endParaRPr lang="en-US" dirty="0"/>
        </a:p>
      </dgm:t>
    </dgm:pt>
    <dgm:pt modelId="{775A1AC5-0C09-4B61-BD40-D4E48DE464CF}" type="parTrans" cxnId="{EE0EE311-1F52-4B64-81D3-2F8831BF7BE9}">
      <dgm:prSet/>
      <dgm:spPr/>
      <dgm:t>
        <a:bodyPr/>
        <a:lstStyle/>
        <a:p>
          <a:endParaRPr lang="en-US"/>
        </a:p>
      </dgm:t>
    </dgm:pt>
    <dgm:pt modelId="{7E2E7368-7866-4E6E-ADA5-785DB254EDBA}" type="sibTrans" cxnId="{EE0EE311-1F52-4B64-81D3-2F8831BF7BE9}">
      <dgm:prSet/>
      <dgm:spPr/>
      <dgm:t>
        <a:bodyPr/>
        <a:lstStyle/>
        <a:p>
          <a:endParaRPr lang="en-US"/>
        </a:p>
      </dgm:t>
    </dgm:pt>
    <dgm:pt modelId="{CD48E8E2-D961-4B40-91D8-4A721CC6CF2B}">
      <dgm:prSet/>
      <dgm:spPr/>
      <dgm:t>
        <a:bodyPr/>
        <a:lstStyle/>
        <a:p>
          <a:r>
            <a:rPr lang="es-ES_tradnl" dirty="0"/>
            <a:t>¿Cuál es la relación entre requerimientos crítico y vulnerabilidad crítica?</a:t>
          </a:r>
          <a:endParaRPr lang="en-US" dirty="0"/>
        </a:p>
      </dgm:t>
    </dgm:pt>
    <dgm:pt modelId="{C3D9BCAC-6895-445B-BE39-1DE95C260B78}" type="parTrans" cxnId="{6ABA897E-E6AE-4770-BF2C-D5DBD0C1282F}">
      <dgm:prSet/>
      <dgm:spPr/>
      <dgm:t>
        <a:bodyPr/>
        <a:lstStyle/>
        <a:p>
          <a:endParaRPr lang="en-US"/>
        </a:p>
      </dgm:t>
    </dgm:pt>
    <dgm:pt modelId="{3458087F-1845-4B6F-A13B-B6CB3210ECB2}" type="sibTrans" cxnId="{6ABA897E-E6AE-4770-BF2C-D5DBD0C1282F}">
      <dgm:prSet/>
      <dgm:spPr/>
      <dgm:t>
        <a:bodyPr/>
        <a:lstStyle/>
        <a:p>
          <a:endParaRPr lang="en-US"/>
        </a:p>
      </dgm:t>
    </dgm:pt>
    <dgm:pt modelId="{F46FF90B-DDFB-46A6-AE97-2E50CBA70CD9}">
      <dgm:prSet/>
      <dgm:spPr/>
      <dgm:t>
        <a:bodyPr/>
        <a:lstStyle/>
        <a:p>
          <a:r>
            <a:rPr lang="es-ES_tradnl" dirty="0"/>
            <a:t>¿Que termina produciendo el plan de explotación ?</a:t>
          </a:r>
          <a:endParaRPr lang="en-US" dirty="0"/>
        </a:p>
      </dgm:t>
    </dgm:pt>
    <dgm:pt modelId="{B5BC0768-4D77-4587-9E35-263B885C7EF6}" type="parTrans" cxnId="{100352C2-28C2-46B4-A3EC-7EE5857A092C}">
      <dgm:prSet/>
      <dgm:spPr/>
      <dgm:t>
        <a:bodyPr/>
        <a:lstStyle/>
        <a:p>
          <a:endParaRPr lang="en-US"/>
        </a:p>
      </dgm:t>
    </dgm:pt>
    <dgm:pt modelId="{EFAD0318-EE2D-4D76-BF20-FB024152AAE2}" type="sibTrans" cxnId="{100352C2-28C2-46B4-A3EC-7EE5857A092C}">
      <dgm:prSet/>
      <dgm:spPr/>
      <dgm:t>
        <a:bodyPr/>
        <a:lstStyle/>
        <a:p>
          <a:endParaRPr lang="en-US"/>
        </a:p>
      </dgm:t>
    </dgm:pt>
    <dgm:pt modelId="{68982E5A-8C85-234A-94EE-E10CFE69A44E}" type="pres">
      <dgm:prSet presAssocID="{073B7173-B265-4C1D-84CF-D1002B00EB43}" presName="Name0" presStyleCnt="0">
        <dgm:presLayoutVars>
          <dgm:dir/>
          <dgm:resizeHandles val="exact"/>
        </dgm:presLayoutVars>
      </dgm:prSet>
      <dgm:spPr/>
    </dgm:pt>
    <dgm:pt modelId="{3497F52E-4A87-4F4A-86B1-386168E20766}" type="pres">
      <dgm:prSet presAssocID="{47864725-2095-441A-94AA-655798216DB2}" presName="node" presStyleLbl="node1" presStyleIdx="0" presStyleCnt="4">
        <dgm:presLayoutVars>
          <dgm:bulletEnabled val="1"/>
        </dgm:presLayoutVars>
      </dgm:prSet>
      <dgm:spPr/>
    </dgm:pt>
    <dgm:pt modelId="{2F59E4A5-C7F9-3D4D-A7BC-CE9F275426B0}" type="pres">
      <dgm:prSet presAssocID="{E3AA77A6-88B5-4DE0-8DBA-45D2359FF85B}" presName="sibTrans" presStyleLbl="sibTrans1D1" presStyleIdx="0" presStyleCnt="3"/>
      <dgm:spPr/>
    </dgm:pt>
    <dgm:pt modelId="{58D3E90D-F4A1-3244-A855-8C48AB970514}" type="pres">
      <dgm:prSet presAssocID="{E3AA77A6-88B5-4DE0-8DBA-45D2359FF85B}" presName="connectorText" presStyleLbl="sibTrans1D1" presStyleIdx="0" presStyleCnt="3"/>
      <dgm:spPr/>
    </dgm:pt>
    <dgm:pt modelId="{0277EFE6-18DC-AD4F-B872-E4B5DE555FD4}" type="pres">
      <dgm:prSet presAssocID="{C6BF702E-5028-450C-AE83-8104AE36FA3D}" presName="node" presStyleLbl="node1" presStyleIdx="1" presStyleCnt="4">
        <dgm:presLayoutVars>
          <dgm:bulletEnabled val="1"/>
        </dgm:presLayoutVars>
      </dgm:prSet>
      <dgm:spPr/>
    </dgm:pt>
    <dgm:pt modelId="{26DCE05E-7300-074B-B143-2960D83FAB21}" type="pres">
      <dgm:prSet presAssocID="{7E2E7368-7866-4E6E-ADA5-785DB254EDBA}" presName="sibTrans" presStyleLbl="sibTrans1D1" presStyleIdx="1" presStyleCnt="3"/>
      <dgm:spPr/>
    </dgm:pt>
    <dgm:pt modelId="{4A8123C0-E736-B44F-9187-82F15538E196}" type="pres">
      <dgm:prSet presAssocID="{7E2E7368-7866-4E6E-ADA5-785DB254EDBA}" presName="connectorText" presStyleLbl="sibTrans1D1" presStyleIdx="1" presStyleCnt="3"/>
      <dgm:spPr/>
    </dgm:pt>
    <dgm:pt modelId="{EF22DDD5-725D-744B-A858-96A048ECAFFB}" type="pres">
      <dgm:prSet presAssocID="{CD48E8E2-D961-4B40-91D8-4A721CC6CF2B}" presName="node" presStyleLbl="node1" presStyleIdx="2" presStyleCnt="4">
        <dgm:presLayoutVars>
          <dgm:bulletEnabled val="1"/>
        </dgm:presLayoutVars>
      </dgm:prSet>
      <dgm:spPr/>
    </dgm:pt>
    <dgm:pt modelId="{814D9D4E-A768-6148-ADFE-6432D758E32C}" type="pres">
      <dgm:prSet presAssocID="{3458087F-1845-4B6F-A13B-B6CB3210ECB2}" presName="sibTrans" presStyleLbl="sibTrans1D1" presStyleIdx="2" presStyleCnt="3"/>
      <dgm:spPr/>
    </dgm:pt>
    <dgm:pt modelId="{40FF1517-2F10-E248-957E-C19D10F2388C}" type="pres">
      <dgm:prSet presAssocID="{3458087F-1845-4B6F-A13B-B6CB3210ECB2}" presName="connectorText" presStyleLbl="sibTrans1D1" presStyleIdx="2" presStyleCnt="3"/>
      <dgm:spPr/>
    </dgm:pt>
    <dgm:pt modelId="{779A32CD-1F6E-4544-B548-E3DBF564CE07}" type="pres">
      <dgm:prSet presAssocID="{F46FF90B-DDFB-46A6-AE97-2E50CBA70CD9}" presName="node" presStyleLbl="node1" presStyleIdx="3" presStyleCnt="4">
        <dgm:presLayoutVars>
          <dgm:bulletEnabled val="1"/>
        </dgm:presLayoutVars>
      </dgm:prSet>
      <dgm:spPr/>
    </dgm:pt>
  </dgm:ptLst>
  <dgm:cxnLst>
    <dgm:cxn modelId="{989C020D-1CA6-324A-8277-8E49FFAD0FCE}" type="presOf" srcId="{F46FF90B-DDFB-46A6-AE97-2E50CBA70CD9}" destId="{779A32CD-1F6E-4544-B548-E3DBF564CE07}" srcOrd="0" destOrd="0" presId="urn:microsoft.com/office/officeart/2016/7/layout/RepeatingBendingProcessNew"/>
    <dgm:cxn modelId="{EE0EE311-1F52-4B64-81D3-2F8831BF7BE9}" srcId="{073B7173-B265-4C1D-84CF-D1002B00EB43}" destId="{C6BF702E-5028-450C-AE83-8104AE36FA3D}" srcOrd="1" destOrd="0" parTransId="{775A1AC5-0C09-4B61-BD40-D4E48DE464CF}" sibTransId="{7E2E7368-7866-4E6E-ADA5-785DB254EDBA}"/>
    <dgm:cxn modelId="{D8A6C919-5E37-AC41-80C4-4C5CD129CD54}" type="presOf" srcId="{3458087F-1845-4B6F-A13B-B6CB3210ECB2}" destId="{40FF1517-2F10-E248-957E-C19D10F2388C}" srcOrd="1" destOrd="0" presId="urn:microsoft.com/office/officeart/2016/7/layout/RepeatingBendingProcessNew"/>
    <dgm:cxn modelId="{BDC8221E-913E-3348-B4BF-7DD8BF556C09}" type="presOf" srcId="{7E2E7368-7866-4E6E-ADA5-785DB254EDBA}" destId="{4A8123C0-E736-B44F-9187-82F15538E196}" srcOrd="1" destOrd="0" presId="urn:microsoft.com/office/officeart/2016/7/layout/RepeatingBendingProcessNew"/>
    <dgm:cxn modelId="{44DE132D-2A9C-7441-B1BF-A5F1FC410C01}" type="presOf" srcId="{3458087F-1845-4B6F-A13B-B6CB3210ECB2}" destId="{814D9D4E-A768-6148-ADFE-6432D758E32C}" srcOrd="0" destOrd="0" presId="urn:microsoft.com/office/officeart/2016/7/layout/RepeatingBendingProcessNew"/>
    <dgm:cxn modelId="{BE62662D-FE5B-1B42-9E7A-E311B2A7229F}" type="presOf" srcId="{E3AA77A6-88B5-4DE0-8DBA-45D2359FF85B}" destId="{2F59E4A5-C7F9-3D4D-A7BC-CE9F275426B0}" srcOrd="0" destOrd="0" presId="urn:microsoft.com/office/officeart/2016/7/layout/RepeatingBendingProcessNew"/>
    <dgm:cxn modelId="{EEC80B57-BEF1-3F4B-AF36-81E3326CB419}" type="presOf" srcId="{CD48E8E2-D961-4B40-91D8-4A721CC6CF2B}" destId="{EF22DDD5-725D-744B-A858-96A048ECAFFB}" srcOrd="0" destOrd="0" presId="urn:microsoft.com/office/officeart/2016/7/layout/RepeatingBendingProcessNew"/>
    <dgm:cxn modelId="{6ABA897E-E6AE-4770-BF2C-D5DBD0C1282F}" srcId="{073B7173-B265-4C1D-84CF-D1002B00EB43}" destId="{CD48E8E2-D961-4B40-91D8-4A721CC6CF2B}" srcOrd="2" destOrd="0" parTransId="{C3D9BCAC-6895-445B-BE39-1DE95C260B78}" sibTransId="{3458087F-1845-4B6F-A13B-B6CB3210ECB2}"/>
    <dgm:cxn modelId="{CFEDAD92-FA0B-FE4B-A05D-0297AC0B8AD2}" type="presOf" srcId="{47864725-2095-441A-94AA-655798216DB2}" destId="{3497F52E-4A87-4F4A-86B1-386168E20766}" srcOrd="0" destOrd="0" presId="urn:microsoft.com/office/officeart/2016/7/layout/RepeatingBendingProcessNew"/>
    <dgm:cxn modelId="{D1B846A3-06B5-9D45-8A45-081EA7848867}" type="presOf" srcId="{E3AA77A6-88B5-4DE0-8DBA-45D2359FF85B}" destId="{58D3E90D-F4A1-3244-A855-8C48AB970514}" srcOrd="1" destOrd="0" presId="urn:microsoft.com/office/officeart/2016/7/layout/RepeatingBendingProcessNew"/>
    <dgm:cxn modelId="{4E4F15AA-DDFE-BB4C-BFD1-5D49EC18BDC7}" type="presOf" srcId="{073B7173-B265-4C1D-84CF-D1002B00EB43}" destId="{68982E5A-8C85-234A-94EE-E10CFE69A44E}" srcOrd="0" destOrd="0" presId="urn:microsoft.com/office/officeart/2016/7/layout/RepeatingBendingProcessNew"/>
    <dgm:cxn modelId="{931E98AF-C09E-9F49-8CA1-F193D7576E89}" type="presOf" srcId="{C6BF702E-5028-450C-AE83-8104AE36FA3D}" destId="{0277EFE6-18DC-AD4F-B872-E4B5DE555FD4}" srcOrd="0" destOrd="0" presId="urn:microsoft.com/office/officeart/2016/7/layout/RepeatingBendingProcessNew"/>
    <dgm:cxn modelId="{100352C2-28C2-46B4-A3EC-7EE5857A092C}" srcId="{073B7173-B265-4C1D-84CF-D1002B00EB43}" destId="{F46FF90B-DDFB-46A6-AE97-2E50CBA70CD9}" srcOrd="3" destOrd="0" parTransId="{B5BC0768-4D77-4587-9E35-263B885C7EF6}" sibTransId="{EFAD0318-EE2D-4D76-BF20-FB024152AAE2}"/>
    <dgm:cxn modelId="{B775E9CA-A327-7B4D-BBB9-BC3E6998BB64}" type="presOf" srcId="{7E2E7368-7866-4E6E-ADA5-785DB254EDBA}" destId="{26DCE05E-7300-074B-B143-2960D83FAB21}" srcOrd="0" destOrd="0" presId="urn:microsoft.com/office/officeart/2016/7/layout/RepeatingBendingProcessNew"/>
    <dgm:cxn modelId="{4C3CF6F6-8168-441A-B03A-DB0E01698D01}" srcId="{073B7173-B265-4C1D-84CF-D1002B00EB43}" destId="{47864725-2095-441A-94AA-655798216DB2}" srcOrd="0" destOrd="0" parTransId="{E00731B2-47A5-4B04-A2FB-ACE60FE26A7C}" sibTransId="{E3AA77A6-88B5-4DE0-8DBA-45D2359FF85B}"/>
    <dgm:cxn modelId="{603C4E12-9550-EA43-B440-0CC9E5C055D7}" type="presParOf" srcId="{68982E5A-8C85-234A-94EE-E10CFE69A44E}" destId="{3497F52E-4A87-4F4A-86B1-386168E20766}" srcOrd="0" destOrd="0" presId="urn:microsoft.com/office/officeart/2016/7/layout/RepeatingBendingProcessNew"/>
    <dgm:cxn modelId="{98CC8C72-B225-0340-AF97-A4F349E8B9AF}" type="presParOf" srcId="{68982E5A-8C85-234A-94EE-E10CFE69A44E}" destId="{2F59E4A5-C7F9-3D4D-A7BC-CE9F275426B0}" srcOrd="1" destOrd="0" presId="urn:microsoft.com/office/officeart/2016/7/layout/RepeatingBendingProcessNew"/>
    <dgm:cxn modelId="{11A86826-51E0-A348-A244-9DD69A8CF37F}" type="presParOf" srcId="{2F59E4A5-C7F9-3D4D-A7BC-CE9F275426B0}" destId="{58D3E90D-F4A1-3244-A855-8C48AB970514}" srcOrd="0" destOrd="0" presId="urn:microsoft.com/office/officeart/2016/7/layout/RepeatingBendingProcessNew"/>
    <dgm:cxn modelId="{6547FB9D-95AB-0342-A8A9-1A90E623736C}" type="presParOf" srcId="{68982E5A-8C85-234A-94EE-E10CFE69A44E}" destId="{0277EFE6-18DC-AD4F-B872-E4B5DE555FD4}" srcOrd="2" destOrd="0" presId="urn:microsoft.com/office/officeart/2016/7/layout/RepeatingBendingProcessNew"/>
    <dgm:cxn modelId="{31946E05-47A5-0F40-9F9C-AC32ECDE95FE}" type="presParOf" srcId="{68982E5A-8C85-234A-94EE-E10CFE69A44E}" destId="{26DCE05E-7300-074B-B143-2960D83FAB21}" srcOrd="3" destOrd="0" presId="urn:microsoft.com/office/officeart/2016/7/layout/RepeatingBendingProcessNew"/>
    <dgm:cxn modelId="{300D1C0D-CDA0-7244-94A2-E2B4F3E11948}" type="presParOf" srcId="{26DCE05E-7300-074B-B143-2960D83FAB21}" destId="{4A8123C0-E736-B44F-9187-82F15538E196}" srcOrd="0" destOrd="0" presId="urn:microsoft.com/office/officeart/2016/7/layout/RepeatingBendingProcessNew"/>
    <dgm:cxn modelId="{61084DC5-FD68-F64D-B4EA-094770B7A47F}" type="presParOf" srcId="{68982E5A-8C85-234A-94EE-E10CFE69A44E}" destId="{EF22DDD5-725D-744B-A858-96A048ECAFFB}" srcOrd="4" destOrd="0" presId="urn:microsoft.com/office/officeart/2016/7/layout/RepeatingBendingProcessNew"/>
    <dgm:cxn modelId="{BB019E6C-87DD-4841-A0AB-1320D3813A26}" type="presParOf" srcId="{68982E5A-8C85-234A-94EE-E10CFE69A44E}" destId="{814D9D4E-A768-6148-ADFE-6432D758E32C}" srcOrd="5" destOrd="0" presId="urn:microsoft.com/office/officeart/2016/7/layout/RepeatingBendingProcessNew"/>
    <dgm:cxn modelId="{17F2773B-23AB-194C-83A0-54F472477638}" type="presParOf" srcId="{814D9D4E-A768-6148-ADFE-6432D758E32C}" destId="{40FF1517-2F10-E248-957E-C19D10F2388C}" srcOrd="0" destOrd="0" presId="urn:microsoft.com/office/officeart/2016/7/layout/RepeatingBendingProcessNew"/>
    <dgm:cxn modelId="{08EAB410-EC97-564D-A937-B05FAFB50CA2}" type="presParOf" srcId="{68982E5A-8C85-234A-94EE-E10CFE69A44E}" destId="{779A32CD-1F6E-4544-B548-E3DBF564CE07}" srcOrd="6"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59E4A5-C7F9-3D4D-A7BC-CE9F275426B0}">
      <dsp:nvSpPr>
        <dsp:cNvPr id="0" name=""/>
        <dsp:cNvSpPr/>
      </dsp:nvSpPr>
      <dsp:spPr>
        <a:xfrm>
          <a:off x="4361238" y="845610"/>
          <a:ext cx="650848" cy="91440"/>
        </a:xfrm>
        <a:custGeom>
          <a:avLst/>
          <a:gdLst/>
          <a:ahLst/>
          <a:cxnLst/>
          <a:rect l="0" t="0" r="0" b="0"/>
          <a:pathLst>
            <a:path>
              <a:moveTo>
                <a:pt x="0" y="45720"/>
              </a:moveTo>
              <a:lnTo>
                <a:pt x="650848"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69626" y="887922"/>
        <a:ext cx="34072" cy="6814"/>
      </dsp:txXfrm>
    </dsp:sp>
    <dsp:sp modelId="{3497F52E-4A87-4F4A-86B1-386168E20766}">
      <dsp:nvSpPr>
        <dsp:cNvPr id="0" name=""/>
        <dsp:cNvSpPr/>
      </dsp:nvSpPr>
      <dsp:spPr>
        <a:xfrm>
          <a:off x="1400219" y="2484"/>
          <a:ext cx="2962819" cy="177769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5181" tIns="152393" rIns="145181" bIns="152393" numCol="1" spcCol="1270" anchor="ctr" anchorCtr="0">
          <a:noAutofit/>
        </a:bodyPr>
        <a:lstStyle/>
        <a:p>
          <a:pPr marL="0" lvl="0" indent="0" algn="ctr" defTabSz="933450">
            <a:lnSpc>
              <a:spcPct val="90000"/>
            </a:lnSpc>
            <a:spcBef>
              <a:spcPct val="0"/>
            </a:spcBef>
            <a:spcAft>
              <a:spcPct val="35000"/>
            </a:spcAft>
            <a:buNone/>
          </a:pPr>
          <a:r>
            <a:rPr lang="es-ES_tradnl" sz="2100" kern="1200" dirty="0"/>
            <a:t>15 minutos de preparación, 10 minutos de ejecución. Respondan las siguientes preguntas </a:t>
          </a:r>
          <a:endParaRPr lang="en-US" sz="2100" kern="1200" dirty="0"/>
        </a:p>
      </dsp:txBody>
      <dsp:txXfrm>
        <a:off x="1400219" y="2484"/>
        <a:ext cx="2962819" cy="1777691"/>
      </dsp:txXfrm>
    </dsp:sp>
    <dsp:sp modelId="{26DCE05E-7300-074B-B143-2960D83FAB21}">
      <dsp:nvSpPr>
        <dsp:cNvPr id="0" name=""/>
        <dsp:cNvSpPr/>
      </dsp:nvSpPr>
      <dsp:spPr>
        <a:xfrm>
          <a:off x="2881628" y="1778375"/>
          <a:ext cx="3644267" cy="650848"/>
        </a:xfrm>
        <a:custGeom>
          <a:avLst/>
          <a:gdLst/>
          <a:ahLst/>
          <a:cxnLst/>
          <a:rect l="0" t="0" r="0" b="0"/>
          <a:pathLst>
            <a:path>
              <a:moveTo>
                <a:pt x="3644267" y="0"/>
              </a:moveTo>
              <a:lnTo>
                <a:pt x="3644267" y="342524"/>
              </a:lnTo>
              <a:lnTo>
                <a:pt x="0" y="342524"/>
              </a:lnTo>
              <a:lnTo>
                <a:pt x="0" y="650848"/>
              </a:lnTo>
            </a:path>
          </a:pathLst>
        </a:custGeom>
        <a:noFill/>
        <a:ln w="6350" cap="flat" cmpd="sng" algn="ctr">
          <a:solidFill>
            <a:schemeClr val="accent5">
              <a:hueOff val="-3379271"/>
              <a:satOff val="-8710"/>
              <a:lumOff val="-588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11076" y="2100392"/>
        <a:ext cx="185371" cy="6814"/>
      </dsp:txXfrm>
    </dsp:sp>
    <dsp:sp modelId="{0277EFE6-18DC-AD4F-B872-E4B5DE555FD4}">
      <dsp:nvSpPr>
        <dsp:cNvPr id="0" name=""/>
        <dsp:cNvSpPr/>
      </dsp:nvSpPr>
      <dsp:spPr>
        <a:xfrm>
          <a:off x="5044486" y="2484"/>
          <a:ext cx="2962819" cy="1777691"/>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5181" tIns="152393" rIns="145181" bIns="152393" numCol="1" spcCol="1270" anchor="ctr" anchorCtr="0">
          <a:noAutofit/>
        </a:bodyPr>
        <a:lstStyle/>
        <a:p>
          <a:pPr marL="0" lvl="0" indent="0" algn="ctr" defTabSz="933450">
            <a:lnSpc>
              <a:spcPct val="90000"/>
            </a:lnSpc>
            <a:spcBef>
              <a:spcPct val="0"/>
            </a:spcBef>
            <a:spcAft>
              <a:spcPct val="35000"/>
            </a:spcAft>
            <a:buNone/>
          </a:pPr>
          <a:r>
            <a:rPr lang="es-ES_tradnl" sz="2100" kern="1200" dirty="0"/>
            <a:t>¿Cuál es el procedimiento para analizar el centro de gravedad del enemigo?</a:t>
          </a:r>
          <a:endParaRPr lang="en-US" sz="2100" kern="1200" dirty="0"/>
        </a:p>
      </dsp:txBody>
      <dsp:txXfrm>
        <a:off x="5044486" y="2484"/>
        <a:ext cx="2962819" cy="1777691"/>
      </dsp:txXfrm>
    </dsp:sp>
    <dsp:sp modelId="{814D9D4E-A768-6148-ADFE-6432D758E32C}">
      <dsp:nvSpPr>
        <dsp:cNvPr id="0" name=""/>
        <dsp:cNvSpPr/>
      </dsp:nvSpPr>
      <dsp:spPr>
        <a:xfrm>
          <a:off x="4361238" y="3304749"/>
          <a:ext cx="650848" cy="91440"/>
        </a:xfrm>
        <a:custGeom>
          <a:avLst/>
          <a:gdLst/>
          <a:ahLst/>
          <a:cxnLst/>
          <a:rect l="0" t="0" r="0" b="0"/>
          <a:pathLst>
            <a:path>
              <a:moveTo>
                <a:pt x="0" y="45720"/>
              </a:moveTo>
              <a:lnTo>
                <a:pt x="650848" y="45720"/>
              </a:lnTo>
            </a:path>
          </a:pathLst>
        </a:custGeom>
        <a:noFill/>
        <a:ln w="6350" cap="flat" cmpd="sng" algn="ctr">
          <a:solidFill>
            <a:schemeClr val="accent5">
              <a:hueOff val="-6758543"/>
              <a:satOff val="-17419"/>
              <a:lumOff val="-1176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69626" y="3347062"/>
        <a:ext cx="34072" cy="6814"/>
      </dsp:txXfrm>
    </dsp:sp>
    <dsp:sp modelId="{EF22DDD5-725D-744B-A858-96A048ECAFFB}">
      <dsp:nvSpPr>
        <dsp:cNvPr id="0" name=""/>
        <dsp:cNvSpPr/>
      </dsp:nvSpPr>
      <dsp:spPr>
        <a:xfrm>
          <a:off x="1400219" y="2461624"/>
          <a:ext cx="2962819" cy="1777691"/>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5181" tIns="152393" rIns="145181" bIns="152393" numCol="1" spcCol="1270" anchor="ctr" anchorCtr="0">
          <a:noAutofit/>
        </a:bodyPr>
        <a:lstStyle/>
        <a:p>
          <a:pPr marL="0" lvl="0" indent="0" algn="ctr" defTabSz="933450">
            <a:lnSpc>
              <a:spcPct val="90000"/>
            </a:lnSpc>
            <a:spcBef>
              <a:spcPct val="0"/>
            </a:spcBef>
            <a:spcAft>
              <a:spcPct val="35000"/>
            </a:spcAft>
            <a:buNone/>
          </a:pPr>
          <a:r>
            <a:rPr lang="es-ES_tradnl" sz="2100" kern="1200" dirty="0"/>
            <a:t>¿Cuál es la relación entre requerimientos crítico y vulnerabilidad crítica?</a:t>
          </a:r>
          <a:endParaRPr lang="en-US" sz="2100" kern="1200" dirty="0"/>
        </a:p>
      </dsp:txBody>
      <dsp:txXfrm>
        <a:off x="1400219" y="2461624"/>
        <a:ext cx="2962819" cy="1777691"/>
      </dsp:txXfrm>
    </dsp:sp>
    <dsp:sp modelId="{779A32CD-1F6E-4544-B548-E3DBF564CE07}">
      <dsp:nvSpPr>
        <dsp:cNvPr id="0" name=""/>
        <dsp:cNvSpPr/>
      </dsp:nvSpPr>
      <dsp:spPr>
        <a:xfrm>
          <a:off x="5044486" y="2461624"/>
          <a:ext cx="2962819" cy="1777691"/>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5181" tIns="152393" rIns="145181" bIns="152393" numCol="1" spcCol="1270" anchor="ctr" anchorCtr="0">
          <a:noAutofit/>
        </a:bodyPr>
        <a:lstStyle/>
        <a:p>
          <a:pPr marL="0" lvl="0" indent="0" algn="ctr" defTabSz="933450">
            <a:lnSpc>
              <a:spcPct val="90000"/>
            </a:lnSpc>
            <a:spcBef>
              <a:spcPct val="0"/>
            </a:spcBef>
            <a:spcAft>
              <a:spcPct val="35000"/>
            </a:spcAft>
            <a:buNone/>
          </a:pPr>
          <a:r>
            <a:rPr lang="es-ES_tradnl" sz="2100" kern="1200" dirty="0"/>
            <a:t>¿Que termina produciendo el plan de explotación ?</a:t>
          </a:r>
          <a:endParaRPr lang="en-US" sz="2100" kern="1200" dirty="0"/>
        </a:p>
      </dsp:txBody>
      <dsp:txXfrm>
        <a:off x="5044486" y="2461624"/>
        <a:ext cx="2962819" cy="1777691"/>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4348F4-2A51-69D7-C17A-1AA151FA93BF}"/>
              </a:ext>
            </a:extLst>
          </p:cNvPr>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s-ES_tradnl"/>
          </a:p>
        </p:txBody>
      </p:sp>
      <p:sp>
        <p:nvSpPr>
          <p:cNvPr id="3" name="Subtítulo 2">
            <a:extLst>
              <a:ext uri="{FF2B5EF4-FFF2-40B4-BE49-F238E27FC236}">
                <a16:creationId xmlns:a16="http://schemas.microsoft.com/office/drawing/2014/main" id="{736F41A0-AC16-3C35-C409-B84ED99521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s-ES_tradnl"/>
          </a:p>
        </p:txBody>
      </p:sp>
      <p:sp>
        <p:nvSpPr>
          <p:cNvPr id="4" name="Marcador de fecha 3">
            <a:extLst>
              <a:ext uri="{FF2B5EF4-FFF2-40B4-BE49-F238E27FC236}">
                <a16:creationId xmlns:a16="http://schemas.microsoft.com/office/drawing/2014/main" id="{96192F0F-8BCE-156A-8A80-85B32DB904FA}"/>
              </a:ext>
            </a:extLst>
          </p:cNvPr>
          <p:cNvSpPr>
            <a:spLocks noGrp="1"/>
          </p:cNvSpPr>
          <p:nvPr>
            <p:ph type="dt" sz="half" idx="10"/>
          </p:nvPr>
        </p:nvSpPr>
        <p:spPr/>
        <p:txBody>
          <a:bodyPr/>
          <a:lstStyle/>
          <a:p>
            <a:fld id="{11CED960-E5CA-7647-BF74-811A332EE1FB}" type="datetimeFigureOut">
              <a:rPr lang="es-ES_tradnl" smtClean="0"/>
              <a:t>11/2/25</a:t>
            </a:fld>
            <a:endParaRPr lang="es-ES_tradnl"/>
          </a:p>
        </p:txBody>
      </p:sp>
      <p:sp>
        <p:nvSpPr>
          <p:cNvPr id="5" name="Marcador de pie de página 4">
            <a:extLst>
              <a:ext uri="{FF2B5EF4-FFF2-40B4-BE49-F238E27FC236}">
                <a16:creationId xmlns:a16="http://schemas.microsoft.com/office/drawing/2014/main" id="{6C723E40-1BF6-69E2-43F3-A6BED8896E7A}"/>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EDF3A476-5756-8395-9CE4-FDDDB31C6025}"/>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074996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8316B5-114C-015D-FEA0-CC6237729C1A}"/>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12101104-98A3-67E3-0FE2-38237B44E742}"/>
              </a:ext>
            </a:extLst>
          </p:cNvPr>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C0924ACA-EA67-9911-B526-ED226C1EE218}"/>
              </a:ext>
            </a:extLst>
          </p:cNvPr>
          <p:cNvSpPr>
            <a:spLocks noGrp="1"/>
          </p:cNvSpPr>
          <p:nvPr>
            <p:ph type="dt" sz="half" idx="10"/>
          </p:nvPr>
        </p:nvSpPr>
        <p:spPr/>
        <p:txBody>
          <a:bodyPr/>
          <a:lstStyle/>
          <a:p>
            <a:fld id="{11CED960-E5CA-7647-BF74-811A332EE1FB}" type="datetimeFigureOut">
              <a:rPr lang="es-ES_tradnl" smtClean="0"/>
              <a:t>11/2/25</a:t>
            </a:fld>
            <a:endParaRPr lang="es-ES_tradnl"/>
          </a:p>
        </p:txBody>
      </p:sp>
      <p:sp>
        <p:nvSpPr>
          <p:cNvPr id="5" name="Marcador de pie de página 4">
            <a:extLst>
              <a:ext uri="{FF2B5EF4-FFF2-40B4-BE49-F238E27FC236}">
                <a16:creationId xmlns:a16="http://schemas.microsoft.com/office/drawing/2014/main" id="{C34362A2-D0FB-09FD-7BD9-FB97D7489172}"/>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7E1CD029-A4AF-66D9-914A-28C8FEB1C735}"/>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2468848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EA2C14-2BC8-1647-7FAF-C0BCAE48150A}"/>
              </a:ext>
            </a:extLst>
          </p:cNvPr>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CAF4710A-245E-8784-9D57-0B482E3F6A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a:t>Haga clic para modificar los estilos de texto del patrón</a:t>
            </a:r>
          </a:p>
        </p:txBody>
      </p:sp>
      <p:sp>
        <p:nvSpPr>
          <p:cNvPr id="4" name="Marcador de fecha 3">
            <a:extLst>
              <a:ext uri="{FF2B5EF4-FFF2-40B4-BE49-F238E27FC236}">
                <a16:creationId xmlns:a16="http://schemas.microsoft.com/office/drawing/2014/main" id="{3A09D797-8AB1-AA39-D12D-4228415E2106}"/>
              </a:ext>
            </a:extLst>
          </p:cNvPr>
          <p:cNvSpPr>
            <a:spLocks noGrp="1"/>
          </p:cNvSpPr>
          <p:nvPr>
            <p:ph type="dt" sz="half" idx="10"/>
          </p:nvPr>
        </p:nvSpPr>
        <p:spPr/>
        <p:txBody>
          <a:bodyPr/>
          <a:lstStyle/>
          <a:p>
            <a:fld id="{11CED960-E5CA-7647-BF74-811A332EE1FB}" type="datetimeFigureOut">
              <a:rPr lang="es-ES_tradnl" smtClean="0"/>
              <a:t>11/2/25</a:t>
            </a:fld>
            <a:endParaRPr lang="es-ES_tradnl"/>
          </a:p>
        </p:txBody>
      </p:sp>
      <p:sp>
        <p:nvSpPr>
          <p:cNvPr id="5" name="Marcador de pie de página 4">
            <a:extLst>
              <a:ext uri="{FF2B5EF4-FFF2-40B4-BE49-F238E27FC236}">
                <a16:creationId xmlns:a16="http://schemas.microsoft.com/office/drawing/2014/main" id="{1A494C1E-18D8-0FD2-81E1-358E99038D12}"/>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E3A576A7-3A57-7F0B-F388-52E0164D6380}"/>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4179843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019FF4-C219-77FC-F58F-0DDCAA1D302A}"/>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CA89B29B-E0D8-4B0A-5D3F-8A69F390AEE5}"/>
              </a:ext>
            </a:extLst>
          </p:cNvPr>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contenido 3">
            <a:extLst>
              <a:ext uri="{FF2B5EF4-FFF2-40B4-BE49-F238E27FC236}">
                <a16:creationId xmlns:a16="http://schemas.microsoft.com/office/drawing/2014/main" id="{44A13580-0729-8B1A-70E3-728434F2AFFF}"/>
              </a:ext>
            </a:extLst>
          </p:cNvPr>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fecha 4">
            <a:extLst>
              <a:ext uri="{FF2B5EF4-FFF2-40B4-BE49-F238E27FC236}">
                <a16:creationId xmlns:a16="http://schemas.microsoft.com/office/drawing/2014/main" id="{66B20AF8-85D7-B021-0CBD-A979FE8083C0}"/>
              </a:ext>
            </a:extLst>
          </p:cNvPr>
          <p:cNvSpPr>
            <a:spLocks noGrp="1"/>
          </p:cNvSpPr>
          <p:nvPr>
            <p:ph type="dt" sz="half" idx="10"/>
          </p:nvPr>
        </p:nvSpPr>
        <p:spPr/>
        <p:txBody>
          <a:bodyPr/>
          <a:lstStyle/>
          <a:p>
            <a:fld id="{11CED960-E5CA-7647-BF74-811A332EE1FB}" type="datetimeFigureOut">
              <a:rPr lang="es-ES_tradnl" smtClean="0"/>
              <a:t>11/2/25</a:t>
            </a:fld>
            <a:endParaRPr lang="es-ES_tradnl"/>
          </a:p>
        </p:txBody>
      </p:sp>
      <p:sp>
        <p:nvSpPr>
          <p:cNvPr id="6" name="Marcador de pie de página 5">
            <a:extLst>
              <a:ext uri="{FF2B5EF4-FFF2-40B4-BE49-F238E27FC236}">
                <a16:creationId xmlns:a16="http://schemas.microsoft.com/office/drawing/2014/main" id="{029A342B-28BC-34D4-9490-128B626F7517}"/>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F42E2242-8F21-CA45-D063-1E1C9A6B2828}"/>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665649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0AF1E5-98C8-E87D-FD13-2D671DBA3F7A}"/>
              </a:ext>
            </a:extLst>
          </p:cNvPr>
          <p:cNvSpPr>
            <a:spLocks noGrp="1"/>
          </p:cNvSpPr>
          <p:nvPr>
            <p:ph type="title"/>
          </p:nvPr>
        </p:nvSpPr>
        <p:spPr>
          <a:xfrm>
            <a:off x="839788" y="365125"/>
            <a:ext cx="10515600" cy="1325563"/>
          </a:xfrm>
        </p:spPr>
        <p:txBody>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89C533A4-4FB6-39D7-462F-F52255AAE4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BCF65422-05FC-C846-BB7C-C6748E43EFA9}"/>
              </a:ext>
            </a:extLst>
          </p:cNvPr>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5" name="Marcador de texto 4">
            <a:extLst>
              <a:ext uri="{FF2B5EF4-FFF2-40B4-BE49-F238E27FC236}">
                <a16:creationId xmlns:a16="http://schemas.microsoft.com/office/drawing/2014/main" id="{A743C0D0-5F5D-BA8A-0784-155F4B8710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Marcador de contenido 5">
            <a:extLst>
              <a:ext uri="{FF2B5EF4-FFF2-40B4-BE49-F238E27FC236}">
                <a16:creationId xmlns:a16="http://schemas.microsoft.com/office/drawing/2014/main" id="{1A87EB13-014E-B82E-2FA6-77B55A0491B7}"/>
              </a:ext>
            </a:extLst>
          </p:cNvPr>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7" name="Marcador de fecha 6">
            <a:extLst>
              <a:ext uri="{FF2B5EF4-FFF2-40B4-BE49-F238E27FC236}">
                <a16:creationId xmlns:a16="http://schemas.microsoft.com/office/drawing/2014/main" id="{A4520DCA-052D-5901-E582-7375FADF473C}"/>
              </a:ext>
            </a:extLst>
          </p:cNvPr>
          <p:cNvSpPr>
            <a:spLocks noGrp="1"/>
          </p:cNvSpPr>
          <p:nvPr>
            <p:ph type="dt" sz="half" idx="10"/>
          </p:nvPr>
        </p:nvSpPr>
        <p:spPr/>
        <p:txBody>
          <a:bodyPr/>
          <a:lstStyle/>
          <a:p>
            <a:fld id="{11CED960-E5CA-7647-BF74-811A332EE1FB}" type="datetimeFigureOut">
              <a:rPr lang="es-ES_tradnl" smtClean="0"/>
              <a:t>11/2/25</a:t>
            </a:fld>
            <a:endParaRPr lang="es-ES_tradnl"/>
          </a:p>
        </p:txBody>
      </p:sp>
      <p:sp>
        <p:nvSpPr>
          <p:cNvPr id="8" name="Marcador de pie de página 7">
            <a:extLst>
              <a:ext uri="{FF2B5EF4-FFF2-40B4-BE49-F238E27FC236}">
                <a16:creationId xmlns:a16="http://schemas.microsoft.com/office/drawing/2014/main" id="{F4280C36-2473-00EE-B82B-508649FEB54A}"/>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B60F513C-9DD9-3B63-F125-C9F81CE49B82}"/>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816858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F54C30-922B-E8D3-AFC7-A585B423A448}"/>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fecha 2">
            <a:extLst>
              <a:ext uri="{FF2B5EF4-FFF2-40B4-BE49-F238E27FC236}">
                <a16:creationId xmlns:a16="http://schemas.microsoft.com/office/drawing/2014/main" id="{E88D2118-83B9-3734-BFF9-F42304C2514F}"/>
              </a:ext>
            </a:extLst>
          </p:cNvPr>
          <p:cNvSpPr>
            <a:spLocks noGrp="1"/>
          </p:cNvSpPr>
          <p:nvPr>
            <p:ph type="dt" sz="half" idx="10"/>
          </p:nvPr>
        </p:nvSpPr>
        <p:spPr/>
        <p:txBody>
          <a:bodyPr/>
          <a:lstStyle/>
          <a:p>
            <a:fld id="{11CED960-E5CA-7647-BF74-811A332EE1FB}" type="datetimeFigureOut">
              <a:rPr lang="es-ES_tradnl" smtClean="0"/>
              <a:t>11/2/25</a:t>
            </a:fld>
            <a:endParaRPr lang="es-ES_tradnl"/>
          </a:p>
        </p:txBody>
      </p:sp>
      <p:sp>
        <p:nvSpPr>
          <p:cNvPr id="4" name="Marcador de pie de página 3">
            <a:extLst>
              <a:ext uri="{FF2B5EF4-FFF2-40B4-BE49-F238E27FC236}">
                <a16:creationId xmlns:a16="http://schemas.microsoft.com/office/drawing/2014/main" id="{8393AA16-C1A2-9F86-3C48-8FE8AB66994A}"/>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7462EAE2-38D3-27AD-A047-C6B92E2398EA}"/>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3705239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690050C-6AAF-7F45-A051-DA89D92B02F2}"/>
              </a:ext>
            </a:extLst>
          </p:cNvPr>
          <p:cNvSpPr>
            <a:spLocks noGrp="1"/>
          </p:cNvSpPr>
          <p:nvPr>
            <p:ph type="dt" sz="half" idx="10"/>
          </p:nvPr>
        </p:nvSpPr>
        <p:spPr/>
        <p:txBody>
          <a:bodyPr/>
          <a:lstStyle/>
          <a:p>
            <a:fld id="{11CED960-E5CA-7647-BF74-811A332EE1FB}" type="datetimeFigureOut">
              <a:rPr lang="es-ES_tradnl" smtClean="0"/>
              <a:t>11/2/25</a:t>
            </a:fld>
            <a:endParaRPr lang="es-ES_tradnl"/>
          </a:p>
        </p:txBody>
      </p:sp>
      <p:sp>
        <p:nvSpPr>
          <p:cNvPr id="3" name="Marcador de pie de página 2">
            <a:extLst>
              <a:ext uri="{FF2B5EF4-FFF2-40B4-BE49-F238E27FC236}">
                <a16:creationId xmlns:a16="http://schemas.microsoft.com/office/drawing/2014/main" id="{C0891119-6532-E76F-FEE8-E22AD68F8D05}"/>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0A12B432-7B21-65FD-EFA6-CE4FFE57E41A}"/>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3429712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FAF486-8D06-396D-9CC1-98FDDCE06279}"/>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contenido 2">
            <a:extLst>
              <a:ext uri="{FF2B5EF4-FFF2-40B4-BE49-F238E27FC236}">
                <a16:creationId xmlns:a16="http://schemas.microsoft.com/office/drawing/2014/main" id="{4045EDBA-C4B4-2F63-1913-FF91FD8066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texto 3">
            <a:extLst>
              <a:ext uri="{FF2B5EF4-FFF2-40B4-BE49-F238E27FC236}">
                <a16:creationId xmlns:a16="http://schemas.microsoft.com/office/drawing/2014/main" id="{D1057AC1-97C1-5882-A0E6-068FA92567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532877CC-0595-8AA9-8AB6-A1CEFFB52EFD}"/>
              </a:ext>
            </a:extLst>
          </p:cNvPr>
          <p:cNvSpPr>
            <a:spLocks noGrp="1"/>
          </p:cNvSpPr>
          <p:nvPr>
            <p:ph type="dt" sz="half" idx="10"/>
          </p:nvPr>
        </p:nvSpPr>
        <p:spPr/>
        <p:txBody>
          <a:bodyPr/>
          <a:lstStyle/>
          <a:p>
            <a:fld id="{11CED960-E5CA-7647-BF74-811A332EE1FB}" type="datetimeFigureOut">
              <a:rPr lang="es-ES_tradnl" smtClean="0"/>
              <a:t>11/2/25</a:t>
            </a:fld>
            <a:endParaRPr lang="es-ES_tradnl"/>
          </a:p>
        </p:txBody>
      </p:sp>
      <p:sp>
        <p:nvSpPr>
          <p:cNvPr id="6" name="Marcador de pie de página 5">
            <a:extLst>
              <a:ext uri="{FF2B5EF4-FFF2-40B4-BE49-F238E27FC236}">
                <a16:creationId xmlns:a16="http://schemas.microsoft.com/office/drawing/2014/main" id="{F087E445-C15E-E25B-9383-31BF4729C8E0}"/>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37FB91DE-88B5-A2C4-CD12-62C294173429}"/>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351616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72CA23-FC1E-C0E6-457F-23B802855717}"/>
              </a:ext>
            </a:extLst>
          </p:cNvPr>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2EAFCC11-4204-4055-4A07-0304EEA007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F05867F1-AEA1-FE8A-7D92-56BAAC207C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Marcador de fecha 4">
            <a:extLst>
              <a:ext uri="{FF2B5EF4-FFF2-40B4-BE49-F238E27FC236}">
                <a16:creationId xmlns:a16="http://schemas.microsoft.com/office/drawing/2014/main" id="{2D705391-6E1A-B8B9-6511-2DEF9B0BD60E}"/>
              </a:ext>
            </a:extLst>
          </p:cNvPr>
          <p:cNvSpPr>
            <a:spLocks noGrp="1"/>
          </p:cNvSpPr>
          <p:nvPr>
            <p:ph type="dt" sz="half" idx="10"/>
          </p:nvPr>
        </p:nvSpPr>
        <p:spPr/>
        <p:txBody>
          <a:bodyPr/>
          <a:lstStyle/>
          <a:p>
            <a:fld id="{11CED960-E5CA-7647-BF74-811A332EE1FB}" type="datetimeFigureOut">
              <a:rPr lang="es-ES_tradnl" smtClean="0"/>
              <a:t>11/2/25</a:t>
            </a:fld>
            <a:endParaRPr lang="es-ES_tradnl"/>
          </a:p>
        </p:txBody>
      </p:sp>
      <p:sp>
        <p:nvSpPr>
          <p:cNvPr id="6" name="Marcador de pie de página 5">
            <a:extLst>
              <a:ext uri="{FF2B5EF4-FFF2-40B4-BE49-F238E27FC236}">
                <a16:creationId xmlns:a16="http://schemas.microsoft.com/office/drawing/2014/main" id="{42FA3DA3-944C-FE1C-9477-6EF387A6B0C5}"/>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D1AE2B8B-7F5A-5B5A-AD97-FBC88358089C}"/>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35997788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C1ECF6-2E73-86C3-A52D-C1249838FC42}"/>
              </a:ext>
            </a:extLst>
          </p:cNvPr>
          <p:cNvSpPr>
            <a:spLocks noGrp="1"/>
          </p:cNvSpPr>
          <p:nvPr>
            <p:ph type="title"/>
          </p:nvPr>
        </p:nvSpPr>
        <p:spPr/>
        <p:txBody>
          <a:bodyPr/>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7031F8D5-65D5-1681-E241-6F064B18661E}"/>
              </a:ext>
            </a:extLst>
          </p:cNvPr>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5169C067-E2F9-C96D-FFBA-E8C4F9AAABBF}"/>
              </a:ext>
            </a:extLst>
          </p:cNvPr>
          <p:cNvSpPr>
            <a:spLocks noGrp="1"/>
          </p:cNvSpPr>
          <p:nvPr>
            <p:ph type="dt" sz="half" idx="10"/>
          </p:nvPr>
        </p:nvSpPr>
        <p:spPr/>
        <p:txBody>
          <a:bodyPr/>
          <a:lstStyle/>
          <a:p>
            <a:fld id="{11CED960-E5CA-7647-BF74-811A332EE1FB}" type="datetimeFigureOut">
              <a:rPr lang="es-ES_tradnl" smtClean="0"/>
              <a:t>11/2/25</a:t>
            </a:fld>
            <a:endParaRPr lang="es-ES_tradnl"/>
          </a:p>
        </p:txBody>
      </p:sp>
      <p:sp>
        <p:nvSpPr>
          <p:cNvPr id="5" name="Marcador de pie de página 4">
            <a:extLst>
              <a:ext uri="{FF2B5EF4-FFF2-40B4-BE49-F238E27FC236}">
                <a16:creationId xmlns:a16="http://schemas.microsoft.com/office/drawing/2014/main" id="{1753C153-C579-870E-C967-2ABAE0FE6470}"/>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789F2E3-2718-9796-C6A3-84B78D100726}"/>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939797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919C436-662A-9B6D-D11C-C328AACD3766}"/>
              </a:ext>
            </a:extLst>
          </p:cNvPr>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s-ES_tradnl"/>
          </a:p>
        </p:txBody>
      </p:sp>
      <p:sp>
        <p:nvSpPr>
          <p:cNvPr id="3" name="Marcador de texto vertical 2">
            <a:extLst>
              <a:ext uri="{FF2B5EF4-FFF2-40B4-BE49-F238E27FC236}">
                <a16:creationId xmlns:a16="http://schemas.microsoft.com/office/drawing/2014/main" id="{834B6659-ED40-2A0D-C56C-115345A1B212}"/>
              </a:ext>
            </a:extLst>
          </p:cNvPr>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9F3BA98B-5D5B-17F0-CC7A-2B973AFB2AA6}"/>
              </a:ext>
            </a:extLst>
          </p:cNvPr>
          <p:cNvSpPr>
            <a:spLocks noGrp="1"/>
          </p:cNvSpPr>
          <p:nvPr>
            <p:ph type="dt" sz="half" idx="10"/>
          </p:nvPr>
        </p:nvSpPr>
        <p:spPr/>
        <p:txBody>
          <a:bodyPr/>
          <a:lstStyle/>
          <a:p>
            <a:fld id="{11CED960-E5CA-7647-BF74-811A332EE1FB}" type="datetimeFigureOut">
              <a:rPr lang="es-ES_tradnl" smtClean="0"/>
              <a:t>11/2/25</a:t>
            </a:fld>
            <a:endParaRPr lang="es-ES_tradnl"/>
          </a:p>
        </p:txBody>
      </p:sp>
      <p:sp>
        <p:nvSpPr>
          <p:cNvPr id="5" name="Marcador de pie de página 4">
            <a:extLst>
              <a:ext uri="{FF2B5EF4-FFF2-40B4-BE49-F238E27FC236}">
                <a16:creationId xmlns:a16="http://schemas.microsoft.com/office/drawing/2014/main" id="{F897DE79-1C2E-863D-998E-568E887EEFE3}"/>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C990EBEF-1653-2EA6-E19C-9B149FDB778B}"/>
              </a:ext>
            </a:extLst>
          </p:cNvPr>
          <p:cNvSpPr>
            <a:spLocks noGrp="1"/>
          </p:cNvSpPr>
          <p:nvPr>
            <p:ph type="sldNum" sz="quarter" idx="12"/>
          </p:nvPr>
        </p:nvSpPr>
        <p:spPr/>
        <p:txBody>
          <a:body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1796430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6FC2B15-627E-1358-366C-16681216B2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ES_tradnl"/>
          </a:p>
        </p:txBody>
      </p:sp>
      <p:sp>
        <p:nvSpPr>
          <p:cNvPr id="3" name="Marcador de texto 2">
            <a:extLst>
              <a:ext uri="{FF2B5EF4-FFF2-40B4-BE49-F238E27FC236}">
                <a16:creationId xmlns:a16="http://schemas.microsoft.com/office/drawing/2014/main" id="{C20D32FB-2F8C-E8C8-FB71-972E32AED0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4" name="Marcador de fecha 3">
            <a:extLst>
              <a:ext uri="{FF2B5EF4-FFF2-40B4-BE49-F238E27FC236}">
                <a16:creationId xmlns:a16="http://schemas.microsoft.com/office/drawing/2014/main" id="{E698EF5D-6751-E1B9-635F-31577BE52F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CED960-E5CA-7647-BF74-811A332EE1FB}" type="datetimeFigureOut">
              <a:rPr lang="es-ES_tradnl" smtClean="0"/>
              <a:t>11/2/25</a:t>
            </a:fld>
            <a:endParaRPr lang="es-ES_tradnl"/>
          </a:p>
        </p:txBody>
      </p:sp>
      <p:sp>
        <p:nvSpPr>
          <p:cNvPr id="5" name="Marcador de pie de página 4">
            <a:extLst>
              <a:ext uri="{FF2B5EF4-FFF2-40B4-BE49-F238E27FC236}">
                <a16:creationId xmlns:a16="http://schemas.microsoft.com/office/drawing/2014/main" id="{3C968BB6-2118-6865-4BDC-E4E68BD209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BC1E8903-1BBB-C1A3-78C8-3B3B18881C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308382-7D05-654A-8E23-93C62A9B1B6C}" type="slidenum">
              <a:rPr lang="es-ES_tradnl" smtClean="0"/>
              <a:t>‹Nº›</a:t>
            </a:fld>
            <a:endParaRPr lang="es-ES_tradnl"/>
          </a:p>
        </p:txBody>
      </p:sp>
    </p:spTree>
    <p:extLst>
      <p:ext uri="{BB962C8B-B14F-4D97-AF65-F5344CB8AC3E}">
        <p14:creationId xmlns:p14="http://schemas.microsoft.com/office/powerpoint/2010/main" val="44147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video" Target="https://www.youtube.com/embed/TMylgZijaH0?feature=oembed"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image" Target="../media/image31.jpeg"/></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image" Target="../media/image40.png"/></Relationships>
</file>

<file path=ppt/slides/_rels/slide3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2" name="Rectangle 1051">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B408F93E-A59D-A3E3-CE39-BD2E81EB5B51}"/>
              </a:ext>
            </a:extLst>
          </p:cNvPr>
          <p:cNvSpPr>
            <a:spLocks noGrp="1"/>
          </p:cNvSpPr>
          <p:nvPr>
            <p:ph type="ctrTitle"/>
          </p:nvPr>
        </p:nvSpPr>
        <p:spPr>
          <a:xfrm>
            <a:off x="890338" y="640080"/>
            <a:ext cx="3734014" cy="3566160"/>
          </a:xfrm>
        </p:spPr>
        <p:txBody>
          <a:bodyPr anchor="b">
            <a:normAutofit/>
          </a:bodyPr>
          <a:lstStyle/>
          <a:p>
            <a:pPr algn="l"/>
            <a:r>
              <a:rPr lang="es-ES_tradnl" sz="5400"/>
              <a:t>Teoría de la Guerra </a:t>
            </a:r>
          </a:p>
        </p:txBody>
      </p:sp>
      <p:sp>
        <p:nvSpPr>
          <p:cNvPr id="3" name="Subtítulo 2">
            <a:extLst>
              <a:ext uri="{FF2B5EF4-FFF2-40B4-BE49-F238E27FC236}">
                <a16:creationId xmlns:a16="http://schemas.microsoft.com/office/drawing/2014/main" id="{337EDD5E-2343-8396-E7DA-6F93498E6C38}"/>
              </a:ext>
            </a:extLst>
          </p:cNvPr>
          <p:cNvSpPr>
            <a:spLocks noGrp="1"/>
          </p:cNvSpPr>
          <p:nvPr>
            <p:ph type="subTitle" idx="1"/>
          </p:nvPr>
        </p:nvSpPr>
        <p:spPr>
          <a:xfrm>
            <a:off x="890339" y="4636008"/>
            <a:ext cx="3734014" cy="1572768"/>
          </a:xfrm>
        </p:spPr>
        <p:txBody>
          <a:bodyPr>
            <a:normAutofit/>
          </a:bodyPr>
          <a:lstStyle/>
          <a:p>
            <a:pPr algn="l"/>
            <a:r>
              <a:rPr lang="es-ES_tradnl" b="1"/>
              <a:t>Táctica IM</a:t>
            </a:r>
          </a:p>
        </p:txBody>
      </p:sp>
      <p:sp>
        <p:nvSpPr>
          <p:cNvPr id="1054"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descr="US Marines Afghanistan Night">
            <a:extLst>
              <a:ext uri="{FF2B5EF4-FFF2-40B4-BE49-F238E27FC236}">
                <a16:creationId xmlns:a16="http://schemas.microsoft.com/office/drawing/2014/main" id="{E66D3954-7EFF-24EE-DF81-97B559C7E2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051" r="10996"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314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F7EBCCE9-75BE-695E-313D-B24959ADC3CD}"/>
              </a:ext>
            </a:extLst>
          </p:cNvPr>
          <p:cNvSpPr>
            <a:spLocks noGrp="1"/>
          </p:cNvSpPr>
          <p:nvPr>
            <p:ph type="title"/>
          </p:nvPr>
        </p:nvSpPr>
        <p:spPr>
          <a:xfrm>
            <a:off x="-3048" y="100430"/>
            <a:ext cx="7656094" cy="1807305"/>
          </a:xfrm>
        </p:spPr>
        <p:txBody>
          <a:bodyPr>
            <a:normAutofit/>
          </a:bodyPr>
          <a:lstStyle/>
          <a:p>
            <a:r>
              <a:rPr lang="es-ES_tradnl" b="1" dirty="0"/>
              <a:t>PROGRAMACIÓN: 4 SEMANAS </a:t>
            </a:r>
          </a:p>
        </p:txBody>
      </p:sp>
      <p:sp>
        <p:nvSpPr>
          <p:cNvPr id="3" name="Marcador de contenido 2">
            <a:extLst>
              <a:ext uri="{FF2B5EF4-FFF2-40B4-BE49-F238E27FC236}">
                <a16:creationId xmlns:a16="http://schemas.microsoft.com/office/drawing/2014/main" id="{F2CC48C4-D4C6-F293-08C1-FFECC6EFC46A}"/>
              </a:ext>
            </a:extLst>
          </p:cNvPr>
          <p:cNvSpPr>
            <a:spLocks noGrp="1"/>
          </p:cNvSpPr>
          <p:nvPr>
            <p:ph idx="1"/>
          </p:nvPr>
        </p:nvSpPr>
        <p:spPr>
          <a:xfrm>
            <a:off x="488950" y="1776084"/>
            <a:ext cx="5251315" cy="3843666"/>
          </a:xfrm>
        </p:spPr>
        <p:txBody>
          <a:bodyPr>
            <a:normAutofit/>
          </a:bodyPr>
          <a:lstStyle/>
          <a:p>
            <a:pPr>
              <a:buFont typeface="Wingdings" pitchFamily="2" charset="2"/>
              <a:buChar char="ü"/>
            </a:pPr>
            <a:r>
              <a:rPr lang="es-ES_tradnl" sz="2000" dirty="0"/>
              <a:t>Objetivos de la Guerra</a:t>
            </a:r>
          </a:p>
          <a:p>
            <a:pPr>
              <a:buFont typeface="Wingdings" pitchFamily="2" charset="2"/>
              <a:buChar char="ü"/>
            </a:pPr>
            <a:r>
              <a:rPr lang="es-ES_tradnl" sz="2000" dirty="0"/>
              <a:t>Medios de la guerra</a:t>
            </a:r>
          </a:p>
          <a:p>
            <a:pPr>
              <a:buFont typeface="Wingdings" pitchFamily="2" charset="2"/>
              <a:buChar char="ü"/>
            </a:pPr>
            <a:r>
              <a:rPr lang="es-ES_tradnl" sz="2000" dirty="0"/>
              <a:t>Niveles de la Guerra</a:t>
            </a:r>
          </a:p>
          <a:p>
            <a:pPr>
              <a:buFont typeface="Wingdings" pitchFamily="2" charset="2"/>
              <a:buChar char="ü"/>
            </a:pPr>
            <a:r>
              <a:rPr lang="es-ES_tradnl" sz="2000" dirty="0"/>
              <a:t>Centro de Gravedad</a:t>
            </a:r>
          </a:p>
          <a:p>
            <a:pPr>
              <a:buFont typeface="Wingdings" pitchFamily="2" charset="2"/>
              <a:buChar char="ü"/>
            </a:pPr>
            <a:r>
              <a:rPr lang="es-ES_tradnl" sz="2000" dirty="0"/>
              <a:t>Ejercicios </a:t>
            </a:r>
          </a:p>
        </p:txBody>
      </p:sp>
      <p:pic>
        <p:nvPicPr>
          <p:cNvPr id="5" name="Picture 4" descr="Hombre escribiendo en la hoja de música">
            <a:extLst>
              <a:ext uri="{FF2B5EF4-FFF2-40B4-BE49-F238E27FC236}">
                <a16:creationId xmlns:a16="http://schemas.microsoft.com/office/drawing/2014/main" id="{D6A736FF-B85F-A96A-97C3-D5BF60EA3DFB}"/>
              </a:ext>
            </a:extLst>
          </p:cNvPr>
          <p:cNvPicPr>
            <a:picLocks noChangeAspect="1"/>
          </p:cNvPicPr>
          <p:nvPr/>
        </p:nvPicPr>
        <p:blipFill rotWithShape="1">
          <a:blip r:embed="rId2"/>
          <a:srcRect l="23047" r="18916"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775294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4A434D-2C2B-F1DD-2440-5D4ED64F6B38}"/>
              </a:ext>
            </a:extLst>
          </p:cNvPr>
          <p:cNvSpPr>
            <a:spLocks noGrp="1"/>
          </p:cNvSpPr>
          <p:nvPr>
            <p:ph type="title"/>
          </p:nvPr>
        </p:nvSpPr>
        <p:spPr>
          <a:xfrm>
            <a:off x="1311565" y="569852"/>
            <a:ext cx="9568862" cy="1325563"/>
          </a:xfrm>
        </p:spPr>
        <p:txBody>
          <a:bodyPr/>
          <a:lstStyle/>
          <a:p>
            <a:r>
              <a:rPr lang="es-ES_tradnl" b="1" i="1" dirty="0"/>
              <a:t>¿A que se refiere la teoría de la guerra?</a:t>
            </a:r>
          </a:p>
        </p:txBody>
      </p:sp>
      <p:sp>
        <p:nvSpPr>
          <p:cNvPr id="4" name="CuadroTexto 3">
            <a:extLst>
              <a:ext uri="{FF2B5EF4-FFF2-40B4-BE49-F238E27FC236}">
                <a16:creationId xmlns:a16="http://schemas.microsoft.com/office/drawing/2014/main" id="{0E48ADE9-8EE5-7487-428A-B5231E5D8D93}"/>
              </a:ext>
            </a:extLst>
          </p:cNvPr>
          <p:cNvSpPr txBox="1"/>
          <p:nvPr/>
        </p:nvSpPr>
        <p:spPr>
          <a:xfrm>
            <a:off x="897540" y="2185989"/>
            <a:ext cx="10396913" cy="2308324"/>
          </a:xfrm>
          <a:prstGeom prst="rect">
            <a:avLst/>
          </a:prstGeom>
          <a:noFill/>
        </p:spPr>
        <p:txBody>
          <a:bodyPr wrap="square" rtlCol="0">
            <a:spAutoFit/>
          </a:bodyPr>
          <a:lstStyle/>
          <a:p>
            <a:pPr algn="ctr"/>
            <a:r>
              <a:rPr lang="es-ES_tradnl" sz="3600" i="1" dirty="0"/>
              <a:t>Entendiendo su naturaleza, las teorías de la guerra nos permiten profundizar sus elementos y comprender, para nuestra realidad, cuales son sus medios, fines, consideraciones y alcances </a:t>
            </a:r>
          </a:p>
        </p:txBody>
      </p:sp>
    </p:spTree>
    <p:extLst>
      <p:ext uri="{BB962C8B-B14F-4D97-AF65-F5344CB8AC3E}">
        <p14:creationId xmlns:p14="http://schemas.microsoft.com/office/powerpoint/2010/main" val="858108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4A434D-2C2B-F1DD-2440-5D4ED64F6B38}"/>
              </a:ext>
            </a:extLst>
          </p:cNvPr>
          <p:cNvSpPr>
            <a:spLocks noGrp="1"/>
          </p:cNvSpPr>
          <p:nvPr>
            <p:ph type="title"/>
          </p:nvPr>
        </p:nvSpPr>
        <p:spPr>
          <a:xfrm>
            <a:off x="77530" y="367516"/>
            <a:ext cx="11952545" cy="1325563"/>
          </a:xfrm>
        </p:spPr>
        <p:txBody>
          <a:bodyPr>
            <a:normAutofit/>
          </a:bodyPr>
          <a:lstStyle/>
          <a:p>
            <a:pPr algn="ctr"/>
            <a:r>
              <a:rPr lang="es-ES_tradnl" b="1" i="1" dirty="0"/>
              <a:t>Teoría de la guerra (Grupos, Preparación 10 min, exposición 10 minutos) </a:t>
            </a:r>
          </a:p>
        </p:txBody>
      </p:sp>
      <p:sp>
        <p:nvSpPr>
          <p:cNvPr id="4" name="CuadroTexto 3">
            <a:extLst>
              <a:ext uri="{FF2B5EF4-FFF2-40B4-BE49-F238E27FC236}">
                <a16:creationId xmlns:a16="http://schemas.microsoft.com/office/drawing/2014/main" id="{0E48ADE9-8EE5-7487-428A-B5231E5D8D93}"/>
              </a:ext>
            </a:extLst>
          </p:cNvPr>
          <p:cNvSpPr txBox="1"/>
          <p:nvPr/>
        </p:nvSpPr>
        <p:spPr>
          <a:xfrm>
            <a:off x="2359111" y="1840832"/>
            <a:ext cx="8172687" cy="646331"/>
          </a:xfrm>
          <a:prstGeom prst="rect">
            <a:avLst/>
          </a:prstGeom>
          <a:noFill/>
        </p:spPr>
        <p:txBody>
          <a:bodyPr wrap="none" rtlCol="0">
            <a:spAutoFit/>
          </a:bodyPr>
          <a:lstStyle/>
          <a:p>
            <a:r>
              <a:rPr lang="es-ES_tradnl" sz="3600" i="1" dirty="0"/>
              <a:t>¿Qué tipo de objetivos persigue la guerra?</a:t>
            </a:r>
          </a:p>
        </p:txBody>
      </p:sp>
      <p:sp>
        <p:nvSpPr>
          <p:cNvPr id="3" name="CuadroTexto 2">
            <a:extLst>
              <a:ext uri="{FF2B5EF4-FFF2-40B4-BE49-F238E27FC236}">
                <a16:creationId xmlns:a16="http://schemas.microsoft.com/office/drawing/2014/main" id="{AE2FEA83-8DFF-51FA-6294-69602E14A911}"/>
              </a:ext>
            </a:extLst>
          </p:cNvPr>
          <p:cNvSpPr txBox="1"/>
          <p:nvPr/>
        </p:nvSpPr>
        <p:spPr>
          <a:xfrm>
            <a:off x="1062409" y="2782669"/>
            <a:ext cx="10067180" cy="646331"/>
          </a:xfrm>
          <a:prstGeom prst="rect">
            <a:avLst/>
          </a:prstGeom>
          <a:noFill/>
        </p:spPr>
        <p:txBody>
          <a:bodyPr wrap="none" rtlCol="0">
            <a:spAutoFit/>
          </a:bodyPr>
          <a:lstStyle/>
          <a:p>
            <a:r>
              <a:rPr lang="es-ES_tradnl" sz="3600" i="1" dirty="0"/>
              <a:t>¿Cuales son los medios que se emplean en la guerra?</a:t>
            </a:r>
          </a:p>
        </p:txBody>
      </p:sp>
      <p:sp>
        <p:nvSpPr>
          <p:cNvPr id="5" name="CuadroTexto 4">
            <a:extLst>
              <a:ext uri="{FF2B5EF4-FFF2-40B4-BE49-F238E27FC236}">
                <a16:creationId xmlns:a16="http://schemas.microsoft.com/office/drawing/2014/main" id="{0A38BCEE-2BFD-50D3-D62A-23DD1997583B}"/>
              </a:ext>
            </a:extLst>
          </p:cNvPr>
          <p:cNvSpPr txBox="1"/>
          <p:nvPr/>
        </p:nvSpPr>
        <p:spPr>
          <a:xfrm>
            <a:off x="77530" y="3942102"/>
            <a:ext cx="12114470" cy="646331"/>
          </a:xfrm>
          <a:prstGeom prst="rect">
            <a:avLst/>
          </a:prstGeom>
          <a:noFill/>
        </p:spPr>
        <p:txBody>
          <a:bodyPr wrap="none" rtlCol="0">
            <a:spAutoFit/>
          </a:bodyPr>
          <a:lstStyle/>
          <a:p>
            <a:r>
              <a:rPr lang="es-ES_tradnl" sz="3600" i="1" dirty="0"/>
              <a:t>¿Cuales son los niveles de la guerra? ¿Qué ocurre en cada nivel?</a:t>
            </a:r>
          </a:p>
        </p:txBody>
      </p:sp>
      <p:sp>
        <p:nvSpPr>
          <p:cNvPr id="6" name="CuadroTexto 5">
            <a:extLst>
              <a:ext uri="{FF2B5EF4-FFF2-40B4-BE49-F238E27FC236}">
                <a16:creationId xmlns:a16="http://schemas.microsoft.com/office/drawing/2014/main" id="{8A6191A0-4DFD-7AA9-C395-C0CC9180B2CD}"/>
              </a:ext>
            </a:extLst>
          </p:cNvPr>
          <p:cNvSpPr txBox="1"/>
          <p:nvPr/>
        </p:nvSpPr>
        <p:spPr>
          <a:xfrm>
            <a:off x="54473" y="5036833"/>
            <a:ext cx="12083051" cy="1200329"/>
          </a:xfrm>
          <a:prstGeom prst="rect">
            <a:avLst/>
          </a:prstGeom>
          <a:noFill/>
        </p:spPr>
        <p:txBody>
          <a:bodyPr wrap="none" rtlCol="0">
            <a:spAutoFit/>
          </a:bodyPr>
          <a:lstStyle/>
          <a:p>
            <a:pPr algn="ctr"/>
            <a:r>
              <a:rPr lang="es-ES_tradnl" sz="3600" i="1" dirty="0"/>
              <a:t>¿Cuales es la relación entre centro de gravedad y vulnerabilidad</a:t>
            </a:r>
          </a:p>
          <a:p>
            <a:pPr algn="ctr"/>
            <a:r>
              <a:rPr lang="es-ES_tradnl" sz="3600" i="1" dirty="0"/>
              <a:t>crítica?</a:t>
            </a:r>
          </a:p>
        </p:txBody>
      </p:sp>
    </p:spTree>
    <p:extLst>
      <p:ext uri="{BB962C8B-B14F-4D97-AF65-F5344CB8AC3E}">
        <p14:creationId xmlns:p14="http://schemas.microsoft.com/office/powerpoint/2010/main" val="4047027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135924-652F-ACEC-588B-9CECC7FACBC6}"/>
              </a:ext>
            </a:extLst>
          </p:cNvPr>
          <p:cNvSpPr>
            <a:spLocks noGrp="1"/>
          </p:cNvSpPr>
          <p:nvPr>
            <p:ph type="title"/>
          </p:nvPr>
        </p:nvSpPr>
        <p:spPr>
          <a:xfrm>
            <a:off x="838200" y="2665413"/>
            <a:ext cx="10515600" cy="1325563"/>
          </a:xfrm>
        </p:spPr>
        <p:txBody>
          <a:bodyPr/>
          <a:lstStyle/>
          <a:p>
            <a:pPr algn="ctr"/>
            <a:r>
              <a:rPr lang="es-ES_tradnl" b="1" dirty="0"/>
              <a:t>Objetivos </a:t>
            </a:r>
          </a:p>
        </p:txBody>
      </p:sp>
    </p:spTree>
    <p:extLst>
      <p:ext uri="{BB962C8B-B14F-4D97-AF65-F5344CB8AC3E}">
        <p14:creationId xmlns:p14="http://schemas.microsoft.com/office/powerpoint/2010/main" val="3064061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D37086-A473-BA69-4D91-25AA96750813}"/>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b="1" i="1" dirty="0">
                <a:solidFill>
                  <a:schemeClr val="tx1">
                    <a:lumMod val="85000"/>
                    <a:lumOff val="15000"/>
                  </a:schemeClr>
                </a:solidFill>
              </a:rPr>
              <a:t>LA GUERRA COMO ACTO DE POLÍTICA </a:t>
            </a:r>
          </a:p>
        </p:txBody>
      </p:sp>
      <p:pic>
        <p:nvPicPr>
          <p:cNvPr id="1026" name="Picture 2" descr="What Would Clausewitz Read? Professional Reading with a Purpose - Modern War  Institute">
            <a:extLst>
              <a:ext uri="{FF2B5EF4-FFF2-40B4-BE49-F238E27FC236}">
                <a16:creationId xmlns:a16="http://schemas.microsoft.com/office/drawing/2014/main" id="{100B8F9F-3E78-8860-524F-3868E09AEC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4650" y="0"/>
            <a:ext cx="8901113"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a:extLst>
              <a:ext uri="{FF2B5EF4-FFF2-40B4-BE49-F238E27FC236}">
                <a16:creationId xmlns:a16="http://schemas.microsoft.com/office/drawing/2014/main" id="{37E2E522-A1BA-7EC5-F3B9-90DD82D55E6A}"/>
              </a:ext>
            </a:extLst>
          </p:cNvPr>
          <p:cNvSpPr/>
          <p:nvPr/>
        </p:nvSpPr>
        <p:spPr>
          <a:xfrm>
            <a:off x="4393213" y="28576"/>
            <a:ext cx="3472248" cy="900109"/>
          </a:xfrm>
          <a:prstGeom prst="rect">
            <a:avLst/>
          </a:prstGeom>
          <a:noFill/>
          <a:ln w="539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dirty="0"/>
          </a:p>
        </p:txBody>
      </p:sp>
      <p:pic>
        <p:nvPicPr>
          <p:cNvPr id="4" name="Picture 4" descr="Carl Von Clausewitz - AggressiveWorld | OpenSea">
            <a:extLst>
              <a:ext uri="{FF2B5EF4-FFF2-40B4-BE49-F238E27FC236}">
                <a16:creationId xmlns:a16="http://schemas.microsoft.com/office/drawing/2014/main" id="{6F969B63-A360-DF40-7300-EC3C7DC08C6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11" b="18311"/>
          <a:stretch/>
        </p:blipFill>
        <p:spPr bwMode="auto">
          <a:xfrm>
            <a:off x="8442010" y="1930956"/>
            <a:ext cx="3292790" cy="2663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6008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What Would Clausewitz Read? Professional Reading with a Purpose - Modern War  Institute">
            <a:extLst>
              <a:ext uri="{FF2B5EF4-FFF2-40B4-BE49-F238E27FC236}">
                <a16:creationId xmlns:a16="http://schemas.microsoft.com/office/drawing/2014/main" id="{5E360C96-7F2C-B87B-316D-8C16A2E6F3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791684">
            <a:off x="942115" y="-362587"/>
            <a:ext cx="6633676" cy="564532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The problem is not Russia or China, it is Putin and Xi | The Hill">
            <a:extLst>
              <a:ext uri="{FF2B5EF4-FFF2-40B4-BE49-F238E27FC236}">
                <a16:creationId xmlns:a16="http://schemas.microsoft.com/office/drawing/2014/main" id="{A1363F85-B566-E156-A1B5-E18A200169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8234" y="768290"/>
            <a:ext cx="3952726" cy="222186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ypes of Democracy - 10 Different Forms of Government - Have Fun With  History">
            <a:extLst>
              <a:ext uri="{FF2B5EF4-FFF2-40B4-BE49-F238E27FC236}">
                <a16:creationId xmlns:a16="http://schemas.microsoft.com/office/drawing/2014/main" id="{16EF0201-6B94-BD7B-A691-EE7A5A4ED3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8233" y="3435350"/>
            <a:ext cx="4095749" cy="2730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977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EC6942-5162-64E2-E4AB-012AF49D304E}"/>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8BAE80D8-1039-CE9E-F9F0-5820EF361D1B}"/>
              </a:ext>
            </a:extLst>
          </p:cNvPr>
          <p:cNvSpPr>
            <a:spLocks noGrp="1"/>
          </p:cNvSpPr>
          <p:nvPr>
            <p:ph type="title"/>
          </p:nvPr>
        </p:nvSpPr>
        <p:spPr>
          <a:xfrm>
            <a:off x="838200" y="2665413"/>
            <a:ext cx="10515600" cy="1325563"/>
          </a:xfrm>
        </p:spPr>
        <p:txBody>
          <a:bodyPr/>
          <a:lstStyle/>
          <a:p>
            <a:pPr algn="ctr"/>
            <a:r>
              <a:rPr lang="es-ES_tradnl" b="1" dirty="0"/>
              <a:t>Medios</a:t>
            </a:r>
          </a:p>
        </p:txBody>
      </p:sp>
    </p:spTree>
    <p:extLst>
      <p:ext uri="{BB962C8B-B14F-4D97-AF65-F5344CB8AC3E}">
        <p14:creationId xmlns:p14="http://schemas.microsoft.com/office/powerpoint/2010/main" val="1051960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D37086-A473-BA69-4D91-25AA96750813}"/>
              </a:ext>
            </a:extLst>
          </p:cNvPr>
          <p:cNvSpPr>
            <a:spLocks noGrp="1"/>
          </p:cNvSpPr>
          <p:nvPr>
            <p:ph type="title"/>
          </p:nvPr>
        </p:nvSpPr>
        <p:spPr>
          <a:xfrm>
            <a:off x="589560" y="856180"/>
            <a:ext cx="4560584" cy="1128068"/>
          </a:xfrm>
        </p:spPr>
        <p:txBody>
          <a:bodyPr vert="horz" lIns="91440" tIns="45720" rIns="91440" bIns="45720" rtlCol="0" anchor="ctr">
            <a:normAutofit/>
          </a:bodyPr>
          <a:lstStyle/>
          <a:p>
            <a:r>
              <a:rPr lang="es-ES_tradnl" sz="2200" b="1" i="1" dirty="0"/>
              <a:t>Medios: Instrumentos del poder Nacional</a:t>
            </a:r>
          </a:p>
        </p:txBody>
      </p:sp>
      <p:sp>
        <p:nvSpPr>
          <p:cNvPr id="3" name="Marcador de contenido 2">
            <a:extLst>
              <a:ext uri="{FF2B5EF4-FFF2-40B4-BE49-F238E27FC236}">
                <a16:creationId xmlns:a16="http://schemas.microsoft.com/office/drawing/2014/main" id="{E6F20486-E5C6-A4F0-EB9E-F9169AEE2ACE}"/>
              </a:ext>
            </a:extLst>
          </p:cNvPr>
          <p:cNvSpPr>
            <a:spLocks noGrp="1"/>
          </p:cNvSpPr>
          <p:nvPr>
            <p:ph idx="1"/>
          </p:nvPr>
        </p:nvSpPr>
        <p:spPr>
          <a:xfrm>
            <a:off x="590719" y="1756944"/>
            <a:ext cx="4559425" cy="3979585"/>
          </a:xfrm>
        </p:spPr>
        <p:txBody>
          <a:bodyPr anchor="ctr">
            <a:normAutofit/>
          </a:bodyPr>
          <a:lstStyle/>
          <a:p>
            <a:pPr algn="just"/>
            <a:r>
              <a:rPr lang="es-ES_tradnl" sz="3200" dirty="0"/>
              <a:t>DIME (IL)</a:t>
            </a:r>
          </a:p>
        </p:txBody>
      </p:sp>
      <p:pic>
        <p:nvPicPr>
          <p:cNvPr id="1026" name="Picture 2" descr="Dropping DIMEs: Leveraging All Elements of National Power on the  Multi-Domain Battlefield - Modern War Institute">
            <a:extLst>
              <a:ext uri="{FF2B5EF4-FFF2-40B4-BE49-F238E27FC236}">
                <a16:creationId xmlns:a16="http://schemas.microsoft.com/office/drawing/2014/main" id="{E156CECC-5AF0-CA27-78C5-6C60DC7E19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5810" y="509569"/>
            <a:ext cx="6009367" cy="5834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663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2721D-7B5B-156A-070E-89C05A86E19E}"/>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9ADAAE5A-E14D-471A-935A-F855BBCC68B4}"/>
              </a:ext>
            </a:extLst>
          </p:cNvPr>
          <p:cNvSpPr>
            <a:spLocks noGrp="1"/>
          </p:cNvSpPr>
          <p:nvPr>
            <p:ph type="title"/>
          </p:nvPr>
        </p:nvSpPr>
        <p:spPr>
          <a:xfrm>
            <a:off x="838200" y="2665413"/>
            <a:ext cx="10515600" cy="1325563"/>
          </a:xfrm>
        </p:spPr>
        <p:txBody>
          <a:bodyPr/>
          <a:lstStyle/>
          <a:p>
            <a:pPr algn="ctr"/>
            <a:r>
              <a:rPr lang="es-ES_tradnl" b="1" dirty="0"/>
              <a:t>Niveles </a:t>
            </a:r>
          </a:p>
        </p:txBody>
      </p:sp>
    </p:spTree>
    <p:extLst>
      <p:ext uri="{BB962C8B-B14F-4D97-AF65-F5344CB8AC3E}">
        <p14:creationId xmlns:p14="http://schemas.microsoft.com/office/powerpoint/2010/main" val="1191741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97168D-80C1-0661-ECD7-AF5CD0FDE33D}"/>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b="1" i="1" kern="1200">
                <a:solidFill>
                  <a:srgbClr val="FFFFFF"/>
                </a:solidFill>
                <a:latin typeface="+mj-lt"/>
                <a:ea typeface="+mj-ea"/>
                <a:cs typeface="+mj-cs"/>
              </a:rPr>
              <a:t>Niveles de la Guerra</a:t>
            </a:r>
          </a:p>
        </p:txBody>
      </p:sp>
      <p:pic>
        <p:nvPicPr>
          <p:cNvPr id="3" name="Imagen 2">
            <a:extLst>
              <a:ext uri="{FF2B5EF4-FFF2-40B4-BE49-F238E27FC236}">
                <a16:creationId xmlns:a16="http://schemas.microsoft.com/office/drawing/2014/main" id="{0F018DB3-D6AC-1C3A-E0A3-D3619C5BFE1C}"/>
              </a:ext>
            </a:extLst>
          </p:cNvPr>
          <p:cNvPicPr>
            <a:picLocks noChangeAspect="1"/>
          </p:cNvPicPr>
          <p:nvPr/>
        </p:nvPicPr>
        <p:blipFill>
          <a:blip r:embed="rId2"/>
          <a:stretch>
            <a:fillRect/>
          </a:stretch>
        </p:blipFill>
        <p:spPr>
          <a:xfrm>
            <a:off x="4935967" y="581818"/>
            <a:ext cx="5712499" cy="5694364"/>
          </a:xfrm>
          <a:prstGeom prst="rect">
            <a:avLst/>
          </a:prstGeom>
        </p:spPr>
      </p:pic>
    </p:spTree>
    <p:extLst>
      <p:ext uri="{BB962C8B-B14F-4D97-AF65-F5344CB8AC3E}">
        <p14:creationId xmlns:p14="http://schemas.microsoft.com/office/powerpoint/2010/main" val="2302893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2D2D7-04E9-DAC4-B176-486B6FF5523C}"/>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CFE1E44D-FDF7-9BA4-4420-3EA6E7EFEAA1}"/>
              </a:ext>
            </a:extLst>
          </p:cNvPr>
          <p:cNvSpPr>
            <a:spLocks noGrp="1"/>
          </p:cNvSpPr>
          <p:nvPr>
            <p:ph type="title"/>
          </p:nvPr>
        </p:nvSpPr>
        <p:spPr>
          <a:xfrm>
            <a:off x="838200" y="2665413"/>
            <a:ext cx="10515600" cy="1325563"/>
          </a:xfrm>
        </p:spPr>
        <p:txBody>
          <a:bodyPr/>
          <a:lstStyle/>
          <a:p>
            <a:pPr algn="ctr"/>
            <a:r>
              <a:rPr lang="es-ES_tradnl" b="1" dirty="0"/>
              <a:t>Centro de Gravedad</a:t>
            </a:r>
          </a:p>
        </p:txBody>
      </p:sp>
    </p:spTree>
    <p:extLst>
      <p:ext uri="{BB962C8B-B14F-4D97-AF65-F5344CB8AC3E}">
        <p14:creationId xmlns:p14="http://schemas.microsoft.com/office/powerpoint/2010/main" val="9373545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65EF11-F0E2-A172-DDE3-AFD94F0C7589}"/>
              </a:ext>
            </a:extLst>
          </p:cNvPr>
          <p:cNvSpPr>
            <a:spLocks noGrp="1"/>
          </p:cNvSpPr>
          <p:nvPr>
            <p:ph type="title"/>
          </p:nvPr>
        </p:nvSpPr>
        <p:spPr/>
        <p:txBody>
          <a:bodyPr/>
          <a:lstStyle/>
          <a:p>
            <a:endParaRPr lang="es-ES_tradnl"/>
          </a:p>
        </p:txBody>
      </p:sp>
      <p:sp>
        <p:nvSpPr>
          <p:cNvPr id="3" name="Marcador de contenido 2">
            <a:extLst>
              <a:ext uri="{FF2B5EF4-FFF2-40B4-BE49-F238E27FC236}">
                <a16:creationId xmlns:a16="http://schemas.microsoft.com/office/drawing/2014/main" id="{ACDAD5A2-F976-0469-3851-1C67AF695101}"/>
              </a:ext>
            </a:extLst>
          </p:cNvPr>
          <p:cNvSpPr>
            <a:spLocks noGrp="1"/>
          </p:cNvSpPr>
          <p:nvPr>
            <p:ph idx="1"/>
          </p:nvPr>
        </p:nvSpPr>
        <p:spPr/>
        <p:txBody>
          <a:bodyPr/>
          <a:lstStyle/>
          <a:p>
            <a:endParaRPr lang="es-ES_tradnl" dirty="0"/>
          </a:p>
        </p:txBody>
      </p:sp>
      <p:pic>
        <p:nvPicPr>
          <p:cNvPr id="5122" name="Picture 2" descr="ilustraciones, imágenes clip art, dibujos animados e iconos de stock de contra fondo de puño de rivalidad - opposing forces">
            <a:extLst>
              <a:ext uri="{FF2B5EF4-FFF2-40B4-BE49-F238E27FC236}">
                <a16:creationId xmlns:a16="http://schemas.microsoft.com/office/drawing/2014/main" id="{413C08C6-B5A7-316D-3DD2-4E4F018685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5413" y="1048544"/>
            <a:ext cx="6121173" cy="4760912"/>
          </a:xfrm>
          <a:prstGeom prst="rect">
            <a:avLst/>
          </a:prstGeom>
          <a:noFill/>
          <a:extLst>
            <a:ext uri="{909E8E84-426E-40DD-AFC4-6F175D3DCCD1}">
              <a14:hiddenFill xmlns:a14="http://schemas.microsoft.com/office/drawing/2010/main">
                <a:solidFill>
                  <a:srgbClr val="FFFFFF"/>
                </a:solidFill>
              </a14:hiddenFill>
            </a:ext>
          </a:extLst>
        </p:spPr>
      </p:pic>
      <p:sp>
        <p:nvSpPr>
          <p:cNvPr id="4" name="Elipse 3">
            <a:extLst>
              <a:ext uri="{FF2B5EF4-FFF2-40B4-BE49-F238E27FC236}">
                <a16:creationId xmlns:a16="http://schemas.microsoft.com/office/drawing/2014/main" id="{562FCAA3-EAF4-CBDD-F528-323E590BD932}"/>
              </a:ext>
            </a:extLst>
          </p:cNvPr>
          <p:cNvSpPr/>
          <p:nvPr/>
        </p:nvSpPr>
        <p:spPr>
          <a:xfrm>
            <a:off x="8170577" y="7147"/>
            <a:ext cx="3947949" cy="377507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MORAL</a:t>
            </a:r>
          </a:p>
        </p:txBody>
      </p:sp>
      <p:sp>
        <p:nvSpPr>
          <p:cNvPr id="5" name="Elipse 4">
            <a:extLst>
              <a:ext uri="{FF2B5EF4-FFF2-40B4-BE49-F238E27FC236}">
                <a16:creationId xmlns:a16="http://schemas.microsoft.com/office/drawing/2014/main" id="{01884527-4051-0DE4-5506-76DB17B4C89D}"/>
              </a:ext>
            </a:extLst>
          </p:cNvPr>
          <p:cNvSpPr/>
          <p:nvPr/>
        </p:nvSpPr>
        <p:spPr>
          <a:xfrm>
            <a:off x="7602521" y="2678911"/>
            <a:ext cx="2115401" cy="185896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FÍSICO</a:t>
            </a:r>
          </a:p>
        </p:txBody>
      </p:sp>
      <p:sp>
        <p:nvSpPr>
          <p:cNvPr id="6" name="Elipse 5">
            <a:extLst>
              <a:ext uri="{FF2B5EF4-FFF2-40B4-BE49-F238E27FC236}">
                <a16:creationId xmlns:a16="http://schemas.microsoft.com/office/drawing/2014/main" id="{905C4E68-733D-D668-7225-D382DCFA0E7C}"/>
              </a:ext>
            </a:extLst>
          </p:cNvPr>
          <p:cNvSpPr/>
          <p:nvPr/>
        </p:nvSpPr>
        <p:spPr>
          <a:xfrm>
            <a:off x="8827585" y="4001294"/>
            <a:ext cx="2942374" cy="216972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MENTAL</a:t>
            </a:r>
          </a:p>
        </p:txBody>
      </p:sp>
      <p:sp>
        <p:nvSpPr>
          <p:cNvPr id="7" name="CuadroTexto 6">
            <a:extLst>
              <a:ext uri="{FF2B5EF4-FFF2-40B4-BE49-F238E27FC236}">
                <a16:creationId xmlns:a16="http://schemas.microsoft.com/office/drawing/2014/main" id="{139F3EB5-5682-0A04-27A1-822964CF7519}"/>
              </a:ext>
            </a:extLst>
          </p:cNvPr>
          <p:cNvSpPr txBox="1"/>
          <p:nvPr/>
        </p:nvSpPr>
        <p:spPr>
          <a:xfrm>
            <a:off x="6639607" y="5291535"/>
            <a:ext cx="1417952" cy="369332"/>
          </a:xfrm>
          <a:prstGeom prst="rect">
            <a:avLst/>
          </a:prstGeom>
          <a:solidFill>
            <a:schemeClr val="bg1"/>
          </a:solidFill>
        </p:spPr>
        <p:txBody>
          <a:bodyPr wrap="none" rtlCol="0">
            <a:spAutoFit/>
          </a:bodyPr>
          <a:lstStyle/>
          <a:p>
            <a:r>
              <a:rPr lang="es-ES_tradnl" b="1" i="1" dirty="0"/>
              <a:t>VOLUNTAD 1</a:t>
            </a:r>
          </a:p>
        </p:txBody>
      </p:sp>
      <p:sp>
        <p:nvSpPr>
          <p:cNvPr id="8" name="CuadroTexto 7">
            <a:extLst>
              <a:ext uri="{FF2B5EF4-FFF2-40B4-BE49-F238E27FC236}">
                <a16:creationId xmlns:a16="http://schemas.microsoft.com/office/drawing/2014/main" id="{C3636264-CCDA-EA54-00B5-FF244B21EF41}"/>
              </a:ext>
            </a:extLst>
          </p:cNvPr>
          <p:cNvSpPr txBox="1"/>
          <p:nvPr/>
        </p:nvSpPr>
        <p:spPr>
          <a:xfrm>
            <a:off x="3792030" y="1708152"/>
            <a:ext cx="1417952" cy="369332"/>
          </a:xfrm>
          <a:prstGeom prst="rect">
            <a:avLst/>
          </a:prstGeom>
          <a:solidFill>
            <a:schemeClr val="bg1"/>
          </a:solidFill>
        </p:spPr>
        <p:txBody>
          <a:bodyPr wrap="none" rtlCol="0">
            <a:spAutoFit/>
          </a:bodyPr>
          <a:lstStyle/>
          <a:p>
            <a:r>
              <a:rPr lang="es-ES_tradnl" b="1" i="1" dirty="0"/>
              <a:t>VOLUNTAD 2</a:t>
            </a:r>
          </a:p>
        </p:txBody>
      </p:sp>
      <p:sp>
        <p:nvSpPr>
          <p:cNvPr id="9" name="Elipse 8">
            <a:extLst>
              <a:ext uri="{FF2B5EF4-FFF2-40B4-BE49-F238E27FC236}">
                <a16:creationId xmlns:a16="http://schemas.microsoft.com/office/drawing/2014/main" id="{6AFDAFC8-978E-F103-12A8-3D00CDEC57C1}"/>
              </a:ext>
            </a:extLst>
          </p:cNvPr>
          <p:cNvSpPr/>
          <p:nvPr/>
        </p:nvSpPr>
        <p:spPr>
          <a:xfrm>
            <a:off x="-237732" y="0"/>
            <a:ext cx="3947949" cy="3775075"/>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MORAL</a:t>
            </a:r>
          </a:p>
        </p:txBody>
      </p:sp>
      <p:sp>
        <p:nvSpPr>
          <p:cNvPr id="10" name="Elipse 9">
            <a:extLst>
              <a:ext uri="{FF2B5EF4-FFF2-40B4-BE49-F238E27FC236}">
                <a16:creationId xmlns:a16="http://schemas.microsoft.com/office/drawing/2014/main" id="{0E21F3FB-6FFD-69C6-1487-45C8C8EED9F5}"/>
              </a:ext>
            </a:extLst>
          </p:cNvPr>
          <p:cNvSpPr/>
          <p:nvPr/>
        </p:nvSpPr>
        <p:spPr>
          <a:xfrm>
            <a:off x="2213975" y="2760903"/>
            <a:ext cx="2115401" cy="1858960"/>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FÍSICO</a:t>
            </a:r>
          </a:p>
        </p:txBody>
      </p:sp>
      <p:sp>
        <p:nvSpPr>
          <p:cNvPr id="11" name="Elipse 10">
            <a:extLst>
              <a:ext uri="{FF2B5EF4-FFF2-40B4-BE49-F238E27FC236}">
                <a16:creationId xmlns:a16="http://schemas.microsoft.com/office/drawing/2014/main" id="{872620E2-2D29-ED98-B1A3-DFA001A5B2E0}"/>
              </a:ext>
            </a:extLst>
          </p:cNvPr>
          <p:cNvSpPr/>
          <p:nvPr/>
        </p:nvSpPr>
        <p:spPr>
          <a:xfrm>
            <a:off x="300828" y="4104874"/>
            <a:ext cx="2942374" cy="2169720"/>
          </a:xfrm>
          <a:prstGeom prst="ellipse">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MENTAL</a:t>
            </a:r>
          </a:p>
        </p:txBody>
      </p:sp>
    </p:spTree>
    <p:extLst>
      <p:ext uri="{BB962C8B-B14F-4D97-AF65-F5344CB8AC3E}">
        <p14:creationId xmlns:p14="http://schemas.microsoft.com/office/powerpoint/2010/main" val="7411090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he Marines' Vietnam Commitment | Naval History Magazine - April 2015  Volume 29, Number 2">
            <a:extLst>
              <a:ext uri="{FF2B5EF4-FFF2-40B4-BE49-F238E27FC236}">
                <a16:creationId xmlns:a16="http://schemas.microsoft.com/office/drawing/2014/main" id="{C02B1D53-D582-5E50-0C46-5520BB00D4B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843" r="-2" b="11684"/>
          <a:stretch/>
        </p:blipFill>
        <p:spPr bwMode="auto">
          <a:xfrm>
            <a:off x="4373562" y="671513"/>
            <a:ext cx="6643688" cy="3473450"/>
          </a:xfrm>
          <a:prstGeom prst="rect">
            <a:avLst/>
          </a:prstGeom>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B1771C8D-1816-B3ED-04D4-AA575F46F359}"/>
              </a:ext>
            </a:extLst>
          </p:cNvPr>
          <p:cNvSpPr txBox="1"/>
          <p:nvPr/>
        </p:nvSpPr>
        <p:spPr>
          <a:xfrm>
            <a:off x="4373562" y="3740150"/>
            <a:ext cx="6643688"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FÍSICO</a:t>
            </a:r>
          </a:p>
        </p:txBody>
      </p:sp>
      <p:pic>
        <p:nvPicPr>
          <p:cNvPr id="5" name="Picture 4" descr="Opinion | The Four Stages of the Antiwar Movement - The New York Times">
            <a:extLst>
              <a:ext uri="{FF2B5EF4-FFF2-40B4-BE49-F238E27FC236}">
                <a16:creationId xmlns:a16="http://schemas.microsoft.com/office/drawing/2014/main" id="{1AE5BEE8-37A4-0BC8-DFFA-76DF20E7A9A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957" r="1" b="1"/>
          <a:stretch/>
        </p:blipFill>
        <p:spPr bwMode="auto">
          <a:xfrm>
            <a:off x="4373562" y="4213225"/>
            <a:ext cx="3505200" cy="2025650"/>
          </a:xfrm>
          <a:prstGeom prst="rect">
            <a:avLst/>
          </a:prstGeom>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59160E12-98A1-EE03-E74E-77373BFE72FE}"/>
              </a:ext>
            </a:extLst>
          </p:cNvPr>
          <p:cNvSpPr txBox="1"/>
          <p:nvPr/>
        </p:nvSpPr>
        <p:spPr>
          <a:xfrm>
            <a:off x="4373562" y="5834063"/>
            <a:ext cx="3505200"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MORAL</a:t>
            </a:r>
          </a:p>
        </p:txBody>
      </p:sp>
      <p:pic>
        <p:nvPicPr>
          <p:cNvPr id="6" name="Picture 6" descr="January 23, 1973: Nixon Announces a Peace Agreement to End the Vietnam War  | The Nation">
            <a:extLst>
              <a:ext uri="{FF2B5EF4-FFF2-40B4-BE49-F238E27FC236}">
                <a16:creationId xmlns:a16="http://schemas.microsoft.com/office/drawing/2014/main" id="{327326B0-1D3F-191E-B8AC-72AD4812800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947025" y="4213225"/>
            <a:ext cx="3070225" cy="2025650"/>
          </a:xfrm>
          <a:prstGeom prst="rect">
            <a:avLst/>
          </a:prstGeom>
          <a:extLst>
            <a:ext uri="{909E8E84-426E-40DD-AFC4-6F175D3DCCD1}">
              <a14:hiddenFill xmlns:a14="http://schemas.microsoft.com/office/drawing/2010/main">
                <a:solidFill>
                  <a:srgbClr val="FFFFFF"/>
                </a:solidFill>
              </a14:hiddenFill>
            </a:ext>
          </a:extLst>
        </p:spPr>
      </p:pic>
      <p:sp>
        <p:nvSpPr>
          <p:cNvPr id="9" name="CuadroTexto 8">
            <a:extLst>
              <a:ext uri="{FF2B5EF4-FFF2-40B4-BE49-F238E27FC236}">
                <a16:creationId xmlns:a16="http://schemas.microsoft.com/office/drawing/2014/main" id="{F902F870-4052-5971-3B59-9A78A96407D2}"/>
              </a:ext>
            </a:extLst>
          </p:cNvPr>
          <p:cNvSpPr txBox="1"/>
          <p:nvPr/>
        </p:nvSpPr>
        <p:spPr>
          <a:xfrm>
            <a:off x="7947025" y="5834063"/>
            <a:ext cx="3070225"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MENTAL</a:t>
            </a:r>
          </a:p>
        </p:txBody>
      </p:sp>
      <p:sp>
        <p:nvSpPr>
          <p:cNvPr id="10" name="Título 9">
            <a:extLst>
              <a:ext uri="{FF2B5EF4-FFF2-40B4-BE49-F238E27FC236}">
                <a16:creationId xmlns:a16="http://schemas.microsoft.com/office/drawing/2014/main" id="{134D31DC-4A72-2D37-A5B0-3DA45A02683A}"/>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latin typeface="+mj-lt"/>
                <a:ea typeface="+mj-ea"/>
                <a:cs typeface="+mj-cs"/>
              </a:rPr>
              <a:t>Un </a:t>
            </a:r>
            <a:r>
              <a:rPr lang="en-US" sz="3600" kern="1200" dirty="0" err="1">
                <a:latin typeface="+mj-lt"/>
                <a:ea typeface="+mj-ea"/>
                <a:cs typeface="+mj-cs"/>
              </a:rPr>
              <a:t>ejemplo</a:t>
            </a:r>
            <a:r>
              <a:rPr lang="en-US" sz="3600" kern="1200" dirty="0">
                <a:latin typeface="+mj-lt"/>
                <a:ea typeface="+mj-ea"/>
                <a:cs typeface="+mj-cs"/>
              </a:rPr>
              <a:t> </a:t>
            </a:r>
            <a:r>
              <a:rPr lang="en-US" sz="3600" kern="1200" dirty="0" err="1">
                <a:latin typeface="+mj-lt"/>
                <a:ea typeface="+mj-ea"/>
                <a:cs typeface="+mj-cs"/>
              </a:rPr>
              <a:t>práctico</a:t>
            </a:r>
            <a:endParaRPr lang="en-US" sz="3600" kern="1200" dirty="0">
              <a:latin typeface="+mj-lt"/>
              <a:ea typeface="+mj-ea"/>
              <a:cs typeface="+mj-cs"/>
            </a:endParaRPr>
          </a:p>
        </p:txBody>
      </p:sp>
    </p:spTree>
    <p:extLst>
      <p:ext uri="{BB962C8B-B14F-4D97-AF65-F5344CB8AC3E}">
        <p14:creationId xmlns:p14="http://schemas.microsoft.com/office/powerpoint/2010/main" val="1800205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F42B3EBE-FF14-227C-981E-968BC30B81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89296"/>
            <a:ext cx="2355851" cy="285420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Vietnam War Guide &amp; Dates, Plus 7 Surprising Facts | HistoryExtra">
            <a:extLst>
              <a:ext uri="{FF2B5EF4-FFF2-40B4-BE49-F238E27FC236}">
                <a16:creationId xmlns:a16="http://schemas.microsoft.com/office/drawing/2014/main" id="{D7115F18-0C27-0F02-6630-F117E4535E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7710" y="1432046"/>
            <a:ext cx="6845653" cy="4568704"/>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6F580C49-D84D-03C4-D7B0-F529FF20B05C}"/>
              </a:ext>
            </a:extLst>
          </p:cNvPr>
          <p:cNvSpPr txBox="1"/>
          <p:nvPr/>
        </p:nvSpPr>
        <p:spPr>
          <a:xfrm>
            <a:off x="1387235" y="5143500"/>
            <a:ext cx="1257780" cy="369332"/>
          </a:xfrm>
          <a:prstGeom prst="rect">
            <a:avLst/>
          </a:prstGeom>
          <a:noFill/>
        </p:spPr>
        <p:txBody>
          <a:bodyPr wrap="none" rtlCol="0">
            <a:spAutoFit/>
          </a:bodyPr>
          <a:lstStyle/>
          <a:p>
            <a:r>
              <a:rPr lang="es-ES_tradnl" dirty="0"/>
              <a:t>COG FÍSICO</a:t>
            </a:r>
          </a:p>
        </p:txBody>
      </p:sp>
      <p:sp>
        <p:nvSpPr>
          <p:cNvPr id="9" name="CuadroTexto 8">
            <a:extLst>
              <a:ext uri="{FF2B5EF4-FFF2-40B4-BE49-F238E27FC236}">
                <a16:creationId xmlns:a16="http://schemas.microsoft.com/office/drawing/2014/main" id="{4C517D15-DA2E-A5C3-C625-C727790AA82E}"/>
              </a:ext>
            </a:extLst>
          </p:cNvPr>
          <p:cNvSpPr txBox="1"/>
          <p:nvPr/>
        </p:nvSpPr>
        <p:spPr>
          <a:xfrm>
            <a:off x="8011873" y="6000750"/>
            <a:ext cx="1257780" cy="369332"/>
          </a:xfrm>
          <a:prstGeom prst="rect">
            <a:avLst/>
          </a:prstGeom>
          <a:noFill/>
        </p:spPr>
        <p:txBody>
          <a:bodyPr wrap="none" rtlCol="0">
            <a:spAutoFit/>
          </a:bodyPr>
          <a:lstStyle/>
          <a:p>
            <a:r>
              <a:rPr lang="es-ES_tradnl" dirty="0"/>
              <a:t>COG FÍSICO</a:t>
            </a:r>
          </a:p>
        </p:txBody>
      </p:sp>
      <p:sp>
        <p:nvSpPr>
          <p:cNvPr id="10" name="CuadroTexto 9">
            <a:extLst>
              <a:ext uri="{FF2B5EF4-FFF2-40B4-BE49-F238E27FC236}">
                <a16:creationId xmlns:a16="http://schemas.microsoft.com/office/drawing/2014/main" id="{A11E32D1-D02C-98AA-FA89-D1735D84D636}"/>
              </a:ext>
            </a:extLst>
          </p:cNvPr>
          <p:cNvSpPr txBox="1"/>
          <p:nvPr/>
        </p:nvSpPr>
        <p:spPr>
          <a:xfrm>
            <a:off x="143437" y="87868"/>
            <a:ext cx="11905126" cy="1077218"/>
          </a:xfrm>
          <a:prstGeom prst="rect">
            <a:avLst/>
          </a:prstGeom>
          <a:noFill/>
        </p:spPr>
        <p:txBody>
          <a:bodyPr wrap="square" rtlCol="0">
            <a:spAutoFit/>
          </a:bodyPr>
          <a:lstStyle/>
          <a:p>
            <a:r>
              <a:rPr lang="es-ES_tradnl" sz="3200" b="1" i="1" dirty="0"/>
              <a:t>PUNTO DE CENTRAL DE LA GUERRA DE MANIOBRAS: </a:t>
            </a:r>
          </a:p>
          <a:p>
            <a:r>
              <a:rPr lang="es-ES_tradnl" sz="3200" b="1" i="1" dirty="0">
                <a:solidFill>
                  <a:srgbClr val="FF0000"/>
                </a:solidFill>
              </a:rPr>
              <a:t>NO ENFRENTAR COG CONTRA COG DIRECTAMENTE </a:t>
            </a:r>
          </a:p>
        </p:txBody>
      </p:sp>
    </p:spTree>
    <p:extLst>
      <p:ext uri="{BB962C8B-B14F-4D97-AF65-F5344CB8AC3E}">
        <p14:creationId xmlns:p14="http://schemas.microsoft.com/office/powerpoint/2010/main" val="33161700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uadroTexto 9">
            <a:extLst>
              <a:ext uri="{FF2B5EF4-FFF2-40B4-BE49-F238E27FC236}">
                <a16:creationId xmlns:a16="http://schemas.microsoft.com/office/drawing/2014/main" id="{A11E32D1-D02C-98AA-FA89-D1735D84D636}"/>
              </a:ext>
            </a:extLst>
          </p:cNvPr>
          <p:cNvSpPr txBox="1"/>
          <p:nvPr/>
        </p:nvSpPr>
        <p:spPr>
          <a:xfrm>
            <a:off x="143437" y="87868"/>
            <a:ext cx="11905126" cy="1077218"/>
          </a:xfrm>
          <a:prstGeom prst="rect">
            <a:avLst/>
          </a:prstGeom>
          <a:noFill/>
        </p:spPr>
        <p:txBody>
          <a:bodyPr wrap="square" rtlCol="0">
            <a:spAutoFit/>
          </a:bodyPr>
          <a:lstStyle/>
          <a:p>
            <a:r>
              <a:rPr lang="es-ES_tradnl" sz="3200" b="1" i="1" dirty="0"/>
              <a:t>PUNTO DE CENTRAL DE LA GUERRA DE MANIOBRAS: </a:t>
            </a:r>
          </a:p>
          <a:p>
            <a:r>
              <a:rPr lang="es-ES_tradnl" sz="3200" b="1" i="1" dirty="0">
                <a:solidFill>
                  <a:srgbClr val="FF0000"/>
                </a:solidFill>
              </a:rPr>
              <a:t>NO ENFRENTAR COG CONTRA COG DIRECTAMENTE </a:t>
            </a:r>
          </a:p>
        </p:txBody>
      </p:sp>
      <p:pic>
        <p:nvPicPr>
          <p:cNvPr id="9218" name="Picture 2" descr="My Lai massacre - Wikipedia">
            <a:extLst>
              <a:ext uri="{FF2B5EF4-FFF2-40B4-BE49-F238E27FC236}">
                <a16:creationId xmlns:a16="http://schemas.microsoft.com/office/drawing/2014/main" id="{93DBECD7-0B17-2073-7C4C-E5F6B36EEE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161" y="1468546"/>
            <a:ext cx="3627686" cy="2418457"/>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The Burden of Atrocity">
            <a:extLst>
              <a:ext uri="{FF2B5EF4-FFF2-40B4-BE49-F238E27FC236}">
                <a16:creationId xmlns:a16="http://schemas.microsoft.com/office/drawing/2014/main" id="{60E60482-5808-9E8E-2D9E-5FD234565E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9161" y="4190463"/>
            <a:ext cx="3627686" cy="2376622"/>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The True Story Behind an Iconic Vietnam War Photo Was Nearly Erased — Until  Now - The New York Times">
            <a:extLst>
              <a:ext uri="{FF2B5EF4-FFF2-40B4-BE49-F238E27FC236}">
                <a16:creationId xmlns:a16="http://schemas.microsoft.com/office/drawing/2014/main" id="{CDB55A2B-3DF8-9B6F-6E81-D98EF3BEAF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3999" y="1468546"/>
            <a:ext cx="5748840" cy="509342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D2A17347-FA75-2BC6-0D37-3E6DA0911069}"/>
              </a:ext>
            </a:extLst>
          </p:cNvPr>
          <p:cNvSpPr txBox="1"/>
          <p:nvPr/>
        </p:nvSpPr>
        <p:spPr>
          <a:xfrm>
            <a:off x="528638" y="1165086"/>
            <a:ext cx="10972800" cy="5578614"/>
          </a:xfrm>
          <a:prstGeom prst="rect">
            <a:avLst/>
          </a:prstGeom>
          <a:noFill/>
          <a:ln w="44450">
            <a:solidFill>
              <a:srgbClr val="FF0000"/>
            </a:solidFill>
          </a:ln>
        </p:spPr>
        <p:txBody>
          <a:bodyPr wrap="square" rtlCol="0">
            <a:spAutoFit/>
          </a:bodyPr>
          <a:lstStyle/>
          <a:p>
            <a:endParaRPr lang="es-ES_tradnl" dirty="0"/>
          </a:p>
        </p:txBody>
      </p:sp>
      <p:sp>
        <p:nvSpPr>
          <p:cNvPr id="3" name="CuadroTexto 2">
            <a:extLst>
              <a:ext uri="{FF2B5EF4-FFF2-40B4-BE49-F238E27FC236}">
                <a16:creationId xmlns:a16="http://schemas.microsoft.com/office/drawing/2014/main" id="{606D1879-8904-93E8-035C-2B5573ACEF44}"/>
              </a:ext>
            </a:extLst>
          </p:cNvPr>
          <p:cNvSpPr txBox="1"/>
          <p:nvPr/>
        </p:nvSpPr>
        <p:spPr>
          <a:xfrm>
            <a:off x="8000896" y="1071287"/>
            <a:ext cx="3457678" cy="369332"/>
          </a:xfrm>
          <a:prstGeom prst="rect">
            <a:avLst/>
          </a:prstGeom>
          <a:solidFill>
            <a:schemeClr val="bg1"/>
          </a:solidFill>
          <a:ln>
            <a:solidFill>
              <a:schemeClr val="tx1"/>
            </a:solidFill>
          </a:ln>
        </p:spPr>
        <p:txBody>
          <a:bodyPr wrap="none" rtlCol="0">
            <a:spAutoFit/>
          </a:bodyPr>
          <a:lstStyle/>
          <a:p>
            <a:r>
              <a:rPr lang="es-ES_tradnl" dirty="0"/>
              <a:t>ACCIÓN SOBRE FUERZAS MORALES</a:t>
            </a:r>
          </a:p>
        </p:txBody>
      </p:sp>
    </p:spTree>
    <p:extLst>
      <p:ext uri="{BB962C8B-B14F-4D97-AF65-F5344CB8AC3E}">
        <p14:creationId xmlns:p14="http://schemas.microsoft.com/office/powerpoint/2010/main" val="1113781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uadroTexto 9">
            <a:extLst>
              <a:ext uri="{FF2B5EF4-FFF2-40B4-BE49-F238E27FC236}">
                <a16:creationId xmlns:a16="http://schemas.microsoft.com/office/drawing/2014/main" id="{A11E32D1-D02C-98AA-FA89-D1735D84D636}"/>
              </a:ext>
            </a:extLst>
          </p:cNvPr>
          <p:cNvSpPr txBox="1"/>
          <p:nvPr/>
        </p:nvSpPr>
        <p:spPr>
          <a:xfrm>
            <a:off x="143437" y="87868"/>
            <a:ext cx="11905126" cy="1077218"/>
          </a:xfrm>
          <a:prstGeom prst="rect">
            <a:avLst/>
          </a:prstGeom>
          <a:noFill/>
        </p:spPr>
        <p:txBody>
          <a:bodyPr wrap="square" rtlCol="0">
            <a:spAutoFit/>
          </a:bodyPr>
          <a:lstStyle/>
          <a:p>
            <a:r>
              <a:rPr lang="es-ES_tradnl" sz="3200" b="1" i="1" dirty="0"/>
              <a:t>PUNTO DE CENTRAL DE LA GUERRA DE MANIOBRAS: </a:t>
            </a:r>
          </a:p>
          <a:p>
            <a:r>
              <a:rPr lang="es-ES_tradnl" sz="3200" b="1" i="1" dirty="0">
                <a:solidFill>
                  <a:srgbClr val="FF0000"/>
                </a:solidFill>
              </a:rPr>
              <a:t>NO ENFRENTAR COG CONTRA COG DIRECTAMENTE </a:t>
            </a:r>
          </a:p>
        </p:txBody>
      </p:sp>
      <p:pic>
        <p:nvPicPr>
          <p:cNvPr id="14338" name="Picture 2" descr="The Antiwar Movement | Oklahoma Historical Society">
            <a:extLst>
              <a:ext uri="{FF2B5EF4-FFF2-40B4-BE49-F238E27FC236}">
                <a16:creationId xmlns:a16="http://schemas.microsoft.com/office/drawing/2014/main" id="{4663A7BF-B2E6-C0AB-804D-249196B9EC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0197" y="1568450"/>
            <a:ext cx="9743005" cy="506095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a:extLst>
              <a:ext uri="{FF2B5EF4-FFF2-40B4-BE49-F238E27FC236}">
                <a16:creationId xmlns:a16="http://schemas.microsoft.com/office/drawing/2014/main" id="{05713020-46C3-363D-0365-72913234D890}"/>
              </a:ext>
            </a:extLst>
          </p:cNvPr>
          <p:cNvSpPr txBox="1"/>
          <p:nvPr/>
        </p:nvSpPr>
        <p:spPr>
          <a:xfrm>
            <a:off x="8228119" y="1383784"/>
            <a:ext cx="2467920" cy="369332"/>
          </a:xfrm>
          <a:prstGeom prst="rect">
            <a:avLst/>
          </a:prstGeom>
          <a:solidFill>
            <a:schemeClr val="bg1"/>
          </a:solidFill>
          <a:ln w="31750">
            <a:solidFill>
              <a:srgbClr val="FF0000"/>
            </a:solidFill>
          </a:ln>
        </p:spPr>
        <p:txBody>
          <a:bodyPr wrap="none" rtlCol="0">
            <a:spAutoFit/>
          </a:bodyPr>
          <a:lstStyle/>
          <a:p>
            <a:r>
              <a:rPr lang="es-ES_tradnl" dirty="0"/>
              <a:t>COG GRAVEDAD MORAL</a:t>
            </a:r>
          </a:p>
        </p:txBody>
      </p:sp>
    </p:spTree>
    <p:extLst>
      <p:ext uri="{BB962C8B-B14F-4D97-AF65-F5344CB8AC3E}">
        <p14:creationId xmlns:p14="http://schemas.microsoft.com/office/powerpoint/2010/main" val="1806227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he Marines' Vietnam Commitment | Naval History Magazine - April 2015  Volume 29, Number 2">
            <a:extLst>
              <a:ext uri="{FF2B5EF4-FFF2-40B4-BE49-F238E27FC236}">
                <a16:creationId xmlns:a16="http://schemas.microsoft.com/office/drawing/2014/main" id="{C02B1D53-D582-5E50-0C46-5520BB00D4B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843" r="-2" b="11684"/>
          <a:stretch/>
        </p:blipFill>
        <p:spPr bwMode="auto">
          <a:xfrm>
            <a:off x="4845050" y="642938"/>
            <a:ext cx="3505200" cy="3473450"/>
          </a:xfrm>
          <a:prstGeom prst="rect">
            <a:avLst/>
          </a:prstGeom>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B1771C8D-1816-B3ED-04D4-AA575F46F359}"/>
              </a:ext>
            </a:extLst>
          </p:cNvPr>
          <p:cNvSpPr txBox="1"/>
          <p:nvPr/>
        </p:nvSpPr>
        <p:spPr>
          <a:xfrm>
            <a:off x="4845050" y="3711575"/>
            <a:ext cx="3505200"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FÍSICO</a:t>
            </a:r>
          </a:p>
        </p:txBody>
      </p:sp>
      <p:pic>
        <p:nvPicPr>
          <p:cNvPr id="5" name="Picture 4" descr="Opinion | The Four Stages of the Antiwar Movement - The New York Times">
            <a:extLst>
              <a:ext uri="{FF2B5EF4-FFF2-40B4-BE49-F238E27FC236}">
                <a16:creationId xmlns:a16="http://schemas.microsoft.com/office/drawing/2014/main" id="{1AE5BEE8-37A4-0BC8-DFFA-76DF20E7A9A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957" r="1" b="1"/>
          <a:stretch/>
        </p:blipFill>
        <p:spPr bwMode="auto">
          <a:xfrm>
            <a:off x="6780213" y="4370387"/>
            <a:ext cx="3505200" cy="2025650"/>
          </a:xfrm>
          <a:prstGeom prst="rect">
            <a:avLst/>
          </a:prstGeom>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59160E12-98A1-EE03-E74E-77373BFE72FE}"/>
              </a:ext>
            </a:extLst>
          </p:cNvPr>
          <p:cNvSpPr txBox="1"/>
          <p:nvPr/>
        </p:nvSpPr>
        <p:spPr>
          <a:xfrm>
            <a:off x="6780213" y="5991225"/>
            <a:ext cx="3505200"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MORAL</a:t>
            </a:r>
          </a:p>
        </p:txBody>
      </p:sp>
      <p:pic>
        <p:nvPicPr>
          <p:cNvPr id="6" name="Picture 6" descr="January 23, 1973: Nixon Announces a Peace Agreement to End the Vietnam War  | The Nation">
            <a:extLst>
              <a:ext uri="{FF2B5EF4-FFF2-40B4-BE49-F238E27FC236}">
                <a16:creationId xmlns:a16="http://schemas.microsoft.com/office/drawing/2014/main" id="{327326B0-1D3F-191E-B8AC-72AD4812800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532813" y="642938"/>
            <a:ext cx="3070225" cy="3473450"/>
          </a:xfrm>
          <a:prstGeom prst="rect">
            <a:avLst/>
          </a:prstGeom>
          <a:extLst>
            <a:ext uri="{909E8E84-426E-40DD-AFC4-6F175D3DCCD1}">
              <a14:hiddenFill xmlns:a14="http://schemas.microsoft.com/office/drawing/2010/main">
                <a:solidFill>
                  <a:srgbClr val="FFFFFF"/>
                </a:solidFill>
              </a14:hiddenFill>
            </a:ext>
          </a:extLst>
        </p:spPr>
      </p:pic>
      <p:sp>
        <p:nvSpPr>
          <p:cNvPr id="9" name="CuadroTexto 8">
            <a:extLst>
              <a:ext uri="{FF2B5EF4-FFF2-40B4-BE49-F238E27FC236}">
                <a16:creationId xmlns:a16="http://schemas.microsoft.com/office/drawing/2014/main" id="{F902F870-4052-5971-3B59-9A78A96407D2}"/>
              </a:ext>
            </a:extLst>
          </p:cNvPr>
          <p:cNvSpPr txBox="1"/>
          <p:nvPr/>
        </p:nvSpPr>
        <p:spPr>
          <a:xfrm>
            <a:off x="8532813" y="3709988"/>
            <a:ext cx="3070225" cy="406400"/>
          </a:xfrm>
          <a:prstGeom prst="rect">
            <a:avLst/>
          </a:prstGeom>
          <a:solidFill>
            <a:srgbClr val="000000">
              <a:alpha val="50000"/>
            </a:srgbClr>
          </a:solidFill>
          <a:ln>
            <a:noFill/>
          </a:ln>
        </p:spPr>
        <p:txBody>
          <a:bodyPr wrap="square" rtlCol="0" anchor="ctr">
            <a:noAutofit/>
          </a:bodyPr>
          <a:lstStyle/>
          <a:p>
            <a:pPr algn="ctr">
              <a:spcAft>
                <a:spcPts val="600"/>
              </a:spcAft>
            </a:pPr>
            <a:r>
              <a:rPr lang="es-ES_tradnl" sz="1300" b="1">
                <a:solidFill>
                  <a:srgbClr val="FFFFFF"/>
                </a:solidFill>
              </a:rPr>
              <a:t>COG MENTAL</a:t>
            </a:r>
          </a:p>
        </p:txBody>
      </p:sp>
      <p:sp>
        <p:nvSpPr>
          <p:cNvPr id="10" name="Título 9">
            <a:extLst>
              <a:ext uri="{FF2B5EF4-FFF2-40B4-BE49-F238E27FC236}">
                <a16:creationId xmlns:a16="http://schemas.microsoft.com/office/drawing/2014/main" id="{134D31DC-4A72-2D37-A5B0-3DA45A02683A}"/>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Un ejemplo práctico</a:t>
            </a:r>
          </a:p>
        </p:txBody>
      </p:sp>
      <p:sp>
        <p:nvSpPr>
          <p:cNvPr id="2" name="Rectángulo 1">
            <a:extLst>
              <a:ext uri="{FF2B5EF4-FFF2-40B4-BE49-F238E27FC236}">
                <a16:creationId xmlns:a16="http://schemas.microsoft.com/office/drawing/2014/main" id="{A8F4DE52-E685-3C73-2523-9501872B26B3}"/>
              </a:ext>
            </a:extLst>
          </p:cNvPr>
          <p:cNvSpPr/>
          <p:nvPr/>
        </p:nvSpPr>
        <p:spPr>
          <a:xfrm>
            <a:off x="6515100" y="4243388"/>
            <a:ext cx="4029075" cy="2414587"/>
          </a:xfrm>
          <a:prstGeom prst="rect">
            <a:avLst/>
          </a:prstGeom>
          <a:noFill/>
          <a:ln w="444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3" name="CuadroTexto 2">
            <a:extLst>
              <a:ext uri="{FF2B5EF4-FFF2-40B4-BE49-F238E27FC236}">
                <a16:creationId xmlns:a16="http://schemas.microsoft.com/office/drawing/2014/main" id="{83A57A61-F91B-A9B3-C4E6-12F3EF7F6BB5}"/>
              </a:ext>
            </a:extLst>
          </p:cNvPr>
          <p:cNvSpPr txBox="1"/>
          <p:nvPr/>
        </p:nvSpPr>
        <p:spPr>
          <a:xfrm>
            <a:off x="807748" y="5668059"/>
            <a:ext cx="4869153" cy="646331"/>
          </a:xfrm>
          <a:prstGeom prst="rect">
            <a:avLst/>
          </a:prstGeom>
          <a:noFill/>
        </p:spPr>
        <p:txBody>
          <a:bodyPr wrap="none" rtlCol="0">
            <a:spAutoFit/>
          </a:bodyPr>
          <a:lstStyle/>
          <a:p>
            <a:pPr algn="ctr"/>
            <a:r>
              <a:rPr lang="es-ES_tradnl" dirty="0"/>
              <a:t>DESBALANCE DE CENTRO DE GRAVEDAD</a:t>
            </a:r>
          </a:p>
          <a:p>
            <a:pPr algn="ctr"/>
            <a:r>
              <a:rPr lang="es-ES_tradnl" dirty="0"/>
              <a:t>COLAPSO SISTEMA ENEMIGO (NO DESTRUCCIÓN) </a:t>
            </a:r>
          </a:p>
        </p:txBody>
      </p:sp>
    </p:spTree>
    <p:extLst>
      <p:ext uri="{BB962C8B-B14F-4D97-AF65-F5344CB8AC3E}">
        <p14:creationId xmlns:p14="http://schemas.microsoft.com/office/powerpoint/2010/main" val="1613483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0">
            <a:extLst>
              <a:ext uri="{FF2B5EF4-FFF2-40B4-BE49-F238E27FC236}">
                <a16:creationId xmlns:a16="http://schemas.microsoft.com/office/drawing/2014/main" id="{149FE6FB-CF23-E38E-DF57-2505BEB21003}"/>
              </a:ext>
            </a:extLst>
          </p:cNvPr>
          <p:cNvSpPr>
            <a:spLocks noGrp="1"/>
          </p:cNvSpPr>
          <p:nvPr>
            <p:ph type="title"/>
          </p:nvPr>
        </p:nvSpPr>
        <p:spPr>
          <a:xfrm>
            <a:off x="228600" y="230941"/>
            <a:ext cx="11734800" cy="1325563"/>
          </a:xfrm>
        </p:spPr>
        <p:txBody>
          <a:bodyPr>
            <a:normAutofit fontScale="90000"/>
          </a:bodyPr>
          <a:lstStyle/>
          <a:p>
            <a:pPr algn="ctr"/>
            <a:r>
              <a:rPr lang="es-ES_tradnl" sz="4000" b="1" i="1" kern="1200" dirty="0">
                <a:solidFill>
                  <a:srgbClr val="FF0000"/>
                </a:solidFill>
              </a:rPr>
              <a:t>EN EL NIVEL TÁCTICO </a:t>
            </a:r>
            <a:r>
              <a:rPr lang="es-ES_tradnl" sz="4000" b="1" i="1" dirty="0">
                <a:solidFill>
                  <a:srgbClr val="FF0000"/>
                </a:solidFill>
              </a:rPr>
              <a:t>Y OPERACIONAL </a:t>
            </a:r>
            <a:r>
              <a:rPr lang="es-ES_tradnl" sz="4000" b="1" i="1" kern="1200" dirty="0">
                <a:solidFill>
                  <a:srgbClr val="FF0000"/>
                </a:solidFill>
              </a:rPr>
              <a:t>NORMALMENTE EL ENFOQUE ES SOBRE COG FÍSICOS: DEFINIREMOS EL COG ENEMIGO MEDIANTE EL SIGUIENTE METODO</a:t>
            </a:r>
            <a:endParaRPr lang="es-ES_tradnl" sz="4000" b="1" dirty="0">
              <a:solidFill>
                <a:srgbClr val="FF0000"/>
              </a:solidFill>
            </a:endParaRPr>
          </a:p>
        </p:txBody>
      </p:sp>
      <p:sp>
        <p:nvSpPr>
          <p:cNvPr id="2" name="CuadroTexto 1">
            <a:extLst>
              <a:ext uri="{FF2B5EF4-FFF2-40B4-BE49-F238E27FC236}">
                <a16:creationId xmlns:a16="http://schemas.microsoft.com/office/drawing/2014/main" id="{4AAC8F07-6AE3-DAA9-9854-DC5708F7FD91}"/>
              </a:ext>
            </a:extLst>
          </p:cNvPr>
          <p:cNvSpPr txBox="1"/>
          <p:nvPr/>
        </p:nvSpPr>
        <p:spPr>
          <a:xfrm>
            <a:off x="271463" y="1957388"/>
            <a:ext cx="8211415" cy="646331"/>
          </a:xfrm>
          <a:prstGeom prst="rect">
            <a:avLst/>
          </a:prstGeom>
          <a:noFill/>
        </p:spPr>
        <p:txBody>
          <a:bodyPr wrap="none" rtlCol="0">
            <a:spAutoFit/>
          </a:bodyPr>
          <a:lstStyle/>
          <a:p>
            <a:r>
              <a:rPr lang="es-ES_tradnl" dirty="0"/>
              <a:t>¿Qué capacidades contribuyen significativamente para el cumplimiento de su misión?</a:t>
            </a:r>
          </a:p>
          <a:p>
            <a:r>
              <a:rPr lang="es-ES_tradnl" b="1" i="1" dirty="0"/>
              <a:t>Capacidades críticas  </a:t>
            </a:r>
          </a:p>
        </p:txBody>
      </p:sp>
      <p:sp>
        <p:nvSpPr>
          <p:cNvPr id="3" name="CuadroTexto 2">
            <a:extLst>
              <a:ext uri="{FF2B5EF4-FFF2-40B4-BE49-F238E27FC236}">
                <a16:creationId xmlns:a16="http://schemas.microsoft.com/office/drawing/2014/main" id="{CB1B119E-5130-0759-F44A-83EF0177E55C}"/>
              </a:ext>
            </a:extLst>
          </p:cNvPr>
          <p:cNvSpPr txBox="1"/>
          <p:nvPr/>
        </p:nvSpPr>
        <p:spPr>
          <a:xfrm>
            <a:off x="1652588" y="2782669"/>
            <a:ext cx="8176597" cy="923330"/>
          </a:xfrm>
          <a:prstGeom prst="rect">
            <a:avLst/>
          </a:prstGeom>
          <a:noFill/>
        </p:spPr>
        <p:txBody>
          <a:bodyPr wrap="none" rtlCol="0">
            <a:spAutoFit/>
          </a:bodyPr>
          <a:lstStyle/>
          <a:p>
            <a:pPr algn="ctr"/>
            <a:r>
              <a:rPr lang="es-ES_tradnl"/>
              <a:t>¿Cuál de estas capacidades le permite cumplir su tarea esencial? (La más importante)</a:t>
            </a:r>
          </a:p>
          <a:p>
            <a:r>
              <a:rPr lang="es-ES_tradnl" b="1" i="1"/>
              <a:t>Centro de Gravedad </a:t>
            </a:r>
          </a:p>
          <a:p>
            <a:endParaRPr lang="es-ES_tradnl" dirty="0"/>
          </a:p>
        </p:txBody>
      </p:sp>
      <p:sp>
        <p:nvSpPr>
          <p:cNvPr id="4" name="CuadroTexto 3">
            <a:extLst>
              <a:ext uri="{FF2B5EF4-FFF2-40B4-BE49-F238E27FC236}">
                <a16:creationId xmlns:a16="http://schemas.microsoft.com/office/drawing/2014/main" id="{4C22760C-8084-C254-0753-23BC2D9FFF98}"/>
              </a:ext>
            </a:extLst>
          </p:cNvPr>
          <p:cNvSpPr txBox="1"/>
          <p:nvPr/>
        </p:nvSpPr>
        <p:spPr>
          <a:xfrm>
            <a:off x="2309813" y="3711535"/>
            <a:ext cx="10033644" cy="923330"/>
          </a:xfrm>
          <a:prstGeom prst="rect">
            <a:avLst/>
          </a:prstGeom>
          <a:noFill/>
        </p:spPr>
        <p:txBody>
          <a:bodyPr wrap="none" rtlCol="0">
            <a:spAutoFit/>
          </a:bodyPr>
          <a:lstStyle/>
          <a:p>
            <a:r>
              <a:rPr lang="es-ES_tradnl"/>
              <a:t>¿Qué requieren estas capacidades para ser empleadas, sostenidas, transportadas, apoyadas, integradas? </a:t>
            </a:r>
          </a:p>
          <a:p>
            <a:r>
              <a:rPr lang="es-ES_tradnl" b="1" i="1"/>
              <a:t>REQUERIMIENTOS CRÍTICOS </a:t>
            </a:r>
          </a:p>
          <a:p>
            <a:endParaRPr lang="es-ES_tradnl" dirty="0"/>
          </a:p>
        </p:txBody>
      </p:sp>
      <p:sp>
        <p:nvSpPr>
          <p:cNvPr id="5" name="CuadroTexto 4">
            <a:extLst>
              <a:ext uri="{FF2B5EF4-FFF2-40B4-BE49-F238E27FC236}">
                <a16:creationId xmlns:a16="http://schemas.microsoft.com/office/drawing/2014/main" id="{CCD72CB4-4565-BAA1-A9B1-534CD230B84B}"/>
              </a:ext>
            </a:extLst>
          </p:cNvPr>
          <p:cNvSpPr txBox="1"/>
          <p:nvPr/>
        </p:nvSpPr>
        <p:spPr>
          <a:xfrm>
            <a:off x="3418671" y="4634865"/>
            <a:ext cx="5064207" cy="646331"/>
          </a:xfrm>
          <a:prstGeom prst="rect">
            <a:avLst/>
          </a:prstGeom>
          <a:noFill/>
        </p:spPr>
        <p:txBody>
          <a:bodyPr wrap="none" rtlCol="0">
            <a:spAutoFit/>
          </a:bodyPr>
          <a:lstStyle/>
          <a:p>
            <a:r>
              <a:rPr lang="es-ES_tradnl" dirty="0"/>
              <a:t>¿Cómo puedo afectar estos requerimientos críticos?</a:t>
            </a:r>
          </a:p>
          <a:p>
            <a:r>
              <a:rPr lang="es-ES_tradnl" b="1" dirty="0"/>
              <a:t>Vulnerabilidades críticas  </a:t>
            </a:r>
          </a:p>
        </p:txBody>
      </p:sp>
      <p:sp>
        <p:nvSpPr>
          <p:cNvPr id="6" name="CuadroTexto 5">
            <a:extLst>
              <a:ext uri="{FF2B5EF4-FFF2-40B4-BE49-F238E27FC236}">
                <a16:creationId xmlns:a16="http://schemas.microsoft.com/office/drawing/2014/main" id="{89E8B48E-14D0-D4E3-D3B1-E019E82A122C}"/>
              </a:ext>
            </a:extLst>
          </p:cNvPr>
          <p:cNvSpPr txBox="1"/>
          <p:nvPr/>
        </p:nvSpPr>
        <p:spPr>
          <a:xfrm>
            <a:off x="4088627" y="5713630"/>
            <a:ext cx="7753604" cy="646331"/>
          </a:xfrm>
          <a:prstGeom prst="rect">
            <a:avLst/>
          </a:prstGeom>
          <a:noFill/>
        </p:spPr>
        <p:txBody>
          <a:bodyPr wrap="square" rtlCol="0">
            <a:spAutoFit/>
          </a:bodyPr>
          <a:lstStyle/>
          <a:p>
            <a:r>
              <a:rPr lang="es-ES_tradnl" b="1" dirty="0">
                <a:solidFill>
                  <a:srgbClr val="FF0000"/>
                </a:solidFill>
              </a:rPr>
              <a:t>PLAN DE EXPLOTACIÓN = COMO VOY A EXPLOTAR MIS CAPACIDADES PARA ATACAR SU VULNERABILIDADES. BASE DE  NUESTRO ESQUEMA DE MANIOBRA.</a:t>
            </a:r>
          </a:p>
        </p:txBody>
      </p:sp>
      <p:sp>
        <p:nvSpPr>
          <p:cNvPr id="7" name="Flecha en U 6">
            <a:extLst>
              <a:ext uri="{FF2B5EF4-FFF2-40B4-BE49-F238E27FC236}">
                <a16:creationId xmlns:a16="http://schemas.microsoft.com/office/drawing/2014/main" id="{2BC3A305-341F-B52D-E43B-2A8439E2D339}"/>
              </a:ext>
            </a:extLst>
          </p:cNvPr>
          <p:cNvSpPr/>
          <p:nvPr/>
        </p:nvSpPr>
        <p:spPr>
          <a:xfrm flipV="1">
            <a:off x="457200" y="2782669"/>
            <a:ext cx="1085850" cy="646330"/>
          </a:xfrm>
          <a:prstGeom prst="utur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sp>
        <p:nvSpPr>
          <p:cNvPr id="8" name="Flecha en U 7">
            <a:extLst>
              <a:ext uri="{FF2B5EF4-FFF2-40B4-BE49-F238E27FC236}">
                <a16:creationId xmlns:a16="http://schemas.microsoft.com/office/drawing/2014/main" id="{70822705-15F5-B4B4-E399-E48546BC10B8}"/>
              </a:ext>
            </a:extLst>
          </p:cNvPr>
          <p:cNvSpPr/>
          <p:nvPr/>
        </p:nvSpPr>
        <p:spPr>
          <a:xfrm flipV="1">
            <a:off x="1126331" y="3607952"/>
            <a:ext cx="1085850" cy="646330"/>
          </a:xfrm>
          <a:prstGeom prst="utur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sp>
        <p:nvSpPr>
          <p:cNvPr id="9" name="Flecha en U 8">
            <a:extLst>
              <a:ext uri="{FF2B5EF4-FFF2-40B4-BE49-F238E27FC236}">
                <a16:creationId xmlns:a16="http://schemas.microsoft.com/office/drawing/2014/main" id="{69C7AA42-835B-F050-697A-87EB55F5442B}"/>
              </a:ext>
            </a:extLst>
          </p:cNvPr>
          <p:cNvSpPr/>
          <p:nvPr/>
        </p:nvSpPr>
        <p:spPr>
          <a:xfrm flipV="1">
            <a:off x="2207698" y="4531282"/>
            <a:ext cx="1085850" cy="646330"/>
          </a:xfrm>
          <a:prstGeom prst="utur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sp>
        <p:nvSpPr>
          <p:cNvPr id="10" name="Flecha en U 9">
            <a:extLst>
              <a:ext uri="{FF2B5EF4-FFF2-40B4-BE49-F238E27FC236}">
                <a16:creationId xmlns:a16="http://schemas.microsoft.com/office/drawing/2014/main" id="{DC4CA3D5-FDD8-C079-7EE6-98A25ACF2C3F}"/>
              </a:ext>
            </a:extLst>
          </p:cNvPr>
          <p:cNvSpPr/>
          <p:nvPr/>
        </p:nvSpPr>
        <p:spPr>
          <a:xfrm flipV="1">
            <a:off x="3002776" y="5436632"/>
            <a:ext cx="1085850" cy="646330"/>
          </a:xfrm>
          <a:prstGeom prst="utur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solidFill>
                <a:schemeClr val="tx1"/>
              </a:solidFill>
            </a:endParaRPr>
          </a:p>
        </p:txBody>
      </p:sp>
    </p:spTree>
    <p:extLst>
      <p:ext uri="{BB962C8B-B14F-4D97-AF65-F5344CB8AC3E}">
        <p14:creationId xmlns:p14="http://schemas.microsoft.com/office/powerpoint/2010/main" val="1827449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8D6B2438-5103-21D6-80DA-8064259B89F0}"/>
              </a:ext>
            </a:extLst>
          </p:cNvPr>
          <p:cNvSpPr txBox="1"/>
          <p:nvPr/>
        </p:nvSpPr>
        <p:spPr>
          <a:xfrm>
            <a:off x="97536" y="105263"/>
            <a:ext cx="8580362" cy="769441"/>
          </a:xfrm>
          <a:prstGeom prst="rect">
            <a:avLst/>
          </a:prstGeom>
          <a:solidFill>
            <a:schemeClr val="bg1"/>
          </a:solidFill>
        </p:spPr>
        <p:txBody>
          <a:bodyPr wrap="none" rtlCol="0">
            <a:spAutoFit/>
          </a:bodyPr>
          <a:lstStyle/>
          <a:p>
            <a:r>
              <a:rPr lang="es-ES_tradnl" sz="4400" dirty="0">
                <a:latin typeface="Arial" panose="020B0604020202020204" pitchFamily="34" charset="0"/>
                <a:cs typeface="Arial" panose="020B0604020202020204" pitchFamily="34" charset="0"/>
              </a:rPr>
              <a:t>COG ANÁLISIS OPERACIONAL </a:t>
            </a:r>
            <a:r>
              <a:rPr lang="es-ES_tradnl" sz="2000" dirty="0">
                <a:latin typeface="Arial" panose="020B0604020202020204" pitchFamily="34" charset="0"/>
                <a:cs typeface="Arial" panose="020B0604020202020204" pitchFamily="34" charset="0"/>
              </a:rPr>
              <a:t> </a:t>
            </a:r>
          </a:p>
        </p:txBody>
      </p:sp>
      <p:sp>
        <p:nvSpPr>
          <p:cNvPr id="2" name="CuadroTexto 1">
            <a:extLst>
              <a:ext uri="{FF2B5EF4-FFF2-40B4-BE49-F238E27FC236}">
                <a16:creationId xmlns:a16="http://schemas.microsoft.com/office/drawing/2014/main" id="{CE1DB0C0-AF38-8BD6-9718-BD5563E77484}"/>
              </a:ext>
            </a:extLst>
          </p:cNvPr>
          <p:cNvSpPr txBox="1"/>
          <p:nvPr/>
        </p:nvSpPr>
        <p:spPr>
          <a:xfrm>
            <a:off x="97536" y="1306286"/>
            <a:ext cx="3990195" cy="707886"/>
          </a:xfrm>
          <a:prstGeom prst="rect">
            <a:avLst/>
          </a:prstGeom>
          <a:noFill/>
        </p:spPr>
        <p:txBody>
          <a:bodyPr wrap="none" rtlCol="0">
            <a:spAutoFit/>
          </a:bodyPr>
          <a:lstStyle/>
          <a:p>
            <a:r>
              <a:rPr lang="es-ES_tradnl" sz="2000" dirty="0">
                <a:latin typeface="Arial" panose="020B0604020202020204" pitchFamily="34" charset="0"/>
                <a:cs typeface="Arial" panose="020B0604020202020204" pitchFamily="34" charset="0"/>
              </a:rPr>
              <a:t>COG: </a:t>
            </a:r>
          </a:p>
          <a:p>
            <a:r>
              <a:rPr lang="es-ES_tradnl" sz="2000" dirty="0">
                <a:latin typeface="Arial" panose="020B0604020202020204" pitchFamily="34" charset="0"/>
                <a:cs typeface="Arial" panose="020B0604020202020204" pitchFamily="34" charset="0"/>
              </a:rPr>
              <a:t>Capacidad de combate defensivo</a:t>
            </a:r>
          </a:p>
        </p:txBody>
      </p:sp>
      <p:sp>
        <p:nvSpPr>
          <p:cNvPr id="3" name="CuadroTexto 2">
            <a:extLst>
              <a:ext uri="{FF2B5EF4-FFF2-40B4-BE49-F238E27FC236}">
                <a16:creationId xmlns:a16="http://schemas.microsoft.com/office/drawing/2014/main" id="{2B73F1A7-0D39-BAE4-5D6C-0A2F80F89DD6}"/>
              </a:ext>
            </a:extLst>
          </p:cNvPr>
          <p:cNvSpPr txBox="1"/>
          <p:nvPr/>
        </p:nvSpPr>
        <p:spPr>
          <a:xfrm>
            <a:off x="6752883" y="1306286"/>
            <a:ext cx="3921715" cy="1938992"/>
          </a:xfrm>
          <a:prstGeom prst="rect">
            <a:avLst/>
          </a:prstGeom>
          <a:noFill/>
        </p:spPr>
        <p:txBody>
          <a:bodyPr wrap="none" rtlCol="0">
            <a:spAutoFit/>
          </a:bodyPr>
          <a:lstStyle/>
          <a:p>
            <a:r>
              <a:rPr lang="es-ES_tradnl" sz="2000" dirty="0">
                <a:latin typeface="Arial" panose="020B0604020202020204" pitchFamily="34" charset="0"/>
                <a:cs typeface="Arial" panose="020B0604020202020204" pitchFamily="34" charset="0"/>
              </a:rPr>
              <a:t>CC: </a:t>
            </a:r>
          </a:p>
          <a:p>
            <a:pPr marL="457200" indent="-457200">
              <a:buFont typeface="+mj-lt"/>
              <a:buAutoNum type="arabicPeriod"/>
            </a:pPr>
            <a:r>
              <a:rPr lang="es-ES_tradnl" sz="2000" dirty="0">
                <a:latin typeface="Arial" panose="020B0604020202020204" pitchFamily="34" charset="0"/>
                <a:cs typeface="Arial" panose="020B0604020202020204" pitchFamily="34" charset="0"/>
              </a:rPr>
              <a:t>Conocimiento del Terreno</a:t>
            </a:r>
          </a:p>
          <a:p>
            <a:pPr marL="457200" indent="-457200">
              <a:buFont typeface="+mj-lt"/>
              <a:buAutoNum type="arabicPeriod"/>
            </a:pPr>
            <a:r>
              <a:rPr lang="es-ES_tradnl" sz="2000" dirty="0">
                <a:latin typeface="Arial" panose="020B0604020202020204" pitchFamily="34" charset="0"/>
                <a:cs typeface="Arial" panose="020B0604020202020204" pitchFamily="34" charset="0"/>
              </a:rPr>
              <a:t>Minas terrestres</a:t>
            </a:r>
          </a:p>
          <a:p>
            <a:pPr marL="457200" indent="-457200">
              <a:buFont typeface="+mj-lt"/>
              <a:buAutoNum type="arabicPeriod"/>
            </a:pPr>
            <a:r>
              <a:rPr lang="es-ES_tradnl" sz="2000" dirty="0">
                <a:latin typeface="Arial" panose="020B0604020202020204" pitchFamily="34" charset="0"/>
                <a:cs typeface="Arial" panose="020B0604020202020204" pitchFamily="34" charset="0"/>
              </a:rPr>
              <a:t>Cohesión espiritual</a:t>
            </a:r>
          </a:p>
          <a:p>
            <a:pPr marL="457200" indent="-457200">
              <a:buFont typeface="+mj-lt"/>
              <a:buAutoNum type="arabicPeriod"/>
            </a:pPr>
            <a:r>
              <a:rPr lang="es-ES_tradnl" sz="2000" dirty="0">
                <a:latin typeface="Arial" panose="020B0604020202020204" pitchFamily="34" charset="0"/>
                <a:cs typeface="Arial" panose="020B0604020202020204" pitchFamily="34" charset="0"/>
              </a:rPr>
              <a:t>Proporción de fuerzas</a:t>
            </a:r>
          </a:p>
          <a:p>
            <a:pPr marL="457200" indent="-457200">
              <a:buFont typeface="+mj-lt"/>
              <a:buAutoNum type="arabicPeriod"/>
            </a:pPr>
            <a:r>
              <a:rPr lang="es-ES_tradnl" sz="2000" dirty="0">
                <a:latin typeface="Arial" panose="020B0604020202020204" pitchFamily="34" charset="0"/>
                <a:cs typeface="Arial" panose="020B0604020202020204" pitchFamily="34" charset="0"/>
              </a:rPr>
              <a:t>Terreno apto para la defensa</a:t>
            </a:r>
          </a:p>
        </p:txBody>
      </p:sp>
      <p:sp>
        <p:nvSpPr>
          <p:cNvPr id="5" name="CuadroTexto 4">
            <a:extLst>
              <a:ext uri="{FF2B5EF4-FFF2-40B4-BE49-F238E27FC236}">
                <a16:creationId xmlns:a16="http://schemas.microsoft.com/office/drawing/2014/main" id="{D9DE44BA-97B0-7D2F-959E-67C9C3FC43C5}"/>
              </a:ext>
            </a:extLst>
          </p:cNvPr>
          <p:cNvSpPr txBox="1"/>
          <p:nvPr/>
        </p:nvSpPr>
        <p:spPr>
          <a:xfrm>
            <a:off x="590247" y="3612267"/>
            <a:ext cx="2835789" cy="1938992"/>
          </a:xfrm>
          <a:prstGeom prst="rect">
            <a:avLst/>
          </a:prstGeom>
          <a:noFill/>
        </p:spPr>
        <p:txBody>
          <a:bodyPr wrap="square" rtlCol="0">
            <a:spAutoFit/>
          </a:bodyPr>
          <a:lstStyle/>
          <a:p>
            <a:r>
              <a:rPr lang="es-ES_tradnl" sz="2000" dirty="0">
                <a:latin typeface="Arial" panose="020B0604020202020204" pitchFamily="34" charset="0"/>
                <a:cs typeface="Arial" panose="020B0604020202020204" pitchFamily="34" charset="0"/>
              </a:rPr>
              <a:t>CR: </a:t>
            </a:r>
          </a:p>
          <a:p>
            <a:pPr algn="just"/>
            <a:r>
              <a:rPr lang="es-ES_tradnl" sz="2000" dirty="0">
                <a:latin typeface="Arial" panose="020B0604020202020204" pitchFamily="34" charset="0"/>
                <a:cs typeface="Arial" panose="020B0604020202020204" pitchFamily="34" charset="0"/>
              </a:rPr>
              <a:t>Para defender áreas de significación espiritual,</a:t>
            </a:r>
          </a:p>
          <a:p>
            <a:pPr algn="just"/>
            <a:r>
              <a:rPr lang="es-ES_tradnl" sz="2000" dirty="0">
                <a:latin typeface="Arial" panose="020B0604020202020204" pitchFamily="34" charset="0"/>
                <a:cs typeface="Arial" panose="020B0604020202020204" pitchFamily="34" charset="0"/>
              </a:rPr>
              <a:t>deben de moverse por </a:t>
            </a:r>
          </a:p>
          <a:p>
            <a:pPr algn="just"/>
            <a:r>
              <a:rPr lang="es-ES_tradnl" sz="2000" dirty="0">
                <a:latin typeface="Arial" panose="020B0604020202020204" pitchFamily="34" charset="0"/>
                <a:cs typeface="Arial" panose="020B0604020202020204" pitchFamily="34" charset="0"/>
              </a:rPr>
              <a:t>áreas expuestas.</a:t>
            </a:r>
          </a:p>
        </p:txBody>
      </p:sp>
      <p:sp>
        <p:nvSpPr>
          <p:cNvPr id="10" name="CuadroTexto 9">
            <a:extLst>
              <a:ext uri="{FF2B5EF4-FFF2-40B4-BE49-F238E27FC236}">
                <a16:creationId xmlns:a16="http://schemas.microsoft.com/office/drawing/2014/main" id="{BD07A5D8-3507-78D2-D2C4-370F58C30E18}"/>
              </a:ext>
            </a:extLst>
          </p:cNvPr>
          <p:cNvSpPr txBox="1"/>
          <p:nvPr/>
        </p:nvSpPr>
        <p:spPr>
          <a:xfrm>
            <a:off x="6567077" y="3917219"/>
            <a:ext cx="5034676" cy="1323439"/>
          </a:xfrm>
          <a:prstGeom prst="rect">
            <a:avLst/>
          </a:prstGeom>
          <a:noFill/>
        </p:spPr>
        <p:txBody>
          <a:bodyPr wrap="square" rtlCol="0">
            <a:spAutoFit/>
          </a:bodyPr>
          <a:lstStyle/>
          <a:p>
            <a:r>
              <a:rPr lang="es-ES_tradnl" sz="2000" dirty="0">
                <a:latin typeface="Arial" panose="020B0604020202020204" pitchFamily="34" charset="0"/>
                <a:cs typeface="Arial" panose="020B0604020202020204" pitchFamily="34" charset="0"/>
              </a:rPr>
              <a:t>CV: </a:t>
            </a:r>
          </a:p>
          <a:p>
            <a:pPr marL="457200" indent="-457200">
              <a:buAutoNum type="arabicPeriod"/>
            </a:pPr>
            <a:r>
              <a:rPr lang="es-ES_tradnl" sz="2000" dirty="0">
                <a:latin typeface="Arial" panose="020B0604020202020204" pitchFamily="34" charset="0"/>
                <a:cs typeface="Arial" panose="020B0604020202020204" pitchFamily="34" charset="0"/>
              </a:rPr>
              <a:t>Expuesto a ataques aéreos durante movimientos</a:t>
            </a:r>
          </a:p>
          <a:p>
            <a:pPr marL="457200" indent="-457200">
              <a:buAutoNum type="arabicPeriod"/>
            </a:pPr>
            <a:r>
              <a:rPr lang="es-ES_tradnl" sz="2000" dirty="0">
                <a:latin typeface="Arial" panose="020B0604020202020204" pitchFamily="34" charset="0"/>
                <a:cs typeface="Arial" panose="020B0604020202020204" pitchFamily="34" charset="0"/>
              </a:rPr>
              <a:t>Fanatismo espiritual</a:t>
            </a:r>
          </a:p>
        </p:txBody>
      </p:sp>
      <p:sp>
        <p:nvSpPr>
          <p:cNvPr id="11" name="CuadroTexto 10">
            <a:extLst>
              <a:ext uri="{FF2B5EF4-FFF2-40B4-BE49-F238E27FC236}">
                <a16:creationId xmlns:a16="http://schemas.microsoft.com/office/drawing/2014/main" id="{8888EC18-AC20-1EA0-7C0C-C6BB3305C989}"/>
              </a:ext>
            </a:extLst>
          </p:cNvPr>
          <p:cNvSpPr txBox="1"/>
          <p:nvPr/>
        </p:nvSpPr>
        <p:spPr>
          <a:xfrm>
            <a:off x="155910" y="5935087"/>
            <a:ext cx="11943331" cy="584775"/>
          </a:xfrm>
          <a:prstGeom prst="rect">
            <a:avLst/>
          </a:prstGeom>
          <a:noFill/>
          <a:ln w="44450">
            <a:solidFill>
              <a:srgbClr val="FF0000"/>
            </a:solidFill>
          </a:ln>
        </p:spPr>
        <p:txBody>
          <a:bodyPr wrap="square" rtlCol="0">
            <a:spAutoFit/>
          </a:bodyPr>
          <a:lstStyle/>
          <a:p>
            <a:pPr algn="just"/>
            <a:r>
              <a:rPr lang="es-ES_tradnl" sz="1600" dirty="0">
                <a:latin typeface="Arial" panose="020B0604020202020204" pitchFamily="34" charset="0"/>
                <a:cs typeface="Arial" panose="020B0604020202020204" pitchFamily="34" charset="0"/>
              </a:rPr>
              <a:t>Plan de explotación: Capturar Kandahar y otros objetivos de significación espiritual obligando al enemigo a moverse desde sus posiciones defensivas. Una vez en tránsito neutralizar mediante uso de armas combinadas (aviación (fuegos y maniobra)</a:t>
            </a:r>
          </a:p>
        </p:txBody>
      </p:sp>
      <p:cxnSp>
        <p:nvCxnSpPr>
          <p:cNvPr id="13" name="Conector recto de flecha 12">
            <a:extLst>
              <a:ext uri="{FF2B5EF4-FFF2-40B4-BE49-F238E27FC236}">
                <a16:creationId xmlns:a16="http://schemas.microsoft.com/office/drawing/2014/main" id="{66EC6A54-556D-35D4-D638-BEC4D52D870B}"/>
              </a:ext>
            </a:extLst>
          </p:cNvPr>
          <p:cNvCxnSpPr>
            <a:cxnSpLocks/>
          </p:cNvCxnSpPr>
          <p:nvPr/>
        </p:nvCxnSpPr>
        <p:spPr>
          <a:xfrm flipH="1">
            <a:off x="3757386" y="2642205"/>
            <a:ext cx="2948214" cy="0"/>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Conector recto de flecha 13">
            <a:extLst>
              <a:ext uri="{FF2B5EF4-FFF2-40B4-BE49-F238E27FC236}">
                <a16:creationId xmlns:a16="http://schemas.microsoft.com/office/drawing/2014/main" id="{9A607D0D-A8C6-B397-65FC-964546B414B8}"/>
              </a:ext>
            </a:extLst>
          </p:cNvPr>
          <p:cNvCxnSpPr>
            <a:cxnSpLocks/>
          </p:cNvCxnSpPr>
          <p:nvPr/>
        </p:nvCxnSpPr>
        <p:spPr>
          <a:xfrm flipH="1">
            <a:off x="4098471" y="2960523"/>
            <a:ext cx="2285074" cy="936953"/>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46F2CAB9-2110-069B-F46F-023DDAA9C05C}"/>
              </a:ext>
            </a:extLst>
          </p:cNvPr>
          <p:cNvCxnSpPr>
            <a:cxnSpLocks/>
          </p:cNvCxnSpPr>
          <p:nvPr/>
        </p:nvCxnSpPr>
        <p:spPr>
          <a:xfrm>
            <a:off x="4043117" y="4094495"/>
            <a:ext cx="2233674" cy="36632"/>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ector recto de flecha 19">
            <a:extLst>
              <a:ext uri="{FF2B5EF4-FFF2-40B4-BE49-F238E27FC236}">
                <a16:creationId xmlns:a16="http://schemas.microsoft.com/office/drawing/2014/main" id="{4B097BE1-86B3-577A-B882-AD3729992C12}"/>
              </a:ext>
            </a:extLst>
          </p:cNvPr>
          <p:cNvCxnSpPr>
            <a:cxnSpLocks/>
          </p:cNvCxnSpPr>
          <p:nvPr/>
        </p:nvCxnSpPr>
        <p:spPr>
          <a:xfrm flipH="1" flipV="1">
            <a:off x="3795374" y="2271937"/>
            <a:ext cx="2332202" cy="1559670"/>
          </a:xfrm>
          <a:prstGeom prst="straightConnector1">
            <a:avLst/>
          </a:prstGeom>
          <a:ln w="539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5100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10" grpId="0"/>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8D08C833-239A-EDB0-9D10-FF952D97E47B}"/>
              </a:ext>
            </a:extLst>
          </p:cNvPr>
          <p:cNvSpPr>
            <a:spLocks noGrp="1"/>
          </p:cNvSpPr>
          <p:nvPr>
            <p:ph type="title"/>
          </p:nvPr>
        </p:nvSpPr>
        <p:spPr/>
        <p:txBody>
          <a:bodyPr/>
          <a:lstStyle/>
          <a:p>
            <a:endParaRPr lang="es-ES_tradnl"/>
          </a:p>
        </p:txBody>
      </p:sp>
      <p:pic>
        <p:nvPicPr>
          <p:cNvPr id="5" name="Elementos multimedia en línea 4" descr="Deadliest Weapon - A Marine And His Rifle">
            <a:hlinkClick r:id="" action="ppaction://media"/>
            <a:extLst>
              <a:ext uri="{FF2B5EF4-FFF2-40B4-BE49-F238E27FC236}">
                <a16:creationId xmlns:a16="http://schemas.microsoft.com/office/drawing/2014/main" id="{BF981AE8-74AC-D28E-F5B9-D56F7CD1D1B7}"/>
              </a:ext>
            </a:extLst>
          </p:cNvPr>
          <p:cNvPicPr>
            <a:picLocks noRot="1" noChangeAspect="1"/>
          </p:cNvPicPr>
          <p:nvPr>
            <a:videoFile r:link="rId1"/>
          </p:nvPr>
        </p:nvPicPr>
        <p:blipFill>
          <a:blip r:embed="rId3"/>
          <a:stretch>
            <a:fillRect/>
          </a:stretch>
        </p:blipFill>
        <p:spPr>
          <a:xfrm>
            <a:off x="0" y="0"/>
            <a:ext cx="12192000" cy="6873240"/>
          </a:xfrm>
          <a:prstGeom prst="rect">
            <a:avLst/>
          </a:prstGeom>
        </p:spPr>
      </p:pic>
    </p:spTree>
    <p:extLst>
      <p:ext uri="{BB962C8B-B14F-4D97-AF65-F5344CB8AC3E}">
        <p14:creationId xmlns:p14="http://schemas.microsoft.com/office/powerpoint/2010/main" val="1348264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CB45BE-E08F-DACB-77F1-DE5C96A2875A}"/>
              </a:ext>
            </a:extLst>
          </p:cNvPr>
          <p:cNvSpPr>
            <a:spLocks noGrp="1"/>
          </p:cNvSpPr>
          <p:nvPr>
            <p:ph type="title"/>
          </p:nvPr>
        </p:nvSpPr>
        <p:spPr/>
        <p:txBody>
          <a:bodyPr/>
          <a:lstStyle/>
          <a:p>
            <a:endParaRPr lang="es-ES_tradnl"/>
          </a:p>
        </p:txBody>
      </p:sp>
      <p:sp>
        <p:nvSpPr>
          <p:cNvPr id="3" name="Marcador de contenido 2">
            <a:extLst>
              <a:ext uri="{FF2B5EF4-FFF2-40B4-BE49-F238E27FC236}">
                <a16:creationId xmlns:a16="http://schemas.microsoft.com/office/drawing/2014/main" id="{8133BE66-9C5F-D666-6E0D-3D34A24E9EDA}"/>
              </a:ext>
            </a:extLst>
          </p:cNvPr>
          <p:cNvSpPr>
            <a:spLocks noGrp="1"/>
          </p:cNvSpPr>
          <p:nvPr>
            <p:ph idx="1"/>
          </p:nvPr>
        </p:nvSpPr>
        <p:spPr/>
        <p:txBody>
          <a:bodyPr>
            <a:normAutofit fontScale="77500" lnSpcReduction="20000"/>
          </a:bodyPr>
          <a:lstStyle/>
          <a:p>
            <a:r>
              <a:rPr lang="es-ES_tradnl" dirty="0"/>
              <a:t>Usted es el Comandante de la segunda escuadra del tercer pelotón de la Compañía IM N°211. Su comandante le dispuso ejecutar acciones de reconocimiento en cercanía de la cota 160. Es de noche. Cuando va avanzando el comandante del segundo equipo le informa que hay un camión con un neumático pinchado a 200 metros de su posición.</a:t>
            </a:r>
          </a:p>
          <a:p>
            <a:r>
              <a:rPr lang="es-ES_tradnl" dirty="0"/>
              <a:t>Se aproxima al lugar y observa que el camión esta resguardado por 5 personas. Dos de los cuales lo están defendiendo con una ametralladora mediana, en una posición expuesta. Dos que están efectuando el cambio de neumáticos y el tercero que se encuentra tratando de enlazar con un equipo de comunicaciones.</a:t>
            </a:r>
          </a:p>
          <a:p>
            <a:r>
              <a:rPr lang="es-ES_tradnl" dirty="0"/>
              <a:t>¿Cuáles son las capacidades criticas del enemigo? (5 minutos)</a:t>
            </a:r>
          </a:p>
          <a:p>
            <a:r>
              <a:rPr lang="es-ES_tradnl" dirty="0"/>
              <a:t>¿Cuál es el centro de gravedad del enemigo? (5 minutos)</a:t>
            </a:r>
          </a:p>
          <a:p>
            <a:r>
              <a:rPr lang="es-ES_tradnl" dirty="0"/>
              <a:t>¿Cuáles son los requerimientos críticos de las capacidades del adversario?</a:t>
            </a:r>
          </a:p>
          <a:p>
            <a:r>
              <a:rPr lang="es-ES_tradnl" dirty="0"/>
              <a:t>¿Cuáles son las vulnerabilidades del enemigo? ¿Hay alguna crítica?</a:t>
            </a:r>
          </a:p>
          <a:p>
            <a:r>
              <a:rPr lang="es-ES_tradnl" dirty="0"/>
              <a:t>¿Cuál es su plan de explotación?</a:t>
            </a:r>
          </a:p>
          <a:p>
            <a:pPr marL="0" indent="0">
              <a:buNone/>
            </a:pPr>
            <a:endParaRPr lang="es-ES_tradnl" dirty="0"/>
          </a:p>
          <a:p>
            <a:endParaRPr lang="es-ES_tradnl" dirty="0"/>
          </a:p>
        </p:txBody>
      </p:sp>
    </p:spTree>
    <p:extLst>
      <p:ext uri="{BB962C8B-B14F-4D97-AF65-F5344CB8AC3E}">
        <p14:creationId xmlns:p14="http://schemas.microsoft.com/office/powerpoint/2010/main" val="2425508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B4168-5DC2-60D9-FE6F-C7829365B11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907BD011-7637-6E43-516C-BEBC8907EB29}"/>
              </a:ext>
            </a:extLst>
          </p:cNvPr>
          <p:cNvSpPr>
            <a:spLocks noGrp="1"/>
          </p:cNvSpPr>
          <p:nvPr>
            <p:ph type="title"/>
          </p:nvPr>
        </p:nvSpPr>
        <p:spPr>
          <a:xfrm>
            <a:off x="77529" y="0"/>
            <a:ext cx="11952545" cy="1325563"/>
          </a:xfrm>
        </p:spPr>
        <p:txBody>
          <a:bodyPr>
            <a:normAutofit/>
          </a:bodyPr>
          <a:lstStyle/>
          <a:p>
            <a:pPr algn="ctr"/>
            <a:r>
              <a:rPr lang="es-ES_tradnl" sz="3600" b="1" i="1" dirty="0"/>
              <a:t>CENTRO DE GRAVEDAD (Grupos, Preparación 20 min, exposición 10 minutos) </a:t>
            </a:r>
          </a:p>
        </p:txBody>
      </p:sp>
      <p:sp>
        <p:nvSpPr>
          <p:cNvPr id="4" name="CuadroTexto 3">
            <a:extLst>
              <a:ext uri="{FF2B5EF4-FFF2-40B4-BE49-F238E27FC236}">
                <a16:creationId xmlns:a16="http://schemas.microsoft.com/office/drawing/2014/main" id="{9961BA6A-F6DE-DABF-0F33-31C5433F5592}"/>
              </a:ext>
            </a:extLst>
          </p:cNvPr>
          <p:cNvSpPr txBox="1"/>
          <p:nvPr/>
        </p:nvSpPr>
        <p:spPr>
          <a:xfrm>
            <a:off x="555651" y="1054101"/>
            <a:ext cx="11080698" cy="6001643"/>
          </a:xfrm>
          <a:prstGeom prst="rect">
            <a:avLst/>
          </a:prstGeom>
          <a:noFill/>
        </p:spPr>
        <p:txBody>
          <a:bodyPr wrap="square" rtlCol="0">
            <a:spAutoFit/>
          </a:bodyPr>
          <a:lstStyle/>
          <a:p>
            <a:pPr algn="just"/>
            <a:r>
              <a:rPr lang="es-ES_tradnl" sz="2400" i="1" dirty="0"/>
              <a:t>Acaba de desembarcar en la isla Nueva. Usted es el comandante del 1° pelotón de la compañía 211. Su mando le asigno, un LAV III, una salida de 2 Super </a:t>
            </a:r>
            <a:r>
              <a:rPr lang="es-ES_tradnl" sz="2400" i="1" dirty="0" err="1"/>
              <a:t>Tucano</a:t>
            </a:r>
            <a:r>
              <a:rPr lang="es-ES_tradnl" sz="2400" i="1" dirty="0"/>
              <a:t> y una sección de misiles </a:t>
            </a:r>
            <a:r>
              <a:rPr lang="es-ES_tradnl" sz="2400" i="1" dirty="0" err="1"/>
              <a:t>Spike</a:t>
            </a:r>
            <a:r>
              <a:rPr lang="es-ES_tradnl" sz="2400" i="1" dirty="0"/>
              <a:t>  (2 misiles), para neutralizar fuerzas enemigas en el </a:t>
            </a:r>
            <a:r>
              <a:rPr lang="es-ES_tradnl" sz="2400" i="1" dirty="0" err="1"/>
              <a:t>area</a:t>
            </a:r>
            <a:r>
              <a:rPr lang="es-ES_tradnl" sz="2400" i="1" dirty="0"/>
              <a:t>, impidiendo un desembarco mayor.</a:t>
            </a:r>
          </a:p>
          <a:p>
            <a:pPr algn="just"/>
            <a:r>
              <a:rPr lang="es-ES_tradnl" sz="2400" i="1" dirty="0"/>
              <a:t>Su enemigo es un pelotón de infantería (similar al suyo). Adicionalmente, cuenta con un  arma automáticas pesada, 1 sección de morteros y tres escuadras de infantería. Dadas las condiciones del terreno, fuerzas enemigas se encuentran en un dispositivo compacto, en un perímetro total inferior a 150 metros. Fuerzas enemigas se encuentran en un dispositivo defensivo de área, asegurando una posible playa de desembarco  y llevan más de 5 días sin reabastecerse. Inteligencia le informa que se han enfrentado a unidades LSG en los últimos dos días, atacándolas por fuego , y  que su ciclo de reabastecimiento se producirá en 4 horas mediante una barcaza, la cual solo puede varar en cercanías de playa azul, la cual se encuentra en la retaguardia del adversario.</a:t>
            </a:r>
          </a:p>
          <a:p>
            <a:pPr algn="just"/>
            <a:endParaRPr lang="es-ES_tradnl" sz="2400" i="1" dirty="0"/>
          </a:p>
          <a:p>
            <a:pPr algn="just"/>
            <a:r>
              <a:rPr lang="es-ES_tradnl" sz="2400" i="1" dirty="0"/>
              <a:t>Efectúen análisis de centro de centro de gravedad (CC, COG, CR, VC, Plan de explotación)</a:t>
            </a:r>
          </a:p>
          <a:p>
            <a:endParaRPr lang="es-ES_tradnl" sz="2400" i="1" dirty="0"/>
          </a:p>
        </p:txBody>
      </p:sp>
    </p:spTree>
    <p:extLst>
      <p:ext uri="{BB962C8B-B14F-4D97-AF65-F5344CB8AC3E}">
        <p14:creationId xmlns:p14="http://schemas.microsoft.com/office/powerpoint/2010/main" val="38399043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3264F-CA65-97F0-0EF8-9DB02F52418F}"/>
            </a:ext>
          </a:extLst>
        </p:cNvPr>
        <p:cNvGrpSpPr/>
        <p:nvPr/>
      </p:nvGrpSpPr>
      <p:grpSpPr>
        <a:xfrm>
          <a:off x="0" y="0"/>
          <a:ext cx="0" cy="0"/>
          <a:chOff x="0" y="0"/>
          <a:chExt cx="0" cy="0"/>
        </a:xfrm>
      </p:grpSpPr>
      <p:sp>
        <p:nvSpPr>
          <p:cNvPr id="4" name="CuadroTexto 3">
            <a:extLst>
              <a:ext uri="{FF2B5EF4-FFF2-40B4-BE49-F238E27FC236}">
                <a16:creationId xmlns:a16="http://schemas.microsoft.com/office/drawing/2014/main" id="{A8805AF6-7303-857B-2C81-7F346E73EA21}"/>
              </a:ext>
            </a:extLst>
          </p:cNvPr>
          <p:cNvSpPr txBox="1"/>
          <p:nvPr/>
        </p:nvSpPr>
        <p:spPr>
          <a:xfrm>
            <a:off x="97536" y="105263"/>
            <a:ext cx="8580362" cy="769441"/>
          </a:xfrm>
          <a:prstGeom prst="rect">
            <a:avLst/>
          </a:prstGeom>
          <a:solidFill>
            <a:schemeClr val="bg1"/>
          </a:solidFill>
        </p:spPr>
        <p:txBody>
          <a:bodyPr wrap="none" rtlCol="0">
            <a:spAutoFit/>
          </a:bodyPr>
          <a:lstStyle/>
          <a:p>
            <a:r>
              <a:rPr lang="es-ES_tradnl" sz="4400" dirty="0">
                <a:latin typeface="Arial" panose="020B0604020202020204" pitchFamily="34" charset="0"/>
                <a:cs typeface="Arial" panose="020B0604020202020204" pitchFamily="34" charset="0"/>
              </a:rPr>
              <a:t>COG ANÁLISIS OPERACIONAL </a:t>
            </a:r>
            <a:r>
              <a:rPr lang="es-ES_tradnl" sz="2000" dirty="0">
                <a:latin typeface="Arial" panose="020B0604020202020204" pitchFamily="34" charset="0"/>
                <a:cs typeface="Arial" panose="020B0604020202020204" pitchFamily="34" charset="0"/>
              </a:rPr>
              <a:t> </a:t>
            </a:r>
          </a:p>
        </p:txBody>
      </p:sp>
      <p:sp>
        <p:nvSpPr>
          <p:cNvPr id="2" name="CuadroTexto 1">
            <a:extLst>
              <a:ext uri="{FF2B5EF4-FFF2-40B4-BE49-F238E27FC236}">
                <a16:creationId xmlns:a16="http://schemas.microsoft.com/office/drawing/2014/main" id="{3DE0F9B0-B456-5A86-7CD2-063CDECBFB46}"/>
              </a:ext>
            </a:extLst>
          </p:cNvPr>
          <p:cNvSpPr txBox="1"/>
          <p:nvPr/>
        </p:nvSpPr>
        <p:spPr>
          <a:xfrm>
            <a:off x="97536" y="1122039"/>
            <a:ext cx="3272050" cy="707886"/>
          </a:xfrm>
          <a:prstGeom prst="rect">
            <a:avLst/>
          </a:prstGeom>
          <a:noFill/>
        </p:spPr>
        <p:txBody>
          <a:bodyPr wrap="none" rtlCol="0">
            <a:spAutoFit/>
          </a:bodyPr>
          <a:lstStyle/>
          <a:p>
            <a:r>
              <a:rPr lang="es-ES_tradnl" sz="2000" b="1" dirty="0">
                <a:solidFill>
                  <a:srgbClr val="FF0000"/>
                </a:solidFill>
                <a:latin typeface="Arial" panose="020B0604020202020204" pitchFamily="34" charset="0"/>
                <a:cs typeface="Arial" panose="020B0604020202020204" pitchFamily="34" charset="0"/>
              </a:rPr>
              <a:t>COG: Siempre algo físico</a:t>
            </a:r>
          </a:p>
          <a:p>
            <a:r>
              <a:rPr lang="es-ES_tradnl" sz="2000" dirty="0">
                <a:latin typeface="Arial" panose="020B0604020202020204" pitchFamily="34" charset="0"/>
                <a:cs typeface="Arial" panose="020B0604020202020204" pitchFamily="34" charset="0"/>
              </a:rPr>
              <a:t>3 SQD de infantería</a:t>
            </a:r>
          </a:p>
        </p:txBody>
      </p:sp>
      <p:sp>
        <p:nvSpPr>
          <p:cNvPr id="3" name="CuadroTexto 2">
            <a:extLst>
              <a:ext uri="{FF2B5EF4-FFF2-40B4-BE49-F238E27FC236}">
                <a16:creationId xmlns:a16="http://schemas.microsoft.com/office/drawing/2014/main" id="{A13ACC3A-7D4D-7FB4-B480-252707239C46}"/>
              </a:ext>
            </a:extLst>
          </p:cNvPr>
          <p:cNvSpPr txBox="1"/>
          <p:nvPr/>
        </p:nvSpPr>
        <p:spPr>
          <a:xfrm>
            <a:off x="6850972" y="1219681"/>
            <a:ext cx="5243492" cy="2185214"/>
          </a:xfrm>
          <a:prstGeom prst="rect">
            <a:avLst/>
          </a:prstGeom>
          <a:noFill/>
        </p:spPr>
        <p:txBody>
          <a:bodyPr wrap="square" rtlCol="0">
            <a:spAutoFit/>
          </a:bodyPr>
          <a:lstStyle/>
          <a:p>
            <a:r>
              <a:rPr lang="es-ES_tradnl" sz="1600" dirty="0">
                <a:latin typeface="Arial" panose="020B0604020202020204" pitchFamily="34" charset="0"/>
                <a:cs typeface="Arial" panose="020B0604020202020204" pitchFamily="34" charset="0"/>
              </a:rPr>
              <a:t>CC: </a:t>
            </a:r>
          </a:p>
          <a:p>
            <a:pPr marL="457200" indent="-457200">
              <a:buFont typeface="+mj-lt"/>
              <a:buAutoNum type="arabicPeriod"/>
            </a:pPr>
            <a:r>
              <a:rPr lang="es-ES_tradnl" sz="1600" dirty="0">
                <a:latin typeface="Arial" panose="020B0604020202020204" pitchFamily="34" charset="0"/>
                <a:cs typeface="Arial" panose="020B0604020202020204" pitchFamily="34" charset="0"/>
              </a:rPr>
              <a:t>Capacidad fijar/neutralizar fuerzas mediante AAP</a:t>
            </a:r>
          </a:p>
          <a:p>
            <a:pPr marL="457200" indent="-457200">
              <a:buFont typeface="+mj-lt"/>
              <a:buAutoNum type="arabicPeriod"/>
            </a:pPr>
            <a:r>
              <a:rPr lang="es-ES_tradnl" sz="1600" dirty="0">
                <a:latin typeface="Arial" panose="020B0604020202020204" pitchFamily="34" charset="0"/>
                <a:cs typeface="Arial" panose="020B0604020202020204" pitchFamily="34" charset="0"/>
              </a:rPr>
              <a:t>Capacidad de ejecutar fuego de mortero</a:t>
            </a:r>
          </a:p>
          <a:p>
            <a:pPr marL="457200" indent="-457200">
              <a:buFont typeface="+mj-lt"/>
              <a:buAutoNum type="arabicPeriod"/>
            </a:pPr>
            <a:r>
              <a:rPr lang="es-ES_tradnl" sz="1600" dirty="0">
                <a:latin typeface="Arial" panose="020B0604020202020204" pitchFamily="34" charset="0"/>
                <a:cs typeface="Arial" panose="020B0604020202020204" pitchFamily="34" charset="0"/>
              </a:rPr>
              <a:t>Capacidad de asegurar LB mediante 3 SQD en posiciones defensivas preparadas</a:t>
            </a:r>
          </a:p>
          <a:p>
            <a:pPr marL="457200" indent="-457200">
              <a:buFont typeface="+mj-lt"/>
              <a:buAutoNum type="arabicPeriod"/>
            </a:pPr>
            <a:r>
              <a:rPr lang="es-ES_tradnl" sz="1600" dirty="0">
                <a:latin typeface="Arial" panose="020B0604020202020204" pitchFamily="34" charset="0"/>
                <a:cs typeface="Arial" panose="020B0604020202020204" pitchFamily="34" charset="0"/>
              </a:rPr>
              <a:t>Capacidad de reabastecimiento mediante unidades de superficie</a:t>
            </a:r>
          </a:p>
          <a:p>
            <a:pPr marL="457200" indent="-457200">
              <a:buFont typeface="+mj-lt"/>
              <a:buAutoNum type="arabicPeriod"/>
            </a:pPr>
            <a:endParaRPr lang="es-ES_tradnl" sz="2000" dirty="0">
              <a:latin typeface="Arial" panose="020B0604020202020204" pitchFamily="34" charset="0"/>
              <a:cs typeface="Arial" panose="020B0604020202020204" pitchFamily="34" charset="0"/>
            </a:endParaRPr>
          </a:p>
        </p:txBody>
      </p:sp>
      <p:sp>
        <p:nvSpPr>
          <p:cNvPr id="5" name="CuadroTexto 4">
            <a:extLst>
              <a:ext uri="{FF2B5EF4-FFF2-40B4-BE49-F238E27FC236}">
                <a16:creationId xmlns:a16="http://schemas.microsoft.com/office/drawing/2014/main" id="{163CC32D-DB4D-492F-91F9-872F50F347D4}"/>
              </a:ext>
            </a:extLst>
          </p:cNvPr>
          <p:cNvSpPr txBox="1"/>
          <p:nvPr/>
        </p:nvSpPr>
        <p:spPr>
          <a:xfrm>
            <a:off x="315924" y="2826544"/>
            <a:ext cx="2835789" cy="2893100"/>
          </a:xfrm>
          <a:prstGeom prst="rect">
            <a:avLst/>
          </a:prstGeom>
          <a:noFill/>
        </p:spPr>
        <p:txBody>
          <a:bodyPr wrap="square" rtlCol="0">
            <a:spAutoFit/>
          </a:bodyPr>
          <a:lstStyle/>
          <a:p>
            <a:r>
              <a:rPr lang="es-ES_tradnl" sz="1400" dirty="0">
                <a:latin typeface="Arial" panose="020B0604020202020204" pitchFamily="34" charset="0"/>
                <a:cs typeface="Arial" panose="020B0604020202020204" pitchFamily="34" charset="0"/>
              </a:rPr>
              <a:t>CR: </a:t>
            </a:r>
          </a:p>
          <a:p>
            <a:pPr algn="just"/>
            <a:r>
              <a:rPr lang="es-ES_tradnl" sz="1400" dirty="0">
                <a:latin typeface="Arial" panose="020B0604020202020204" pitchFamily="34" charset="0"/>
                <a:cs typeface="Arial" panose="020B0604020202020204" pitchFamily="34" charset="0"/>
              </a:rPr>
              <a:t>AAP alto consumo de munición Defensa LB requiere concentración de unidades de infantería en cercanías de posible playa de desembarco.</a:t>
            </a:r>
          </a:p>
          <a:p>
            <a:pPr algn="just"/>
            <a:r>
              <a:rPr lang="es-ES_tradnl" sz="1400" dirty="0">
                <a:latin typeface="Arial" panose="020B0604020202020204" pitchFamily="34" charset="0"/>
                <a:cs typeface="Arial" panose="020B0604020202020204" pitchFamily="34" charset="0"/>
              </a:rPr>
              <a:t>Para ser efectivas posiciones defensivas requieren protección contra unidades terrestres y aéreas.</a:t>
            </a:r>
          </a:p>
          <a:p>
            <a:pPr algn="just"/>
            <a:r>
              <a:rPr lang="es-ES_tradnl" sz="1400" dirty="0">
                <a:latin typeface="Arial" panose="020B0604020202020204" pitchFamily="34" charset="0"/>
                <a:cs typeface="Arial" panose="020B0604020202020204" pitchFamily="34" charset="0"/>
              </a:rPr>
              <a:t>Unidad de superficie requiere varar en playa azul </a:t>
            </a:r>
          </a:p>
          <a:p>
            <a:pPr algn="just"/>
            <a:endParaRPr lang="es-ES_tradnl" sz="1400" dirty="0">
              <a:latin typeface="Arial" panose="020B0604020202020204" pitchFamily="34" charset="0"/>
              <a:cs typeface="Arial" panose="020B0604020202020204" pitchFamily="34" charset="0"/>
            </a:endParaRPr>
          </a:p>
        </p:txBody>
      </p:sp>
      <p:sp>
        <p:nvSpPr>
          <p:cNvPr id="10" name="CuadroTexto 9">
            <a:extLst>
              <a:ext uri="{FF2B5EF4-FFF2-40B4-BE49-F238E27FC236}">
                <a16:creationId xmlns:a16="http://schemas.microsoft.com/office/drawing/2014/main" id="{0CF307DD-23A9-C982-41E0-8926C69D9A11}"/>
              </a:ext>
            </a:extLst>
          </p:cNvPr>
          <p:cNvSpPr txBox="1"/>
          <p:nvPr/>
        </p:nvSpPr>
        <p:spPr>
          <a:xfrm>
            <a:off x="6841400" y="4167585"/>
            <a:ext cx="4760050" cy="1384995"/>
          </a:xfrm>
          <a:prstGeom prst="rect">
            <a:avLst/>
          </a:prstGeom>
          <a:noFill/>
        </p:spPr>
        <p:txBody>
          <a:bodyPr wrap="square" rtlCol="0">
            <a:spAutoFit/>
          </a:bodyPr>
          <a:lstStyle/>
          <a:p>
            <a:pPr algn="just"/>
            <a:r>
              <a:rPr lang="es-ES_tradnl" sz="1400" dirty="0">
                <a:latin typeface="Arial" panose="020B0604020202020204" pitchFamily="34" charset="0"/>
                <a:cs typeface="Arial" panose="020B0604020202020204" pitchFamily="34" charset="0"/>
              </a:rPr>
              <a:t>CV: </a:t>
            </a:r>
          </a:p>
          <a:p>
            <a:pPr indent="-457200" algn="just">
              <a:buAutoNum type="arabicPeriod"/>
            </a:pPr>
            <a:r>
              <a:rPr lang="es-ES_tradnl" sz="1400" dirty="0">
                <a:latin typeface="Arial" panose="020B0604020202020204" pitchFamily="34" charset="0"/>
                <a:cs typeface="Arial" panose="020B0604020202020204" pitchFamily="34" charset="0"/>
              </a:rPr>
              <a:t>Unidad dependiente de tren logístico de superficie para sostener operaciones defensivas.</a:t>
            </a:r>
          </a:p>
          <a:p>
            <a:pPr indent="-457200" algn="just">
              <a:buAutoNum type="arabicPeriod"/>
            </a:pPr>
            <a:r>
              <a:rPr lang="es-ES_tradnl" sz="1400" dirty="0">
                <a:latin typeface="Arial" panose="020B0604020202020204" pitchFamily="34" charset="0"/>
                <a:cs typeface="Arial" panose="020B0604020202020204" pitchFamily="34" charset="0"/>
              </a:rPr>
              <a:t>Defensa de área concentrada vulnerable a ataques aéreos y mecanizados de larga distancia.</a:t>
            </a:r>
          </a:p>
          <a:p>
            <a:pPr indent="-457200" algn="just">
              <a:buAutoNum type="arabicPeriod"/>
            </a:pPr>
            <a:r>
              <a:rPr lang="es-ES_tradnl" sz="1400" dirty="0">
                <a:latin typeface="Arial" panose="020B0604020202020204" pitchFamily="34" charset="0"/>
                <a:cs typeface="Arial" panose="020B0604020202020204" pitchFamily="34" charset="0"/>
              </a:rPr>
              <a:t>Unidad de superficie canalizada en playa azul</a:t>
            </a:r>
          </a:p>
        </p:txBody>
      </p:sp>
      <p:sp>
        <p:nvSpPr>
          <p:cNvPr id="11" name="CuadroTexto 10">
            <a:extLst>
              <a:ext uri="{FF2B5EF4-FFF2-40B4-BE49-F238E27FC236}">
                <a16:creationId xmlns:a16="http://schemas.microsoft.com/office/drawing/2014/main" id="{AB453ADB-5D71-4D7E-55C0-3FC5079307FD}"/>
              </a:ext>
            </a:extLst>
          </p:cNvPr>
          <p:cNvSpPr txBox="1"/>
          <p:nvPr/>
        </p:nvSpPr>
        <p:spPr>
          <a:xfrm>
            <a:off x="151133" y="5735961"/>
            <a:ext cx="11943331" cy="1077218"/>
          </a:xfrm>
          <a:prstGeom prst="rect">
            <a:avLst/>
          </a:prstGeom>
          <a:noFill/>
          <a:ln w="44450">
            <a:solidFill>
              <a:srgbClr val="FF0000"/>
            </a:solidFill>
          </a:ln>
        </p:spPr>
        <p:txBody>
          <a:bodyPr wrap="square" rtlCol="0">
            <a:spAutoFit/>
          </a:bodyPr>
          <a:lstStyle/>
          <a:p>
            <a:pPr algn="just"/>
            <a:r>
              <a:rPr lang="es-ES_tradnl" sz="1600" dirty="0">
                <a:latin typeface="Arial" panose="020B0604020202020204" pitchFamily="34" charset="0"/>
                <a:cs typeface="Arial" panose="020B0604020202020204" pitchFamily="34" charset="0"/>
              </a:rPr>
              <a:t>Plan de explotación: Una vez detectada unidad de superficie logística neutralizarla mediante misiles SPIKE. Una vez neutralizada guiar sección de super </a:t>
            </a:r>
            <a:r>
              <a:rPr lang="es-ES_tradnl" sz="1600" dirty="0" err="1">
                <a:latin typeface="Arial" panose="020B0604020202020204" pitchFamily="34" charset="0"/>
                <a:cs typeface="Arial" panose="020B0604020202020204" pitchFamily="34" charset="0"/>
              </a:rPr>
              <a:t>Tucano</a:t>
            </a:r>
            <a:r>
              <a:rPr lang="es-ES_tradnl" sz="1600" dirty="0">
                <a:latin typeface="Arial" panose="020B0604020202020204" pitchFamily="34" charset="0"/>
                <a:cs typeface="Arial" panose="020B0604020202020204" pitchFamily="34" charset="0"/>
              </a:rPr>
              <a:t> sobre posición de ametralladoras pesadas y posiciones de infantería que cuenten con armas automáticas medianas. Una vez neutralizadas fijar fuerzas enemigas con carro LAV III y ametralladoras , permitiendo un asalto de infantería  por alguno de sus flancos </a:t>
            </a:r>
          </a:p>
        </p:txBody>
      </p:sp>
      <p:cxnSp>
        <p:nvCxnSpPr>
          <p:cNvPr id="13" name="Conector recto de flecha 12">
            <a:extLst>
              <a:ext uri="{FF2B5EF4-FFF2-40B4-BE49-F238E27FC236}">
                <a16:creationId xmlns:a16="http://schemas.microsoft.com/office/drawing/2014/main" id="{2507474A-6B02-9A39-7E46-36BFF42CF946}"/>
              </a:ext>
            </a:extLst>
          </p:cNvPr>
          <p:cNvCxnSpPr>
            <a:cxnSpLocks/>
          </p:cNvCxnSpPr>
          <p:nvPr/>
        </p:nvCxnSpPr>
        <p:spPr>
          <a:xfrm flipH="1">
            <a:off x="3757386" y="2642205"/>
            <a:ext cx="2948214" cy="0"/>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Conector recto de flecha 13">
            <a:extLst>
              <a:ext uri="{FF2B5EF4-FFF2-40B4-BE49-F238E27FC236}">
                <a16:creationId xmlns:a16="http://schemas.microsoft.com/office/drawing/2014/main" id="{0FF1A38C-DFD3-E061-E83B-CE9F23883EB7}"/>
              </a:ext>
            </a:extLst>
          </p:cNvPr>
          <p:cNvCxnSpPr>
            <a:cxnSpLocks/>
          </p:cNvCxnSpPr>
          <p:nvPr/>
        </p:nvCxnSpPr>
        <p:spPr>
          <a:xfrm flipH="1">
            <a:off x="4098471" y="2960523"/>
            <a:ext cx="2285074" cy="936953"/>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EC53A66F-141E-12E4-581D-CE026F90E0B6}"/>
              </a:ext>
            </a:extLst>
          </p:cNvPr>
          <p:cNvCxnSpPr>
            <a:cxnSpLocks/>
          </p:cNvCxnSpPr>
          <p:nvPr/>
        </p:nvCxnSpPr>
        <p:spPr>
          <a:xfrm>
            <a:off x="4043117" y="4094495"/>
            <a:ext cx="2233674" cy="36632"/>
          </a:xfrm>
          <a:prstGeom prst="straightConnector1">
            <a:avLst/>
          </a:prstGeom>
          <a:ln w="34925">
            <a:solidFill>
              <a:schemeClr val="tx1">
                <a:alpha val="94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ector recto de flecha 19">
            <a:extLst>
              <a:ext uri="{FF2B5EF4-FFF2-40B4-BE49-F238E27FC236}">
                <a16:creationId xmlns:a16="http://schemas.microsoft.com/office/drawing/2014/main" id="{09614B4C-ED47-839E-89E3-7E733DA73F8B}"/>
              </a:ext>
            </a:extLst>
          </p:cNvPr>
          <p:cNvCxnSpPr>
            <a:cxnSpLocks/>
          </p:cNvCxnSpPr>
          <p:nvPr/>
        </p:nvCxnSpPr>
        <p:spPr>
          <a:xfrm flipH="1" flipV="1">
            <a:off x="3795374" y="2271937"/>
            <a:ext cx="2332202" cy="1559670"/>
          </a:xfrm>
          <a:prstGeom prst="straightConnector1">
            <a:avLst/>
          </a:prstGeom>
          <a:ln w="539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4695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10" grpId="0"/>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BED4E-8F0F-B8C3-0830-8DF823C73FFD}"/>
            </a:ext>
          </a:extLst>
        </p:cNvPr>
        <p:cNvGrpSpPr/>
        <p:nvPr/>
      </p:nvGrpSpPr>
      <p:grpSpPr>
        <a:xfrm>
          <a:off x="0" y="0"/>
          <a:ext cx="0" cy="0"/>
          <a:chOff x="0" y="0"/>
          <a:chExt cx="0" cy="0"/>
        </a:xfrm>
      </p:grpSpPr>
      <p:sp>
        <p:nvSpPr>
          <p:cNvPr id="11" name="Título 10">
            <a:extLst>
              <a:ext uri="{FF2B5EF4-FFF2-40B4-BE49-F238E27FC236}">
                <a16:creationId xmlns:a16="http://schemas.microsoft.com/office/drawing/2014/main" id="{D23DA26D-C5FF-8B85-8CEC-89EE0A80E3D3}"/>
              </a:ext>
            </a:extLst>
          </p:cNvPr>
          <p:cNvSpPr>
            <a:spLocks noGrp="1"/>
          </p:cNvSpPr>
          <p:nvPr>
            <p:ph type="title"/>
          </p:nvPr>
        </p:nvSpPr>
        <p:spPr>
          <a:xfrm>
            <a:off x="766763" y="2565400"/>
            <a:ext cx="11049000" cy="1325563"/>
          </a:xfrm>
        </p:spPr>
        <p:txBody>
          <a:bodyPr>
            <a:normAutofit/>
          </a:bodyPr>
          <a:lstStyle/>
          <a:p>
            <a:pPr algn="ctr"/>
            <a:r>
              <a:rPr lang="es-ES_tradnl" sz="4000" b="1" dirty="0"/>
              <a:t>¿Cuál es mi Centro de Gravedad? </a:t>
            </a:r>
            <a:br>
              <a:rPr lang="es-ES_tradnl" sz="4000" b="1" dirty="0"/>
            </a:br>
            <a:r>
              <a:rPr lang="es-ES_tradnl" sz="4000" b="1" dirty="0"/>
              <a:t>10 manitos</a:t>
            </a:r>
          </a:p>
        </p:txBody>
      </p:sp>
    </p:spTree>
    <p:extLst>
      <p:ext uri="{BB962C8B-B14F-4D97-AF65-F5344CB8AC3E}">
        <p14:creationId xmlns:p14="http://schemas.microsoft.com/office/powerpoint/2010/main" val="2016242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0">
            <a:extLst>
              <a:ext uri="{FF2B5EF4-FFF2-40B4-BE49-F238E27FC236}">
                <a16:creationId xmlns:a16="http://schemas.microsoft.com/office/drawing/2014/main" id="{149FE6FB-CF23-E38E-DF57-2505BEB21003}"/>
              </a:ext>
            </a:extLst>
          </p:cNvPr>
          <p:cNvSpPr>
            <a:spLocks noGrp="1"/>
          </p:cNvSpPr>
          <p:nvPr>
            <p:ph type="title"/>
          </p:nvPr>
        </p:nvSpPr>
        <p:spPr>
          <a:xfrm>
            <a:off x="766763" y="2565400"/>
            <a:ext cx="11049000" cy="1325563"/>
          </a:xfrm>
        </p:spPr>
        <p:txBody>
          <a:bodyPr>
            <a:normAutofit/>
          </a:bodyPr>
          <a:lstStyle/>
          <a:p>
            <a:r>
              <a:rPr lang="es-ES_tradnl" sz="4000" b="1" dirty="0"/>
              <a:t>¿VULNERABILIDAD VS VULNERABILIDAD CRÍTICA? </a:t>
            </a:r>
          </a:p>
        </p:txBody>
      </p:sp>
    </p:spTree>
    <p:extLst>
      <p:ext uri="{BB962C8B-B14F-4D97-AF65-F5344CB8AC3E}">
        <p14:creationId xmlns:p14="http://schemas.microsoft.com/office/powerpoint/2010/main" val="22478829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0">
            <a:extLst>
              <a:ext uri="{FF2B5EF4-FFF2-40B4-BE49-F238E27FC236}">
                <a16:creationId xmlns:a16="http://schemas.microsoft.com/office/drawing/2014/main" id="{149FE6FB-CF23-E38E-DF57-2505BEB21003}"/>
              </a:ext>
            </a:extLst>
          </p:cNvPr>
          <p:cNvSpPr>
            <a:spLocks noGrp="1"/>
          </p:cNvSpPr>
          <p:nvPr>
            <p:ph type="title"/>
          </p:nvPr>
        </p:nvSpPr>
        <p:spPr>
          <a:xfrm>
            <a:off x="228600" y="2766218"/>
            <a:ext cx="11734800" cy="1325563"/>
          </a:xfrm>
        </p:spPr>
        <p:txBody>
          <a:bodyPr>
            <a:normAutofit fontScale="90000"/>
          </a:bodyPr>
          <a:lstStyle/>
          <a:p>
            <a:pPr algn="just"/>
            <a:r>
              <a:rPr lang="es-ES_tradnl" sz="4000" b="1" i="1" dirty="0"/>
              <a:t>E</a:t>
            </a:r>
            <a:r>
              <a:rPr lang="es-ES_tradnl" sz="4000" b="1" i="1" kern="1200" dirty="0">
                <a:latin typeface="+mj-lt"/>
                <a:ea typeface="+mj-ea"/>
                <a:cs typeface="+mj-cs"/>
              </a:rPr>
              <a:t>NCONTRAR UNA VULNERABILIDAD </a:t>
            </a:r>
            <a:r>
              <a:rPr lang="es-ES_tradnl" sz="4000" b="1" i="1" u="sng" kern="1200" dirty="0">
                <a:latin typeface="+mj-lt"/>
                <a:ea typeface="+mj-ea"/>
                <a:cs typeface="+mj-cs"/>
              </a:rPr>
              <a:t>REALMENTE </a:t>
            </a:r>
            <a:r>
              <a:rPr lang="es-ES_tradnl" sz="4000" b="1" i="1" kern="1200" dirty="0">
                <a:latin typeface="+mj-lt"/>
                <a:ea typeface="+mj-ea"/>
                <a:cs typeface="+mj-cs"/>
              </a:rPr>
              <a:t>CRÍTICA ES DIFÍCIL, POR LO QUE EN OCASIONES EL COMANDANTE BUSCARÁ EXPLOTAR ALGUNA O TODAS LAS VULNERABILIDADES IDENTIFICADAS; BUSCANDO UNA OPORTUNIDAD CRÍTICA </a:t>
            </a:r>
            <a:endParaRPr lang="es-ES_tradnl" sz="4000" b="1" dirty="0"/>
          </a:p>
        </p:txBody>
      </p:sp>
    </p:spTree>
    <p:extLst>
      <p:ext uri="{BB962C8B-B14F-4D97-AF65-F5344CB8AC3E}">
        <p14:creationId xmlns:p14="http://schemas.microsoft.com/office/powerpoint/2010/main" val="7284726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ightning - Wikipedia">
            <a:extLst>
              <a:ext uri="{FF2B5EF4-FFF2-40B4-BE49-F238E27FC236}">
                <a16:creationId xmlns:a16="http://schemas.microsoft.com/office/drawing/2014/main" id="{DB790568-D279-A4FC-3D3C-442BA455DD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15361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F60D5-050F-25FF-AD11-CB8A67B6103A}"/>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75737DCA-A0B9-4562-70B4-DC0F03C8D7EB}"/>
              </a:ext>
            </a:extLst>
          </p:cNvPr>
          <p:cNvSpPr>
            <a:spLocks noGrp="1"/>
          </p:cNvSpPr>
          <p:nvPr>
            <p:ph type="title"/>
          </p:nvPr>
        </p:nvSpPr>
        <p:spPr>
          <a:xfrm>
            <a:off x="77530" y="367516"/>
            <a:ext cx="11952545" cy="1325563"/>
          </a:xfrm>
        </p:spPr>
        <p:txBody>
          <a:bodyPr>
            <a:normAutofit/>
          </a:bodyPr>
          <a:lstStyle/>
          <a:p>
            <a:pPr algn="ctr"/>
            <a:r>
              <a:rPr lang="es-ES_tradnl" b="1" i="1" dirty="0"/>
              <a:t>Teoría de la guerra (Grupos, Preparación 10 min, exposición 10 minutos) </a:t>
            </a:r>
          </a:p>
        </p:txBody>
      </p:sp>
      <p:sp>
        <p:nvSpPr>
          <p:cNvPr id="4" name="CuadroTexto 3">
            <a:extLst>
              <a:ext uri="{FF2B5EF4-FFF2-40B4-BE49-F238E27FC236}">
                <a16:creationId xmlns:a16="http://schemas.microsoft.com/office/drawing/2014/main" id="{84119F3A-D661-66A9-4012-940FCE87DA07}"/>
              </a:ext>
            </a:extLst>
          </p:cNvPr>
          <p:cNvSpPr txBox="1"/>
          <p:nvPr/>
        </p:nvSpPr>
        <p:spPr>
          <a:xfrm>
            <a:off x="828675" y="1879787"/>
            <a:ext cx="10601325" cy="1200329"/>
          </a:xfrm>
          <a:prstGeom prst="rect">
            <a:avLst/>
          </a:prstGeom>
          <a:noFill/>
        </p:spPr>
        <p:txBody>
          <a:bodyPr wrap="square" rtlCol="0">
            <a:spAutoFit/>
          </a:bodyPr>
          <a:lstStyle/>
          <a:p>
            <a:pPr algn="ctr"/>
            <a:r>
              <a:rPr lang="es-ES_tradnl" sz="3600" i="1" dirty="0"/>
              <a:t>¿Cuáles son los estilos de guerra ? ¿Pueden aplicarse los dos simultáneamente ?</a:t>
            </a:r>
          </a:p>
        </p:txBody>
      </p:sp>
      <p:sp>
        <p:nvSpPr>
          <p:cNvPr id="3" name="CuadroTexto 2">
            <a:extLst>
              <a:ext uri="{FF2B5EF4-FFF2-40B4-BE49-F238E27FC236}">
                <a16:creationId xmlns:a16="http://schemas.microsoft.com/office/drawing/2014/main" id="{C1B5CBDF-F600-211D-F5B4-4B1BE17CB5BB}"/>
              </a:ext>
            </a:extLst>
          </p:cNvPr>
          <p:cNvSpPr txBox="1"/>
          <p:nvPr/>
        </p:nvSpPr>
        <p:spPr>
          <a:xfrm>
            <a:off x="1079525" y="3777885"/>
            <a:ext cx="10099624" cy="646331"/>
          </a:xfrm>
          <a:prstGeom prst="rect">
            <a:avLst/>
          </a:prstGeom>
          <a:noFill/>
        </p:spPr>
        <p:txBody>
          <a:bodyPr wrap="none" rtlCol="0">
            <a:spAutoFit/>
          </a:bodyPr>
          <a:lstStyle/>
          <a:p>
            <a:r>
              <a:rPr lang="es-ES_tradnl" sz="3600" i="1" dirty="0"/>
              <a:t>¿Cuales son los componentes del poder de combate ?</a:t>
            </a:r>
          </a:p>
        </p:txBody>
      </p:sp>
    </p:spTree>
    <p:extLst>
      <p:ext uri="{BB962C8B-B14F-4D97-AF65-F5344CB8AC3E}">
        <p14:creationId xmlns:p14="http://schemas.microsoft.com/office/powerpoint/2010/main" val="11270348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other North Korean threat">
            <a:extLst>
              <a:ext uri="{FF2B5EF4-FFF2-40B4-BE49-F238E27FC236}">
                <a16:creationId xmlns:a16="http://schemas.microsoft.com/office/drawing/2014/main" id="{BB51DB5D-A61C-A610-1A3E-948D6C21114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3119"/>
          <a:stretch/>
        </p:blipFill>
        <p:spPr bwMode="auto">
          <a:xfrm>
            <a:off x="20" y="2"/>
            <a:ext cx="7534620" cy="4197368"/>
          </a:xfrm>
          <a:custGeom>
            <a:avLst/>
            <a:gdLst/>
            <a:ahLst/>
            <a:cxnLst/>
            <a:rect l="l" t="t" r="r" b="b"/>
            <a:pathLst>
              <a:path w="7534640" h="4197368">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509063" y="4095753"/>
                  <a:pt x="4453918" y="4128339"/>
                  <a:pt x="4430941" y="4172622"/>
                </a:cubicBezTo>
                <a:lnTo>
                  <a:pt x="4423415" y="4197368"/>
                </a:lnTo>
                <a:lnTo>
                  <a:pt x="0" y="4197368"/>
                </a:lnTo>
                <a:close/>
              </a:path>
            </a:pathLst>
          </a:custGeom>
          <a:noFill/>
          <a:extLst>
            <a:ext uri="{909E8E84-426E-40DD-AFC4-6F175D3DCCD1}">
              <a14:hiddenFill xmlns:a14="http://schemas.microsoft.com/office/drawing/2010/main">
                <a:solidFill>
                  <a:srgbClr val="FFFFFF"/>
                </a:solidFill>
              </a14:hiddenFill>
            </a:ext>
          </a:extLst>
        </p:spPr>
      </p:pic>
      <p:pic>
        <p:nvPicPr>
          <p:cNvPr id="1030" name="Picture 6" descr="The Most Fearful Nightmare': 75 Years After The Bombing Of Dresden">
            <a:extLst>
              <a:ext uri="{FF2B5EF4-FFF2-40B4-BE49-F238E27FC236}">
                <a16:creationId xmlns:a16="http://schemas.microsoft.com/office/drawing/2014/main" id="{71D5EC88-5244-72B9-3D77-0449CFBF9ED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302" r="10759" b="-2"/>
          <a:stretch/>
        </p:blipFill>
        <p:spPr bwMode="auto">
          <a:xfrm>
            <a:off x="7653536" y="1"/>
            <a:ext cx="4538463" cy="38772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Which battle saw the most intense artillery barrage in history? - Quora">
            <a:extLst>
              <a:ext uri="{FF2B5EF4-FFF2-40B4-BE49-F238E27FC236}">
                <a16:creationId xmlns:a16="http://schemas.microsoft.com/office/drawing/2014/main" id="{DAADF8C1-3BCE-5765-CAE0-2D86E3E52AD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3837" r="-1" b="11224"/>
          <a:stretch/>
        </p:blipFill>
        <p:spPr bwMode="auto">
          <a:xfrm>
            <a:off x="1" y="4316255"/>
            <a:ext cx="6836850" cy="2541737"/>
          </a:xfrm>
          <a:custGeom>
            <a:avLst/>
            <a:gdLst/>
            <a:ahLst/>
            <a:cxnLst/>
            <a:rect l="l" t="t" r="r" b="b"/>
            <a:pathLst>
              <a:path w="6836850" h="2541737">
                <a:moveTo>
                  <a:pt x="0" y="0"/>
                </a:moveTo>
                <a:lnTo>
                  <a:pt x="4460098" y="0"/>
                </a:lnTo>
                <a:lnTo>
                  <a:pt x="4483996" y="31836"/>
                </a:lnTo>
                <a:cubicBezTo>
                  <a:pt x="4644419" y="28495"/>
                  <a:pt x="4627708" y="282495"/>
                  <a:pt x="4788129" y="245732"/>
                </a:cubicBezTo>
                <a:cubicBezTo>
                  <a:pt x="4754709" y="362707"/>
                  <a:pt x="4641076" y="302548"/>
                  <a:pt x="4600971" y="389443"/>
                </a:cubicBezTo>
                <a:cubicBezTo>
                  <a:pt x="4684524" y="462970"/>
                  <a:pt x="4844945" y="409497"/>
                  <a:pt x="4871683" y="563233"/>
                </a:cubicBezTo>
                <a:cubicBezTo>
                  <a:pt x="4838262" y="723655"/>
                  <a:pt x="4945210" y="703602"/>
                  <a:pt x="5032105" y="713629"/>
                </a:cubicBezTo>
                <a:cubicBezTo>
                  <a:pt x="5239317" y="733683"/>
                  <a:pt x="5439843" y="747050"/>
                  <a:pt x="5643713" y="780472"/>
                </a:cubicBezTo>
                <a:cubicBezTo>
                  <a:pt x="5693844" y="790498"/>
                  <a:pt x="5810819" y="767103"/>
                  <a:pt x="5800794" y="870709"/>
                </a:cubicBezTo>
                <a:cubicBezTo>
                  <a:pt x="5790767" y="954261"/>
                  <a:pt x="5700529" y="924184"/>
                  <a:pt x="5643713" y="927525"/>
                </a:cubicBezTo>
                <a:cubicBezTo>
                  <a:pt x="5329553" y="967632"/>
                  <a:pt x="5012052" y="904131"/>
                  <a:pt x="4701235" y="907472"/>
                </a:cubicBezTo>
                <a:cubicBezTo>
                  <a:pt x="4664472" y="907472"/>
                  <a:pt x="4657787" y="1017762"/>
                  <a:pt x="4577576" y="980999"/>
                </a:cubicBezTo>
                <a:cubicBezTo>
                  <a:pt x="4788129" y="1081263"/>
                  <a:pt x="5767372" y="1108001"/>
                  <a:pt x="6094900" y="1161474"/>
                </a:cubicBezTo>
                <a:cubicBezTo>
                  <a:pt x="5754004" y="1542477"/>
                  <a:pt x="5429817" y="1311870"/>
                  <a:pt x="5159105" y="1525765"/>
                </a:cubicBezTo>
                <a:cubicBezTo>
                  <a:pt x="5159105" y="1525765"/>
                  <a:pt x="5212580" y="1525765"/>
                  <a:pt x="5443187" y="1595950"/>
                </a:cubicBezTo>
                <a:cubicBezTo>
                  <a:pt x="5627002" y="1652765"/>
                  <a:pt x="5536765" y="1732976"/>
                  <a:pt x="6001321" y="1886715"/>
                </a:cubicBezTo>
                <a:cubicBezTo>
                  <a:pt x="5824188" y="1936846"/>
                  <a:pt x="5593581" y="1839925"/>
                  <a:pt x="5506685" y="2100610"/>
                </a:cubicBezTo>
                <a:cubicBezTo>
                  <a:pt x="5643713" y="2147401"/>
                  <a:pt x="5807477" y="2103953"/>
                  <a:pt x="5904398" y="2227611"/>
                </a:cubicBezTo>
                <a:cubicBezTo>
                  <a:pt x="5934478" y="2264375"/>
                  <a:pt x="5964557" y="2287770"/>
                  <a:pt x="6001321" y="2307821"/>
                </a:cubicBezTo>
                <a:cubicBezTo>
                  <a:pt x="5984612" y="2314507"/>
                  <a:pt x="5964557" y="2321190"/>
                  <a:pt x="5951188" y="2327874"/>
                </a:cubicBezTo>
                <a:cubicBezTo>
                  <a:pt x="5977925" y="2351271"/>
                  <a:pt x="6663060" y="2478270"/>
                  <a:pt x="6836850" y="2481613"/>
                </a:cubicBezTo>
                <a:cubicBezTo>
                  <a:pt x="6761652" y="2506679"/>
                  <a:pt x="6636845" y="2527828"/>
                  <a:pt x="6553814" y="2540165"/>
                </a:cubicBezTo>
                <a:lnTo>
                  <a:pt x="6542822" y="2541737"/>
                </a:lnTo>
                <a:lnTo>
                  <a:pt x="0" y="2541737"/>
                </a:lnTo>
                <a:close/>
              </a:path>
            </a:pathLst>
          </a:cu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986A1D18-9AF5-0524-0F3A-569431168F80}"/>
              </a:ext>
            </a:extLst>
          </p:cNvPr>
          <p:cNvSpPr>
            <a:spLocks noGrp="1"/>
          </p:cNvSpPr>
          <p:nvPr>
            <p:ph type="title"/>
          </p:nvPr>
        </p:nvSpPr>
        <p:spPr>
          <a:xfrm>
            <a:off x="6443662" y="4579169"/>
            <a:ext cx="5505814" cy="1576910"/>
          </a:xfrm>
        </p:spPr>
        <p:txBody>
          <a:bodyPr vert="horz" lIns="91440" tIns="45720" rIns="91440" bIns="45720" rtlCol="0" anchor="b">
            <a:normAutofit/>
          </a:bodyPr>
          <a:lstStyle/>
          <a:p>
            <a:r>
              <a:rPr lang="en-US" b="1" i="1" kern="1200" dirty="0" err="1">
                <a:solidFill>
                  <a:schemeClr val="tx1"/>
                </a:solidFill>
                <a:latin typeface="+mj-lt"/>
                <a:ea typeface="+mj-ea"/>
                <a:cs typeface="+mj-cs"/>
              </a:rPr>
              <a:t>Estilos</a:t>
            </a:r>
            <a:r>
              <a:rPr lang="en-US" b="1" i="1" kern="1200" dirty="0">
                <a:solidFill>
                  <a:schemeClr val="tx1"/>
                </a:solidFill>
                <a:latin typeface="+mj-lt"/>
                <a:ea typeface="+mj-ea"/>
                <a:cs typeface="+mj-cs"/>
              </a:rPr>
              <a:t> de Guerra: </a:t>
            </a:r>
            <a:r>
              <a:rPr lang="en-US" b="1" i="1" kern="1200" dirty="0" err="1">
                <a:solidFill>
                  <a:schemeClr val="tx1"/>
                </a:solidFill>
                <a:latin typeface="+mj-lt"/>
                <a:ea typeface="+mj-ea"/>
                <a:cs typeface="+mj-cs"/>
              </a:rPr>
              <a:t>Atricción</a:t>
            </a:r>
            <a:endParaRPr lang="en-US" b="1" i="1" kern="1200" dirty="0">
              <a:solidFill>
                <a:schemeClr val="tx1"/>
              </a:solidFill>
              <a:latin typeface="+mj-lt"/>
              <a:ea typeface="+mj-ea"/>
              <a:cs typeface="+mj-cs"/>
            </a:endParaRPr>
          </a:p>
        </p:txBody>
      </p:sp>
    </p:spTree>
    <p:extLst>
      <p:ext uri="{BB962C8B-B14F-4D97-AF65-F5344CB8AC3E}">
        <p14:creationId xmlns:p14="http://schemas.microsoft.com/office/powerpoint/2010/main" val="10890991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6A1D18-9AF5-0524-0F3A-569431168F80}"/>
              </a:ext>
            </a:extLst>
          </p:cNvPr>
          <p:cNvSpPr>
            <a:spLocks noGrp="1"/>
          </p:cNvSpPr>
          <p:nvPr>
            <p:ph type="title"/>
          </p:nvPr>
        </p:nvSpPr>
        <p:spPr>
          <a:xfrm>
            <a:off x="6636854" y="6202609"/>
            <a:ext cx="5505814" cy="655391"/>
          </a:xfrm>
        </p:spPr>
        <p:txBody>
          <a:bodyPr vert="horz" lIns="91440" tIns="45720" rIns="91440" bIns="45720" rtlCol="0" anchor="b">
            <a:normAutofit/>
          </a:bodyPr>
          <a:lstStyle/>
          <a:p>
            <a:r>
              <a:rPr lang="es-ES_tradnl" sz="3600" b="1" i="1" kern="1200">
                <a:solidFill>
                  <a:schemeClr val="tx1"/>
                </a:solidFill>
                <a:latin typeface="+mj-lt"/>
                <a:ea typeface="+mj-ea"/>
                <a:cs typeface="+mj-cs"/>
              </a:rPr>
              <a:t>Estilos de Guerra: Maniobra</a:t>
            </a:r>
          </a:p>
        </p:txBody>
      </p:sp>
      <p:sp>
        <p:nvSpPr>
          <p:cNvPr id="13" name="CuadroTexto 12">
            <a:extLst>
              <a:ext uri="{FF2B5EF4-FFF2-40B4-BE49-F238E27FC236}">
                <a16:creationId xmlns:a16="http://schemas.microsoft.com/office/drawing/2014/main" id="{D2CEE03A-3214-15AB-11CB-4C1C25B8BCA5}"/>
              </a:ext>
            </a:extLst>
          </p:cNvPr>
          <p:cNvSpPr txBox="1"/>
          <p:nvPr/>
        </p:nvSpPr>
        <p:spPr>
          <a:xfrm>
            <a:off x="7161985" y="320457"/>
            <a:ext cx="4060855" cy="3108543"/>
          </a:xfrm>
          <a:prstGeom prst="rect">
            <a:avLst/>
          </a:prstGeom>
          <a:noFill/>
          <a:ln>
            <a:solidFill>
              <a:schemeClr val="accent1">
                <a:shade val="15000"/>
              </a:schemeClr>
            </a:solidFill>
          </a:ln>
        </p:spPr>
        <p:txBody>
          <a:bodyPr wrap="none" rtlCol="0">
            <a:spAutoFit/>
          </a:bodyPr>
          <a:lstStyle/>
          <a:p>
            <a:pPr marL="342900" indent="-342900">
              <a:buFont typeface="+mj-lt"/>
              <a:buAutoNum type="arabicPeriod"/>
            </a:pPr>
            <a:r>
              <a:rPr lang="es-ES_tradnl" sz="2800" dirty="0"/>
              <a:t>Centros de Gravedad</a:t>
            </a:r>
          </a:p>
          <a:p>
            <a:pPr marL="342900" indent="-342900">
              <a:buFont typeface="+mj-lt"/>
              <a:buAutoNum type="arabicPeriod"/>
            </a:pPr>
            <a:r>
              <a:rPr lang="es-ES_tradnl" sz="2800" dirty="0"/>
              <a:t>Vulnerabilidades</a:t>
            </a:r>
          </a:p>
          <a:p>
            <a:pPr marL="342900" indent="-342900">
              <a:buFont typeface="+mj-lt"/>
              <a:buAutoNum type="arabicPeriod"/>
            </a:pPr>
            <a:r>
              <a:rPr lang="es-ES_tradnl" sz="2800" dirty="0"/>
              <a:t>Superficies y vacíos</a:t>
            </a:r>
          </a:p>
          <a:p>
            <a:pPr marL="342900" indent="-342900">
              <a:buFont typeface="+mj-lt"/>
              <a:buAutoNum type="arabicPeriod"/>
            </a:pPr>
            <a:r>
              <a:rPr lang="es-ES_tradnl" sz="2800" dirty="0"/>
              <a:t>Vulnerabilidades críticas</a:t>
            </a:r>
          </a:p>
          <a:p>
            <a:pPr marL="342900" indent="-342900">
              <a:buFont typeface="+mj-lt"/>
              <a:buAutoNum type="arabicPeriod"/>
            </a:pPr>
            <a:r>
              <a:rPr lang="es-ES_tradnl" sz="2800" dirty="0"/>
              <a:t>Esfuerzo principal</a:t>
            </a:r>
          </a:p>
          <a:p>
            <a:pPr marL="342900" indent="-342900">
              <a:buFont typeface="+mj-lt"/>
              <a:buAutoNum type="arabicPeriod"/>
            </a:pPr>
            <a:r>
              <a:rPr lang="es-ES_tradnl" sz="2800" dirty="0"/>
              <a:t>Esfuerzos secundarios</a:t>
            </a:r>
          </a:p>
          <a:p>
            <a:pPr marL="342900" indent="-342900">
              <a:buFont typeface="+mj-lt"/>
              <a:buAutoNum type="arabicPeriod"/>
            </a:pPr>
            <a:r>
              <a:rPr lang="es-ES_tradnl" sz="2800" dirty="0"/>
              <a:t>Tempo</a:t>
            </a:r>
          </a:p>
        </p:txBody>
      </p:sp>
      <p:pic>
        <p:nvPicPr>
          <p:cNvPr id="3074" name="Picture 2" descr="Battle of France | History, Summary, Maps, &amp; Combatants | Britannica">
            <a:extLst>
              <a:ext uri="{FF2B5EF4-FFF2-40B4-BE49-F238E27FC236}">
                <a16:creationId xmlns:a16="http://schemas.microsoft.com/office/drawing/2014/main" id="{BA9D3E1E-E9F8-7267-5FEB-077E0021AC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726" y="800099"/>
            <a:ext cx="5398823" cy="50006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ínea Maginot, en la frontera franco-alemana, Foto de stock 249572587 |  Shutterstock">
            <a:extLst>
              <a:ext uri="{FF2B5EF4-FFF2-40B4-BE49-F238E27FC236}">
                <a16:creationId xmlns:a16="http://schemas.microsoft.com/office/drawing/2014/main" id="{8B9AC8EE-775A-6399-38E9-7DD08C59B4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3273" y="3561515"/>
            <a:ext cx="3074988" cy="264109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entro De La Linea Maginot">
            <a:extLst>
              <a:ext uri="{FF2B5EF4-FFF2-40B4-BE49-F238E27FC236}">
                <a16:creationId xmlns:a16="http://schemas.microsoft.com/office/drawing/2014/main" id="{4E003B62-D94D-5968-5921-8DA05C26E8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27616" y="4116890"/>
            <a:ext cx="2955657" cy="2483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62132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89622A-81A5-AB7A-40B1-39632B1F7C45}"/>
              </a:ext>
            </a:extLst>
          </p:cNvPr>
          <p:cNvSpPr>
            <a:spLocks noGrp="1"/>
          </p:cNvSpPr>
          <p:nvPr>
            <p:ph type="title"/>
          </p:nvPr>
        </p:nvSpPr>
        <p:spPr/>
        <p:txBody>
          <a:bodyPr/>
          <a:lstStyle/>
          <a:p>
            <a:endParaRPr lang="es-ES_tradnl" dirty="0"/>
          </a:p>
        </p:txBody>
      </p:sp>
      <p:sp>
        <p:nvSpPr>
          <p:cNvPr id="3" name="Marcador de contenido 2">
            <a:extLst>
              <a:ext uri="{FF2B5EF4-FFF2-40B4-BE49-F238E27FC236}">
                <a16:creationId xmlns:a16="http://schemas.microsoft.com/office/drawing/2014/main" id="{EA1647F4-7F48-4C28-5640-DA6639DB5B25}"/>
              </a:ext>
            </a:extLst>
          </p:cNvPr>
          <p:cNvSpPr>
            <a:spLocks noGrp="1"/>
          </p:cNvSpPr>
          <p:nvPr>
            <p:ph idx="1"/>
          </p:nvPr>
        </p:nvSpPr>
        <p:spPr>
          <a:xfrm>
            <a:off x="290512" y="5961062"/>
            <a:ext cx="5505450" cy="531813"/>
          </a:xfrm>
        </p:spPr>
        <p:txBody>
          <a:bodyPr/>
          <a:lstStyle/>
          <a:p>
            <a:pPr marL="0" indent="0">
              <a:buNone/>
            </a:pPr>
            <a:r>
              <a:rPr lang="es-ES_tradnl" dirty="0"/>
              <a:t>Destrucción sistemática del enemigo</a:t>
            </a:r>
          </a:p>
        </p:txBody>
      </p:sp>
      <p:sp>
        <p:nvSpPr>
          <p:cNvPr id="4" name="Marcador de contenido 2">
            <a:extLst>
              <a:ext uri="{FF2B5EF4-FFF2-40B4-BE49-F238E27FC236}">
                <a16:creationId xmlns:a16="http://schemas.microsoft.com/office/drawing/2014/main" id="{030D866A-B92D-1847-3765-BABA2752B06F}"/>
              </a:ext>
            </a:extLst>
          </p:cNvPr>
          <p:cNvSpPr txBox="1">
            <a:spLocks/>
          </p:cNvSpPr>
          <p:nvPr/>
        </p:nvSpPr>
        <p:spPr>
          <a:xfrm>
            <a:off x="6686550" y="6038849"/>
            <a:ext cx="5505450" cy="531813"/>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s-ES_tradnl" dirty="0"/>
              <a:t>Incapacitar sistemáticamente al enemigo</a:t>
            </a:r>
          </a:p>
        </p:txBody>
      </p:sp>
      <p:pic>
        <p:nvPicPr>
          <p:cNvPr id="5124" name="Picture 4" descr="undefined">
            <a:extLst>
              <a:ext uri="{FF2B5EF4-FFF2-40B4-BE49-F238E27FC236}">
                <a16:creationId xmlns:a16="http://schemas.microsoft.com/office/drawing/2014/main" id="{CD2DF12C-8535-AFA1-199C-F2FCE426D6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6550" y="1854200"/>
            <a:ext cx="5190252" cy="394335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Batalla de Stalingrado - Wikipedia, la enciclopedia libre">
            <a:extLst>
              <a:ext uri="{FF2B5EF4-FFF2-40B4-BE49-F238E27FC236}">
                <a16:creationId xmlns:a16="http://schemas.microsoft.com/office/drawing/2014/main" id="{48188634-C8C5-5B8F-FEA6-69322368A7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198" y="1908175"/>
            <a:ext cx="5954712" cy="3956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39064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506CD6-A964-5FA5-9136-638B784907A8}"/>
              </a:ext>
            </a:extLst>
          </p:cNvPr>
          <p:cNvSpPr>
            <a:spLocks noGrp="1"/>
          </p:cNvSpPr>
          <p:nvPr>
            <p:ph type="title"/>
          </p:nvPr>
        </p:nvSpPr>
        <p:spPr>
          <a:xfrm>
            <a:off x="704209" y="635069"/>
            <a:ext cx="4509236" cy="1139139"/>
          </a:xfrm>
        </p:spPr>
        <p:txBody>
          <a:bodyPr>
            <a:normAutofit/>
          </a:bodyPr>
          <a:lstStyle/>
          <a:p>
            <a:r>
              <a:rPr lang="es-ES_tradnl" sz="3600" b="1" dirty="0"/>
              <a:t>Dominio Cuantificable</a:t>
            </a:r>
          </a:p>
        </p:txBody>
      </p:sp>
      <p:sp>
        <p:nvSpPr>
          <p:cNvPr id="3" name="Marcador de contenido 2">
            <a:extLst>
              <a:ext uri="{FF2B5EF4-FFF2-40B4-BE49-F238E27FC236}">
                <a16:creationId xmlns:a16="http://schemas.microsoft.com/office/drawing/2014/main" id="{B6AFE502-EE70-158E-CD4E-7E61C105B916}"/>
              </a:ext>
            </a:extLst>
          </p:cNvPr>
          <p:cNvSpPr>
            <a:spLocks noGrp="1"/>
          </p:cNvSpPr>
          <p:nvPr>
            <p:ph idx="1"/>
          </p:nvPr>
        </p:nvSpPr>
        <p:spPr>
          <a:xfrm>
            <a:off x="720992" y="1941362"/>
            <a:ext cx="4492454" cy="2419097"/>
          </a:xfrm>
        </p:spPr>
        <p:txBody>
          <a:bodyPr anchor="t">
            <a:normAutofit/>
          </a:bodyPr>
          <a:lstStyle/>
          <a:p>
            <a:r>
              <a:rPr lang="es-ES_tradnl" sz="1800" dirty="0"/>
              <a:t>Maniobra </a:t>
            </a:r>
          </a:p>
          <a:p>
            <a:r>
              <a:rPr lang="es-ES_tradnl" sz="1800" dirty="0"/>
              <a:t>Inteligencia</a:t>
            </a:r>
          </a:p>
          <a:p>
            <a:r>
              <a:rPr lang="es-ES_tradnl" sz="1800" dirty="0"/>
              <a:t>Sostenimiento</a:t>
            </a:r>
          </a:p>
          <a:p>
            <a:r>
              <a:rPr lang="es-ES_tradnl" sz="1800" dirty="0"/>
              <a:t>Protección a la fuerza</a:t>
            </a:r>
          </a:p>
          <a:p>
            <a:r>
              <a:rPr lang="es-ES_tradnl" sz="1800" dirty="0">
                <a:solidFill>
                  <a:srgbClr val="FF0000"/>
                </a:solidFill>
              </a:rPr>
              <a:t>Información </a:t>
            </a:r>
          </a:p>
          <a:p>
            <a:r>
              <a:rPr lang="es-ES_tradnl" sz="1800" dirty="0"/>
              <a:t>Fuegos </a:t>
            </a:r>
          </a:p>
          <a:p>
            <a:pPr marL="0" indent="0">
              <a:buNone/>
            </a:pPr>
            <a:endParaRPr lang="es-ES_tradnl" sz="1800" dirty="0"/>
          </a:p>
        </p:txBody>
      </p:sp>
      <p:sp>
        <p:nvSpPr>
          <p:cNvPr id="3094" name="Oval 3086">
            <a:extLst>
              <a:ext uri="{FF2B5EF4-FFF2-40B4-BE49-F238E27FC236}">
                <a16:creationId xmlns:a16="http://schemas.microsoft.com/office/drawing/2014/main" id="{07977D39-626F-40D7-B00F-16E02602D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9615" y="197110"/>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80" name="Picture 8" descr="Here to serve our community | Article | The United States Army">
            <a:extLst>
              <a:ext uri="{FF2B5EF4-FFF2-40B4-BE49-F238E27FC236}">
                <a16:creationId xmlns:a16="http://schemas.microsoft.com/office/drawing/2014/main" id="{14568C2A-E633-9757-DA8E-B67A7B8595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33253" b="4"/>
          <a:stretch/>
        </p:blipFill>
        <p:spPr bwMode="auto">
          <a:xfrm>
            <a:off x="5714207" y="361702"/>
            <a:ext cx="1691640" cy="1691640"/>
          </a:xfrm>
          <a:custGeom>
            <a:avLst/>
            <a:gdLst/>
            <a:ahLst/>
            <a:cxnLst/>
            <a:rect l="l" t="t" r="r" b="b"/>
            <a:pathLst>
              <a:path w="1956816" h="1956816">
                <a:moveTo>
                  <a:pt x="978408" y="0"/>
                </a:moveTo>
                <a:cubicBezTo>
                  <a:pt x="1518768" y="0"/>
                  <a:pt x="1956816" y="438048"/>
                  <a:pt x="1956816" y="978408"/>
                </a:cubicBezTo>
                <a:cubicBezTo>
                  <a:pt x="1956816" y="1518768"/>
                  <a:pt x="1518768" y="1956816"/>
                  <a:pt x="978408" y="1956816"/>
                </a:cubicBezTo>
                <a:cubicBezTo>
                  <a:pt x="438048" y="1956816"/>
                  <a:pt x="0" y="1518768"/>
                  <a:pt x="0" y="978408"/>
                </a:cubicBezTo>
                <a:cubicBezTo>
                  <a:pt x="0" y="438048"/>
                  <a:pt x="438048" y="0"/>
                  <a:pt x="978408" y="0"/>
                </a:cubicBezTo>
                <a:close/>
              </a:path>
            </a:pathLst>
          </a:custGeom>
          <a:noFill/>
          <a:extLst>
            <a:ext uri="{909E8E84-426E-40DD-AFC4-6F175D3DCCD1}">
              <a14:hiddenFill xmlns:a14="http://schemas.microsoft.com/office/drawing/2010/main">
                <a:solidFill>
                  <a:srgbClr val="FFFFFF"/>
                </a:solidFill>
              </a14:hiddenFill>
            </a:ext>
          </a:extLst>
        </p:spPr>
      </p:pic>
      <p:sp>
        <p:nvSpPr>
          <p:cNvPr id="3096" name="Freeform: Shape 3088">
            <a:extLst>
              <a:ext uri="{FF2B5EF4-FFF2-40B4-BE49-F238E27FC236}">
                <a16:creationId xmlns:a16="http://schemas.microsoft.com/office/drawing/2014/main" id="{B905CDE4-B751-4B3E-B625-6E59F8903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4932" y="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97" name="Oval 3090">
            <a:extLst>
              <a:ext uri="{FF2B5EF4-FFF2-40B4-BE49-F238E27FC236}">
                <a16:creationId xmlns:a16="http://schemas.microsoft.com/office/drawing/2014/main" id="{08108C16-F4C0-44AA-999D-17BD39219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1428" y="2550745"/>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76" name="Picture 4" descr="Figure B-1. The Steps of IPB">
            <a:extLst>
              <a:ext uri="{FF2B5EF4-FFF2-40B4-BE49-F238E27FC236}">
                <a16:creationId xmlns:a16="http://schemas.microsoft.com/office/drawing/2014/main" id="{A43D851B-3A27-FDC2-B648-70CD3FBB9B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217" b="8141"/>
          <a:stretch/>
        </p:blipFill>
        <p:spPr bwMode="auto">
          <a:xfrm>
            <a:off x="5886020" y="2715337"/>
            <a:ext cx="2743200" cy="2743200"/>
          </a:xfrm>
          <a:custGeom>
            <a:avLst/>
            <a:gdLst/>
            <a:ahLst/>
            <a:cxnLst/>
            <a:rect l="l" t="t" r="r" b="b"/>
            <a:pathLst>
              <a:path w="2834640" h="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a:noFill/>
          <a:extLst>
            <a:ext uri="{909E8E84-426E-40DD-AFC4-6F175D3DCCD1}">
              <a14:hiddenFill xmlns:a14="http://schemas.microsoft.com/office/drawing/2010/main">
                <a:solidFill>
                  <a:srgbClr val="FFFFFF"/>
                </a:solidFill>
              </a14:hiddenFill>
            </a:ext>
          </a:extLst>
        </p:spPr>
      </p:pic>
      <p:pic>
        <p:nvPicPr>
          <p:cNvPr id="3074" name="Picture 2">
            <a:extLst>
              <a:ext uri="{FF2B5EF4-FFF2-40B4-BE49-F238E27FC236}">
                <a16:creationId xmlns:a16="http://schemas.microsoft.com/office/drawing/2014/main" id="{57B58A5D-D63F-03D7-B8F5-6656CDAFFA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5316" r="15182" b="1"/>
          <a:stretch/>
        </p:blipFill>
        <p:spPr bwMode="auto">
          <a:xfrm>
            <a:off x="8278624" y="2"/>
            <a:ext cx="3913376" cy="3281569"/>
          </a:xfrm>
          <a:custGeom>
            <a:avLst/>
            <a:gdLst/>
            <a:ahLst/>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a:noFill/>
          <a:extLst>
            <a:ext uri="{909E8E84-426E-40DD-AFC4-6F175D3DCCD1}">
              <a14:hiddenFill xmlns:a14="http://schemas.microsoft.com/office/drawing/2010/main">
                <a:solidFill>
                  <a:srgbClr val="FFFFFF"/>
                </a:solidFill>
              </a14:hiddenFill>
            </a:ext>
          </a:extLst>
        </p:spPr>
      </p:pic>
      <p:sp>
        <p:nvSpPr>
          <p:cNvPr id="3093" name="Freeform: Shape 3092">
            <a:extLst>
              <a:ext uri="{FF2B5EF4-FFF2-40B4-BE49-F238E27FC236}">
                <a16:creationId xmlns:a16="http://schemas.microsoft.com/office/drawing/2014/main" id="{CDC29AC1-2821-4FCC-B597-88DAF39C36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3162" y="4604085"/>
            <a:ext cx="4281112" cy="2253913"/>
          </a:xfrm>
          <a:custGeom>
            <a:avLst/>
            <a:gdLst>
              <a:gd name="connsiteX0" fmla="*/ 2140556 w 4281112"/>
              <a:gd name="connsiteY0" fmla="*/ 0 h 2253913"/>
              <a:gd name="connsiteX1" fmla="*/ 4281112 w 4281112"/>
              <a:gd name="connsiteY1" fmla="*/ 2140556 h 2253913"/>
              <a:gd name="connsiteX2" fmla="*/ 4275388 w 4281112"/>
              <a:gd name="connsiteY2" fmla="*/ 2253913 h 2253913"/>
              <a:gd name="connsiteX3" fmla="*/ 5724 w 4281112"/>
              <a:gd name="connsiteY3" fmla="*/ 2253913 h 2253913"/>
              <a:gd name="connsiteX4" fmla="*/ 0 w 4281112"/>
              <a:gd name="connsiteY4" fmla="*/ 2140556 h 2253913"/>
              <a:gd name="connsiteX5" fmla="*/ 2140556 w 4281112"/>
              <a:gd name="connsiteY5" fmla="*/ 0 h 225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81112" h="2253913">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82" name="Picture 10" descr="North Korea troops stage artillery fire competition">
            <a:extLst>
              <a:ext uri="{FF2B5EF4-FFF2-40B4-BE49-F238E27FC236}">
                <a16:creationId xmlns:a16="http://schemas.microsoft.com/office/drawing/2014/main" id="{80582EE8-65DE-8F30-1C9F-FD04A9BB44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r="5" b="6014"/>
          <a:stretch/>
        </p:blipFill>
        <p:spPr bwMode="auto">
          <a:xfrm>
            <a:off x="1818614" y="4769536"/>
            <a:ext cx="3950208" cy="2088462"/>
          </a:xfrm>
          <a:custGeom>
            <a:avLst/>
            <a:gdLst/>
            <a:ahLst/>
            <a:cxnLst/>
            <a:rect l="l" t="t" r="r" b="b"/>
            <a:pathLst>
              <a:path w="3950208" h="2088462">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a:noFill/>
          <a:extLst>
            <a:ext uri="{909E8E84-426E-40DD-AFC4-6F175D3DCCD1}">
              <a14:hiddenFill xmlns:a14="http://schemas.microsoft.com/office/drawing/2010/main">
                <a:solidFill>
                  <a:srgbClr val="FFFFFF"/>
                </a:solidFill>
              </a14:hiddenFill>
            </a:ext>
          </a:extLst>
        </p:spPr>
      </p:pic>
      <p:sp>
        <p:nvSpPr>
          <p:cNvPr id="3095" name="Freeform: Shape 3094">
            <a:extLst>
              <a:ext uri="{FF2B5EF4-FFF2-40B4-BE49-F238E27FC236}">
                <a16:creationId xmlns:a16="http://schemas.microsoft.com/office/drawing/2014/main" id="{C8F10CB3-3B5E-4C7A-98CF-B87454DD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078" name="Picture 6" descr="Army logisticians will face 'unprecedented' challenges in future combat">
            <a:extLst>
              <a:ext uri="{FF2B5EF4-FFF2-40B4-BE49-F238E27FC236}">
                <a16:creationId xmlns:a16="http://schemas.microsoft.com/office/drawing/2014/main" id="{D3E15F60-B342-43C8-7CBA-D1CC6526A6D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10921" r="5484" b="2"/>
          <a:stretch/>
        </p:blipFill>
        <p:spPr bwMode="auto">
          <a:xfrm>
            <a:off x="9009416" y="4131546"/>
            <a:ext cx="3178912" cy="2726454"/>
          </a:xfrm>
          <a:custGeom>
            <a:avLst/>
            <a:gdLst/>
            <a:ahLst/>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5159370"/>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9AF709-2794-B396-F30F-9FA2A6B43A4C}"/>
              </a:ext>
            </a:extLst>
          </p:cNvPr>
          <p:cNvSpPr>
            <a:spLocks noGrp="1"/>
          </p:cNvSpPr>
          <p:nvPr>
            <p:ph type="title"/>
          </p:nvPr>
        </p:nvSpPr>
        <p:spPr>
          <a:xfrm>
            <a:off x="193963" y="-22441"/>
            <a:ext cx="9144000" cy="1263649"/>
          </a:xfrm>
        </p:spPr>
        <p:txBody>
          <a:bodyPr>
            <a:normAutofit/>
          </a:bodyPr>
          <a:lstStyle/>
          <a:p>
            <a:r>
              <a:rPr lang="es-ES_tradnl" dirty="0"/>
              <a:t>FUNCIONES Y CAPACIDADES DE OI</a:t>
            </a:r>
          </a:p>
        </p:txBody>
      </p:sp>
      <p:sp>
        <p:nvSpPr>
          <p:cNvPr id="12" name="Rectángulo 11">
            <a:extLst>
              <a:ext uri="{FF2B5EF4-FFF2-40B4-BE49-F238E27FC236}">
                <a16:creationId xmlns:a16="http://schemas.microsoft.com/office/drawing/2014/main" id="{062979AB-2401-B91D-4D5B-1362B01F2E8C}"/>
              </a:ext>
            </a:extLst>
          </p:cNvPr>
          <p:cNvSpPr/>
          <p:nvPr/>
        </p:nvSpPr>
        <p:spPr>
          <a:xfrm>
            <a:off x="408709" y="1887103"/>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DE INFORMACIÓN</a:t>
            </a:r>
          </a:p>
        </p:txBody>
      </p:sp>
      <p:sp>
        <p:nvSpPr>
          <p:cNvPr id="13" name="Rectángulo 12">
            <a:extLst>
              <a:ext uri="{FF2B5EF4-FFF2-40B4-BE49-F238E27FC236}">
                <a16:creationId xmlns:a16="http://schemas.microsoft.com/office/drawing/2014/main" id="{4A282120-FDBE-F913-26B8-67466455887F}"/>
              </a:ext>
            </a:extLst>
          </p:cNvPr>
          <p:cNvSpPr/>
          <p:nvPr/>
        </p:nvSpPr>
        <p:spPr>
          <a:xfrm>
            <a:off x="408709" y="2632573"/>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DE INFLUENCIA (PSYOPS)</a:t>
            </a:r>
          </a:p>
        </p:txBody>
      </p:sp>
      <p:sp>
        <p:nvSpPr>
          <p:cNvPr id="14" name="Rectángulo 13">
            <a:extLst>
              <a:ext uri="{FF2B5EF4-FFF2-40B4-BE49-F238E27FC236}">
                <a16:creationId xmlns:a16="http://schemas.microsoft.com/office/drawing/2014/main" id="{06B7BD0E-0445-FF21-3458-BF7E3300136C}"/>
              </a:ext>
            </a:extLst>
          </p:cNvPr>
          <p:cNvSpPr/>
          <p:nvPr/>
        </p:nvSpPr>
        <p:spPr>
          <a:xfrm>
            <a:off x="408709" y="3419439"/>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ESPACIALES</a:t>
            </a:r>
          </a:p>
        </p:txBody>
      </p:sp>
      <p:sp>
        <p:nvSpPr>
          <p:cNvPr id="15" name="Rectángulo 14">
            <a:extLst>
              <a:ext uri="{FF2B5EF4-FFF2-40B4-BE49-F238E27FC236}">
                <a16:creationId xmlns:a16="http://schemas.microsoft.com/office/drawing/2014/main" id="{05A818CD-D5F2-0750-13BC-AB5DCF6B371A}"/>
              </a:ext>
            </a:extLst>
          </p:cNvPr>
          <p:cNvSpPr/>
          <p:nvPr/>
        </p:nvSpPr>
        <p:spPr>
          <a:xfrm>
            <a:off x="408709" y="4206305"/>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CYBER ESPACIO</a:t>
            </a:r>
          </a:p>
        </p:txBody>
      </p:sp>
      <p:sp>
        <p:nvSpPr>
          <p:cNvPr id="16" name="Rectángulo 15">
            <a:extLst>
              <a:ext uri="{FF2B5EF4-FFF2-40B4-BE49-F238E27FC236}">
                <a16:creationId xmlns:a16="http://schemas.microsoft.com/office/drawing/2014/main" id="{0656228E-C08D-03B8-F320-F6C123909FC5}"/>
              </a:ext>
            </a:extLst>
          </p:cNvPr>
          <p:cNvSpPr/>
          <p:nvPr/>
        </p:nvSpPr>
        <p:spPr>
          <a:xfrm>
            <a:off x="408709" y="4951774"/>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EW</a:t>
            </a:r>
          </a:p>
        </p:txBody>
      </p:sp>
      <p:sp>
        <p:nvSpPr>
          <p:cNvPr id="17" name="Rectángulo 16">
            <a:extLst>
              <a:ext uri="{FF2B5EF4-FFF2-40B4-BE49-F238E27FC236}">
                <a16:creationId xmlns:a16="http://schemas.microsoft.com/office/drawing/2014/main" id="{F2EA09EC-99F0-9A97-DA0B-3B6BD6550FD8}"/>
              </a:ext>
            </a:extLst>
          </p:cNvPr>
          <p:cNvSpPr/>
          <p:nvPr/>
        </p:nvSpPr>
        <p:spPr>
          <a:xfrm>
            <a:off x="408709" y="5697244"/>
            <a:ext cx="5278582" cy="6650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dirty="0"/>
              <a:t>OPERACIONES DE DECEPCIÓN</a:t>
            </a:r>
          </a:p>
        </p:txBody>
      </p:sp>
      <p:pic>
        <p:nvPicPr>
          <p:cNvPr id="4" name="Picture 2" descr="NOTICIAS FFAA CHILE: Batallón Chile: Integrando a La Población Haitiana">
            <a:extLst>
              <a:ext uri="{FF2B5EF4-FFF2-40B4-BE49-F238E27FC236}">
                <a16:creationId xmlns:a16="http://schemas.microsoft.com/office/drawing/2014/main" id="{2330F158-AD64-E44C-FEC0-D36B7526350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888"/>
          <a:stretch/>
        </p:blipFill>
        <p:spPr bwMode="auto">
          <a:xfrm>
            <a:off x="9184785" y="607771"/>
            <a:ext cx="2956156" cy="2283049"/>
          </a:xfrm>
          <a:custGeom>
            <a:avLst/>
            <a:gdLst/>
            <a:ahLst/>
            <a:cxnLst/>
            <a:rect l="l" t="t" r="r" b="b"/>
            <a:pathLst>
              <a:path w="6095524" h="4707593">
                <a:moveTo>
                  <a:pt x="0" y="0"/>
                </a:moveTo>
                <a:lnTo>
                  <a:pt x="6095524" y="0"/>
                </a:lnTo>
                <a:lnTo>
                  <a:pt x="6095524" y="3296937"/>
                </a:lnTo>
                <a:lnTo>
                  <a:pt x="6095524" y="3518571"/>
                </a:lnTo>
                <a:lnTo>
                  <a:pt x="6061052" y="3534000"/>
                </a:lnTo>
                <a:cubicBezTo>
                  <a:pt x="6054332" y="3536785"/>
                  <a:pt x="6046938" y="3538321"/>
                  <a:pt x="6040890" y="3542065"/>
                </a:cubicBezTo>
                <a:cubicBezTo>
                  <a:pt x="6013044" y="3559156"/>
                  <a:pt x="5986064" y="3577591"/>
                  <a:pt x="5957836" y="3594010"/>
                </a:cubicBezTo>
                <a:cubicBezTo>
                  <a:pt x="5928744" y="3611004"/>
                  <a:pt x="5902724" y="3631071"/>
                  <a:pt x="5882656" y="3658244"/>
                </a:cubicBezTo>
                <a:cubicBezTo>
                  <a:pt x="5864029" y="3683496"/>
                  <a:pt x="5845978" y="3709131"/>
                  <a:pt x="5827448" y="3734479"/>
                </a:cubicBezTo>
                <a:cubicBezTo>
                  <a:pt x="5822743" y="3740912"/>
                  <a:pt x="5818422" y="3748498"/>
                  <a:pt x="5811989" y="3752627"/>
                </a:cubicBezTo>
                <a:cubicBezTo>
                  <a:pt x="5798643" y="3761268"/>
                  <a:pt x="5784048" y="3768277"/>
                  <a:pt x="5769742" y="3775382"/>
                </a:cubicBezTo>
                <a:cubicBezTo>
                  <a:pt x="5757452" y="3781431"/>
                  <a:pt x="5744394" y="3785943"/>
                  <a:pt x="5732393" y="3792472"/>
                </a:cubicBezTo>
                <a:cubicBezTo>
                  <a:pt x="5722792" y="3797658"/>
                  <a:pt x="5714246" y="3804859"/>
                  <a:pt x="5705316" y="3811388"/>
                </a:cubicBezTo>
                <a:cubicBezTo>
                  <a:pt x="5697539" y="3817052"/>
                  <a:pt x="5688994" y="3821949"/>
                  <a:pt x="5682465" y="3828767"/>
                </a:cubicBezTo>
                <a:cubicBezTo>
                  <a:pt x="5666526" y="3845281"/>
                  <a:pt x="5650491" y="3861508"/>
                  <a:pt x="5630712" y="3873702"/>
                </a:cubicBezTo>
                <a:cubicBezTo>
                  <a:pt x="5611221" y="3885799"/>
                  <a:pt x="5592786" y="3899338"/>
                  <a:pt x="5573392" y="3911628"/>
                </a:cubicBezTo>
                <a:cubicBezTo>
                  <a:pt x="5554380" y="3923630"/>
                  <a:pt x="5537194" y="3936783"/>
                  <a:pt x="5527304" y="3958099"/>
                </a:cubicBezTo>
                <a:cubicBezTo>
                  <a:pt x="5522888" y="3967508"/>
                  <a:pt x="5516646" y="3977782"/>
                  <a:pt x="5508293" y="3983255"/>
                </a:cubicBezTo>
                <a:cubicBezTo>
                  <a:pt x="5496387" y="3991032"/>
                  <a:pt x="5481313" y="3993817"/>
                  <a:pt x="5468350" y="4000442"/>
                </a:cubicBezTo>
                <a:cubicBezTo>
                  <a:pt x="5453084" y="4008219"/>
                  <a:pt x="5435418" y="4014940"/>
                  <a:pt x="5425048" y="4027326"/>
                </a:cubicBezTo>
                <a:cubicBezTo>
                  <a:pt x="5415830" y="4038368"/>
                  <a:pt x="5406517" y="4047009"/>
                  <a:pt x="5394322" y="4054018"/>
                </a:cubicBezTo>
                <a:cubicBezTo>
                  <a:pt x="5385778" y="4058915"/>
                  <a:pt x="5379441" y="4067844"/>
                  <a:pt x="5370608" y="4071877"/>
                </a:cubicBezTo>
                <a:cubicBezTo>
                  <a:pt x="5358990" y="4077254"/>
                  <a:pt x="5347276" y="4081479"/>
                  <a:pt x="5337098" y="4089832"/>
                </a:cubicBezTo>
                <a:cubicBezTo>
                  <a:pt x="5326536" y="4098473"/>
                  <a:pt x="5314535" y="4105290"/>
                  <a:pt x="5303493" y="4113356"/>
                </a:cubicBezTo>
                <a:cubicBezTo>
                  <a:pt x="5297636" y="4117676"/>
                  <a:pt x="5292835" y="4123341"/>
                  <a:pt x="5287171" y="4127854"/>
                </a:cubicBezTo>
                <a:cubicBezTo>
                  <a:pt x="5276801" y="4136111"/>
                  <a:pt x="5266239" y="4144176"/>
                  <a:pt x="5255581" y="4151953"/>
                </a:cubicBezTo>
                <a:cubicBezTo>
                  <a:pt x="5244924" y="4159731"/>
                  <a:pt x="5234746" y="4168756"/>
                  <a:pt x="5223032" y="4174421"/>
                </a:cubicBezTo>
                <a:cubicBezTo>
                  <a:pt x="5203062" y="4184023"/>
                  <a:pt x="5181266" y="4189784"/>
                  <a:pt x="5161870" y="4200153"/>
                </a:cubicBezTo>
                <a:cubicBezTo>
                  <a:pt x="5142188" y="4210714"/>
                  <a:pt x="5123656" y="4223965"/>
                  <a:pt x="5106182" y="4237983"/>
                </a:cubicBezTo>
                <a:cubicBezTo>
                  <a:pt x="5092356" y="4249025"/>
                  <a:pt x="5079394" y="4259971"/>
                  <a:pt x="5062014" y="4265635"/>
                </a:cubicBezTo>
                <a:cubicBezTo>
                  <a:pt x="5052317" y="4268804"/>
                  <a:pt x="5042140" y="4275717"/>
                  <a:pt x="5036282" y="4283783"/>
                </a:cubicBezTo>
                <a:cubicBezTo>
                  <a:pt x="5023608" y="4301353"/>
                  <a:pt x="5007382" y="4313739"/>
                  <a:pt x="4989043" y="4324301"/>
                </a:cubicBezTo>
                <a:cubicBezTo>
                  <a:pt x="4964559" y="4338511"/>
                  <a:pt x="4940363" y="4353009"/>
                  <a:pt x="4915783" y="4366931"/>
                </a:cubicBezTo>
                <a:cubicBezTo>
                  <a:pt x="4901286" y="4375189"/>
                  <a:pt x="4886884" y="4383926"/>
                  <a:pt x="4871520" y="4389975"/>
                </a:cubicBezTo>
                <a:cubicBezTo>
                  <a:pt x="4840124" y="4402457"/>
                  <a:pt x="4807959" y="4413114"/>
                  <a:pt x="4776274" y="4424733"/>
                </a:cubicBezTo>
                <a:cubicBezTo>
                  <a:pt x="4765904" y="4428477"/>
                  <a:pt x="4756110" y="4433854"/>
                  <a:pt x="4745548" y="4437119"/>
                </a:cubicBezTo>
                <a:cubicBezTo>
                  <a:pt x="4734122" y="4440671"/>
                  <a:pt x="4721834" y="4441727"/>
                  <a:pt x="4710408" y="4445280"/>
                </a:cubicBezTo>
                <a:cubicBezTo>
                  <a:pt x="4691396" y="4451136"/>
                  <a:pt x="4672961" y="4458626"/>
                  <a:pt x="4653950" y="4464579"/>
                </a:cubicBezTo>
                <a:cubicBezTo>
                  <a:pt x="4617272" y="4476005"/>
                  <a:pt x="4580498" y="4486951"/>
                  <a:pt x="4543725" y="4497800"/>
                </a:cubicBezTo>
                <a:cubicBezTo>
                  <a:pt x="4535852" y="4500105"/>
                  <a:pt x="4527306" y="4500393"/>
                  <a:pt x="4519530" y="4502889"/>
                </a:cubicBezTo>
                <a:cubicBezTo>
                  <a:pt x="4498886" y="4509610"/>
                  <a:pt x="4478338" y="4516907"/>
                  <a:pt x="4457887" y="4524300"/>
                </a:cubicBezTo>
                <a:cubicBezTo>
                  <a:pt x="4445502" y="4528813"/>
                  <a:pt x="4433403" y="4534382"/>
                  <a:pt x="4420922" y="4538702"/>
                </a:cubicBezTo>
                <a:cubicBezTo>
                  <a:pt x="4410936" y="4542159"/>
                  <a:pt x="4400662" y="4544847"/>
                  <a:pt x="4390292" y="4546960"/>
                </a:cubicBezTo>
                <a:cubicBezTo>
                  <a:pt x="4381363" y="4548785"/>
                  <a:pt x="4372050" y="4548592"/>
                  <a:pt x="4363216" y="4550801"/>
                </a:cubicBezTo>
                <a:cubicBezTo>
                  <a:pt x="4339308" y="4556753"/>
                  <a:pt x="4315689" y="4563475"/>
                  <a:pt x="4291973" y="4569811"/>
                </a:cubicBezTo>
                <a:cubicBezTo>
                  <a:pt x="4282468" y="4572308"/>
                  <a:pt x="4272770" y="4574133"/>
                  <a:pt x="4263552" y="4577301"/>
                </a:cubicBezTo>
                <a:cubicBezTo>
                  <a:pt x="4238876" y="4585654"/>
                  <a:pt x="4214585" y="4595159"/>
                  <a:pt x="4189813" y="4603033"/>
                </a:cubicBezTo>
                <a:cubicBezTo>
                  <a:pt x="4169266" y="4609562"/>
                  <a:pt x="4148142" y="4614266"/>
                  <a:pt x="4127306" y="4620027"/>
                </a:cubicBezTo>
                <a:cubicBezTo>
                  <a:pt x="4118473" y="4622524"/>
                  <a:pt x="4110024" y="4626077"/>
                  <a:pt x="4101192" y="4628188"/>
                </a:cubicBezTo>
                <a:cubicBezTo>
                  <a:pt x="4081412" y="4632990"/>
                  <a:pt x="4061345" y="4637022"/>
                  <a:pt x="4041470" y="4641823"/>
                </a:cubicBezTo>
                <a:cubicBezTo>
                  <a:pt x="4030139" y="4644607"/>
                  <a:pt x="4019194" y="4649600"/>
                  <a:pt x="4007672" y="4651425"/>
                </a:cubicBezTo>
                <a:cubicBezTo>
                  <a:pt x="3980308" y="4655745"/>
                  <a:pt x="3952752" y="4658817"/>
                  <a:pt x="3925195" y="4662274"/>
                </a:cubicBezTo>
                <a:cubicBezTo>
                  <a:pt x="3896776" y="4665826"/>
                  <a:pt x="3868451" y="4669571"/>
                  <a:pt x="3840029" y="4672739"/>
                </a:cubicBezTo>
                <a:cubicBezTo>
                  <a:pt x="3824475" y="4674372"/>
                  <a:pt x="3808824" y="4674660"/>
                  <a:pt x="3793270" y="4676196"/>
                </a:cubicBezTo>
                <a:cubicBezTo>
                  <a:pt x="3779636" y="4677541"/>
                  <a:pt x="3766098" y="4680037"/>
                  <a:pt x="3752464" y="4681670"/>
                </a:cubicBezTo>
                <a:cubicBezTo>
                  <a:pt x="3740654" y="4683013"/>
                  <a:pt x="3728748" y="4683781"/>
                  <a:pt x="3716938" y="4685126"/>
                </a:cubicBezTo>
                <a:cubicBezTo>
                  <a:pt x="3698024" y="4687334"/>
                  <a:pt x="3679204" y="4689831"/>
                  <a:pt x="3660386" y="4692135"/>
                </a:cubicBezTo>
                <a:cubicBezTo>
                  <a:pt x="3652513" y="4692999"/>
                  <a:pt x="3644255" y="4695399"/>
                  <a:pt x="3636862" y="4693960"/>
                </a:cubicBezTo>
                <a:cubicBezTo>
                  <a:pt x="3618235" y="4690310"/>
                  <a:pt x="3599896" y="4691367"/>
                  <a:pt x="3581365" y="4693863"/>
                </a:cubicBezTo>
                <a:cubicBezTo>
                  <a:pt x="3575028" y="4694728"/>
                  <a:pt x="3568211" y="4694535"/>
                  <a:pt x="3562066" y="4692903"/>
                </a:cubicBezTo>
                <a:cubicBezTo>
                  <a:pt x="3549488" y="4689638"/>
                  <a:pt x="3537294" y="4685029"/>
                  <a:pt x="3524908" y="4680997"/>
                </a:cubicBezTo>
                <a:cubicBezTo>
                  <a:pt x="3523563" y="4680517"/>
                  <a:pt x="3521931" y="4680421"/>
                  <a:pt x="3520492" y="4680133"/>
                </a:cubicBezTo>
                <a:cubicBezTo>
                  <a:pt x="3512330" y="4678500"/>
                  <a:pt x="3504266" y="4676868"/>
                  <a:pt x="3496103" y="4675428"/>
                </a:cubicBezTo>
                <a:cubicBezTo>
                  <a:pt x="3491687" y="4674660"/>
                  <a:pt x="3487174" y="4674564"/>
                  <a:pt x="3482757" y="4673892"/>
                </a:cubicBezTo>
                <a:cubicBezTo>
                  <a:pt x="3465667" y="4671203"/>
                  <a:pt x="3446848" y="4675716"/>
                  <a:pt x="3432061" y="4664099"/>
                </a:cubicBezTo>
                <a:cubicBezTo>
                  <a:pt x="3422460" y="4656609"/>
                  <a:pt x="3413146" y="4658338"/>
                  <a:pt x="3402873" y="4659490"/>
                </a:cubicBezTo>
                <a:cubicBezTo>
                  <a:pt x="3395096" y="4660354"/>
                  <a:pt x="3387126" y="4660065"/>
                  <a:pt x="3379253" y="4660162"/>
                </a:cubicBezTo>
                <a:cubicBezTo>
                  <a:pt x="3365427" y="4660449"/>
                  <a:pt x="3351601" y="4660546"/>
                  <a:pt x="3337774" y="4661026"/>
                </a:cubicBezTo>
                <a:cubicBezTo>
                  <a:pt x="3333357" y="4661218"/>
                  <a:pt x="3328846" y="4663619"/>
                  <a:pt x="3324524" y="4663235"/>
                </a:cubicBezTo>
                <a:cubicBezTo>
                  <a:pt x="3304553" y="4661410"/>
                  <a:pt x="3284582" y="4658529"/>
                  <a:pt x="3264610" y="4656897"/>
                </a:cubicBezTo>
                <a:cubicBezTo>
                  <a:pt x="3253281" y="4655938"/>
                  <a:pt x="3241663" y="4657761"/>
                  <a:pt x="3230429" y="4656417"/>
                </a:cubicBezTo>
                <a:cubicBezTo>
                  <a:pt x="3217468" y="4654881"/>
                  <a:pt x="3204794" y="4650945"/>
                  <a:pt x="3191927" y="4648544"/>
                </a:cubicBezTo>
                <a:cubicBezTo>
                  <a:pt x="3188375" y="4647872"/>
                  <a:pt x="3184438" y="4648736"/>
                  <a:pt x="3180694" y="4648928"/>
                </a:cubicBezTo>
                <a:cubicBezTo>
                  <a:pt x="3176469" y="4649120"/>
                  <a:pt x="3172340" y="4649504"/>
                  <a:pt x="3168116" y="4649600"/>
                </a:cubicBezTo>
                <a:cubicBezTo>
                  <a:pt x="3155249" y="4649793"/>
                  <a:pt x="3142384" y="4649504"/>
                  <a:pt x="3129517" y="4650177"/>
                </a:cubicBezTo>
                <a:cubicBezTo>
                  <a:pt x="3121644" y="4650561"/>
                  <a:pt x="3113388" y="4654497"/>
                  <a:pt x="3106089" y="4653057"/>
                </a:cubicBezTo>
                <a:cubicBezTo>
                  <a:pt x="3091208" y="4650272"/>
                  <a:pt x="3076325" y="4656513"/>
                  <a:pt x="3061444" y="4651329"/>
                </a:cubicBezTo>
                <a:cubicBezTo>
                  <a:pt x="3056834" y="4649793"/>
                  <a:pt x="3050497" y="4653633"/>
                  <a:pt x="3044928" y="4653825"/>
                </a:cubicBezTo>
                <a:cubicBezTo>
                  <a:pt x="3031006" y="4654305"/>
                  <a:pt x="3017084" y="4654209"/>
                  <a:pt x="3003162" y="4654113"/>
                </a:cubicBezTo>
                <a:cubicBezTo>
                  <a:pt x="2990680" y="4654017"/>
                  <a:pt x="2977717" y="4655361"/>
                  <a:pt x="2965716" y="4652673"/>
                </a:cubicBezTo>
                <a:cubicBezTo>
                  <a:pt x="2953137" y="4649793"/>
                  <a:pt x="2941808" y="4650177"/>
                  <a:pt x="2929614" y="4653441"/>
                </a:cubicBezTo>
                <a:cubicBezTo>
                  <a:pt x="2921260" y="4655649"/>
                  <a:pt x="2912427" y="4655938"/>
                  <a:pt x="2903786" y="4656609"/>
                </a:cubicBezTo>
                <a:cubicBezTo>
                  <a:pt x="2894473" y="4657377"/>
                  <a:pt x="2884199" y="4655361"/>
                  <a:pt x="2875750" y="4658529"/>
                </a:cubicBezTo>
                <a:cubicBezTo>
                  <a:pt x="2850593" y="4667939"/>
                  <a:pt x="2824765" y="4669955"/>
                  <a:pt x="2798458" y="4669955"/>
                </a:cubicBezTo>
                <a:cubicBezTo>
                  <a:pt x="2793656" y="4669955"/>
                  <a:pt x="2788759" y="4668612"/>
                  <a:pt x="2784152" y="4667171"/>
                </a:cubicBezTo>
                <a:cubicBezTo>
                  <a:pt x="2757266" y="4658529"/>
                  <a:pt x="2730286" y="4659297"/>
                  <a:pt x="2702922" y="4664578"/>
                </a:cubicBezTo>
                <a:cubicBezTo>
                  <a:pt x="2697257" y="4665731"/>
                  <a:pt x="2690921" y="4665923"/>
                  <a:pt x="2685256" y="4664771"/>
                </a:cubicBezTo>
                <a:cubicBezTo>
                  <a:pt x="2669317" y="4661410"/>
                  <a:pt x="2653858" y="4655841"/>
                  <a:pt x="2637824" y="4653441"/>
                </a:cubicBezTo>
                <a:cubicBezTo>
                  <a:pt x="2611324" y="4649504"/>
                  <a:pt x="2588377" y="4662754"/>
                  <a:pt x="2564661" y="4671396"/>
                </a:cubicBezTo>
                <a:cubicBezTo>
                  <a:pt x="2542097" y="4679557"/>
                  <a:pt x="2522894" y="4697992"/>
                  <a:pt x="2496201" y="4693863"/>
                </a:cubicBezTo>
                <a:cubicBezTo>
                  <a:pt x="2493514" y="4693479"/>
                  <a:pt x="2490537" y="4696071"/>
                  <a:pt x="2487560" y="4696744"/>
                </a:cubicBezTo>
                <a:cubicBezTo>
                  <a:pt x="2479399" y="4698568"/>
                  <a:pt x="2471238" y="4700776"/>
                  <a:pt x="2462980" y="4701641"/>
                </a:cubicBezTo>
                <a:cubicBezTo>
                  <a:pt x="2452899" y="4702793"/>
                  <a:pt x="2442625" y="4702409"/>
                  <a:pt x="2432544" y="4703369"/>
                </a:cubicBezTo>
                <a:cubicBezTo>
                  <a:pt x="2419581" y="4704521"/>
                  <a:pt x="2406812" y="4707593"/>
                  <a:pt x="2393945" y="4707593"/>
                </a:cubicBezTo>
                <a:cubicBezTo>
                  <a:pt x="2383575" y="4707593"/>
                  <a:pt x="2373302" y="4704041"/>
                  <a:pt x="2363029" y="4702312"/>
                </a:cubicBezTo>
                <a:cubicBezTo>
                  <a:pt x="2348530" y="4699912"/>
                  <a:pt x="2332591" y="4700584"/>
                  <a:pt x="2319821" y="4694439"/>
                </a:cubicBezTo>
                <a:cubicBezTo>
                  <a:pt x="2306188" y="4687910"/>
                  <a:pt x="2293225" y="4684934"/>
                  <a:pt x="2279111" y="4686950"/>
                </a:cubicBezTo>
                <a:cubicBezTo>
                  <a:pt x="2274406" y="4687622"/>
                  <a:pt x="2268357" y="4691655"/>
                  <a:pt x="2266245" y="4695783"/>
                </a:cubicBezTo>
                <a:cubicBezTo>
                  <a:pt x="2261540" y="4705001"/>
                  <a:pt x="2255108" y="4706634"/>
                  <a:pt x="2246370" y="4703464"/>
                </a:cubicBezTo>
                <a:cubicBezTo>
                  <a:pt x="2238785" y="4700776"/>
                  <a:pt x="2229471" y="4699432"/>
                  <a:pt x="2224287" y="4694247"/>
                </a:cubicBezTo>
                <a:cubicBezTo>
                  <a:pt x="2209596" y="4679557"/>
                  <a:pt x="2190873" y="4679077"/>
                  <a:pt x="2172630" y="4675141"/>
                </a:cubicBezTo>
                <a:cubicBezTo>
                  <a:pt x="2161494" y="4672739"/>
                  <a:pt x="2151123" y="4672644"/>
                  <a:pt x="2139985" y="4674276"/>
                </a:cubicBezTo>
                <a:cubicBezTo>
                  <a:pt x="2115790" y="4677925"/>
                  <a:pt x="2092266" y="4672739"/>
                  <a:pt x="2069030" y="4666115"/>
                </a:cubicBezTo>
                <a:cubicBezTo>
                  <a:pt x="2053667" y="4661698"/>
                  <a:pt x="2037921" y="4659010"/>
                  <a:pt x="2022655" y="4654497"/>
                </a:cubicBezTo>
                <a:cubicBezTo>
                  <a:pt x="2011229" y="4651041"/>
                  <a:pt x="1999804" y="4646912"/>
                  <a:pt x="1989339" y="4641343"/>
                </a:cubicBezTo>
                <a:cubicBezTo>
                  <a:pt x="1974167" y="4633181"/>
                  <a:pt x="1960918" y="4620891"/>
                  <a:pt x="1941618" y="4624156"/>
                </a:cubicBezTo>
                <a:cubicBezTo>
                  <a:pt x="1924623" y="4627036"/>
                  <a:pt x="1909262" y="4620988"/>
                  <a:pt x="1893707" y="4615227"/>
                </a:cubicBezTo>
                <a:cubicBezTo>
                  <a:pt x="1882281" y="4611002"/>
                  <a:pt x="1870857" y="4606681"/>
                  <a:pt x="1859045" y="4603993"/>
                </a:cubicBezTo>
                <a:cubicBezTo>
                  <a:pt x="1845027" y="4600824"/>
                  <a:pt x="1829184" y="4602169"/>
                  <a:pt x="1816702" y="4596311"/>
                </a:cubicBezTo>
                <a:cubicBezTo>
                  <a:pt x="1803644" y="4590166"/>
                  <a:pt x="1792795" y="4594295"/>
                  <a:pt x="1781177" y="4596024"/>
                </a:cubicBezTo>
                <a:cubicBezTo>
                  <a:pt x="1762646" y="4598712"/>
                  <a:pt x="1744210" y="4603705"/>
                  <a:pt x="1725488" y="4597368"/>
                </a:cubicBezTo>
                <a:cubicBezTo>
                  <a:pt x="1702733" y="4589687"/>
                  <a:pt x="1680169" y="4581430"/>
                  <a:pt x="1657318" y="4574133"/>
                </a:cubicBezTo>
                <a:cubicBezTo>
                  <a:pt x="1648483" y="4571347"/>
                  <a:pt x="1638980" y="4570195"/>
                  <a:pt x="1629761" y="4568947"/>
                </a:cubicBezTo>
                <a:cubicBezTo>
                  <a:pt x="1621025" y="4567891"/>
                  <a:pt x="1610559" y="4570579"/>
                  <a:pt x="1603837" y="4566547"/>
                </a:cubicBezTo>
                <a:cubicBezTo>
                  <a:pt x="1586554" y="4556178"/>
                  <a:pt x="1568792" y="4551089"/>
                  <a:pt x="1548820" y="4551089"/>
                </a:cubicBezTo>
                <a:cubicBezTo>
                  <a:pt x="1541330" y="4551089"/>
                  <a:pt x="1534033" y="4546768"/>
                  <a:pt x="1526449" y="4545999"/>
                </a:cubicBezTo>
                <a:cubicBezTo>
                  <a:pt x="1516078" y="4545040"/>
                  <a:pt x="1504172" y="4542447"/>
                  <a:pt x="1495147" y="4546096"/>
                </a:cubicBezTo>
                <a:cubicBezTo>
                  <a:pt x="1473928" y="4554737"/>
                  <a:pt x="1456742" y="4547536"/>
                  <a:pt x="1438211" y="4538991"/>
                </a:cubicBezTo>
                <a:cubicBezTo>
                  <a:pt x="1419967" y="4530541"/>
                  <a:pt x="1400764" y="4523821"/>
                  <a:pt x="1381370" y="4518251"/>
                </a:cubicBezTo>
                <a:cubicBezTo>
                  <a:pt x="1374073" y="4516235"/>
                  <a:pt x="1365336" y="4519596"/>
                  <a:pt x="1357270" y="4520267"/>
                </a:cubicBezTo>
                <a:cubicBezTo>
                  <a:pt x="1354389" y="4520460"/>
                  <a:pt x="1351220" y="4520748"/>
                  <a:pt x="1348629" y="4519788"/>
                </a:cubicBezTo>
                <a:cubicBezTo>
                  <a:pt x="1323569" y="4510570"/>
                  <a:pt x="1298124" y="4503561"/>
                  <a:pt x="1270953" y="4508361"/>
                </a:cubicBezTo>
                <a:cubicBezTo>
                  <a:pt x="1268457" y="4508842"/>
                  <a:pt x="1265672" y="4507786"/>
                  <a:pt x="1263175" y="4507114"/>
                </a:cubicBezTo>
                <a:cubicBezTo>
                  <a:pt x="1250981" y="4503657"/>
                  <a:pt x="1239075" y="4498184"/>
                  <a:pt x="1226690" y="4496936"/>
                </a:cubicBezTo>
                <a:cubicBezTo>
                  <a:pt x="1196157" y="4493864"/>
                  <a:pt x="1165433" y="4492615"/>
                  <a:pt x="1134706" y="4490599"/>
                </a:cubicBezTo>
                <a:cubicBezTo>
                  <a:pt x="1132786" y="4490503"/>
                  <a:pt x="1130770" y="4490503"/>
                  <a:pt x="1129042" y="4489831"/>
                </a:cubicBezTo>
                <a:cubicBezTo>
                  <a:pt x="1117712" y="4485702"/>
                  <a:pt x="1107823" y="4487047"/>
                  <a:pt x="1098220" y="4494919"/>
                </a:cubicBezTo>
                <a:cubicBezTo>
                  <a:pt x="1093996" y="4498376"/>
                  <a:pt x="1088235" y="4500200"/>
                  <a:pt x="1082955" y="4502121"/>
                </a:cubicBezTo>
                <a:cubicBezTo>
                  <a:pt x="1075177" y="4505002"/>
                  <a:pt x="1067208" y="4507786"/>
                  <a:pt x="1059143" y="4509610"/>
                </a:cubicBezTo>
                <a:cubicBezTo>
                  <a:pt x="1051173" y="4511338"/>
                  <a:pt x="1042628" y="4513738"/>
                  <a:pt x="1034947" y="4512395"/>
                </a:cubicBezTo>
                <a:cubicBezTo>
                  <a:pt x="1021121" y="4509994"/>
                  <a:pt x="1007966" y="4504618"/>
                  <a:pt x="994332" y="4501064"/>
                </a:cubicBezTo>
                <a:cubicBezTo>
                  <a:pt x="989628" y="4499816"/>
                  <a:pt x="984442" y="4500009"/>
                  <a:pt x="979546" y="4499912"/>
                </a:cubicBezTo>
                <a:cubicBezTo>
                  <a:pt x="968312" y="4499625"/>
                  <a:pt x="956790" y="4502409"/>
                  <a:pt x="946613" y="4494440"/>
                </a:cubicBezTo>
                <a:cubicBezTo>
                  <a:pt x="937204" y="4486951"/>
                  <a:pt x="927697" y="4489158"/>
                  <a:pt x="917808" y="4494824"/>
                </a:cubicBezTo>
                <a:cubicBezTo>
                  <a:pt x="910703" y="4498857"/>
                  <a:pt x="902639" y="4502025"/>
                  <a:pt x="894669" y="4503561"/>
                </a:cubicBezTo>
                <a:cubicBezTo>
                  <a:pt x="883723" y="4505673"/>
                  <a:pt x="872873" y="4506538"/>
                  <a:pt x="861063" y="4505289"/>
                </a:cubicBezTo>
                <a:cubicBezTo>
                  <a:pt x="852710" y="4504425"/>
                  <a:pt x="845892" y="4504041"/>
                  <a:pt x="839363" y="4498952"/>
                </a:cubicBezTo>
                <a:cubicBezTo>
                  <a:pt x="838308" y="4498184"/>
                  <a:pt x="836388" y="4497992"/>
                  <a:pt x="834947" y="4498089"/>
                </a:cubicBezTo>
                <a:cubicBezTo>
                  <a:pt x="816032" y="4499721"/>
                  <a:pt x="797309" y="4498857"/>
                  <a:pt x="778202" y="4497704"/>
                </a:cubicBezTo>
                <a:cubicBezTo>
                  <a:pt x="753911" y="4496168"/>
                  <a:pt x="728370" y="4500680"/>
                  <a:pt x="707343" y="4516811"/>
                </a:cubicBezTo>
                <a:cubicBezTo>
                  <a:pt x="704271" y="4519212"/>
                  <a:pt x="699662" y="4520267"/>
                  <a:pt x="695629" y="4520844"/>
                </a:cubicBezTo>
                <a:cubicBezTo>
                  <a:pt x="676618" y="4523340"/>
                  <a:pt x="657511" y="4525069"/>
                  <a:pt x="638500" y="4527853"/>
                </a:cubicBezTo>
                <a:cubicBezTo>
                  <a:pt x="628130" y="4529389"/>
                  <a:pt x="617280" y="4530734"/>
                  <a:pt x="607872" y="4534958"/>
                </a:cubicBezTo>
                <a:cubicBezTo>
                  <a:pt x="598655" y="4539086"/>
                  <a:pt x="591260" y="4543983"/>
                  <a:pt x="585788" y="4535342"/>
                </a:cubicBezTo>
                <a:cubicBezTo>
                  <a:pt x="575995" y="4539951"/>
                  <a:pt x="567448" y="4543792"/>
                  <a:pt x="559097" y="4547920"/>
                </a:cubicBezTo>
                <a:cubicBezTo>
                  <a:pt x="556023" y="4549456"/>
                  <a:pt x="553431" y="4551953"/>
                  <a:pt x="550358" y="4553393"/>
                </a:cubicBezTo>
                <a:cubicBezTo>
                  <a:pt x="547093" y="4554930"/>
                  <a:pt x="543445" y="4555889"/>
                  <a:pt x="539893" y="4556657"/>
                </a:cubicBezTo>
                <a:cubicBezTo>
                  <a:pt x="524050" y="4560114"/>
                  <a:pt x="508207" y="4563282"/>
                  <a:pt x="492462" y="4567027"/>
                </a:cubicBezTo>
                <a:cubicBezTo>
                  <a:pt x="489388" y="4567795"/>
                  <a:pt x="486796" y="4570868"/>
                  <a:pt x="484011" y="4572884"/>
                </a:cubicBezTo>
                <a:cubicBezTo>
                  <a:pt x="482187" y="4574228"/>
                  <a:pt x="480363" y="4576244"/>
                  <a:pt x="478346" y="4576533"/>
                </a:cubicBezTo>
                <a:cubicBezTo>
                  <a:pt x="462984" y="4578837"/>
                  <a:pt x="447718" y="4581526"/>
                  <a:pt x="432260" y="4582678"/>
                </a:cubicBezTo>
                <a:cubicBezTo>
                  <a:pt x="419298" y="4583637"/>
                  <a:pt x="406815" y="4583350"/>
                  <a:pt x="403455" y="4600056"/>
                </a:cubicBezTo>
                <a:cubicBezTo>
                  <a:pt x="402879" y="4602937"/>
                  <a:pt x="398750" y="4606010"/>
                  <a:pt x="395583" y="4607449"/>
                </a:cubicBezTo>
                <a:cubicBezTo>
                  <a:pt x="386557" y="4611578"/>
                  <a:pt x="376954" y="4614362"/>
                  <a:pt x="368025" y="4618587"/>
                </a:cubicBezTo>
                <a:cubicBezTo>
                  <a:pt x="338741" y="4632701"/>
                  <a:pt x="308113" y="4641631"/>
                  <a:pt x="275371" y="4639999"/>
                </a:cubicBezTo>
                <a:cubicBezTo>
                  <a:pt x="265194" y="4639519"/>
                  <a:pt x="255304" y="4634333"/>
                  <a:pt x="248871" y="4632413"/>
                </a:cubicBezTo>
                <a:cubicBezTo>
                  <a:pt x="230341" y="4639999"/>
                  <a:pt x="214786" y="4647296"/>
                  <a:pt x="198559" y="4652768"/>
                </a:cubicBezTo>
                <a:cubicBezTo>
                  <a:pt x="184253" y="4657665"/>
                  <a:pt x="169274" y="4660738"/>
                  <a:pt x="154583" y="4664290"/>
                </a:cubicBezTo>
                <a:cubicBezTo>
                  <a:pt x="149206" y="4665635"/>
                  <a:pt x="143734" y="4666403"/>
                  <a:pt x="138261" y="4667075"/>
                </a:cubicBezTo>
                <a:cubicBezTo>
                  <a:pt x="121171" y="4669187"/>
                  <a:pt x="103312" y="4664099"/>
                  <a:pt x="86606" y="4672164"/>
                </a:cubicBezTo>
                <a:cubicBezTo>
                  <a:pt x="77868" y="4676389"/>
                  <a:pt x="69226" y="4681477"/>
                  <a:pt x="60009" y="4683686"/>
                </a:cubicBezTo>
                <a:cubicBezTo>
                  <a:pt x="50120" y="4686086"/>
                  <a:pt x="40446" y="4689831"/>
                  <a:pt x="30568" y="4692507"/>
                </a:cubicBezTo>
                <a:lnTo>
                  <a:pt x="0" y="4694912"/>
                </a:lnTo>
                <a:lnTo>
                  <a:pt x="0" y="4338332"/>
                </a:lnTo>
                <a:close/>
              </a:path>
            </a:pathLst>
          </a:custGeom>
          <a:noFill/>
          <a:effectLst>
            <a:outerShdw blurRad="381000" dist="152400" dir="5400000" algn="t" rotWithShape="0">
              <a:prstClr val="black">
                <a:alpha val="10000"/>
              </a:prstClr>
            </a:outerShdw>
          </a:effectLst>
          <a:extLst>
            <a:ext uri="{909E8E84-426E-40DD-AFC4-6F175D3DCCD1}">
              <a14:hiddenFill xmlns:a14="http://schemas.microsoft.com/office/drawing/2010/main">
                <a:solidFill>
                  <a:srgbClr val="FFFFFF"/>
                </a:solidFill>
              </a14:hiddenFill>
            </a:ext>
          </a:extLst>
        </p:spPr>
      </p:pic>
      <p:pic>
        <p:nvPicPr>
          <p:cNvPr id="5" name="Picture 2" descr="Old russian Antonov An-2 airplane in a museum in Hungary Stock Photo - Alamy">
            <a:extLst>
              <a:ext uri="{FF2B5EF4-FFF2-40B4-BE49-F238E27FC236}">
                <a16:creationId xmlns:a16="http://schemas.microsoft.com/office/drawing/2014/main" id="{8E71EA70-63B2-C2E0-D38D-49347C60AC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8748" y="2257382"/>
            <a:ext cx="3502072" cy="244597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Azerbaijan downed helicopters and knocked out modern Armenian air defense  systems - YouTube">
            <a:extLst>
              <a:ext uri="{FF2B5EF4-FFF2-40B4-BE49-F238E27FC236}">
                <a16:creationId xmlns:a16="http://schemas.microsoft.com/office/drawing/2014/main" id="{42B8185B-B335-AA60-F652-A5B5D2AF4E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41881" y="2632573"/>
            <a:ext cx="3303798" cy="218000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Helicopter money: dropping money from the sky? | AIER">
            <a:extLst>
              <a:ext uri="{FF2B5EF4-FFF2-40B4-BE49-F238E27FC236}">
                <a16:creationId xmlns:a16="http://schemas.microsoft.com/office/drawing/2014/main" id="{BA4A154B-D3AA-B8EE-0B1C-36431D12039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61959" y="4227947"/>
            <a:ext cx="2918861" cy="228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18497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El futuro del tiempo, el clima y el agua a través de las generaciones | MDZ  Online">
            <a:extLst>
              <a:ext uri="{FF2B5EF4-FFF2-40B4-BE49-F238E27FC236}">
                <a16:creationId xmlns:a16="http://schemas.microsoft.com/office/drawing/2014/main" id="{F09EF8F7-72DC-921A-A93F-679CB36614D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216" r="10246" b="-2"/>
          <a:stretch/>
        </p:blipFill>
        <p:spPr bwMode="auto">
          <a:xfrm>
            <a:off x="357721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a:extLst>
            <a:ext uri="{909E8E84-426E-40DD-AFC4-6F175D3DCCD1}">
              <a14:hiddenFill xmlns:a14="http://schemas.microsoft.com/office/drawing/2010/main">
                <a:solidFill>
                  <a:srgbClr val="FFFFFF"/>
                </a:solidFill>
              </a14:hiddenFill>
            </a:ext>
          </a:extLst>
        </p:spPr>
      </p:pic>
      <p:pic>
        <p:nvPicPr>
          <p:cNvPr id="1032" name="Picture 8" descr="Human brain, human mind, idea. Psychedelic art, fractalism, psychedelic, surrealism. Generative AI.">
            <a:extLst>
              <a:ext uri="{FF2B5EF4-FFF2-40B4-BE49-F238E27FC236}">
                <a16:creationId xmlns:a16="http://schemas.microsoft.com/office/drawing/2014/main" id="{6864007F-86D7-B3F5-D55B-FE4C390E3D3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006" r="2892" b="-1"/>
          <a:stretch/>
        </p:blipFill>
        <p:spPr bwMode="auto">
          <a:xfrm>
            <a:off x="7822523" y="3456433"/>
            <a:ext cx="4369477" cy="3401568"/>
          </a:xfrm>
          <a:custGeom>
            <a:avLst/>
            <a:gdLst/>
            <a:ahLst/>
            <a:cxnLst/>
            <a:rect l="l" t="t" r="r" b="b"/>
            <a:pathLst>
              <a:path w="4369477" h="3401568">
                <a:moveTo>
                  <a:pt x="781270" y="0"/>
                </a:moveTo>
                <a:lnTo>
                  <a:pt x="4369477" y="0"/>
                </a:lnTo>
                <a:lnTo>
                  <a:pt x="4369477" y="3401568"/>
                </a:lnTo>
                <a:lnTo>
                  <a:pt x="0" y="3401568"/>
                </a:lnTo>
                <a:lnTo>
                  <a:pt x="1963" y="3397912"/>
                </a:lnTo>
                <a:cubicBezTo>
                  <a:pt x="454182" y="2512619"/>
                  <a:pt x="736170" y="1430108"/>
                  <a:pt x="776876" y="254399"/>
                </a:cubicBezTo>
                <a:close/>
              </a:path>
            </a:pathLst>
          </a:cu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033922D8-267A-8D15-C7DE-8A73A1131E5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500" r="-2" b="-2"/>
          <a:stretch/>
        </p:blipFill>
        <p:spPr bwMode="auto">
          <a:xfrm>
            <a:off x="3630260"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50506CD6-A964-5FA5-9136-638B784907A8}"/>
              </a:ext>
            </a:extLst>
          </p:cNvPr>
          <p:cNvSpPr>
            <a:spLocks noGrp="1"/>
          </p:cNvSpPr>
          <p:nvPr>
            <p:ph type="title"/>
          </p:nvPr>
        </p:nvSpPr>
        <p:spPr>
          <a:xfrm>
            <a:off x="438912" y="1508760"/>
            <a:ext cx="3429000" cy="2898648"/>
          </a:xfrm>
        </p:spPr>
        <p:txBody>
          <a:bodyPr vert="horz" lIns="91440" tIns="45720" rIns="91440" bIns="45720" rtlCol="0" anchor="b">
            <a:normAutofit/>
          </a:bodyPr>
          <a:lstStyle/>
          <a:p>
            <a:r>
              <a:rPr lang="en-US" sz="4000" b="1" i="1" kern="1200" dirty="0" err="1">
                <a:solidFill>
                  <a:schemeClr val="tx1"/>
                </a:solidFill>
                <a:latin typeface="+mj-lt"/>
                <a:ea typeface="+mj-ea"/>
                <a:cs typeface="+mj-cs"/>
              </a:rPr>
              <a:t>Dominio</a:t>
            </a:r>
            <a:r>
              <a:rPr lang="en-US" sz="4000" b="1" i="1" kern="1200" dirty="0">
                <a:solidFill>
                  <a:schemeClr val="tx1"/>
                </a:solidFill>
                <a:latin typeface="+mj-lt"/>
                <a:ea typeface="+mj-ea"/>
                <a:cs typeface="+mj-cs"/>
              </a:rPr>
              <a:t> </a:t>
            </a:r>
            <a:r>
              <a:rPr lang="en-US" sz="4000" b="1" i="1" kern="1200" dirty="0" err="1">
                <a:solidFill>
                  <a:schemeClr val="tx1"/>
                </a:solidFill>
                <a:latin typeface="+mj-lt"/>
                <a:ea typeface="+mj-ea"/>
                <a:cs typeface="+mj-cs"/>
              </a:rPr>
              <a:t>Cualitativo</a:t>
            </a:r>
            <a:endParaRPr lang="en-US" sz="4000" b="1" i="1" kern="1200" dirty="0">
              <a:solidFill>
                <a:schemeClr val="tx1"/>
              </a:solidFill>
              <a:latin typeface="+mj-lt"/>
              <a:ea typeface="+mj-ea"/>
              <a:cs typeface="+mj-cs"/>
            </a:endParaRPr>
          </a:p>
        </p:txBody>
      </p:sp>
      <p:pic>
        <p:nvPicPr>
          <p:cNvPr id="1034" name="Picture 10" descr="Surprise Attack: 7 December 1941 to 6 June 1944 — The War Years">
            <a:extLst>
              <a:ext uri="{FF2B5EF4-FFF2-40B4-BE49-F238E27FC236}">
                <a16:creationId xmlns:a16="http://schemas.microsoft.com/office/drawing/2014/main" id="{19230B33-D54E-B640-B008-5CC9C19D0EC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944"/>
          <a:stretch/>
        </p:blipFill>
        <p:spPr bwMode="auto">
          <a:xfrm>
            <a:off x="7845207" y="10"/>
            <a:ext cx="4346795" cy="3401558"/>
          </a:xfrm>
          <a:custGeom>
            <a:avLst/>
            <a:gdLst/>
            <a:ahLst/>
            <a:cxnLst/>
            <a:rect l="l" t="t" r="r" b="b"/>
            <a:pathLst>
              <a:path w="4346795" h="3401568">
                <a:moveTo>
                  <a:pt x="0" y="0"/>
                </a:moveTo>
                <a:lnTo>
                  <a:pt x="4346795" y="0"/>
                </a:lnTo>
                <a:lnTo>
                  <a:pt x="4346795" y="3401568"/>
                </a:lnTo>
                <a:lnTo>
                  <a:pt x="762748" y="3401568"/>
                </a:lnTo>
                <a:lnTo>
                  <a:pt x="751436" y="2963954"/>
                </a:lnTo>
                <a:cubicBezTo>
                  <a:pt x="698408" y="1942163"/>
                  <a:pt x="463174" y="995044"/>
                  <a:pt x="93264" y="192283"/>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3595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B8318A-377D-D2CC-AB4B-FB790E593594}"/>
              </a:ext>
            </a:extLst>
          </p:cNvPr>
          <p:cNvSpPr>
            <a:spLocks noGrp="1"/>
          </p:cNvSpPr>
          <p:nvPr>
            <p:ph type="title"/>
          </p:nvPr>
        </p:nvSpPr>
        <p:spPr>
          <a:xfrm>
            <a:off x="640080" y="325369"/>
            <a:ext cx="4368602" cy="1956841"/>
          </a:xfrm>
        </p:spPr>
        <p:txBody>
          <a:bodyPr anchor="b">
            <a:normAutofit/>
          </a:bodyPr>
          <a:lstStyle/>
          <a:p>
            <a:r>
              <a:rPr lang="es-ES_tradnl" sz="5400" b="1" i="1" dirty="0"/>
              <a:t>Velocidad y Enfoque </a:t>
            </a:r>
          </a:p>
        </p:txBody>
      </p:sp>
      <p:sp>
        <p:nvSpPr>
          <p:cNvPr id="3" name="Marcador de contenido 2">
            <a:extLst>
              <a:ext uri="{FF2B5EF4-FFF2-40B4-BE49-F238E27FC236}">
                <a16:creationId xmlns:a16="http://schemas.microsoft.com/office/drawing/2014/main" id="{190C090C-4133-579F-747A-60BA3F0FDB04}"/>
              </a:ext>
            </a:extLst>
          </p:cNvPr>
          <p:cNvSpPr>
            <a:spLocks noGrp="1"/>
          </p:cNvSpPr>
          <p:nvPr>
            <p:ph idx="1"/>
          </p:nvPr>
        </p:nvSpPr>
        <p:spPr>
          <a:xfrm>
            <a:off x="640080" y="2872899"/>
            <a:ext cx="4243589" cy="3320668"/>
          </a:xfrm>
        </p:spPr>
        <p:txBody>
          <a:bodyPr>
            <a:normAutofit/>
          </a:bodyPr>
          <a:lstStyle/>
          <a:p>
            <a:r>
              <a:rPr lang="es-ES_tradnl" sz="2200"/>
              <a:t>La velocidad es un arma.</a:t>
            </a:r>
          </a:p>
          <a:p>
            <a:r>
              <a:rPr lang="es-ES_tradnl" sz="2200"/>
              <a:t>En la guerra lo que importa es la velocidad relativa.</a:t>
            </a:r>
          </a:p>
          <a:p>
            <a:r>
              <a:rPr lang="es-ES_tradnl" sz="2200"/>
              <a:t>Forzar al enemigo a mantenerse reactivo.</a:t>
            </a:r>
          </a:p>
          <a:p>
            <a:r>
              <a:rPr lang="es-ES_tradnl" sz="2200"/>
              <a:t>No se puede mantener una velocidad alta constante.</a:t>
            </a:r>
          </a:p>
          <a:p>
            <a:r>
              <a:rPr lang="es-ES_tradnl" sz="2200"/>
              <a:t>Enfoque: tiempo y espacio</a:t>
            </a:r>
          </a:p>
        </p:txBody>
      </p:sp>
      <p:pic>
        <p:nvPicPr>
          <p:cNvPr id="6146" name="Picture 2">
            <a:extLst>
              <a:ext uri="{FF2B5EF4-FFF2-40B4-BE49-F238E27FC236}">
                <a16:creationId xmlns:a16="http://schemas.microsoft.com/office/drawing/2014/main" id="{ACFC3F97-4855-C055-C322-24BC2B495AB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2461" r="18391"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9738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B8318A-377D-D2CC-AB4B-FB790E593594}"/>
              </a:ext>
            </a:extLst>
          </p:cNvPr>
          <p:cNvSpPr>
            <a:spLocks noGrp="1"/>
          </p:cNvSpPr>
          <p:nvPr>
            <p:ph type="title"/>
          </p:nvPr>
        </p:nvSpPr>
        <p:spPr>
          <a:xfrm>
            <a:off x="838201" y="365125"/>
            <a:ext cx="3816095" cy="1938076"/>
          </a:xfrm>
        </p:spPr>
        <p:txBody>
          <a:bodyPr>
            <a:normAutofit/>
          </a:bodyPr>
          <a:lstStyle/>
          <a:p>
            <a:r>
              <a:rPr lang="es-ES_tradnl" b="1" i="1"/>
              <a:t>Sorpresa </a:t>
            </a:r>
          </a:p>
        </p:txBody>
      </p:sp>
      <p:sp>
        <p:nvSpPr>
          <p:cNvPr id="3" name="Marcador de contenido 2">
            <a:extLst>
              <a:ext uri="{FF2B5EF4-FFF2-40B4-BE49-F238E27FC236}">
                <a16:creationId xmlns:a16="http://schemas.microsoft.com/office/drawing/2014/main" id="{190C090C-4133-579F-747A-60BA3F0FDB04}"/>
              </a:ext>
            </a:extLst>
          </p:cNvPr>
          <p:cNvSpPr>
            <a:spLocks noGrp="1"/>
          </p:cNvSpPr>
          <p:nvPr>
            <p:ph idx="1"/>
          </p:nvPr>
        </p:nvSpPr>
        <p:spPr>
          <a:xfrm>
            <a:off x="544110" y="2096827"/>
            <a:ext cx="3816096" cy="3694373"/>
          </a:xfrm>
        </p:spPr>
        <p:txBody>
          <a:bodyPr>
            <a:normAutofit/>
          </a:bodyPr>
          <a:lstStyle/>
          <a:p>
            <a:r>
              <a:rPr lang="es-ES_tradnl" dirty="0"/>
              <a:t>Evento inesperado.</a:t>
            </a:r>
          </a:p>
          <a:p>
            <a:r>
              <a:rPr lang="es-ES_tradnl" dirty="0"/>
              <a:t>Efecto psicológico (fuerzas morales).</a:t>
            </a:r>
          </a:p>
          <a:p>
            <a:pPr marL="0" indent="0">
              <a:buNone/>
            </a:pPr>
            <a:r>
              <a:rPr lang="es-ES_tradnl" i="1" dirty="0"/>
              <a:t>Decepción.</a:t>
            </a:r>
          </a:p>
          <a:p>
            <a:pPr marL="0" indent="0">
              <a:buNone/>
            </a:pPr>
            <a:r>
              <a:rPr lang="es-ES_tradnl" i="1" dirty="0"/>
              <a:t>Ambigüedad.</a:t>
            </a:r>
          </a:p>
          <a:p>
            <a:pPr marL="0" indent="0">
              <a:buNone/>
            </a:pPr>
            <a:r>
              <a:rPr lang="es-ES_tradnl" i="1" dirty="0" err="1"/>
              <a:t>Stealth</a:t>
            </a:r>
            <a:endParaRPr lang="es-ES_tradnl" i="1" dirty="0"/>
          </a:p>
        </p:txBody>
      </p:sp>
      <p:pic>
        <p:nvPicPr>
          <p:cNvPr id="2050" name="Picture 2">
            <a:extLst>
              <a:ext uri="{FF2B5EF4-FFF2-40B4-BE49-F238E27FC236}">
                <a16:creationId xmlns:a16="http://schemas.microsoft.com/office/drawing/2014/main" id="{131FB4B8-3A91-300E-C903-8A39DF7E658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104" r="-1" b="24452"/>
          <a:stretch/>
        </p:blipFill>
        <p:spPr bwMode="auto">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a:noFill/>
          <a:extLst>
            <a:ext uri="{909E8E84-426E-40DD-AFC4-6F175D3DCCD1}">
              <a14:hiddenFill xmlns:a14="http://schemas.microsoft.com/office/drawing/2010/main">
                <a:solidFill>
                  <a:srgbClr val="FFFFFF"/>
                </a:solidFill>
              </a14:hiddenFill>
            </a:ext>
          </a:extLst>
        </p:spPr>
      </p:pic>
      <p:pic>
        <p:nvPicPr>
          <p:cNvPr id="2052" name="Picture 4" descr="Asisbiz German Panzer Pzkpfw III tank crossing a river 01">
            <a:extLst>
              <a:ext uri="{FF2B5EF4-FFF2-40B4-BE49-F238E27FC236}">
                <a16:creationId xmlns:a16="http://schemas.microsoft.com/office/drawing/2014/main" id="{144BA4E4-1921-57D5-D9A8-68BF99C86E2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117" b="19751"/>
          <a:stretch/>
        </p:blipFill>
        <p:spPr bwMode="auto">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9504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ítulo 1">
            <a:extLst>
              <a:ext uri="{FF2B5EF4-FFF2-40B4-BE49-F238E27FC236}">
                <a16:creationId xmlns:a16="http://schemas.microsoft.com/office/drawing/2014/main" id="{B4EAF4AA-A6E9-F630-249C-627D4D93DEDB}"/>
              </a:ext>
            </a:extLst>
          </p:cNvPr>
          <p:cNvSpPr>
            <a:spLocks noGrp="1"/>
          </p:cNvSpPr>
          <p:nvPr>
            <p:ph type="title"/>
          </p:nvPr>
        </p:nvSpPr>
        <p:spPr>
          <a:xfrm>
            <a:off x="838200" y="388308"/>
            <a:ext cx="5499970" cy="1021424"/>
          </a:xfrm>
        </p:spPr>
        <p:txBody>
          <a:bodyPr anchor="b">
            <a:normAutofit/>
          </a:bodyPr>
          <a:lstStyle/>
          <a:p>
            <a:pPr algn="r"/>
            <a:r>
              <a:rPr lang="es-ES_tradnl" sz="4000">
                <a:solidFill>
                  <a:schemeClr val="bg1"/>
                </a:solidFill>
              </a:rPr>
              <a:t>Actividad </a:t>
            </a:r>
          </a:p>
        </p:txBody>
      </p:sp>
      <p:cxnSp>
        <p:nvCxnSpPr>
          <p:cNvPr id="11" name="Straight Connector 10">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1440584"/>
            <a:ext cx="621196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Marcador de contenido 2">
            <a:extLst>
              <a:ext uri="{FF2B5EF4-FFF2-40B4-BE49-F238E27FC236}">
                <a16:creationId xmlns:a16="http://schemas.microsoft.com/office/drawing/2014/main" id="{9C8610AB-2419-256D-0D85-EED0BD591CAF}"/>
              </a:ext>
            </a:extLst>
          </p:cNvPr>
          <p:cNvGraphicFramePr>
            <a:graphicFrameLocks noGrp="1"/>
          </p:cNvGraphicFramePr>
          <p:nvPr>
            <p:ph idx="1"/>
            <p:extLst>
              <p:ext uri="{D42A27DB-BD31-4B8C-83A1-F6EECF244321}">
                <p14:modId xmlns:p14="http://schemas.microsoft.com/office/powerpoint/2010/main" val="1401307554"/>
              </p:ext>
            </p:extLst>
          </p:nvPr>
        </p:nvGraphicFramePr>
        <p:xfrm>
          <a:off x="1392238" y="1682750"/>
          <a:ext cx="9407525" cy="4241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89917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a:extLst>
              <a:ext uri="{FF2B5EF4-FFF2-40B4-BE49-F238E27FC236}">
                <a16:creationId xmlns:a16="http://schemas.microsoft.com/office/drawing/2014/main" id="{99E9BFCF-5317-5970-E62E-47AC41A18142}"/>
              </a:ext>
            </a:extLst>
          </p:cNvPr>
          <p:cNvSpPr>
            <a:spLocks noGrp="1"/>
          </p:cNvSpPr>
          <p:nvPr>
            <p:ph type="title"/>
          </p:nvPr>
        </p:nvSpPr>
        <p:spPr/>
        <p:txBody>
          <a:bodyPr/>
          <a:lstStyle/>
          <a:p>
            <a:endParaRPr lang="es-ES_tradnl"/>
          </a:p>
        </p:txBody>
      </p:sp>
      <p:pic>
        <p:nvPicPr>
          <p:cNvPr id="2050" name="Picture 2" descr="GEORGE PATTON &amp;#034;UNTUTORED COURAGE IS USELESS IN THE...&amp;#034; QUOTE  PHOTO VARIOUS SIZES | eBay">
            <a:extLst>
              <a:ext uri="{FF2B5EF4-FFF2-40B4-BE49-F238E27FC236}">
                <a16:creationId xmlns:a16="http://schemas.microsoft.com/office/drawing/2014/main" id="{D7EEF100-075C-9FE6-EE83-FB1101796C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42211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FDE4B-265C-3908-901B-A6738E4DC2EF}"/>
            </a:ext>
          </a:extLst>
        </p:cNvPr>
        <p:cNvGrpSpPr/>
        <p:nvPr/>
      </p:nvGrpSpPr>
      <p:grpSpPr>
        <a:xfrm>
          <a:off x="0" y="0"/>
          <a:ext cx="0" cy="0"/>
          <a:chOff x="0" y="0"/>
          <a:chExt cx="0" cy="0"/>
        </a:xfrm>
      </p:grpSpPr>
      <p:pic>
        <p:nvPicPr>
          <p:cNvPr id="5122" name="Picture 2" descr="An Exclusive Preview of the New World War I Memorial | History |  Smithsonian Magazine">
            <a:extLst>
              <a:ext uri="{FF2B5EF4-FFF2-40B4-BE49-F238E27FC236}">
                <a16:creationId xmlns:a16="http://schemas.microsoft.com/office/drawing/2014/main" id="{B8B52105-07B9-EEEE-0C80-9D9EC3E2FA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739" b="6991"/>
          <a:stretch/>
        </p:blipFill>
        <p:spPr bwMode="auto">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 name="Marcador de contenido 2">
            <a:extLst>
              <a:ext uri="{FF2B5EF4-FFF2-40B4-BE49-F238E27FC236}">
                <a16:creationId xmlns:a16="http://schemas.microsoft.com/office/drawing/2014/main" id="{CE637CC3-36BD-830D-04D8-AFB64F850808}"/>
              </a:ext>
            </a:extLst>
          </p:cNvPr>
          <p:cNvSpPr>
            <a:spLocks noGrp="1"/>
          </p:cNvSpPr>
          <p:nvPr>
            <p:ph idx="1"/>
          </p:nvPr>
        </p:nvSpPr>
        <p:spPr>
          <a:xfrm>
            <a:off x="5629767" y="3990974"/>
            <a:ext cx="6067423" cy="1647825"/>
          </a:xfrm>
        </p:spPr>
        <p:txBody>
          <a:bodyPr>
            <a:normAutofit/>
          </a:bodyPr>
          <a:lstStyle/>
          <a:p>
            <a:pPr marL="0" indent="0" algn="just">
              <a:buNone/>
            </a:pPr>
            <a:r>
              <a:rPr lang="es-ES_tradnl" sz="2000" i="1" dirty="0"/>
              <a:t>¿Qué aprendizaje me llevo de la clase?</a:t>
            </a:r>
          </a:p>
          <a:p>
            <a:pPr marL="0" indent="0" algn="just">
              <a:buNone/>
            </a:pPr>
            <a:r>
              <a:rPr lang="es-ES_tradnl" sz="2000" i="1" dirty="0"/>
              <a:t>¿Tiene sentido el análisis del COG?</a:t>
            </a:r>
          </a:p>
        </p:txBody>
      </p:sp>
    </p:spTree>
    <p:extLst>
      <p:ext uri="{BB962C8B-B14F-4D97-AF65-F5344CB8AC3E}">
        <p14:creationId xmlns:p14="http://schemas.microsoft.com/office/powerpoint/2010/main" val="5084992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5880F73-4795-FCF1-B8B9-19375DA12FFE}"/>
            </a:ext>
          </a:extLst>
        </p:cNvPr>
        <p:cNvGrpSpPr/>
        <p:nvPr/>
      </p:nvGrpSpPr>
      <p:grpSpPr>
        <a:xfrm>
          <a:off x="0" y="0"/>
          <a:ext cx="0" cy="0"/>
          <a:chOff x="0" y="0"/>
          <a:chExt cx="0" cy="0"/>
        </a:xfrm>
      </p:grpSpPr>
      <p:sp useBgFill="1">
        <p:nvSpPr>
          <p:cNvPr id="1052" name="Rectangle 1051">
            <a:extLst>
              <a:ext uri="{FF2B5EF4-FFF2-40B4-BE49-F238E27FC236}">
                <a16:creationId xmlns:a16="http://schemas.microsoft.com/office/drawing/2014/main" id="{84118B98-C289-95E8-9E27-C404E10E43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48B5870D-CF0D-FEE5-E88B-4FC81A8B019A}"/>
              </a:ext>
            </a:extLst>
          </p:cNvPr>
          <p:cNvSpPr>
            <a:spLocks noGrp="1"/>
          </p:cNvSpPr>
          <p:nvPr>
            <p:ph type="ctrTitle"/>
          </p:nvPr>
        </p:nvSpPr>
        <p:spPr>
          <a:xfrm>
            <a:off x="890338" y="640080"/>
            <a:ext cx="3734014" cy="3566160"/>
          </a:xfrm>
        </p:spPr>
        <p:txBody>
          <a:bodyPr anchor="b">
            <a:normAutofit/>
          </a:bodyPr>
          <a:lstStyle/>
          <a:p>
            <a:pPr algn="l"/>
            <a:r>
              <a:rPr lang="es-ES_tradnl" sz="5400"/>
              <a:t>Teoría de la Guerra </a:t>
            </a:r>
          </a:p>
        </p:txBody>
      </p:sp>
      <p:sp>
        <p:nvSpPr>
          <p:cNvPr id="3" name="Subtítulo 2">
            <a:extLst>
              <a:ext uri="{FF2B5EF4-FFF2-40B4-BE49-F238E27FC236}">
                <a16:creationId xmlns:a16="http://schemas.microsoft.com/office/drawing/2014/main" id="{CDF78CF5-98D7-355C-23DA-165119702E1D}"/>
              </a:ext>
            </a:extLst>
          </p:cNvPr>
          <p:cNvSpPr>
            <a:spLocks noGrp="1"/>
          </p:cNvSpPr>
          <p:nvPr>
            <p:ph type="subTitle" idx="1"/>
          </p:nvPr>
        </p:nvSpPr>
        <p:spPr>
          <a:xfrm>
            <a:off x="890339" y="4636008"/>
            <a:ext cx="3734014" cy="1572768"/>
          </a:xfrm>
        </p:spPr>
        <p:txBody>
          <a:bodyPr>
            <a:normAutofit/>
          </a:bodyPr>
          <a:lstStyle/>
          <a:p>
            <a:pPr algn="l"/>
            <a:r>
              <a:rPr lang="es-ES_tradnl" b="1"/>
              <a:t>Táctica IM</a:t>
            </a:r>
          </a:p>
        </p:txBody>
      </p:sp>
      <p:sp>
        <p:nvSpPr>
          <p:cNvPr id="1054" name="sketchy line">
            <a:extLst>
              <a:ext uri="{FF2B5EF4-FFF2-40B4-BE49-F238E27FC236}">
                <a16:creationId xmlns:a16="http://schemas.microsoft.com/office/drawing/2014/main" id="{0054F8D1-63AB-8AF5-BEC7-DB5C04262D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descr="US Marines Afghanistan Night">
            <a:extLst>
              <a:ext uri="{FF2B5EF4-FFF2-40B4-BE49-F238E27FC236}">
                <a16:creationId xmlns:a16="http://schemas.microsoft.com/office/drawing/2014/main" id="{09BDC3D9-B336-A8E6-10DD-E8B4BAB29A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051" r="10996"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516999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23245</TotalTime>
  <Words>1331</Words>
  <Application>Microsoft Macintosh PowerPoint</Application>
  <PresentationFormat>Panorámica</PresentationFormat>
  <Paragraphs>161</Paragraphs>
  <Slides>41</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41</vt:i4>
      </vt:variant>
    </vt:vector>
  </HeadingPairs>
  <TitlesOfParts>
    <vt:vector size="46" baseType="lpstr">
      <vt:lpstr>Arial</vt:lpstr>
      <vt:lpstr>Calibri</vt:lpstr>
      <vt:lpstr>Calibri Light</vt:lpstr>
      <vt:lpstr>Wingdings</vt:lpstr>
      <vt:lpstr>Tema de Office</vt:lpstr>
      <vt:lpstr>Teoría de la Guerra </vt:lpstr>
      <vt:lpstr>PROGRAMACIÓN: 4 SEMANAS </vt:lpstr>
      <vt:lpstr>¿A que se refiere la teoría de la guerra?</vt:lpstr>
      <vt:lpstr>Teoría de la guerra (Grupos, Preparación 10 min, exposición 10 minutos) </vt:lpstr>
      <vt:lpstr>Objetivos </vt:lpstr>
      <vt:lpstr>LA GUERRA COMO ACTO DE POLÍTICA </vt:lpstr>
      <vt:lpstr>Presentación de PowerPoint</vt:lpstr>
      <vt:lpstr>Medios</vt:lpstr>
      <vt:lpstr>Medios: Instrumentos del poder Nacional</vt:lpstr>
      <vt:lpstr>Niveles </vt:lpstr>
      <vt:lpstr>Niveles de la Guerra</vt:lpstr>
      <vt:lpstr>Centro de Gravedad</vt:lpstr>
      <vt:lpstr>Presentación de PowerPoint</vt:lpstr>
      <vt:lpstr>Un ejemplo práctico</vt:lpstr>
      <vt:lpstr>Presentación de PowerPoint</vt:lpstr>
      <vt:lpstr>Presentación de PowerPoint</vt:lpstr>
      <vt:lpstr>Presentación de PowerPoint</vt:lpstr>
      <vt:lpstr>Un ejemplo práctico</vt:lpstr>
      <vt:lpstr>EN EL NIVEL TÁCTICO Y OPERACIONAL NORMALMENTE EL ENFOQUE ES SOBRE COG FÍSICOS: DEFINIREMOS EL COG ENEMIGO MEDIANTE EL SIGUIENTE METODO</vt:lpstr>
      <vt:lpstr>Presentación de PowerPoint</vt:lpstr>
      <vt:lpstr>Presentación de PowerPoint</vt:lpstr>
      <vt:lpstr>Presentación de PowerPoint</vt:lpstr>
      <vt:lpstr>CENTRO DE GRAVEDAD (Grupos, Preparación 20 min, exposición 10 minutos) </vt:lpstr>
      <vt:lpstr>Presentación de PowerPoint</vt:lpstr>
      <vt:lpstr>¿Cuál es mi Centro de Gravedad?  10 manitos</vt:lpstr>
      <vt:lpstr>¿VULNERABILIDAD VS VULNERABILIDAD CRÍTICA? </vt:lpstr>
      <vt:lpstr>ENCONTRAR UNA VULNERABILIDAD REALMENTE CRÍTICA ES DIFÍCIL, POR LO QUE EN OCASIONES EL COMANDANTE BUSCARÁ EXPLOTAR ALGUNA O TODAS LAS VULNERABILIDADES IDENTIFICADAS; BUSCANDO UNA OPORTUNIDAD CRÍTICA </vt:lpstr>
      <vt:lpstr>Presentación de PowerPoint</vt:lpstr>
      <vt:lpstr>Teoría de la guerra (Grupos, Preparación 10 min, exposición 10 minutos) </vt:lpstr>
      <vt:lpstr>Estilos de Guerra: Atricción</vt:lpstr>
      <vt:lpstr>Estilos de Guerra: Maniobra</vt:lpstr>
      <vt:lpstr>Presentación de PowerPoint</vt:lpstr>
      <vt:lpstr>Dominio Cuantificable</vt:lpstr>
      <vt:lpstr>FUNCIONES Y CAPACIDADES DE OI</vt:lpstr>
      <vt:lpstr>Dominio Cualitativo</vt:lpstr>
      <vt:lpstr>Velocidad y Enfoque </vt:lpstr>
      <vt:lpstr>Sorpresa </vt:lpstr>
      <vt:lpstr>Actividad </vt:lpstr>
      <vt:lpstr>Presentación de PowerPoint</vt:lpstr>
      <vt:lpstr>Presentación de PowerPoint</vt:lpstr>
      <vt:lpstr>Teoría de la Guerra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Guerra de Maniobra </dc:title>
  <dc:creator>federico vonderweth</dc:creator>
  <cp:lastModifiedBy>Friedrich von der Weth</cp:lastModifiedBy>
  <cp:revision>21</cp:revision>
  <dcterms:created xsi:type="dcterms:W3CDTF">2023-10-16T13:54:29Z</dcterms:created>
  <dcterms:modified xsi:type="dcterms:W3CDTF">2025-02-11T12:44:54Z</dcterms:modified>
</cp:coreProperties>
</file>