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D5651D1B-8F14-4955-B333-CD91ECF73F3B}"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2406374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D5651D1B-8F14-4955-B333-CD91ECF73F3B}"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142918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5651D1B-8F14-4955-B333-CD91ECF73F3B}"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35863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D5651D1B-8F14-4955-B333-CD91ECF73F3B}"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4175445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D5651D1B-8F14-4955-B333-CD91ECF73F3B}" type="datetimeFigureOut">
              <a:rPr lang="es-CL" smtClean="0"/>
              <a:t>08-11-2023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3880428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D5651D1B-8F14-4955-B333-CD91ECF73F3B}" type="datetimeFigureOut">
              <a:rPr lang="es-CL" smtClean="0"/>
              <a:t>08-11-2023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3759312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5651D1B-8F14-4955-B333-CD91ECF73F3B}" type="datetimeFigureOut">
              <a:rPr lang="es-CL" smtClean="0"/>
              <a:t>08-11-2023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3268101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5651D1B-8F14-4955-B333-CD91ECF73F3B}"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468304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5651D1B-8F14-4955-B333-CD91ECF73F3B}"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1793635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D5651D1B-8F14-4955-B333-CD91ECF73F3B}"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1259128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D5651D1B-8F14-4955-B333-CD91ECF73F3B}"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A6AAF59-FF88-410A-ADB2-545CC607BF1A}" type="slidenum">
              <a:rPr lang="es-CL" smtClean="0"/>
              <a:t>‹Nº›</a:t>
            </a:fld>
            <a:endParaRPr lang="es-CL"/>
          </a:p>
        </p:txBody>
      </p:sp>
    </p:spTree>
    <p:extLst>
      <p:ext uri="{BB962C8B-B14F-4D97-AF65-F5344CB8AC3E}">
        <p14:creationId xmlns:p14="http://schemas.microsoft.com/office/powerpoint/2010/main" val="639083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651D1B-8F14-4955-B333-CD91ECF73F3B}" type="datetimeFigureOut">
              <a:rPr lang="es-CL" smtClean="0"/>
              <a:t>08-11-2023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6AAF59-FF88-410A-ADB2-545CC607BF1A}" type="slidenum">
              <a:rPr lang="es-CL" smtClean="0"/>
              <a:t>‹Nº›</a:t>
            </a:fld>
            <a:endParaRPr lang="es-CL"/>
          </a:p>
        </p:txBody>
      </p:sp>
    </p:spTree>
    <p:extLst>
      <p:ext uri="{BB962C8B-B14F-4D97-AF65-F5344CB8AC3E}">
        <p14:creationId xmlns:p14="http://schemas.microsoft.com/office/powerpoint/2010/main" val="2159933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oleObject" Target="../embeddings/oleObject1.bin"/><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oleObject" Target="../embeddings/oleObject2.bin"/><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8288" y="-4327"/>
            <a:ext cx="12184319" cy="6862327"/>
          </a:xfrm>
          <a:prstGeom prst="rect">
            <a:avLst/>
          </a:prstGeom>
        </p:spPr>
      </p:pic>
      <p:grpSp>
        <p:nvGrpSpPr>
          <p:cNvPr id="9" name="Grupo 8"/>
          <p:cNvGrpSpPr/>
          <p:nvPr/>
        </p:nvGrpSpPr>
        <p:grpSpPr>
          <a:xfrm>
            <a:off x="959935" y="1740743"/>
            <a:ext cx="4206798" cy="3737112"/>
            <a:chOff x="632832" y="1621796"/>
            <a:chExt cx="4206798" cy="4605337"/>
          </a:xfrm>
        </p:grpSpPr>
        <p:pic>
          <p:nvPicPr>
            <p:cNvPr id="3" name="Imagen 2"/>
            <p:cNvPicPr>
              <a:picLocks noChangeAspect="1"/>
            </p:cNvPicPr>
            <p:nvPr/>
          </p:nvPicPr>
          <p:blipFill>
            <a:blip r:embed="rId3"/>
            <a:stretch>
              <a:fillRect/>
            </a:stretch>
          </p:blipFill>
          <p:spPr>
            <a:xfrm>
              <a:off x="632832" y="1621796"/>
              <a:ext cx="4206798" cy="4605337"/>
            </a:xfrm>
            <a:prstGeom prst="rect">
              <a:avLst/>
            </a:prstGeom>
            <a:ln>
              <a:solidFill>
                <a:schemeClr val="tx1"/>
              </a:solidFill>
            </a:ln>
          </p:spPr>
        </p:pic>
        <p:sp>
          <p:nvSpPr>
            <p:cNvPr id="7" name="Rectángulo 6"/>
            <p:cNvSpPr/>
            <p:nvPr/>
          </p:nvSpPr>
          <p:spPr>
            <a:xfrm>
              <a:off x="952035" y="3307889"/>
              <a:ext cx="3568391" cy="707886"/>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RADARES</a:t>
              </a:r>
              <a:endParaRPr lang="es-CL" sz="4000" dirty="0">
                <a:solidFill>
                  <a:srgbClr val="151715"/>
                </a:solidFill>
                <a:effectLst/>
                <a:latin typeface="Century Gothic" panose="020B0502020202020204" pitchFamily="34" charset="0"/>
              </a:endParaRPr>
            </a:p>
          </p:txBody>
        </p:sp>
      </p:grp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pic>
        <p:nvPicPr>
          <p:cNvPr id="8" name="Imagen 7"/>
          <p:cNvPicPr>
            <a:picLocks noChangeAspect="1"/>
          </p:cNvPicPr>
          <p:nvPr/>
        </p:nvPicPr>
        <p:blipFill>
          <a:blip r:embed="rId5"/>
          <a:stretch>
            <a:fillRect/>
          </a:stretch>
        </p:blipFill>
        <p:spPr>
          <a:xfrm>
            <a:off x="6246287" y="1599045"/>
            <a:ext cx="4190710" cy="30198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1" name="CuadroTexto 10"/>
          <p:cNvSpPr txBox="1"/>
          <p:nvPr/>
        </p:nvSpPr>
        <p:spPr>
          <a:xfrm>
            <a:off x="5777487" y="5107507"/>
            <a:ext cx="5418809" cy="461665"/>
          </a:xfrm>
          <a:prstGeom prst="rect">
            <a:avLst/>
          </a:prstGeom>
          <a:noFill/>
        </p:spPr>
        <p:txBody>
          <a:bodyPr wrap="square" rtlCol="0">
            <a:spAutoFit/>
          </a:bodyPr>
          <a:lstStyle/>
          <a:p>
            <a:pPr algn="ctr"/>
            <a:r>
              <a:rPr lang="es-CL" sz="1200" dirty="0">
                <a:solidFill>
                  <a:srgbClr val="002060"/>
                </a:solidFill>
              </a:rPr>
              <a:t>Fragata antisubmarina </a:t>
            </a:r>
            <a:r>
              <a:rPr lang="es-CL" sz="1200" b="1" dirty="0">
                <a:solidFill>
                  <a:srgbClr val="002060"/>
                </a:solidFill>
                <a:latin typeface="Britannic Bold" panose="020B0903060703020204" pitchFamily="34" charset="0"/>
                <a:ea typeface="Segoe UI Black" panose="020B0A02040204020203" pitchFamily="34" charset="0"/>
              </a:rPr>
              <a:t>Type 23 </a:t>
            </a:r>
            <a:r>
              <a:rPr lang="es-CL" sz="1200" dirty="0">
                <a:solidFill>
                  <a:srgbClr val="002060"/>
                </a:solidFill>
              </a:rPr>
              <a:t>FF-07 Almirante Lynch y destructor USS Michael Monsoor (</a:t>
            </a:r>
            <a:r>
              <a:rPr lang="es-CL" sz="1200" b="1" dirty="0">
                <a:solidFill>
                  <a:srgbClr val="002060"/>
                </a:solidFill>
                <a:latin typeface="Britannic Bold" panose="020B0903060703020204" pitchFamily="34" charset="0"/>
                <a:ea typeface="Segoe UI Black" panose="020B0A02040204020203" pitchFamily="34" charset="0"/>
              </a:rPr>
              <a:t>DDG-1001</a:t>
            </a:r>
            <a:r>
              <a:rPr lang="es-CL" sz="1200" dirty="0">
                <a:solidFill>
                  <a:srgbClr val="002060"/>
                </a:solidFill>
              </a:rPr>
              <a:t>) en Rimpac 2022</a:t>
            </a:r>
            <a:endParaRPr lang="es-ES_tradnl" sz="1200" dirty="0">
              <a:solidFill>
                <a:srgbClr val="002060"/>
              </a:solidFill>
            </a:endParaRPr>
          </a:p>
        </p:txBody>
      </p:sp>
    </p:spTree>
    <p:extLst>
      <p:ext uri="{BB962C8B-B14F-4D97-AF65-F5344CB8AC3E}">
        <p14:creationId xmlns:p14="http://schemas.microsoft.com/office/powerpoint/2010/main" val="4183426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20" name="Imagen 19"/>
          <p:cNvPicPr>
            <a:picLocks noChangeAspect="1"/>
          </p:cNvPicPr>
          <p:nvPr/>
        </p:nvPicPr>
        <p:blipFill>
          <a:blip r:embed="rId4"/>
          <a:stretch>
            <a:fillRect/>
          </a:stretch>
        </p:blipFill>
        <p:spPr>
          <a:xfrm>
            <a:off x="654121" y="2972608"/>
            <a:ext cx="4105801" cy="2757252"/>
          </a:xfrm>
          <a:prstGeom prst="rect">
            <a:avLst/>
          </a:prstGeom>
          <a:ln>
            <a:noFill/>
          </a:ln>
          <a:effectLst>
            <a:outerShdw blurRad="190500" algn="tl" rotWithShape="0">
              <a:srgbClr val="000000">
                <a:alpha val="70000"/>
              </a:srgbClr>
            </a:outerShdw>
          </a:effectLst>
        </p:spPr>
      </p:pic>
      <p:sp>
        <p:nvSpPr>
          <p:cNvPr id="21" name="CuadroTexto 20"/>
          <p:cNvSpPr txBox="1"/>
          <p:nvPr/>
        </p:nvSpPr>
        <p:spPr>
          <a:xfrm>
            <a:off x="798380" y="3065701"/>
            <a:ext cx="3732941" cy="2523768"/>
          </a:xfrm>
          <a:prstGeom prst="rect">
            <a:avLst/>
          </a:prstGeom>
          <a:noFill/>
        </p:spPr>
        <p:txBody>
          <a:bodyPr wrap="square" rtlCol="0">
            <a:spAutoFit/>
          </a:bodyPr>
          <a:lstStyle/>
          <a:p>
            <a:pPr algn="just">
              <a:spcBef>
                <a:spcPct val="50000"/>
              </a:spcBef>
              <a:defRPr/>
            </a:pPr>
            <a:r>
              <a:rPr lang="es-ES_tradnl" sz="1600" dirty="0">
                <a:solidFill>
                  <a:schemeClr val="bg1"/>
                </a:solidFill>
              </a:rPr>
              <a:t>Los </a:t>
            </a:r>
            <a:r>
              <a:rPr lang="es-ES_tradnl" b="1" dirty="0">
                <a:solidFill>
                  <a:srgbClr val="002060"/>
                </a:solidFill>
                <a:latin typeface="Britannic Bold" panose="020B0903060703020204" pitchFamily="34" charset="0"/>
                <a:ea typeface="Segoe UI Black" panose="020B0A02040204020203" pitchFamily="34" charset="0"/>
              </a:rPr>
              <a:t>RADARES</a:t>
            </a:r>
            <a:r>
              <a:rPr lang="es-ES_tradnl" sz="1600" dirty="0">
                <a:solidFill>
                  <a:schemeClr val="bg1"/>
                </a:solidFill>
              </a:rPr>
              <a:t> son equipos electrónicos diseñados para obtener información de un objeto o blanco por medio del empleo de las Ondas Electromagnéticas.</a:t>
            </a:r>
          </a:p>
          <a:p>
            <a:pPr algn="just">
              <a:spcBef>
                <a:spcPct val="50000"/>
              </a:spcBef>
              <a:defRPr/>
            </a:pPr>
            <a:r>
              <a:rPr lang="es-ES_tradnl" sz="1600" dirty="0">
                <a:solidFill>
                  <a:schemeClr val="bg1"/>
                </a:solidFill>
              </a:rPr>
              <a:t>Los datos medidos de un blanco son: </a:t>
            </a:r>
            <a:r>
              <a:rPr lang="es-ES_tradnl" b="1" dirty="0">
                <a:solidFill>
                  <a:srgbClr val="7030A0"/>
                </a:solidFill>
                <a:latin typeface="Britannic Bold" panose="020B0903060703020204" pitchFamily="34" charset="0"/>
                <a:ea typeface="Segoe UI Black" panose="020B0A02040204020203" pitchFamily="34" charset="0"/>
              </a:rPr>
              <a:t>Demarcación, Distancia y Elevación </a:t>
            </a:r>
            <a:r>
              <a:rPr lang="es-ES_tradnl" sz="1600" dirty="0">
                <a:solidFill>
                  <a:schemeClr val="bg1"/>
                </a:solidFill>
              </a:rPr>
              <a:t>de éste en el espacio en relación a la posición de la antena del Radar.</a:t>
            </a:r>
            <a:endParaRPr lang="es-ES" sz="1600" dirty="0">
              <a:solidFill>
                <a:schemeClr val="bg1"/>
              </a:solidFill>
            </a:endParaRPr>
          </a:p>
        </p:txBody>
      </p:sp>
      <p:pic>
        <p:nvPicPr>
          <p:cNvPr id="22" name="Imagen 21"/>
          <p:cNvPicPr>
            <a:picLocks noChangeAspect="1"/>
          </p:cNvPicPr>
          <p:nvPr/>
        </p:nvPicPr>
        <p:blipFill>
          <a:blip r:embed="rId5"/>
          <a:stretch>
            <a:fillRect/>
          </a:stretch>
        </p:blipFill>
        <p:spPr>
          <a:xfrm>
            <a:off x="5507927" y="2180603"/>
            <a:ext cx="5728642" cy="4341263"/>
          </a:xfrm>
          <a:prstGeom prst="rect">
            <a:avLst/>
          </a:prstGeom>
          <a:ln w="88900" cap="sq" cmpd="thickThin">
            <a:solidFill>
              <a:srgbClr val="000000"/>
            </a:solidFill>
            <a:prstDash val="solid"/>
            <a:miter lim="800000"/>
          </a:ln>
          <a:effectLst>
            <a:innerShdw blurRad="76200">
              <a:srgbClr val="000000"/>
            </a:innerShdw>
          </a:effectLst>
        </p:spPr>
      </p:pic>
      <p:sp>
        <p:nvSpPr>
          <p:cNvPr id="23" name="CuadroTexto 22"/>
          <p:cNvSpPr txBox="1"/>
          <p:nvPr/>
        </p:nvSpPr>
        <p:spPr>
          <a:xfrm>
            <a:off x="5609492" y="2342644"/>
            <a:ext cx="5418809" cy="1723549"/>
          </a:xfrm>
          <a:prstGeom prst="rect">
            <a:avLst/>
          </a:prstGeom>
          <a:noFill/>
        </p:spPr>
        <p:txBody>
          <a:bodyPr wrap="square" rtlCol="0">
            <a:spAutoFit/>
          </a:bodyPr>
          <a:lstStyle/>
          <a:p>
            <a:pPr algn="just"/>
            <a:r>
              <a:rPr lang="es-ES_tradnl" sz="1600" dirty="0">
                <a:solidFill>
                  <a:schemeClr val="bg1"/>
                </a:solidFill>
              </a:rPr>
              <a:t>Según el modo en que se emplean las </a:t>
            </a:r>
            <a:r>
              <a:rPr lang="es-ES_tradnl" sz="2000" b="1" dirty="0">
                <a:solidFill>
                  <a:schemeClr val="bg1"/>
                </a:solidFill>
                <a:latin typeface="Britannic Bold" panose="020B0903060703020204" pitchFamily="34" charset="0"/>
                <a:ea typeface="Segoe UI Black" panose="020B0A02040204020203" pitchFamily="34" charset="0"/>
              </a:rPr>
              <a:t>Ondas electromagnéticas </a:t>
            </a:r>
            <a:r>
              <a:rPr lang="es-ES_tradnl" sz="1600" dirty="0">
                <a:solidFill>
                  <a:schemeClr val="bg1"/>
                </a:solidFill>
              </a:rPr>
              <a:t>se clasifican en:</a:t>
            </a:r>
          </a:p>
          <a:p>
            <a:pPr algn="just"/>
            <a:endParaRPr lang="es-ES_tradnl" dirty="0">
              <a:solidFill>
                <a:schemeClr val="bg1"/>
              </a:solidFill>
              <a:latin typeface="Britannic Bold" panose="020B0903060703020204" pitchFamily="34" charset="0"/>
              <a:ea typeface="Segoe UI Black" panose="020B0A02040204020203" pitchFamily="34" charset="0"/>
            </a:endParaRPr>
          </a:p>
          <a:p>
            <a:pPr marL="285750" indent="-285750" algn="just">
              <a:buFont typeface="Wingdings" panose="05000000000000000000" pitchFamily="2" charset="2"/>
              <a:buChar char="Ø"/>
            </a:pPr>
            <a:r>
              <a:rPr lang="es-ES_tradnl" sz="1600" dirty="0">
                <a:solidFill>
                  <a:schemeClr val="bg1"/>
                </a:solidFill>
              </a:rPr>
              <a:t>Radares de pulso</a:t>
            </a:r>
          </a:p>
          <a:p>
            <a:pPr marL="285750" indent="-285750" algn="just">
              <a:buFont typeface="Wingdings" panose="05000000000000000000" pitchFamily="2" charset="2"/>
              <a:buChar char="Ø"/>
            </a:pPr>
            <a:r>
              <a:rPr lang="es-ES_tradnl" sz="1600" dirty="0">
                <a:solidFill>
                  <a:schemeClr val="bg1"/>
                </a:solidFill>
              </a:rPr>
              <a:t>Radares de onda Continua </a:t>
            </a:r>
          </a:p>
          <a:p>
            <a:pPr marL="285750" indent="-285750" algn="just">
              <a:buFont typeface="Wingdings" panose="05000000000000000000" pitchFamily="2" charset="2"/>
              <a:buChar char="Ø"/>
            </a:pPr>
            <a:r>
              <a:rPr lang="es-ES_tradnl" sz="1600" dirty="0">
                <a:solidFill>
                  <a:schemeClr val="bg1"/>
                </a:solidFill>
              </a:rPr>
              <a:t>Radares de haces múltiples</a:t>
            </a:r>
          </a:p>
        </p:txBody>
      </p:sp>
      <p:sp>
        <p:nvSpPr>
          <p:cNvPr id="24" name="CuadroTexto 23"/>
          <p:cNvSpPr txBox="1"/>
          <p:nvPr/>
        </p:nvSpPr>
        <p:spPr>
          <a:xfrm>
            <a:off x="5609492" y="4549802"/>
            <a:ext cx="4615962" cy="2708434"/>
          </a:xfrm>
          <a:prstGeom prst="rect">
            <a:avLst/>
          </a:prstGeom>
          <a:noFill/>
        </p:spPr>
        <p:txBody>
          <a:bodyPr wrap="square" rtlCol="0">
            <a:spAutoFit/>
          </a:bodyPr>
          <a:lstStyle/>
          <a:p>
            <a:pPr algn="just">
              <a:spcBef>
                <a:spcPct val="50000"/>
              </a:spcBef>
            </a:pPr>
            <a:r>
              <a:rPr lang="es-ES_tradnl" altLang="es-CL" sz="1600" dirty="0">
                <a:solidFill>
                  <a:schemeClr val="bg1"/>
                </a:solidFill>
              </a:rPr>
              <a:t>Según su </a:t>
            </a:r>
            <a:r>
              <a:rPr lang="es-ES_tradnl" altLang="es-CL" sz="2000" b="1" dirty="0">
                <a:solidFill>
                  <a:schemeClr val="bg1"/>
                </a:solidFill>
                <a:latin typeface="Britannic Bold" panose="020B0903060703020204" pitchFamily="34" charset="0"/>
                <a:ea typeface="Segoe UI Black" panose="020B0A02040204020203" pitchFamily="34" charset="0"/>
              </a:rPr>
              <a:t>empleo Táctico :</a:t>
            </a:r>
          </a:p>
          <a:p>
            <a:pPr algn="just"/>
            <a:endParaRPr lang="es-ES_tradnl" altLang="es-CL" dirty="0">
              <a:solidFill>
                <a:schemeClr val="bg1"/>
              </a:solidFill>
              <a:latin typeface="Britannic Bold" panose="020B0903060703020204" pitchFamily="34" charset="0"/>
              <a:ea typeface="Segoe UI Black" panose="020B0A02040204020203" pitchFamily="34" charset="0"/>
            </a:endParaRPr>
          </a:p>
          <a:p>
            <a:pPr marL="285750" indent="-285750" algn="just">
              <a:buFont typeface="Wingdings" panose="05000000000000000000" pitchFamily="2" charset="2"/>
              <a:buChar char="Ø"/>
            </a:pPr>
            <a:r>
              <a:rPr lang="es-ES_tradnl" altLang="es-CL" sz="1600" dirty="0">
                <a:solidFill>
                  <a:schemeClr val="bg1"/>
                </a:solidFill>
              </a:rPr>
              <a:t>Radares de Control de Fuego</a:t>
            </a:r>
          </a:p>
          <a:p>
            <a:pPr marL="285750" indent="-285750" algn="just">
              <a:buFont typeface="Wingdings" panose="05000000000000000000" pitchFamily="2" charset="2"/>
              <a:buChar char="Ø"/>
            </a:pPr>
            <a:r>
              <a:rPr lang="es-ES_tradnl" altLang="es-CL" sz="1600" dirty="0">
                <a:solidFill>
                  <a:schemeClr val="bg1"/>
                </a:solidFill>
              </a:rPr>
              <a:t>Radares de rebusca</a:t>
            </a:r>
          </a:p>
          <a:p>
            <a:pPr marL="285750" indent="-285750" algn="just">
              <a:buFont typeface="Wingdings" panose="05000000000000000000" pitchFamily="2" charset="2"/>
              <a:buChar char="Ø"/>
            </a:pPr>
            <a:r>
              <a:rPr lang="es-ES_tradnl" altLang="es-CL" sz="1600" dirty="0">
                <a:solidFill>
                  <a:schemeClr val="bg1"/>
                </a:solidFill>
              </a:rPr>
              <a:t>Radares especiales</a:t>
            </a:r>
          </a:p>
          <a:p>
            <a:pPr algn="just">
              <a:spcBef>
                <a:spcPct val="50000"/>
              </a:spcBef>
            </a:pPr>
            <a:endParaRPr lang="es-ES_tradnl" altLang="es-CL" sz="2800" b="1" dirty="0">
              <a:solidFill>
                <a:schemeClr val="accent2">
                  <a:lumMod val="40000"/>
                  <a:lumOff val="60000"/>
                </a:schemeClr>
              </a:solidFill>
              <a:latin typeface="Britannic Bold" panose="020B0903060703020204" pitchFamily="34" charset="0"/>
              <a:ea typeface="Segoe UI Black" panose="020B0A02040204020203" pitchFamily="34" charset="0"/>
            </a:endParaRPr>
          </a:p>
          <a:p>
            <a:pPr algn="just">
              <a:spcBef>
                <a:spcPct val="50000"/>
              </a:spcBef>
            </a:pPr>
            <a:endParaRPr lang="es-ES_tradnl" altLang="es-CL" sz="2800" b="1" dirty="0">
              <a:solidFill>
                <a:schemeClr val="accent2">
                  <a:lumMod val="40000"/>
                  <a:lumOff val="60000"/>
                </a:schemeClr>
              </a:solidFill>
              <a:latin typeface="Britannic Bold" panose="020B0903060703020204" pitchFamily="34" charset="0"/>
              <a:ea typeface="Segoe UI Black" panose="020B0A02040204020203" pitchFamily="34" charset="0"/>
            </a:endParaRPr>
          </a:p>
        </p:txBody>
      </p:sp>
      <p:sp>
        <p:nvSpPr>
          <p:cNvPr id="25" name="28 Rectángulo redondeado"/>
          <p:cNvSpPr/>
          <p:nvPr/>
        </p:nvSpPr>
        <p:spPr>
          <a:xfrm>
            <a:off x="3491567" y="842636"/>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CLASIFICACIÓN DE RADARES</a:t>
            </a:r>
          </a:p>
        </p:txBody>
      </p:sp>
    </p:spTree>
    <p:extLst>
      <p:ext uri="{BB962C8B-B14F-4D97-AF65-F5344CB8AC3E}">
        <p14:creationId xmlns:p14="http://schemas.microsoft.com/office/powerpoint/2010/main" val="49716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1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5" name="28 Rectángulo redondeado"/>
          <p:cNvSpPr/>
          <p:nvPr/>
        </p:nvSpPr>
        <p:spPr>
          <a:xfrm>
            <a:off x="3891677" y="869514"/>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RADAR BÁSICO</a:t>
            </a:r>
          </a:p>
        </p:txBody>
      </p:sp>
      <p:sp>
        <p:nvSpPr>
          <p:cNvPr id="16" name="Rectangle 121">
            <a:extLst>
              <a:ext uri="{FF2B5EF4-FFF2-40B4-BE49-F238E27FC236}">
                <a16:creationId xmlns:a16="http://schemas.microsoft.com/office/drawing/2014/main" id="{26519E81-C48F-4DC1-8447-5AA3137BE5EE}"/>
              </a:ext>
            </a:extLst>
          </p:cNvPr>
          <p:cNvSpPr/>
          <p:nvPr/>
        </p:nvSpPr>
        <p:spPr>
          <a:xfrm>
            <a:off x="773167" y="1929631"/>
            <a:ext cx="10653346" cy="4457700"/>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n 1"/>
          <p:cNvPicPr>
            <a:picLocks noChangeAspect="1"/>
          </p:cNvPicPr>
          <p:nvPr/>
        </p:nvPicPr>
        <p:blipFill>
          <a:blip r:embed="rId3"/>
          <a:stretch>
            <a:fillRect/>
          </a:stretch>
        </p:blipFill>
        <p:spPr>
          <a:xfrm>
            <a:off x="3290131" y="2160238"/>
            <a:ext cx="5927194" cy="39964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Tree>
    <p:extLst>
      <p:ext uri="{BB962C8B-B14F-4D97-AF65-F5344CB8AC3E}">
        <p14:creationId xmlns:p14="http://schemas.microsoft.com/office/powerpoint/2010/main" val="866952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6" name="Rectangle 121">
            <a:extLst>
              <a:ext uri="{FF2B5EF4-FFF2-40B4-BE49-F238E27FC236}">
                <a16:creationId xmlns:a16="http://schemas.microsoft.com/office/drawing/2014/main" id="{26519E81-C48F-4DC1-8447-5AA3137BE5EE}"/>
              </a:ext>
            </a:extLst>
          </p:cNvPr>
          <p:cNvSpPr/>
          <p:nvPr/>
        </p:nvSpPr>
        <p:spPr>
          <a:xfrm>
            <a:off x="401652" y="1929631"/>
            <a:ext cx="11477002" cy="474463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uadroTexto 17"/>
          <p:cNvSpPr txBox="1"/>
          <p:nvPr/>
        </p:nvSpPr>
        <p:spPr>
          <a:xfrm>
            <a:off x="869546" y="3087731"/>
            <a:ext cx="3899008" cy="2616101"/>
          </a:xfrm>
          <a:prstGeom prst="rect">
            <a:avLst/>
          </a:prstGeom>
          <a:noFill/>
        </p:spPr>
        <p:txBody>
          <a:bodyPr wrap="square" rtlCol="0">
            <a:spAutoFit/>
          </a:bodyPr>
          <a:lstStyle/>
          <a:p>
            <a:pPr algn="just"/>
            <a:r>
              <a:rPr lang="es-ES_tradnl" sz="1600" dirty="0">
                <a:solidFill>
                  <a:srgbClr val="002060"/>
                </a:solidFill>
              </a:rPr>
              <a:t>Son los radares mas usados a bordo de las unidades navales y terrestres, emplean las ondas electromagnéticas de manera que éstas son emitidas en forma controlada y por espacio de tiempos cortos, generando </a:t>
            </a:r>
            <a:r>
              <a:rPr lang="es-ES_tradnl" sz="2000" b="1" dirty="0">
                <a:solidFill>
                  <a:srgbClr val="002060"/>
                </a:solidFill>
                <a:latin typeface="Britannic Bold" panose="020B0903060703020204" pitchFamily="34" charset="0"/>
                <a:ea typeface="Segoe UI Black" panose="020B0A02040204020203" pitchFamily="34" charset="0"/>
              </a:rPr>
              <a:t>“pulsos” de ondas”</a:t>
            </a:r>
            <a:r>
              <a:rPr lang="es-ES_tradnl" sz="1600" dirty="0">
                <a:solidFill>
                  <a:srgbClr val="002060"/>
                </a:solidFill>
              </a:rPr>
              <a:t>. Esto permite emitir ondas y luego esperar el retorno del eco reflejado en el blanco, empleando la misma antena para emitir y recibir la energía electromagnética.</a:t>
            </a:r>
            <a:endParaRPr lang="es-ES" sz="1600" dirty="0">
              <a:solidFill>
                <a:srgbClr val="002060"/>
              </a:solidFill>
            </a:endParaRPr>
          </a:p>
        </p:txBody>
      </p:sp>
      <p:pic>
        <p:nvPicPr>
          <p:cNvPr id="4" name="Imagen 3"/>
          <p:cNvPicPr>
            <a:picLocks noChangeAspect="1"/>
          </p:cNvPicPr>
          <p:nvPr/>
        </p:nvPicPr>
        <p:blipFill>
          <a:blip r:embed="rId3"/>
          <a:stretch>
            <a:fillRect/>
          </a:stretch>
        </p:blipFill>
        <p:spPr>
          <a:xfrm>
            <a:off x="5236448" y="2552149"/>
            <a:ext cx="6214171" cy="3580851"/>
          </a:xfrm>
          <a:prstGeom prst="rect">
            <a:avLst/>
          </a:prstGeom>
        </p:spPr>
      </p:pic>
      <p:pic>
        <p:nvPicPr>
          <p:cNvPr id="46" name="Imagen 45"/>
          <p:cNvPicPr>
            <a:picLocks noChangeAspect="1"/>
          </p:cNvPicPr>
          <p:nvPr/>
        </p:nvPicPr>
        <p:blipFill>
          <a:blip r:embed="rId4"/>
          <a:stretch>
            <a:fillRect/>
          </a:stretch>
        </p:blipFill>
        <p:spPr>
          <a:xfrm>
            <a:off x="3606326" y="608174"/>
            <a:ext cx="4144710" cy="759505"/>
          </a:xfrm>
          <a:prstGeom prst="rect">
            <a:avLst/>
          </a:prstGeom>
          <a:ln>
            <a:noFill/>
          </a:ln>
          <a:effectLst>
            <a:outerShdw blurRad="292100" dist="139700" dir="2700000" algn="tl" rotWithShape="0">
              <a:srgbClr val="333333">
                <a:alpha val="65000"/>
              </a:srgbClr>
            </a:outerShdw>
          </a:effectLst>
        </p:spPr>
      </p:pic>
      <p:sp>
        <p:nvSpPr>
          <p:cNvPr id="47" name="Text Box 2"/>
          <p:cNvSpPr txBox="1">
            <a:spLocks noChangeArrowheads="1"/>
          </p:cNvSpPr>
          <p:nvPr/>
        </p:nvSpPr>
        <p:spPr bwMode="auto">
          <a:xfrm>
            <a:off x="3606326" y="787871"/>
            <a:ext cx="4144710"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RADAR DE PULSO</a:t>
            </a:r>
          </a:p>
        </p:txBody>
      </p:sp>
      <p:pic>
        <p:nvPicPr>
          <p:cNvPr id="48" name="Imagen 47"/>
          <p:cNvPicPr>
            <a:picLocks noChangeAspect="1"/>
          </p:cNvPicPr>
          <p:nvPr/>
        </p:nvPicPr>
        <p:blipFill>
          <a:blip r:embed="rId5"/>
          <a:stretch>
            <a:fillRect/>
          </a:stretch>
        </p:blipFill>
        <p:spPr>
          <a:xfrm>
            <a:off x="7104957" y="1688208"/>
            <a:ext cx="2791073" cy="599335"/>
          </a:xfrm>
          <a:prstGeom prst="rect">
            <a:avLst/>
          </a:prstGeom>
        </p:spPr>
      </p:pic>
      <p:sp>
        <p:nvSpPr>
          <p:cNvPr id="49" name="Text Box 2"/>
          <p:cNvSpPr txBox="1">
            <a:spLocks noChangeArrowheads="1"/>
          </p:cNvSpPr>
          <p:nvPr/>
        </p:nvSpPr>
        <p:spPr bwMode="auto">
          <a:xfrm>
            <a:off x="7175071" y="1775798"/>
            <a:ext cx="2720959" cy="400110"/>
          </a:xfrm>
          <a:prstGeom prst="rect">
            <a:avLst/>
          </a:prstGeom>
          <a:noFill/>
          <a:ln w="9525">
            <a:noFill/>
            <a:miter lim="800000"/>
            <a:headEnd/>
            <a:tailEnd/>
          </a:ln>
          <a:effectLst/>
        </p:spPr>
        <p:txBody>
          <a:bodyPr wrap="square">
            <a:spAutoFit/>
          </a:bodyPr>
          <a:lstStyle/>
          <a:p>
            <a:pPr algn="ctr" eaLnBrk="0" hangingPunct="0">
              <a:defRPr/>
            </a:pPr>
            <a:r>
              <a:rPr lang="es-ES_tradnl" sz="2000" b="1" dirty="0">
                <a:solidFill>
                  <a:schemeClr val="bg1"/>
                </a:solidFill>
                <a:latin typeface="Britannic Bold" panose="020B0903060703020204" pitchFamily="34" charset="0"/>
                <a:ea typeface="Segoe UI Black" panose="020B0A02040204020203" pitchFamily="34" charset="0"/>
              </a:rPr>
              <a:t>DIAGRAMA GENERAL</a:t>
            </a:r>
          </a:p>
        </p:txBody>
      </p:sp>
      <p:pic>
        <p:nvPicPr>
          <p:cNvPr id="19" name="Imagen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Tree>
    <p:extLst>
      <p:ext uri="{BB962C8B-B14F-4D97-AF65-F5344CB8AC3E}">
        <p14:creationId xmlns:p14="http://schemas.microsoft.com/office/powerpoint/2010/main" val="145905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6" name="Rectangle 121">
            <a:extLst>
              <a:ext uri="{FF2B5EF4-FFF2-40B4-BE49-F238E27FC236}">
                <a16:creationId xmlns:a16="http://schemas.microsoft.com/office/drawing/2014/main" id="{26519E81-C48F-4DC1-8447-5AA3137BE5EE}"/>
              </a:ext>
            </a:extLst>
          </p:cNvPr>
          <p:cNvSpPr/>
          <p:nvPr/>
        </p:nvSpPr>
        <p:spPr>
          <a:xfrm>
            <a:off x="401652" y="1947652"/>
            <a:ext cx="11477002" cy="474463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6" name="Imagen 45"/>
          <p:cNvPicPr>
            <a:picLocks noChangeAspect="1"/>
          </p:cNvPicPr>
          <p:nvPr/>
        </p:nvPicPr>
        <p:blipFill>
          <a:blip r:embed="rId3"/>
          <a:stretch>
            <a:fillRect/>
          </a:stretch>
        </p:blipFill>
        <p:spPr>
          <a:xfrm>
            <a:off x="2458821" y="728669"/>
            <a:ext cx="6845181" cy="759505"/>
          </a:xfrm>
          <a:prstGeom prst="rect">
            <a:avLst/>
          </a:prstGeom>
          <a:ln>
            <a:noFill/>
          </a:ln>
          <a:effectLst>
            <a:outerShdw blurRad="292100" dist="139700" dir="2700000" algn="tl" rotWithShape="0">
              <a:srgbClr val="333333">
                <a:alpha val="65000"/>
              </a:srgbClr>
            </a:outerShdw>
          </a:effectLst>
        </p:spPr>
      </p:pic>
      <p:sp>
        <p:nvSpPr>
          <p:cNvPr id="47" name="Text Box 2"/>
          <p:cNvSpPr txBox="1">
            <a:spLocks noChangeArrowheads="1"/>
          </p:cNvSpPr>
          <p:nvPr/>
        </p:nvSpPr>
        <p:spPr bwMode="auto">
          <a:xfrm>
            <a:off x="2713592" y="849164"/>
            <a:ext cx="6452074"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DIAGRAMA EN BLOCK DE UN RADAR DE PULSO</a:t>
            </a:r>
          </a:p>
        </p:txBody>
      </p:sp>
      <p:grpSp>
        <p:nvGrpSpPr>
          <p:cNvPr id="19" name="Grupo 18"/>
          <p:cNvGrpSpPr/>
          <p:nvPr/>
        </p:nvGrpSpPr>
        <p:grpSpPr>
          <a:xfrm>
            <a:off x="2158060" y="2049363"/>
            <a:ext cx="8470566" cy="4488257"/>
            <a:chOff x="89209" y="885836"/>
            <a:chExt cx="4787590" cy="5648167"/>
          </a:xfrm>
          <a:solidFill>
            <a:srgbClr val="002060">
              <a:alpha val="50000"/>
            </a:srgbClr>
          </a:solidFill>
        </p:grpSpPr>
        <p:pic>
          <p:nvPicPr>
            <p:cNvPr id="20" name="Picture 2"/>
            <p:cNvPicPr>
              <a:picLocks noChangeAspect="1" noChangeArrowheads="1"/>
            </p:cNvPicPr>
            <p:nvPr/>
          </p:nvPicPr>
          <p:blipFill>
            <a:blip r:embed="rId4"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21"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21 Arco"/>
          <p:cNvSpPr/>
          <p:nvPr/>
        </p:nvSpPr>
        <p:spPr>
          <a:xfrm rot="2298421">
            <a:off x="1827661" y="2266905"/>
            <a:ext cx="1079501" cy="1512888"/>
          </a:xfrm>
          <a:prstGeom prst="arc">
            <a:avLst>
              <a:gd name="adj1" fmla="val 15402738"/>
              <a:gd name="adj2" fmla="val 21570606"/>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grpSp>
        <p:nvGrpSpPr>
          <p:cNvPr id="23" name="88 Grupo"/>
          <p:cNvGrpSpPr>
            <a:grpSpLocks/>
          </p:cNvGrpSpPr>
          <p:nvPr/>
        </p:nvGrpSpPr>
        <p:grpSpPr bwMode="auto">
          <a:xfrm>
            <a:off x="2338837" y="2192425"/>
            <a:ext cx="7623959" cy="4260140"/>
            <a:chOff x="395536" y="904975"/>
            <a:chExt cx="7624027" cy="4260274"/>
          </a:xfrm>
        </p:grpSpPr>
        <p:sp>
          <p:nvSpPr>
            <p:cNvPr id="24" name="2 Rectángulo"/>
            <p:cNvSpPr/>
            <p:nvPr/>
          </p:nvSpPr>
          <p:spPr>
            <a:xfrm>
              <a:off x="395536" y="904976"/>
              <a:ext cx="1927242" cy="1852668"/>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5" name="3 Rectángulo redondeado"/>
            <p:cNvSpPr/>
            <p:nvPr/>
          </p:nvSpPr>
          <p:spPr>
            <a:xfrm>
              <a:off x="1609984" y="1522532"/>
              <a:ext cx="641356" cy="549291"/>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6" name="4 Conector"/>
            <p:cNvSpPr/>
            <p:nvPr/>
          </p:nvSpPr>
          <p:spPr>
            <a:xfrm>
              <a:off x="2108463" y="1590796"/>
              <a:ext cx="142876" cy="138117"/>
            </a:xfrm>
            <a:prstGeom prst="flowChartConnec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7" name="5 Conector"/>
            <p:cNvSpPr/>
            <p:nvPr/>
          </p:nvSpPr>
          <p:spPr>
            <a:xfrm>
              <a:off x="2108463" y="1865443"/>
              <a:ext cx="142876" cy="138116"/>
            </a:xfrm>
            <a:prstGeom prst="flowChartConnec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8" name="6 Conector"/>
            <p:cNvSpPr/>
            <p:nvPr/>
          </p:nvSpPr>
          <p:spPr>
            <a:xfrm>
              <a:off x="1681422" y="1728913"/>
              <a:ext cx="141288" cy="136529"/>
            </a:xfrm>
            <a:prstGeom prst="flowChartConnec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29" name="12 Conector recto"/>
            <p:cNvCxnSpPr/>
            <p:nvPr/>
          </p:nvCxnSpPr>
          <p:spPr>
            <a:xfrm flipV="1">
              <a:off x="1788328" y="1686417"/>
              <a:ext cx="355603" cy="1365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15 CuadroTexto"/>
            <p:cNvSpPr txBox="1">
              <a:spLocks noChangeArrowheads="1"/>
            </p:cNvSpPr>
            <p:nvPr/>
          </p:nvSpPr>
          <p:spPr bwMode="auto">
            <a:xfrm>
              <a:off x="466934" y="905331"/>
              <a:ext cx="1713546" cy="234634"/>
            </a:xfrm>
            <a:prstGeom prst="rect">
              <a:avLst/>
            </a:prstGeom>
            <a:noFill/>
            <a:ln w="9525">
              <a:noFill/>
              <a:miter lim="800000"/>
              <a:headEnd/>
              <a:tailEnd/>
            </a:ln>
          </p:spPr>
          <p:txBody>
            <a:bodyPr>
              <a:spAutoFit/>
            </a:bodyPr>
            <a:lstStyle/>
            <a:p>
              <a:pPr algn="ctr"/>
              <a:r>
                <a:rPr lang="es-MX" sz="1000" b="1"/>
                <a:t>SISTEMA DE ANTENA</a:t>
              </a:r>
              <a:endParaRPr lang="es-CL" sz="1000" b="1"/>
            </a:p>
          </p:txBody>
        </p:sp>
        <p:cxnSp>
          <p:nvCxnSpPr>
            <p:cNvPr id="31" name="23 Conector recto de flecha"/>
            <p:cNvCxnSpPr>
              <a:endCxn id="28" idx="2"/>
            </p:cNvCxnSpPr>
            <p:nvPr/>
          </p:nvCxnSpPr>
          <p:spPr>
            <a:xfrm>
              <a:off x="895602" y="1797177"/>
              <a:ext cx="785820" cy="1588"/>
            </a:xfrm>
            <a:prstGeom prst="straightConnector1">
              <a:avLst/>
            </a:prstGeom>
            <a:ln>
              <a:solidFill>
                <a:schemeClr val="tx1">
                  <a:lumMod val="95000"/>
                  <a:lumOff val="5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2" name="25 CuadroTexto"/>
            <p:cNvSpPr txBox="1">
              <a:spLocks noChangeArrowheads="1"/>
            </p:cNvSpPr>
            <p:nvPr/>
          </p:nvSpPr>
          <p:spPr bwMode="auto">
            <a:xfrm>
              <a:off x="1526872" y="2071861"/>
              <a:ext cx="856773" cy="205305"/>
            </a:xfrm>
            <a:prstGeom prst="rect">
              <a:avLst/>
            </a:prstGeom>
            <a:noFill/>
            <a:ln w="9525">
              <a:noFill/>
              <a:miter lim="800000"/>
              <a:headEnd/>
              <a:tailEnd/>
            </a:ln>
          </p:spPr>
          <p:txBody>
            <a:bodyPr>
              <a:spAutoFit/>
            </a:bodyPr>
            <a:lstStyle/>
            <a:p>
              <a:r>
                <a:rPr lang="es-MX" sz="800" b="1"/>
                <a:t>DUPLEXER</a:t>
              </a:r>
              <a:endParaRPr lang="es-CL" sz="800" b="1"/>
            </a:p>
          </p:txBody>
        </p:sp>
        <p:sp>
          <p:nvSpPr>
            <p:cNvPr id="33" name="27 CuadroTexto"/>
            <p:cNvSpPr txBox="1">
              <a:spLocks noChangeArrowheads="1"/>
            </p:cNvSpPr>
            <p:nvPr/>
          </p:nvSpPr>
          <p:spPr bwMode="auto">
            <a:xfrm>
              <a:off x="459181" y="2221049"/>
              <a:ext cx="642580" cy="205305"/>
            </a:xfrm>
            <a:prstGeom prst="rect">
              <a:avLst/>
            </a:prstGeom>
            <a:noFill/>
            <a:ln w="9525">
              <a:noFill/>
              <a:miter lim="800000"/>
              <a:headEnd/>
              <a:tailEnd/>
            </a:ln>
          </p:spPr>
          <p:txBody>
            <a:bodyPr>
              <a:spAutoFit/>
            </a:bodyPr>
            <a:lstStyle/>
            <a:p>
              <a:r>
                <a:rPr lang="es-MX" sz="800" b="1"/>
                <a:t>ANTENA</a:t>
              </a:r>
              <a:endParaRPr lang="es-CL" sz="800" b="1"/>
            </a:p>
          </p:txBody>
        </p:sp>
        <p:sp>
          <p:nvSpPr>
            <p:cNvPr id="34" name="28 CuadroTexto"/>
            <p:cNvSpPr txBox="1">
              <a:spLocks noChangeArrowheads="1"/>
            </p:cNvSpPr>
            <p:nvPr/>
          </p:nvSpPr>
          <p:spPr bwMode="auto">
            <a:xfrm>
              <a:off x="977746" y="1781576"/>
              <a:ext cx="642580" cy="322622"/>
            </a:xfrm>
            <a:prstGeom prst="rect">
              <a:avLst/>
            </a:prstGeom>
            <a:noFill/>
            <a:ln w="9525">
              <a:noFill/>
              <a:miter lim="800000"/>
              <a:headEnd/>
              <a:tailEnd/>
            </a:ln>
          </p:spPr>
          <p:txBody>
            <a:bodyPr>
              <a:spAutoFit/>
            </a:bodyPr>
            <a:lstStyle/>
            <a:p>
              <a:r>
                <a:rPr lang="es-MX" sz="800" b="1"/>
                <a:t>GUIA DE</a:t>
              </a:r>
            </a:p>
            <a:p>
              <a:r>
                <a:rPr lang="es-MX" sz="800" b="1"/>
                <a:t> ONDA</a:t>
              </a:r>
              <a:endParaRPr lang="es-CL" sz="800" b="1"/>
            </a:p>
          </p:txBody>
        </p:sp>
        <p:sp>
          <p:nvSpPr>
            <p:cNvPr id="35" name="29 Rectángulo"/>
            <p:cNvSpPr/>
            <p:nvPr/>
          </p:nvSpPr>
          <p:spPr>
            <a:xfrm>
              <a:off x="3588510" y="904975"/>
              <a:ext cx="3930988" cy="830471"/>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36" name="30 Rectángulo redondeado"/>
            <p:cNvSpPr/>
            <p:nvPr/>
          </p:nvSpPr>
          <p:spPr>
            <a:xfrm>
              <a:off x="3943287" y="1111357"/>
              <a:ext cx="1069984" cy="479439"/>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1100" b="1" dirty="0">
                  <a:solidFill>
                    <a:srgbClr val="FF0000"/>
                  </a:solidFill>
                </a:rPr>
                <a:t>OSCILADOR</a:t>
              </a:r>
              <a:endParaRPr lang="es-CL" sz="1100" b="1" dirty="0">
                <a:solidFill>
                  <a:srgbClr val="FF0000"/>
                </a:solidFill>
              </a:endParaRPr>
            </a:p>
          </p:txBody>
        </p:sp>
        <p:sp>
          <p:nvSpPr>
            <p:cNvPr id="37" name="31 Rectángulo redondeado"/>
            <p:cNvSpPr/>
            <p:nvPr/>
          </p:nvSpPr>
          <p:spPr>
            <a:xfrm>
              <a:off x="5370461" y="1111357"/>
              <a:ext cx="1214449" cy="479439"/>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1100" b="1" dirty="0">
                  <a:solidFill>
                    <a:srgbClr val="FF0000"/>
                  </a:solidFill>
                </a:rPr>
                <a:t>MODULADOR</a:t>
              </a:r>
              <a:endParaRPr lang="es-CL" sz="1100" b="1" dirty="0">
                <a:solidFill>
                  <a:srgbClr val="FF0000"/>
                </a:solidFill>
              </a:endParaRPr>
            </a:p>
          </p:txBody>
        </p:sp>
        <p:sp>
          <p:nvSpPr>
            <p:cNvPr id="38" name="32 CuadroTexto"/>
            <p:cNvSpPr txBox="1">
              <a:spLocks noChangeArrowheads="1"/>
            </p:cNvSpPr>
            <p:nvPr/>
          </p:nvSpPr>
          <p:spPr bwMode="auto">
            <a:xfrm>
              <a:off x="6598605" y="1205364"/>
              <a:ext cx="1213762" cy="249299"/>
            </a:xfrm>
            <a:prstGeom prst="rect">
              <a:avLst/>
            </a:prstGeom>
            <a:noFill/>
            <a:ln w="9525">
              <a:noFill/>
              <a:miter lim="800000"/>
              <a:headEnd/>
              <a:tailEnd/>
            </a:ln>
          </p:spPr>
          <p:txBody>
            <a:bodyPr>
              <a:spAutoFit/>
            </a:bodyPr>
            <a:lstStyle/>
            <a:p>
              <a:r>
                <a:rPr lang="es-MX" sz="1100" b="1" dirty="0"/>
                <a:t>TRANSMISOR</a:t>
              </a:r>
              <a:endParaRPr lang="es-CL" sz="1100" b="1" dirty="0"/>
            </a:p>
          </p:txBody>
        </p:sp>
        <p:cxnSp>
          <p:nvCxnSpPr>
            <p:cNvPr id="39" name="34 Conector angular"/>
            <p:cNvCxnSpPr>
              <a:stCxn id="36" idx="1"/>
              <a:endCxn id="26" idx="6"/>
            </p:cNvCxnSpPr>
            <p:nvPr/>
          </p:nvCxnSpPr>
          <p:spPr>
            <a:xfrm rot="10800000" flipV="1">
              <a:off x="2251339" y="1351077"/>
              <a:ext cx="1691947" cy="308778"/>
            </a:xfrm>
            <a:prstGeom prst="bentConnector3">
              <a:avLst>
                <a:gd name="adj1" fmla="val 50000"/>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0" name="37 Conector recto de flecha"/>
            <p:cNvCxnSpPr>
              <a:stCxn id="37" idx="1"/>
              <a:endCxn id="36" idx="3"/>
            </p:cNvCxnSpPr>
            <p:nvPr/>
          </p:nvCxnSpPr>
          <p:spPr>
            <a:xfrm rot="10800000">
              <a:off x="5013270" y="1351077"/>
              <a:ext cx="357190" cy="1587"/>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
          <p:nvSpPr>
            <p:cNvPr id="41" name="38 Rectángulo"/>
            <p:cNvSpPr/>
            <p:nvPr/>
          </p:nvSpPr>
          <p:spPr>
            <a:xfrm>
              <a:off x="3421782" y="1832182"/>
              <a:ext cx="4275727" cy="1705770"/>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2" name="39 Rectángulo redondeado"/>
            <p:cNvSpPr/>
            <p:nvPr/>
          </p:nvSpPr>
          <p:spPr>
            <a:xfrm>
              <a:off x="3545068" y="1888791"/>
              <a:ext cx="1141422" cy="481026"/>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900" b="1" dirty="0">
                  <a:solidFill>
                    <a:srgbClr val="002060"/>
                  </a:solidFill>
                </a:rPr>
                <a:t>AMPLIFICADOR DE  RF</a:t>
              </a:r>
              <a:endParaRPr lang="es-CL" sz="900" b="1" dirty="0">
                <a:solidFill>
                  <a:srgbClr val="002060"/>
                </a:solidFill>
              </a:endParaRPr>
            </a:p>
          </p:txBody>
        </p:sp>
        <p:sp>
          <p:nvSpPr>
            <p:cNvPr id="43" name="40 Rectángulo redondeado"/>
            <p:cNvSpPr/>
            <p:nvPr/>
          </p:nvSpPr>
          <p:spPr>
            <a:xfrm>
              <a:off x="4954120" y="1901971"/>
              <a:ext cx="1000134" cy="481026"/>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900" b="1" dirty="0">
                  <a:solidFill>
                    <a:srgbClr val="002060"/>
                  </a:solidFill>
                </a:rPr>
                <a:t>MEZCLADOR</a:t>
              </a:r>
              <a:endParaRPr lang="es-CL" sz="900" b="1" dirty="0">
                <a:solidFill>
                  <a:srgbClr val="002060"/>
                </a:solidFill>
              </a:endParaRPr>
            </a:p>
          </p:txBody>
        </p:sp>
        <p:sp>
          <p:nvSpPr>
            <p:cNvPr id="44" name="41 Rectángulo redondeado"/>
            <p:cNvSpPr/>
            <p:nvPr/>
          </p:nvSpPr>
          <p:spPr>
            <a:xfrm>
              <a:off x="6525759" y="1901971"/>
              <a:ext cx="998547" cy="481026"/>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1000" b="1" dirty="0">
                  <a:solidFill>
                    <a:srgbClr val="002060"/>
                  </a:solidFill>
                </a:rPr>
                <a:t>OSCILADOR LOCAL</a:t>
              </a:r>
              <a:endParaRPr lang="es-CL" sz="1000" b="1" dirty="0">
                <a:solidFill>
                  <a:srgbClr val="002060"/>
                </a:solidFill>
              </a:endParaRPr>
            </a:p>
          </p:txBody>
        </p:sp>
        <p:sp>
          <p:nvSpPr>
            <p:cNvPr id="45" name="42 Rectángulo redondeado"/>
            <p:cNvSpPr/>
            <p:nvPr/>
          </p:nvSpPr>
          <p:spPr>
            <a:xfrm>
              <a:off x="4907250" y="2613446"/>
              <a:ext cx="1271598" cy="269440"/>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900" b="1" dirty="0">
                  <a:solidFill>
                    <a:srgbClr val="002060"/>
                  </a:solidFill>
                </a:rPr>
                <a:t>AMPLIFICADOR DE IF</a:t>
              </a:r>
              <a:endParaRPr lang="es-CL" sz="900" b="1" dirty="0">
                <a:solidFill>
                  <a:srgbClr val="002060"/>
                </a:solidFill>
              </a:endParaRPr>
            </a:p>
          </p:txBody>
        </p:sp>
        <p:sp>
          <p:nvSpPr>
            <p:cNvPr id="48" name="43 Rectángulo redondeado"/>
            <p:cNvSpPr/>
            <p:nvPr/>
          </p:nvSpPr>
          <p:spPr>
            <a:xfrm>
              <a:off x="4604248" y="3089976"/>
              <a:ext cx="1724336" cy="291128"/>
            </a:xfrm>
            <a:prstGeom prst="round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1000" dirty="0">
                  <a:solidFill>
                    <a:srgbClr val="002060"/>
                  </a:solidFill>
                </a:rPr>
                <a:t>DETECTOR /PROCESADOR</a:t>
              </a:r>
              <a:endParaRPr lang="es-CL" sz="1000" dirty="0">
                <a:solidFill>
                  <a:srgbClr val="002060"/>
                </a:solidFill>
              </a:endParaRPr>
            </a:p>
          </p:txBody>
        </p:sp>
        <p:sp>
          <p:nvSpPr>
            <p:cNvPr id="49" name="44 CuadroTexto"/>
            <p:cNvSpPr txBox="1">
              <a:spLocks noChangeArrowheads="1"/>
            </p:cNvSpPr>
            <p:nvPr/>
          </p:nvSpPr>
          <p:spPr bwMode="auto">
            <a:xfrm>
              <a:off x="6664748" y="2767350"/>
              <a:ext cx="999569" cy="249299"/>
            </a:xfrm>
            <a:prstGeom prst="rect">
              <a:avLst/>
            </a:prstGeom>
            <a:noFill/>
            <a:ln w="9525">
              <a:noFill/>
              <a:miter lim="800000"/>
              <a:headEnd/>
              <a:tailEnd/>
            </a:ln>
          </p:spPr>
          <p:txBody>
            <a:bodyPr>
              <a:spAutoFit/>
            </a:bodyPr>
            <a:lstStyle/>
            <a:p>
              <a:r>
                <a:rPr lang="es-MX" sz="1100" b="1" dirty="0"/>
                <a:t>RECEPTOR</a:t>
              </a:r>
              <a:endParaRPr lang="es-CL" sz="1100" b="1" dirty="0"/>
            </a:p>
          </p:txBody>
        </p:sp>
        <p:sp>
          <p:nvSpPr>
            <p:cNvPr id="50" name="45 Rectángulo"/>
            <p:cNvSpPr/>
            <p:nvPr/>
          </p:nvSpPr>
          <p:spPr>
            <a:xfrm>
              <a:off x="3093508" y="3587227"/>
              <a:ext cx="4926055" cy="1578022"/>
            </a:xfrm>
            <a:prstGeom prst="rect">
              <a:avLst/>
            </a:prstGeom>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1" name="46 CuadroTexto"/>
            <p:cNvSpPr txBox="1">
              <a:spLocks noChangeArrowheads="1"/>
            </p:cNvSpPr>
            <p:nvPr/>
          </p:nvSpPr>
          <p:spPr bwMode="auto">
            <a:xfrm>
              <a:off x="6525759" y="4489273"/>
              <a:ext cx="1213762" cy="249299"/>
            </a:xfrm>
            <a:prstGeom prst="rect">
              <a:avLst/>
            </a:prstGeom>
            <a:noFill/>
            <a:ln w="9525">
              <a:noFill/>
              <a:miter lim="800000"/>
              <a:headEnd/>
              <a:tailEnd/>
            </a:ln>
          </p:spPr>
          <p:txBody>
            <a:bodyPr>
              <a:spAutoFit/>
            </a:bodyPr>
            <a:lstStyle/>
            <a:p>
              <a:r>
                <a:rPr lang="es-MX" sz="1100" b="1" dirty="0"/>
                <a:t>INTERFASES</a:t>
              </a:r>
              <a:endParaRPr lang="es-CL" sz="1100" b="1" dirty="0"/>
            </a:p>
          </p:txBody>
        </p:sp>
        <p:grpSp>
          <p:nvGrpSpPr>
            <p:cNvPr id="52" name="58 Grupo"/>
            <p:cNvGrpSpPr>
              <a:grpSpLocks/>
            </p:cNvGrpSpPr>
            <p:nvPr/>
          </p:nvGrpSpPr>
          <p:grpSpPr bwMode="auto">
            <a:xfrm>
              <a:off x="3379265" y="3793614"/>
              <a:ext cx="927109" cy="890615"/>
              <a:chOff x="3620786" y="3723608"/>
              <a:chExt cx="935032" cy="934595"/>
            </a:xfrm>
          </p:grpSpPr>
          <p:sp>
            <p:nvSpPr>
              <p:cNvPr id="68" name="47 Conector"/>
              <p:cNvSpPr/>
              <p:nvPr/>
            </p:nvSpPr>
            <p:spPr>
              <a:xfrm>
                <a:off x="3764863" y="3795241"/>
                <a:ext cx="574789" cy="648053"/>
              </a:xfrm>
              <a:prstGeom prst="flowChartConnector">
                <a:avLst/>
              </a:prstGeom>
              <a:solidFill>
                <a:srgbClr val="FF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70" name="52 Conector recto"/>
              <p:cNvCxnSpPr/>
              <p:nvPr/>
            </p:nvCxnSpPr>
            <p:spPr>
              <a:xfrm rot="5400000" flipH="1" flipV="1">
                <a:off x="4039094" y="3966422"/>
                <a:ext cx="143271" cy="144098"/>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71" name="54 Rectángulo redondeado"/>
              <p:cNvSpPr/>
              <p:nvPr/>
            </p:nvSpPr>
            <p:spPr>
              <a:xfrm>
                <a:off x="3620786" y="3723608"/>
                <a:ext cx="935032" cy="934595"/>
              </a:xfrm>
              <a:prstGeom prst="roundRec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2" name="55 Conector"/>
              <p:cNvSpPr/>
              <p:nvPr/>
            </p:nvSpPr>
            <p:spPr>
              <a:xfrm>
                <a:off x="4411712" y="3866883"/>
                <a:ext cx="72048" cy="71635"/>
              </a:xfrm>
              <a:prstGeom prst="flowChartConnector">
                <a:avLst/>
              </a:prstGeom>
              <a:solidFill>
                <a:schemeClr val="accent2"/>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3" name="56 Conector"/>
              <p:cNvSpPr/>
              <p:nvPr/>
            </p:nvSpPr>
            <p:spPr>
              <a:xfrm>
                <a:off x="4426125" y="4096774"/>
                <a:ext cx="72049" cy="71635"/>
              </a:xfrm>
              <a:prstGeom prst="flowChartConnector">
                <a:avLst/>
              </a:prstGeom>
              <a:solidFill>
                <a:schemeClr val="accent2"/>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4" name="57 Conector"/>
              <p:cNvSpPr/>
              <p:nvPr/>
            </p:nvSpPr>
            <p:spPr>
              <a:xfrm>
                <a:off x="4411712" y="4369989"/>
                <a:ext cx="72048" cy="73302"/>
              </a:xfrm>
              <a:prstGeom prst="flowChartConnector">
                <a:avLst/>
              </a:prstGeom>
              <a:solidFill>
                <a:schemeClr val="accent2"/>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grpSp>
        <p:sp>
          <p:nvSpPr>
            <p:cNvPr id="53" name="59 CuadroTexto"/>
            <p:cNvSpPr txBox="1">
              <a:spLocks noChangeArrowheads="1"/>
            </p:cNvSpPr>
            <p:nvPr/>
          </p:nvSpPr>
          <p:spPr bwMode="auto">
            <a:xfrm>
              <a:off x="3211228" y="4753533"/>
              <a:ext cx="1213762" cy="400122"/>
            </a:xfrm>
            <a:prstGeom prst="rect">
              <a:avLst/>
            </a:prstGeom>
            <a:noFill/>
            <a:ln w="9525">
              <a:noFill/>
              <a:miter lim="800000"/>
              <a:headEnd/>
              <a:tailEnd/>
            </a:ln>
          </p:spPr>
          <p:txBody>
            <a:bodyPr>
              <a:spAutoFit/>
            </a:bodyPr>
            <a:lstStyle/>
            <a:p>
              <a:pPr algn="ctr"/>
              <a:r>
                <a:rPr lang="es-MX" sz="1000" b="1" dirty="0"/>
                <a:t>PANTALLA DE RADAR</a:t>
              </a:r>
              <a:endParaRPr lang="es-CL" sz="1000" b="1" dirty="0"/>
            </a:p>
          </p:txBody>
        </p:sp>
        <p:grpSp>
          <p:nvGrpSpPr>
            <p:cNvPr id="54" name="63 Grupo"/>
            <p:cNvGrpSpPr>
              <a:grpSpLocks/>
            </p:cNvGrpSpPr>
            <p:nvPr/>
          </p:nvGrpSpPr>
          <p:grpSpPr bwMode="auto">
            <a:xfrm>
              <a:off x="5365354" y="3845271"/>
              <a:ext cx="428608" cy="617555"/>
              <a:chOff x="1231368" y="2193646"/>
              <a:chExt cx="432270" cy="648052"/>
            </a:xfrm>
          </p:grpSpPr>
          <p:sp>
            <p:nvSpPr>
              <p:cNvPr id="65" name="60 Arco de bloque"/>
              <p:cNvSpPr/>
              <p:nvPr/>
            </p:nvSpPr>
            <p:spPr>
              <a:xfrm>
                <a:off x="1303407" y="2193646"/>
                <a:ext cx="288195" cy="648052"/>
              </a:xfrm>
              <a:prstGeom prst="blockArc">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66" name="61 Proceso"/>
              <p:cNvSpPr/>
              <p:nvPr/>
            </p:nvSpPr>
            <p:spPr>
              <a:xfrm>
                <a:off x="1519541" y="2481856"/>
                <a:ext cx="144097" cy="216573"/>
              </a:xfrm>
              <a:prstGeom prst="flowChartProcess">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7" name="62 Proceso"/>
              <p:cNvSpPr/>
              <p:nvPr/>
            </p:nvSpPr>
            <p:spPr>
              <a:xfrm>
                <a:off x="1231368" y="2481856"/>
                <a:ext cx="144097" cy="216573"/>
              </a:xfrm>
              <a:prstGeom prst="flowChartProcess">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sp>
          <p:nvSpPr>
            <p:cNvPr id="55" name="65 CuadroTexto"/>
            <p:cNvSpPr txBox="1">
              <a:spLocks noChangeArrowheads="1"/>
            </p:cNvSpPr>
            <p:nvPr/>
          </p:nvSpPr>
          <p:spPr bwMode="auto">
            <a:xfrm>
              <a:off x="5008514" y="4394193"/>
              <a:ext cx="1213762" cy="381281"/>
            </a:xfrm>
            <a:prstGeom prst="rect">
              <a:avLst/>
            </a:prstGeom>
            <a:noFill/>
            <a:ln w="9525">
              <a:noFill/>
              <a:miter lim="800000"/>
              <a:headEnd/>
              <a:tailEnd/>
            </a:ln>
          </p:spPr>
          <p:txBody>
            <a:bodyPr>
              <a:spAutoFit/>
            </a:bodyPr>
            <a:lstStyle/>
            <a:p>
              <a:pPr algn="ctr"/>
              <a:r>
                <a:rPr lang="es-MX" sz="1000" b="1"/>
                <a:t>ALARMA SONIDO</a:t>
              </a:r>
              <a:endParaRPr lang="es-CL" sz="1000" b="1"/>
            </a:p>
          </p:txBody>
        </p:sp>
        <p:sp>
          <p:nvSpPr>
            <p:cNvPr id="56" name="66 Rectángulo redondeado"/>
            <p:cNvSpPr/>
            <p:nvPr/>
          </p:nvSpPr>
          <p:spPr>
            <a:xfrm>
              <a:off x="6386014" y="3793613"/>
              <a:ext cx="1133485" cy="479439"/>
            </a:xfrm>
            <a:prstGeom prst="round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1000" b="1" dirty="0">
                  <a:solidFill>
                    <a:schemeClr val="tx1"/>
                  </a:solidFill>
                </a:rPr>
                <a:t>OTRAS INTERFASES</a:t>
              </a:r>
              <a:endParaRPr lang="es-CL" sz="1000" b="1" dirty="0">
                <a:solidFill>
                  <a:schemeClr val="tx1"/>
                </a:solidFill>
              </a:endParaRPr>
            </a:p>
          </p:txBody>
        </p:sp>
        <p:cxnSp>
          <p:nvCxnSpPr>
            <p:cNvPr id="57" name="70 Forma"/>
            <p:cNvCxnSpPr>
              <a:stCxn id="27" idx="4"/>
              <a:endCxn id="42" idx="1"/>
            </p:cNvCxnSpPr>
            <p:nvPr/>
          </p:nvCxnSpPr>
          <p:spPr>
            <a:xfrm rot="16200000" flipH="1">
              <a:off x="2799613" y="1383848"/>
              <a:ext cx="125745" cy="1365166"/>
            </a:xfrm>
            <a:prstGeom prst="bentConnector2">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8" name="73 Conector recto de flecha"/>
            <p:cNvCxnSpPr>
              <a:stCxn id="42" idx="3"/>
              <a:endCxn id="43" idx="1"/>
            </p:cNvCxnSpPr>
            <p:nvPr/>
          </p:nvCxnSpPr>
          <p:spPr>
            <a:xfrm>
              <a:off x="4686490" y="2129304"/>
              <a:ext cx="267630" cy="13180"/>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9" name="75 Conector recto de flecha"/>
            <p:cNvCxnSpPr>
              <a:stCxn id="44" idx="1"/>
              <a:endCxn id="43" idx="3"/>
            </p:cNvCxnSpPr>
            <p:nvPr/>
          </p:nvCxnSpPr>
          <p:spPr>
            <a:xfrm rot="10800000">
              <a:off x="5954254" y="2141690"/>
              <a:ext cx="571505" cy="1588"/>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0" name="77 Conector recto de flecha"/>
            <p:cNvCxnSpPr/>
            <p:nvPr/>
          </p:nvCxnSpPr>
          <p:spPr>
            <a:xfrm>
              <a:off x="5457256" y="2392234"/>
              <a:ext cx="0" cy="216006"/>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1" name="79 Conector recto de flecha"/>
            <p:cNvCxnSpPr/>
            <p:nvPr/>
          </p:nvCxnSpPr>
          <p:spPr>
            <a:xfrm rot="16200000" flipH="1">
              <a:off x="5371251" y="2975863"/>
              <a:ext cx="180005" cy="0"/>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3" name="83 Conector recto de flecha"/>
            <p:cNvCxnSpPr>
              <a:stCxn id="48" idx="2"/>
            </p:cNvCxnSpPr>
            <p:nvPr/>
          </p:nvCxnSpPr>
          <p:spPr>
            <a:xfrm>
              <a:off x="5466416" y="3381104"/>
              <a:ext cx="110628" cy="464168"/>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76" name="89 Arco de bloque"/>
          <p:cNvSpPr/>
          <p:nvPr/>
        </p:nvSpPr>
        <p:spPr>
          <a:xfrm rot="5574100">
            <a:off x="2272956" y="2966199"/>
            <a:ext cx="863600" cy="287337"/>
          </a:xfrm>
          <a:prstGeom prst="blockArc">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cxnSp>
        <p:nvCxnSpPr>
          <p:cNvPr id="89" name="Conector recto 88"/>
          <p:cNvCxnSpPr/>
          <p:nvPr/>
        </p:nvCxnSpPr>
        <p:spPr>
          <a:xfrm flipV="1">
            <a:off x="5736888" y="4939468"/>
            <a:ext cx="3142192" cy="8839"/>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92" name="Conector recto 91"/>
          <p:cNvCxnSpPr>
            <a:stCxn id="48" idx="2"/>
          </p:cNvCxnSpPr>
          <p:nvPr/>
        </p:nvCxnSpPr>
        <p:spPr>
          <a:xfrm>
            <a:off x="7409672" y="4668476"/>
            <a:ext cx="0" cy="3020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Conector recto de flecha 94"/>
          <p:cNvCxnSpPr/>
          <p:nvPr/>
        </p:nvCxnSpPr>
        <p:spPr>
          <a:xfrm>
            <a:off x="5736888" y="4944883"/>
            <a:ext cx="0" cy="180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6" name="Conector recto de flecha 95"/>
          <p:cNvCxnSpPr/>
          <p:nvPr/>
        </p:nvCxnSpPr>
        <p:spPr>
          <a:xfrm>
            <a:off x="8880317" y="4934909"/>
            <a:ext cx="0" cy="144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97" name="Imagen 9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Tree>
    <p:extLst>
      <p:ext uri="{BB962C8B-B14F-4D97-AF65-F5344CB8AC3E}">
        <p14:creationId xmlns:p14="http://schemas.microsoft.com/office/powerpoint/2010/main" val="527912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96553" y="1237108"/>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2" name="Imagen 1"/>
          <p:cNvPicPr>
            <a:picLocks noChangeAspect="1"/>
          </p:cNvPicPr>
          <p:nvPr/>
        </p:nvPicPr>
        <p:blipFill>
          <a:blip r:embed="rId4"/>
          <a:stretch>
            <a:fillRect/>
          </a:stretch>
        </p:blipFill>
        <p:spPr>
          <a:xfrm>
            <a:off x="5988735" y="2245371"/>
            <a:ext cx="5866393" cy="31626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2" name="Imagen 71"/>
          <p:cNvPicPr>
            <a:picLocks noChangeAspect="1"/>
          </p:cNvPicPr>
          <p:nvPr/>
        </p:nvPicPr>
        <p:blipFill>
          <a:blip r:embed="rId5"/>
          <a:stretch>
            <a:fillRect/>
          </a:stretch>
        </p:blipFill>
        <p:spPr>
          <a:xfrm>
            <a:off x="4059252" y="223614"/>
            <a:ext cx="4144710"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4059252" y="403311"/>
            <a:ext cx="4144710"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DEFINICIONES</a:t>
            </a:r>
          </a:p>
        </p:txBody>
      </p:sp>
      <p:sp>
        <p:nvSpPr>
          <p:cNvPr id="74" name="Rectangle 24">
            <a:extLst>
              <a:ext uri="{FF2B5EF4-FFF2-40B4-BE49-F238E27FC236}">
                <a16:creationId xmlns:a16="http://schemas.microsoft.com/office/drawing/2014/main" id="{814E8360-63F3-4F18-817E-6FBC4551EF0D}"/>
              </a:ext>
            </a:extLst>
          </p:cNvPr>
          <p:cNvSpPr/>
          <p:nvPr/>
        </p:nvSpPr>
        <p:spPr>
          <a:xfrm>
            <a:off x="423378" y="1361649"/>
            <a:ext cx="1726250" cy="307777"/>
          </a:xfrm>
          <a:prstGeom prst="rect">
            <a:avLst/>
          </a:prstGeom>
        </p:spPr>
        <p:txBody>
          <a:bodyPr wrap="square" lIns="0" tIns="0" rIns="0" bIns="0">
            <a:spAutoFit/>
          </a:bodyPr>
          <a:lstStyle/>
          <a:p>
            <a:pPr algn="ct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TRANSMISIOR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75" name="Rectangle 16">
            <a:extLst>
              <a:ext uri="{FF2B5EF4-FFF2-40B4-BE49-F238E27FC236}">
                <a16:creationId xmlns:a16="http://schemas.microsoft.com/office/drawing/2014/main" id="{F4A23E82-4ADA-4290-A732-46C59CED37BE}"/>
              </a:ext>
            </a:extLst>
          </p:cNvPr>
          <p:cNvSpPr/>
          <p:nvPr/>
        </p:nvSpPr>
        <p:spPr>
          <a:xfrm>
            <a:off x="532286" y="1757975"/>
            <a:ext cx="5107938" cy="553998"/>
          </a:xfrm>
          <a:prstGeom prst="rect">
            <a:avLst/>
          </a:prstGeom>
        </p:spPr>
        <p:txBody>
          <a:bodyPr wrap="square" lIns="0" tIns="0" rIns="0" bIns="0">
            <a:spAutoFit/>
          </a:bodyPr>
          <a:lstStyle/>
          <a:p>
            <a:pPr algn="just"/>
            <a:r>
              <a:rPr lang="es-MX" sz="1200" dirty="0">
                <a:solidFill>
                  <a:srgbClr val="083D65"/>
                </a:solidFill>
                <a:latin typeface="Segoe UI" panose="020B0502040204020203" pitchFamily="34" charset="0"/>
                <a:cs typeface="Segoe UI" panose="020B0502040204020203" pitchFamily="34" charset="0"/>
              </a:rPr>
              <a:t>Es responsable de generar la onda electro-magnética transmitida por el Radar en forma continua o por </a:t>
            </a:r>
            <a:r>
              <a:rPr lang="es-MX" sz="1200" b="1" dirty="0">
                <a:solidFill>
                  <a:srgbClr val="002060"/>
                </a:solidFill>
                <a:latin typeface="Segoe UI" panose="020B0502040204020203" pitchFamily="34" charset="0"/>
                <a:cs typeface="Segoe UI" panose="020B0502040204020203" pitchFamily="34" charset="0"/>
              </a:rPr>
              <a:t>pulsos</a:t>
            </a:r>
            <a:r>
              <a:rPr lang="es-MX" sz="1200" dirty="0">
                <a:solidFill>
                  <a:srgbClr val="083D65"/>
                </a:solidFill>
                <a:latin typeface="Segoe UI" panose="020B0502040204020203" pitchFamily="34" charset="0"/>
                <a:cs typeface="Segoe UI" panose="020B0502040204020203" pitchFamily="34" charset="0"/>
              </a:rPr>
              <a:t>. Contiene al </a:t>
            </a:r>
            <a:r>
              <a:rPr lang="es-MX" sz="1200" u="sng" dirty="0">
                <a:solidFill>
                  <a:srgbClr val="083D65"/>
                </a:solidFill>
                <a:latin typeface="Segoe UI" panose="020B0502040204020203" pitchFamily="34" charset="0"/>
                <a:cs typeface="Segoe UI" panose="020B0502040204020203" pitchFamily="34" charset="0"/>
              </a:rPr>
              <a:t>Oscilador</a:t>
            </a:r>
            <a:r>
              <a:rPr lang="es-MX" sz="1200" dirty="0">
                <a:solidFill>
                  <a:srgbClr val="083D65"/>
                </a:solidFill>
                <a:latin typeface="Segoe UI" panose="020B0502040204020203" pitchFamily="34" charset="0"/>
                <a:cs typeface="Segoe UI" panose="020B0502040204020203" pitchFamily="34" charset="0"/>
              </a:rPr>
              <a:t> y al </a:t>
            </a:r>
            <a:r>
              <a:rPr lang="es-MX" sz="1200" u="sng" dirty="0">
                <a:solidFill>
                  <a:srgbClr val="083D65"/>
                </a:solidFill>
                <a:latin typeface="Segoe UI" panose="020B0502040204020203" pitchFamily="34" charset="0"/>
                <a:cs typeface="Segoe UI" panose="020B0502040204020203" pitchFamily="34" charset="0"/>
              </a:rPr>
              <a:t>Modulador de Pulsos</a:t>
            </a:r>
            <a:endParaRPr lang="es-CL" sz="1200" u="sng" dirty="0">
              <a:solidFill>
                <a:srgbClr val="083D65"/>
              </a:solidFill>
              <a:latin typeface="Segoe UI" panose="020B0502040204020203" pitchFamily="34" charset="0"/>
              <a:cs typeface="Segoe UI" panose="020B0502040204020203" pitchFamily="34" charset="0"/>
            </a:endParaRPr>
          </a:p>
        </p:txBody>
      </p:sp>
      <p:pic>
        <p:nvPicPr>
          <p:cNvPr id="76" name="Imagen 75"/>
          <p:cNvPicPr>
            <a:picLocks noChangeAspect="1"/>
          </p:cNvPicPr>
          <p:nvPr/>
        </p:nvPicPr>
        <p:blipFill>
          <a:blip r:embed="rId6"/>
          <a:stretch>
            <a:fillRect/>
          </a:stretch>
        </p:blipFill>
        <p:spPr>
          <a:xfrm>
            <a:off x="281664" y="1424997"/>
            <a:ext cx="141714" cy="181079"/>
          </a:xfrm>
          <a:prstGeom prst="rect">
            <a:avLst/>
          </a:prstGeom>
        </p:spPr>
      </p:pic>
      <p:sp>
        <p:nvSpPr>
          <p:cNvPr id="81" name="Rectangle 24">
            <a:extLst>
              <a:ext uri="{FF2B5EF4-FFF2-40B4-BE49-F238E27FC236}">
                <a16:creationId xmlns:a16="http://schemas.microsoft.com/office/drawing/2014/main" id="{814E8360-63F3-4F18-817E-6FBC4551EF0D}"/>
              </a:ext>
            </a:extLst>
          </p:cNvPr>
          <p:cNvSpPr/>
          <p:nvPr/>
        </p:nvSpPr>
        <p:spPr>
          <a:xfrm>
            <a:off x="333241" y="2418167"/>
            <a:ext cx="1638243" cy="307777"/>
          </a:xfrm>
          <a:prstGeom prst="rect">
            <a:avLst/>
          </a:prstGeom>
        </p:spPr>
        <p:txBody>
          <a:bodyPr wrap="square" lIns="0" tIns="0" rIns="0" bIns="0">
            <a:spAutoFit/>
          </a:bodyPr>
          <a:lstStyle/>
          <a:p>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OSCILADOR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2" name="Rectangle 16">
            <a:extLst>
              <a:ext uri="{FF2B5EF4-FFF2-40B4-BE49-F238E27FC236}">
                <a16:creationId xmlns:a16="http://schemas.microsoft.com/office/drawing/2014/main" id="{F4A23E82-4ADA-4290-A732-46C59CED37BE}"/>
              </a:ext>
            </a:extLst>
          </p:cNvPr>
          <p:cNvSpPr/>
          <p:nvPr/>
        </p:nvSpPr>
        <p:spPr>
          <a:xfrm>
            <a:off x="493790" y="2820832"/>
            <a:ext cx="5146434" cy="923330"/>
          </a:xfrm>
          <a:prstGeom prst="rect">
            <a:avLst/>
          </a:prstGeom>
        </p:spPr>
        <p:txBody>
          <a:bodyPr wrap="square" lIns="0" tIns="0" rIns="0" bIns="0">
            <a:spAutoFit/>
          </a:bodyPr>
          <a:lstStyle/>
          <a:p>
            <a:pPr algn="just">
              <a:defRPr/>
            </a:pPr>
            <a:r>
              <a:rPr lang="es-MX" sz="1200" dirty="0">
                <a:solidFill>
                  <a:srgbClr val="083D65"/>
                </a:solidFill>
                <a:latin typeface="Segoe UI" panose="020B0502040204020203" pitchFamily="34" charset="0"/>
                <a:cs typeface="Segoe UI" panose="020B0502040204020203" pitchFamily="34" charset="0"/>
              </a:rPr>
              <a:t>Componente responsable de generar una onda electro-magnética de forma sinusoidal y de muy alta frecuencia, la potencia de la onda varía desde 10 W a 1 MW (1 x 106 W)  y su frecuencia, entre 1 GHz y 40 GHz , dependiendo del empleo del Radar.</a:t>
            </a:r>
          </a:p>
          <a:p>
            <a:pPr algn="just">
              <a:defRPr/>
            </a:pPr>
            <a:r>
              <a:rPr lang="es-MX" sz="1200" dirty="0">
                <a:solidFill>
                  <a:srgbClr val="083D65"/>
                </a:solidFill>
                <a:latin typeface="Segoe UI" panose="020B0502040204020203" pitchFamily="34" charset="0"/>
                <a:cs typeface="Segoe UI" panose="020B0502040204020203" pitchFamily="34" charset="0"/>
              </a:rPr>
              <a:t>Tipos de osciladores son : Magnetrón, TWT y el KLYSTRON</a:t>
            </a:r>
            <a:endParaRPr lang="es-CL" sz="1200" dirty="0">
              <a:solidFill>
                <a:srgbClr val="083D65"/>
              </a:solidFill>
              <a:latin typeface="Segoe UI" panose="020B0502040204020203" pitchFamily="34" charset="0"/>
              <a:cs typeface="Segoe UI" panose="020B0502040204020203" pitchFamily="34" charset="0"/>
            </a:endParaRPr>
          </a:p>
        </p:txBody>
      </p:sp>
      <p:pic>
        <p:nvPicPr>
          <p:cNvPr id="83" name="Imagen 82"/>
          <p:cNvPicPr>
            <a:picLocks noChangeAspect="1"/>
          </p:cNvPicPr>
          <p:nvPr/>
        </p:nvPicPr>
        <p:blipFill>
          <a:blip r:embed="rId6"/>
          <a:stretch>
            <a:fillRect/>
          </a:stretch>
        </p:blipFill>
        <p:spPr>
          <a:xfrm>
            <a:off x="243169" y="2487854"/>
            <a:ext cx="141714" cy="181079"/>
          </a:xfrm>
          <a:prstGeom prst="rect">
            <a:avLst/>
          </a:prstGeom>
        </p:spPr>
      </p:pic>
      <p:sp>
        <p:nvSpPr>
          <p:cNvPr id="84" name="Rectangle 24">
            <a:extLst>
              <a:ext uri="{FF2B5EF4-FFF2-40B4-BE49-F238E27FC236}">
                <a16:creationId xmlns:a16="http://schemas.microsoft.com/office/drawing/2014/main" id="{814E8360-63F3-4F18-817E-6FBC4551EF0D}"/>
              </a:ext>
            </a:extLst>
          </p:cNvPr>
          <p:cNvSpPr/>
          <p:nvPr/>
        </p:nvSpPr>
        <p:spPr>
          <a:xfrm>
            <a:off x="363981" y="3801288"/>
            <a:ext cx="3011605" cy="307777"/>
          </a:xfrm>
          <a:prstGeom prst="rect">
            <a:avLst/>
          </a:prstGeom>
        </p:spPr>
        <p:txBody>
          <a:bodyPr wrap="square" lIns="0" tIns="0" rIns="0" bIns="0">
            <a:spAutoFit/>
          </a:bodyPr>
          <a:lstStyle/>
          <a:p>
            <a:pPr algn="just"/>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MODULADOR DE PULSO</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5" name="Rectangle 16">
            <a:extLst>
              <a:ext uri="{FF2B5EF4-FFF2-40B4-BE49-F238E27FC236}">
                <a16:creationId xmlns:a16="http://schemas.microsoft.com/office/drawing/2014/main" id="{F4A23E82-4ADA-4290-A732-46C59CED37BE}"/>
              </a:ext>
            </a:extLst>
          </p:cNvPr>
          <p:cNvSpPr/>
          <p:nvPr/>
        </p:nvSpPr>
        <p:spPr>
          <a:xfrm>
            <a:off x="472890" y="4197614"/>
            <a:ext cx="5098967" cy="738664"/>
          </a:xfrm>
          <a:prstGeom prst="rect">
            <a:avLst/>
          </a:prstGeom>
        </p:spPr>
        <p:txBody>
          <a:bodyPr wrap="square" lIns="0" tIns="0" rIns="0" bIns="0">
            <a:spAutoFit/>
          </a:bodyPr>
          <a:lstStyle/>
          <a:p>
            <a:pPr algn="just">
              <a:defRPr/>
            </a:pPr>
            <a:r>
              <a:rPr lang="es-MX" sz="1200" dirty="0">
                <a:solidFill>
                  <a:srgbClr val="083D65"/>
                </a:solidFill>
                <a:latin typeface="Segoe UI" panose="020B0502040204020203" pitchFamily="34" charset="0"/>
                <a:cs typeface="Segoe UI" panose="020B0502040204020203" pitchFamily="34" charset="0"/>
              </a:rPr>
              <a:t>Componente que controla al oscilador, encendiéndolo y apagándolo para crear los pulsos de energía E/M sinusoidal de alta potencia y frecuencia.</a:t>
            </a:r>
            <a:r>
              <a:rPr lang="es-CL" sz="1200" dirty="0">
                <a:solidFill>
                  <a:srgbClr val="083D65"/>
                </a:solidFill>
                <a:latin typeface="Segoe UI" panose="020B0502040204020203" pitchFamily="34" charset="0"/>
                <a:cs typeface="Segoe UI" panose="020B0502040204020203" pitchFamily="34" charset="0"/>
              </a:rPr>
              <a:t> También controla la acción del Duplexer y da inicio al conteo de tiempo en la pantalla de Radar.</a:t>
            </a:r>
            <a:endParaRPr lang="es-MX" sz="1200" dirty="0">
              <a:solidFill>
                <a:srgbClr val="083D65"/>
              </a:solidFill>
              <a:latin typeface="Segoe UI" panose="020B0502040204020203" pitchFamily="34" charset="0"/>
              <a:cs typeface="Segoe UI" panose="020B0502040204020203" pitchFamily="34" charset="0"/>
            </a:endParaRPr>
          </a:p>
        </p:txBody>
      </p:sp>
      <p:pic>
        <p:nvPicPr>
          <p:cNvPr id="86" name="Imagen 85"/>
          <p:cNvPicPr>
            <a:picLocks noChangeAspect="1"/>
          </p:cNvPicPr>
          <p:nvPr/>
        </p:nvPicPr>
        <p:blipFill>
          <a:blip r:embed="rId6"/>
          <a:stretch>
            <a:fillRect/>
          </a:stretch>
        </p:blipFill>
        <p:spPr>
          <a:xfrm>
            <a:off x="222268" y="3864636"/>
            <a:ext cx="141714" cy="181079"/>
          </a:xfrm>
          <a:prstGeom prst="rect">
            <a:avLst/>
          </a:prstGeom>
        </p:spPr>
      </p:pic>
      <p:sp>
        <p:nvSpPr>
          <p:cNvPr id="88" name="Rectangle 24">
            <a:extLst>
              <a:ext uri="{FF2B5EF4-FFF2-40B4-BE49-F238E27FC236}">
                <a16:creationId xmlns:a16="http://schemas.microsoft.com/office/drawing/2014/main" id="{814E8360-63F3-4F18-817E-6FBC4551EF0D}"/>
              </a:ext>
            </a:extLst>
          </p:cNvPr>
          <p:cNvSpPr/>
          <p:nvPr/>
        </p:nvSpPr>
        <p:spPr>
          <a:xfrm>
            <a:off x="423377" y="5048391"/>
            <a:ext cx="3011605" cy="307777"/>
          </a:xfrm>
          <a:prstGeom prst="rect">
            <a:avLst/>
          </a:prstGeom>
        </p:spPr>
        <p:txBody>
          <a:bodyPr wrap="square" lIns="0" tIns="0" rIns="0" bIns="0">
            <a:spAutoFit/>
          </a:bodyPr>
          <a:lstStyle/>
          <a:p>
            <a:pPr algn="just"/>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MODULADOR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9" name="Rectangle 16">
            <a:extLst>
              <a:ext uri="{FF2B5EF4-FFF2-40B4-BE49-F238E27FC236}">
                <a16:creationId xmlns:a16="http://schemas.microsoft.com/office/drawing/2014/main" id="{F4A23E82-4ADA-4290-A732-46C59CED37BE}"/>
              </a:ext>
            </a:extLst>
          </p:cNvPr>
          <p:cNvSpPr/>
          <p:nvPr/>
        </p:nvSpPr>
        <p:spPr>
          <a:xfrm>
            <a:off x="532286" y="5384895"/>
            <a:ext cx="5107938" cy="1292662"/>
          </a:xfrm>
          <a:prstGeom prst="rect">
            <a:avLst/>
          </a:prstGeom>
        </p:spPr>
        <p:txBody>
          <a:bodyPr wrap="square" lIns="0" tIns="0" rIns="0" bIns="0">
            <a:spAutoFit/>
          </a:bodyPr>
          <a:lstStyle/>
          <a:p>
            <a:pPr algn="just" eaLnBrk="0" hangingPunct="0">
              <a:defRPr/>
            </a:pPr>
            <a:r>
              <a:rPr lang="es-ES_tradnl" sz="1200" dirty="0">
                <a:solidFill>
                  <a:srgbClr val="083D65"/>
                </a:solidFill>
                <a:latin typeface="Segoe UI" panose="020B0502040204020203" pitchFamily="34" charset="0"/>
                <a:cs typeface="Segoe UI" panose="020B0502040204020203" pitchFamily="34" charset="0"/>
              </a:rPr>
              <a:t>Sincroniza el funcionamiento de los componentes del Radar. Asegura el largo exacto de cada pulso transmitido.</a:t>
            </a:r>
          </a:p>
          <a:p>
            <a:pPr algn="just" eaLnBrk="0" hangingPunct="0">
              <a:defRPr/>
            </a:pPr>
            <a:r>
              <a:rPr lang="es-ES_tradnl" sz="1200" dirty="0">
                <a:solidFill>
                  <a:srgbClr val="083D65"/>
                </a:solidFill>
                <a:latin typeface="Segoe UI" panose="020B0502040204020203" pitchFamily="34" charset="0"/>
                <a:cs typeface="Segoe UI" panose="020B0502040204020203" pitchFamily="34" charset="0"/>
              </a:rPr>
              <a:t>Dispara el transmisor (Trigger) e inicia el barrido de la pantalla.</a:t>
            </a:r>
          </a:p>
          <a:p>
            <a:pPr algn="just" eaLnBrk="0" hangingPunct="0">
              <a:defRPr/>
            </a:pPr>
            <a:r>
              <a:rPr lang="es-ES_tradnl" sz="1200" dirty="0">
                <a:solidFill>
                  <a:srgbClr val="083D65"/>
                </a:solidFill>
                <a:latin typeface="Segoe UI" panose="020B0502040204020203" pitchFamily="34" charset="0"/>
                <a:cs typeface="Segoe UI" panose="020B0502040204020203" pitchFamily="34" charset="0"/>
              </a:rPr>
              <a:t>Establece la frecuencia de repetición de pulsos (PRF)</a:t>
            </a:r>
          </a:p>
          <a:p>
            <a:pPr algn="just" eaLnBrk="0" hangingPunct="0">
              <a:defRPr/>
            </a:pPr>
            <a:r>
              <a:rPr lang="es-ES_tradnl" sz="1200" dirty="0">
                <a:solidFill>
                  <a:srgbClr val="083D65"/>
                </a:solidFill>
                <a:latin typeface="Segoe UI" panose="020B0502040204020203" pitchFamily="34" charset="0"/>
                <a:cs typeface="Segoe UI" panose="020B0502040204020203" pitchFamily="34" charset="0"/>
              </a:rPr>
              <a:t>Inicia el “conteo del tiempo” desde la transmisión de un pulso hasta la recepción del eco</a:t>
            </a:r>
          </a:p>
          <a:p>
            <a:pPr algn="just" eaLnBrk="0" hangingPunct="0">
              <a:defRPr/>
            </a:pPr>
            <a:r>
              <a:rPr lang="es-ES_tradnl" sz="1200" dirty="0">
                <a:solidFill>
                  <a:srgbClr val="083D65"/>
                </a:solidFill>
                <a:latin typeface="Segoe UI" panose="020B0502040204020203" pitchFamily="34" charset="0"/>
                <a:cs typeface="Segoe UI" panose="020B0502040204020203" pitchFamily="34" charset="0"/>
              </a:rPr>
              <a:t>Controla la operación del Duplexer</a:t>
            </a:r>
          </a:p>
        </p:txBody>
      </p:sp>
      <p:pic>
        <p:nvPicPr>
          <p:cNvPr id="90" name="Imagen 89"/>
          <p:cNvPicPr>
            <a:picLocks noChangeAspect="1"/>
          </p:cNvPicPr>
          <p:nvPr/>
        </p:nvPicPr>
        <p:blipFill>
          <a:blip r:embed="rId6"/>
          <a:stretch>
            <a:fillRect/>
          </a:stretch>
        </p:blipFill>
        <p:spPr>
          <a:xfrm>
            <a:off x="281664" y="5111739"/>
            <a:ext cx="141714" cy="181079"/>
          </a:xfrm>
          <a:prstGeom prst="rect">
            <a:avLst/>
          </a:prstGeom>
        </p:spPr>
      </p:pic>
      <p:sp>
        <p:nvSpPr>
          <p:cNvPr id="4" name="Rectángulo 3"/>
          <p:cNvSpPr/>
          <p:nvPr/>
        </p:nvSpPr>
        <p:spPr>
          <a:xfrm>
            <a:off x="8315059" y="2311973"/>
            <a:ext cx="2880000" cy="644872"/>
          </a:xfrm>
          <a:prstGeom prst="rect">
            <a:avLst/>
          </a:prstGeom>
          <a:noFill/>
          <a:ln w="3810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08745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barn(inVertical)">
                                      <p:cBhvr>
                                        <p:cTn id="7" dur="500"/>
                                        <p:tgtEl>
                                          <p:spTgt spid="7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barn(inVertical)">
                                      <p:cBhvr>
                                        <p:cTn id="10" dur="500"/>
                                        <p:tgtEl>
                                          <p:spTgt spid="75"/>
                                        </p:tgtEl>
                                      </p:cBhvr>
                                    </p:animEffect>
                                  </p:childTnLst>
                                </p:cTn>
                              </p:par>
                              <p:par>
                                <p:cTn id="11" presetID="16" presetClass="entr" presetSubtype="21"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barn(inVertical)">
                                      <p:cBhvr>
                                        <p:cTn id="13" dur="500"/>
                                        <p:tgtEl>
                                          <p:spTgt spid="7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barn(inVertical)">
                                      <p:cBhvr>
                                        <p:cTn id="21" dur="500"/>
                                        <p:tgtEl>
                                          <p:spTgt spid="81"/>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82"/>
                                        </p:tgtEl>
                                        <p:attrNameLst>
                                          <p:attrName>style.visibility</p:attrName>
                                        </p:attrNameLst>
                                      </p:cBhvr>
                                      <p:to>
                                        <p:strVal val="visible"/>
                                      </p:to>
                                    </p:set>
                                    <p:animEffect transition="in" filter="barn(inVertical)">
                                      <p:cBhvr>
                                        <p:cTn id="24" dur="500"/>
                                        <p:tgtEl>
                                          <p:spTgt spid="82"/>
                                        </p:tgtEl>
                                      </p:cBhvr>
                                    </p:animEffect>
                                  </p:childTnLst>
                                </p:cTn>
                              </p:par>
                              <p:par>
                                <p:cTn id="25" presetID="16" presetClass="entr" presetSubtype="21" fill="hold" nodeType="with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arn(inVertic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arn(inVertical)">
                                      <p:cBhvr>
                                        <p:cTn id="32" dur="500"/>
                                        <p:tgtEl>
                                          <p:spTgt spid="84"/>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barn(inVertical)">
                                      <p:cBhvr>
                                        <p:cTn id="35" dur="500"/>
                                        <p:tgtEl>
                                          <p:spTgt spid="85"/>
                                        </p:tgtEl>
                                      </p:cBhvr>
                                    </p:animEffect>
                                  </p:childTnLst>
                                </p:cTn>
                              </p:par>
                              <p:par>
                                <p:cTn id="36" presetID="16" presetClass="entr" presetSubtype="21"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barn(inVertical)">
                                      <p:cBhvr>
                                        <p:cTn id="38" dur="500"/>
                                        <p:tgtEl>
                                          <p:spTgt spid="86"/>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barn(inVertical)">
                                      <p:cBhvr>
                                        <p:cTn id="43" dur="500"/>
                                        <p:tgtEl>
                                          <p:spTgt spid="88"/>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9"/>
                                        </p:tgtEl>
                                        <p:attrNameLst>
                                          <p:attrName>style.visibility</p:attrName>
                                        </p:attrNameLst>
                                      </p:cBhvr>
                                      <p:to>
                                        <p:strVal val="visible"/>
                                      </p:to>
                                    </p:set>
                                    <p:animEffect transition="in" filter="barn(inVertical)">
                                      <p:cBhvr>
                                        <p:cTn id="46" dur="500"/>
                                        <p:tgtEl>
                                          <p:spTgt spid="89"/>
                                        </p:tgtEl>
                                      </p:cBhvr>
                                    </p:animEffect>
                                  </p:childTnLst>
                                </p:cTn>
                              </p:par>
                              <p:par>
                                <p:cTn id="47" presetID="16" presetClass="entr" presetSubtype="21"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barn(inVertical)">
                                      <p:cBhvr>
                                        <p:cTn id="49"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75" grpId="0"/>
      <p:bldP spid="81" grpId="0"/>
      <p:bldP spid="82" grpId="0"/>
      <p:bldP spid="84" grpId="0"/>
      <p:bldP spid="85" grpId="0"/>
      <p:bldP spid="88" grpId="0"/>
      <p:bldP spid="89"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96553" y="1237108"/>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2" name="Imagen 1"/>
          <p:cNvPicPr>
            <a:picLocks noChangeAspect="1"/>
          </p:cNvPicPr>
          <p:nvPr/>
        </p:nvPicPr>
        <p:blipFill>
          <a:blip r:embed="rId4"/>
          <a:stretch>
            <a:fillRect/>
          </a:stretch>
        </p:blipFill>
        <p:spPr>
          <a:xfrm>
            <a:off x="5967410" y="1898190"/>
            <a:ext cx="5866393" cy="31626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2" name="Imagen 71"/>
          <p:cNvPicPr>
            <a:picLocks noChangeAspect="1"/>
          </p:cNvPicPr>
          <p:nvPr/>
        </p:nvPicPr>
        <p:blipFill>
          <a:blip r:embed="rId5"/>
          <a:stretch>
            <a:fillRect/>
          </a:stretch>
        </p:blipFill>
        <p:spPr>
          <a:xfrm>
            <a:off x="4059252" y="223614"/>
            <a:ext cx="4144710"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4059252" y="403311"/>
            <a:ext cx="4144710"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DEFINICIONES</a:t>
            </a:r>
          </a:p>
        </p:txBody>
      </p:sp>
      <p:sp>
        <p:nvSpPr>
          <p:cNvPr id="74" name="Rectangle 24">
            <a:extLst>
              <a:ext uri="{FF2B5EF4-FFF2-40B4-BE49-F238E27FC236}">
                <a16:creationId xmlns:a16="http://schemas.microsoft.com/office/drawing/2014/main" id="{814E8360-63F3-4F18-817E-6FBC4551EF0D}"/>
              </a:ext>
            </a:extLst>
          </p:cNvPr>
          <p:cNvSpPr/>
          <p:nvPr/>
        </p:nvSpPr>
        <p:spPr>
          <a:xfrm>
            <a:off x="352521" y="1361647"/>
            <a:ext cx="2584742" cy="307777"/>
          </a:xfrm>
          <a:prstGeom prst="rect">
            <a:avLst/>
          </a:prstGeom>
        </p:spPr>
        <p:txBody>
          <a:bodyPr wrap="square" lIns="0" tIns="0" rIns="0" bIns="0">
            <a:spAutoFit/>
          </a:bodyPr>
          <a:lstStyle/>
          <a:p>
            <a:pPr algn="ct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SISTEMA DE ANTENA</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75" name="Rectangle 16">
            <a:extLst>
              <a:ext uri="{FF2B5EF4-FFF2-40B4-BE49-F238E27FC236}">
                <a16:creationId xmlns:a16="http://schemas.microsoft.com/office/drawing/2014/main" id="{F4A23E82-4ADA-4290-A732-46C59CED37BE}"/>
              </a:ext>
            </a:extLst>
          </p:cNvPr>
          <p:cNvSpPr/>
          <p:nvPr/>
        </p:nvSpPr>
        <p:spPr>
          <a:xfrm>
            <a:off x="532286" y="1757975"/>
            <a:ext cx="5107938" cy="738664"/>
          </a:xfrm>
          <a:prstGeom prst="rect">
            <a:avLst/>
          </a:prstGeom>
        </p:spPr>
        <p:txBody>
          <a:bodyPr wrap="square" lIns="0" tIns="0" rIns="0" bIns="0">
            <a:spAutoFit/>
          </a:bodyPr>
          <a:lstStyle/>
          <a:p>
            <a:pPr algn="just"/>
            <a:r>
              <a:rPr lang="es-MX" sz="1200" dirty="0">
                <a:solidFill>
                  <a:srgbClr val="083D65"/>
                </a:solidFill>
                <a:latin typeface="Segoe UI" panose="020B0502040204020203" pitchFamily="34" charset="0"/>
                <a:cs typeface="Segoe UI" panose="020B0502040204020203" pitchFamily="34" charset="0"/>
              </a:rPr>
              <a:t>Es responsable de transportar la energía E/M desde el transmisor a la antena y recolectar las señales que vuelven (ecos) para conducirlas al receptor para su procesamiento. Lo conforman, el </a:t>
            </a:r>
            <a:r>
              <a:rPr lang="es-MX" sz="1200" b="1" dirty="0">
                <a:solidFill>
                  <a:srgbClr val="002060"/>
                </a:solidFill>
                <a:latin typeface="Segoe UI" panose="020B0502040204020203" pitchFamily="34" charset="0"/>
                <a:cs typeface="Segoe UI" panose="020B0502040204020203" pitchFamily="34" charset="0"/>
              </a:rPr>
              <a:t>Duplexer</a:t>
            </a:r>
            <a:r>
              <a:rPr lang="es-MX" sz="1200" dirty="0">
                <a:solidFill>
                  <a:srgbClr val="083D65"/>
                </a:solidFill>
                <a:latin typeface="Segoe UI" panose="020B0502040204020203" pitchFamily="34" charset="0"/>
                <a:cs typeface="Segoe UI" panose="020B0502040204020203" pitchFamily="34" charset="0"/>
              </a:rPr>
              <a:t>, la </a:t>
            </a:r>
            <a:r>
              <a:rPr lang="es-MX" sz="1200" b="1" dirty="0">
                <a:solidFill>
                  <a:srgbClr val="002060"/>
                </a:solidFill>
                <a:latin typeface="Segoe UI" panose="020B0502040204020203" pitchFamily="34" charset="0"/>
                <a:cs typeface="Segoe UI" panose="020B0502040204020203" pitchFamily="34" charset="0"/>
              </a:rPr>
              <a:t>Guía de Ondas </a:t>
            </a:r>
            <a:r>
              <a:rPr lang="es-MX" sz="1200" dirty="0">
                <a:solidFill>
                  <a:srgbClr val="083D65"/>
                </a:solidFill>
                <a:latin typeface="Segoe UI" panose="020B0502040204020203" pitchFamily="34" charset="0"/>
                <a:cs typeface="Segoe UI" panose="020B0502040204020203" pitchFamily="34" charset="0"/>
              </a:rPr>
              <a:t>y la </a:t>
            </a:r>
            <a:r>
              <a:rPr lang="es-MX" sz="1200" b="1" dirty="0">
                <a:solidFill>
                  <a:srgbClr val="002060"/>
                </a:solidFill>
                <a:latin typeface="Segoe UI" panose="020B0502040204020203" pitchFamily="34" charset="0"/>
                <a:cs typeface="Segoe UI" panose="020B0502040204020203" pitchFamily="34" charset="0"/>
              </a:rPr>
              <a:t>Antena</a:t>
            </a:r>
            <a:r>
              <a:rPr lang="es-MX" sz="1200" dirty="0">
                <a:solidFill>
                  <a:srgbClr val="083D65"/>
                </a:solidFill>
                <a:latin typeface="Segoe UI" panose="020B0502040204020203" pitchFamily="34" charset="0"/>
                <a:cs typeface="Segoe UI" panose="020B0502040204020203" pitchFamily="34" charset="0"/>
              </a:rPr>
              <a:t>.</a:t>
            </a:r>
            <a:endParaRPr lang="es-CL" sz="1200" u="sng" dirty="0">
              <a:solidFill>
                <a:srgbClr val="083D65"/>
              </a:solidFill>
              <a:latin typeface="Segoe UI" panose="020B0502040204020203" pitchFamily="34" charset="0"/>
              <a:cs typeface="Segoe UI" panose="020B0502040204020203" pitchFamily="34" charset="0"/>
            </a:endParaRPr>
          </a:p>
        </p:txBody>
      </p:sp>
      <p:pic>
        <p:nvPicPr>
          <p:cNvPr id="76" name="Imagen 75"/>
          <p:cNvPicPr>
            <a:picLocks noChangeAspect="1"/>
          </p:cNvPicPr>
          <p:nvPr/>
        </p:nvPicPr>
        <p:blipFill>
          <a:blip r:embed="rId6"/>
          <a:stretch>
            <a:fillRect/>
          </a:stretch>
        </p:blipFill>
        <p:spPr>
          <a:xfrm>
            <a:off x="281664" y="1424997"/>
            <a:ext cx="141714" cy="181079"/>
          </a:xfrm>
          <a:prstGeom prst="rect">
            <a:avLst/>
          </a:prstGeom>
        </p:spPr>
      </p:pic>
      <p:sp>
        <p:nvSpPr>
          <p:cNvPr id="81" name="Rectangle 24">
            <a:extLst>
              <a:ext uri="{FF2B5EF4-FFF2-40B4-BE49-F238E27FC236}">
                <a16:creationId xmlns:a16="http://schemas.microsoft.com/office/drawing/2014/main" id="{814E8360-63F3-4F18-817E-6FBC4551EF0D}"/>
              </a:ext>
            </a:extLst>
          </p:cNvPr>
          <p:cNvSpPr/>
          <p:nvPr/>
        </p:nvSpPr>
        <p:spPr>
          <a:xfrm>
            <a:off x="333241" y="2700180"/>
            <a:ext cx="1638243" cy="307777"/>
          </a:xfrm>
          <a:prstGeom prst="rect">
            <a:avLst/>
          </a:prstGeom>
        </p:spPr>
        <p:txBody>
          <a:bodyPr wrap="square" lIns="0" tIns="0" rIns="0" bIns="0">
            <a:spAutoFit/>
          </a:bodyPr>
          <a:lstStyle/>
          <a:p>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DUPLEXER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2" name="Rectangle 16">
            <a:extLst>
              <a:ext uri="{FF2B5EF4-FFF2-40B4-BE49-F238E27FC236}">
                <a16:creationId xmlns:a16="http://schemas.microsoft.com/office/drawing/2014/main" id="{F4A23E82-4ADA-4290-A732-46C59CED37BE}"/>
              </a:ext>
            </a:extLst>
          </p:cNvPr>
          <p:cNvSpPr/>
          <p:nvPr/>
        </p:nvSpPr>
        <p:spPr>
          <a:xfrm>
            <a:off x="493790" y="3102845"/>
            <a:ext cx="5078067" cy="1107996"/>
          </a:xfrm>
          <a:prstGeom prst="rect">
            <a:avLst/>
          </a:prstGeom>
        </p:spPr>
        <p:txBody>
          <a:bodyPr wrap="square" lIns="0" tIns="0" rIns="0" bIns="0">
            <a:spAutoFit/>
          </a:bodyPr>
          <a:lstStyle/>
          <a:p>
            <a:pPr algn="just">
              <a:defRPr/>
            </a:pPr>
            <a:r>
              <a:rPr lang="es-MX" sz="1200" dirty="0">
                <a:solidFill>
                  <a:srgbClr val="083D65"/>
                </a:solidFill>
                <a:latin typeface="Segoe UI" panose="020B0502040204020203" pitchFamily="34" charset="0"/>
                <a:cs typeface="Segoe UI" panose="020B0502040204020203" pitchFamily="34" charset="0"/>
              </a:rPr>
              <a:t>Componente que actúa como </a:t>
            </a:r>
            <a:r>
              <a:rPr lang="es-MX" sz="1200" b="1" dirty="0">
                <a:solidFill>
                  <a:srgbClr val="002060"/>
                </a:solidFill>
                <a:latin typeface="Segoe UI" panose="020B0502040204020203" pitchFamily="34" charset="0"/>
                <a:cs typeface="Segoe UI" panose="020B0502040204020203" pitchFamily="34" charset="0"/>
              </a:rPr>
              <a:t>interruptor</a:t>
            </a:r>
            <a:r>
              <a:rPr lang="es-MX" sz="1200" dirty="0">
                <a:solidFill>
                  <a:srgbClr val="083D65"/>
                </a:solidFill>
                <a:latin typeface="Segoe UI" panose="020B0502040204020203" pitchFamily="34" charset="0"/>
                <a:cs typeface="Segoe UI" panose="020B0502040204020203" pitchFamily="34" charset="0"/>
              </a:rPr>
              <a:t>, conectando y bloqueando al Receptor asegurando su protección de la alta energía emitida en cada pulso por el oscilador. También se le conoce como </a:t>
            </a:r>
            <a:r>
              <a:rPr lang="es-MX" sz="1200" b="1" dirty="0">
                <a:solidFill>
                  <a:srgbClr val="002060"/>
                </a:solidFill>
                <a:latin typeface="Segoe UI" panose="020B0502040204020203" pitchFamily="34" charset="0"/>
                <a:cs typeface="Segoe UI" panose="020B0502040204020203" pitchFamily="34" charset="0"/>
              </a:rPr>
              <a:t>“válvula T/R”</a:t>
            </a:r>
            <a:r>
              <a:rPr lang="es-MX" sz="1200" dirty="0">
                <a:solidFill>
                  <a:srgbClr val="083D65"/>
                </a:solidFill>
                <a:latin typeface="Segoe UI" panose="020B0502040204020203" pitchFamily="34" charset="0"/>
                <a:cs typeface="Segoe UI" panose="020B0502040204020203" pitchFamily="34" charset="0"/>
              </a:rPr>
              <a:t>; permite la transmisión de alta energía (1MW ) y recibe señales de eco muy débiles (10-13 W) Su operación correcta es vital para el funcionamiento del Radar y la protección del receptor.</a:t>
            </a:r>
            <a:endParaRPr lang="es-CL" sz="1200" dirty="0">
              <a:solidFill>
                <a:srgbClr val="083D65"/>
              </a:solidFill>
              <a:latin typeface="Segoe UI" panose="020B0502040204020203" pitchFamily="34" charset="0"/>
              <a:cs typeface="Segoe UI" panose="020B0502040204020203" pitchFamily="34" charset="0"/>
            </a:endParaRPr>
          </a:p>
        </p:txBody>
      </p:sp>
      <p:pic>
        <p:nvPicPr>
          <p:cNvPr id="83" name="Imagen 82"/>
          <p:cNvPicPr>
            <a:picLocks noChangeAspect="1"/>
          </p:cNvPicPr>
          <p:nvPr/>
        </p:nvPicPr>
        <p:blipFill>
          <a:blip r:embed="rId6"/>
          <a:stretch>
            <a:fillRect/>
          </a:stretch>
        </p:blipFill>
        <p:spPr>
          <a:xfrm>
            <a:off x="243169" y="2769867"/>
            <a:ext cx="141714" cy="181079"/>
          </a:xfrm>
          <a:prstGeom prst="rect">
            <a:avLst/>
          </a:prstGeom>
        </p:spPr>
      </p:pic>
      <p:sp>
        <p:nvSpPr>
          <p:cNvPr id="84" name="Rectangle 24">
            <a:extLst>
              <a:ext uri="{FF2B5EF4-FFF2-40B4-BE49-F238E27FC236}">
                <a16:creationId xmlns:a16="http://schemas.microsoft.com/office/drawing/2014/main" id="{814E8360-63F3-4F18-817E-6FBC4551EF0D}"/>
              </a:ext>
            </a:extLst>
          </p:cNvPr>
          <p:cNvSpPr/>
          <p:nvPr/>
        </p:nvSpPr>
        <p:spPr>
          <a:xfrm>
            <a:off x="363981" y="4296951"/>
            <a:ext cx="3011605" cy="307777"/>
          </a:xfrm>
          <a:prstGeom prst="rect">
            <a:avLst/>
          </a:prstGeom>
        </p:spPr>
        <p:txBody>
          <a:bodyPr wrap="square" lIns="0" tIns="0" rIns="0" bIns="0">
            <a:spAutoFit/>
          </a:bodyPr>
          <a:lstStyle/>
          <a:p>
            <a:pPr algn="just"/>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GUÍA DE ONDAS</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5" name="Rectangle 16">
            <a:extLst>
              <a:ext uri="{FF2B5EF4-FFF2-40B4-BE49-F238E27FC236}">
                <a16:creationId xmlns:a16="http://schemas.microsoft.com/office/drawing/2014/main" id="{F4A23E82-4ADA-4290-A732-46C59CED37BE}"/>
              </a:ext>
            </a:extLst>
          </p:cNvPr>
          <p:cNvSpPr/>
          <p:nvPr/>
        </p:nvSpPr>
        <p:spPr>
          <a:xfrm>
            <a:off x="472890" y="4693277"/>
            <a:ext cx="5098967" cy="1477328"/>
          </a:xfrm>
          <a:prstGeom prst="rect">
            <a:avLst/>
          </a:prstGeom>
        </p:spPr>
        <p:txBody>
          <a:bodyPr wrap="square" lIns="0" tIns="0" rIns="0" bIns="0">
            <a:spAutoFit/>
          </a:bodyPr>
          <a:lstStyle/>
          <a:p>
            <a:pPr algn="just"/>
            <a:r>
              <a:rPr lang="es-MX" sz="1200" dirty="0">
                <a:solidFill>
                  <a:srgbClr val="083D65"/>
                </a:solidFill>
                <a:latin typeface="Segoe UI" panose="020B0502040204020203" pitchFamily="34" charset="0"/>
                <a:cs typeface="Segoe UI" panose="020B0502040204020203" pitchFamily="34" charset="0"/>
              </a:rPr>
              <a:t>Son los </a:t>
            </a:r>
            <a:r>
              <a:rPr lang="es-MX" sz="1200" b="1" dirty="0">
                <a:solidFill>
                  <a:srgbClr val="002060"/>
                </a:solidFill>
                <a:latin typeface="Segoe UI" panose="020B0502040204020203" pitchFamily="34" charset="0"/>
                <a:cs typeface="Segoe UI" panose="020B0502040204020203" pitchFamily="34" charset="0"/>
              </a:rPr>
              <a:t>“Tubos” </a:t>
            </a:r>
            <a:r>
              <a:rPr lang="es-MX" sz="1200" dirty="0">
                <a:solidFill>
                  <a:srgbClr val="083D65"/>
                </a:solidFill>
                <a:latin typeface="Segoe UI" panose="020B0502040204020203" pitchFamily="34" charset="0"/>
                <a:cs typeface="Segoe UI" panose="020B0502040204020203" pitchFamily="34" charset="0"/>
              </a:rPr>
              <a:t>empleados para conducir la energía E/M hacia y desde la Antena, son generalmente rectangulares y sus medidas influyen en la facilidad de traslado de la energía a través de éstos. Deben ser revisados para evitar corrosión , suciedad y humedad en su interior y verificar no existan abolladuras.</a:t>
            </a:r>
          </a:p>
          <a:p>
            <a:pPr algn="just"/>
            <a:r>
              <a:rPr lang="es-MX" sz="1200" b="1" dirty="0">
                <a:solidFill>
                  <a:srgbClr val="002060"/>
                </a:solidFill>
                <a:latin typeface="Segoe UI" panose="020B0502040204020203" pitchFamily="34" charset="0"/>
                <a:cs typeface="Segoe UI" panose="020B0502040204020203" pitchFamily="34" charset="0"/>
              </a:rPr>
              <a:t>R.O.E.: (Razón de Onda Estacionaria) </a:t>
            </a:r>
            <a:r>
              <a:rPr lang="es-MX" sz="1200" dirty="0">
                <a:solidFill>
                  <a:srgbClr val="083D65"/>
                </a:solidFill>
                <a:latin typeface="Segoe UI" panose="020B0502040204020203" pitchFamily="34" charset="0"/>
                <a:cs typeface="Segoe UI" panose="020B0502040204020203" pitchFamily="34" charset="0"/>
              </a:rPr>
              <a:t>Energía que se devuelve al transmisor por rebotes en el interior de la Guía de Ondas debe ser mínima. Puede fundir la G. de Onda.</a:t>
            </a:r>
          </a:p>
        </p:txBody>
      </p:sp>
      <p:pic>
        <p:nvPicPr>
          <p:cNvPr id="86" name="Imagen 85"/>
          <p:cNvPicPr>
            <a:picLocks noChangeAspect="1"/>
          </p:cNvPicPr>
          <p:nvPr/>
        </p:nvPicPr>
        <p:blipFill>
          <a:blip r:embed="rId6"/>
          <a:stretch>
            <a:fillRect/>
          </a:stretch>
        </p:blipFill>
        <p:spPr>
          <a:xfrm>
            <a:off x="222268" y="4360299"/>
            <a:ext cx="141714" cy="181079"/>
          </a:xfrm>
          <a:prstGeom prst="rect">
            <a:avLst/>
          </a:prstGeom>
        </p:spPr>
      </p:pic>
      <p:sp>
        <p:nvSpPr>
          <p:cNvPr id="4" name="Rectángulo 3"/>
          <p:cNvSpPr/>
          <p:nvPr/>
        </p:nvSpPr>
        <p:spPr>
          <a:xfrm>
            <a:off x="5975957" y="1917928"/>
            <a:ext cx="1561434" cy="1483297"/>
          </a:xfrm>
          <a:prstGeom prst="rect">
            <a:avLst/>
          </a:prstGeom>
          <a:noFill/>
          <a:ln w="3810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7" name="TextBox 42"/>
          <p:cNvSpPr txBox="1"/>
          <p:nvPr/>
        </p:nvSpPr>
        <p:spPr>
          <a:xfrm>
            <a:off x="8203962" y="5439666"/>
            <a:ext cx="3566972" cy="646331"/>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defRPr sz="1400" b="1"/>
            </a:lvl1pPr>
          </a:lstStyle>
          <a:p>
            <a:pPr algn="just"/>
            <a:r>
              <a:rPr lang="es-MX" sz="1200" dirty="0"/>
              <a:t>Guía de ondas común: Dimensiones óptimas para conducir energía E/M. (</a:t>
            </a:r>
            <a:r>
              <a:rPr lang="el-GR" sz="1200" dirty="0"/>
              <a:t>λ</a:t>
            </a:r>
            <a:r>
              <a:rPr lang="es-MX" sz="1200" dirty="0"/>
              <a:t> es la longitud de onda de la energía E/M)</a:t>
            </a:r>
            <a:endParaRPr lang="en-US" sz="1200" dirty="0"/>
          </a:p>
        </p:txBody>
      </p:sp>
      <p:sp>
        <p:nvSpPr>
          <p:cNvPr id="28" name="22 Marco"/>
          <p:cNvSpPr/>
          <p:nvPr/>
        </p:nvSpPr>
        <p:spPr bwMode="auto">
          <a:xfrm>
            <a:off x="6857975" y="5487855"/>
            <a:ext cx="1152525" cy="576263"/>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29" name="23 Abrir llave"/>
          <p:cNvSpPr/>
          <p:nvPr/>
        </p:nvSpPr>
        <p:spPr bwMode="auto">
          <a:xfrm rot="16200000">
            <a:off x="7294538" y="5630730"/>
            <a:ext cx="255587" cy="1122363"/>
          </a:xfrm>
          <a:prstGeom prst="leftBrace">
            <a:avLst/>
          </a:prstGeom>
          <a:noFill/>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dirty="0"/>
          </a:p>
        </p:txBody>
      </p:sp>
      <p:sp>
        <p:nvSpPr>
          <p:cNvPr id="30" name="24 CuadroTexto"/>
          <p:cNvSpPr txBox="1">
            <a:spLocks noChangeArrowheads="1"/>
          </p:cNvSpPr>
          <p:nvPr/>
        </p:nvSpPr>
        <p:spPr bwMode="auto">
          <a:xfrm>
            <a:off x="7001799" y="6332376"/>
            <a:ext cx="791988" cy="308004"/>
          </a:xfrm>
          <a:prstGeom prst="rect">
            <a:avLst/>
          </a:prstGeom>
          <a:noFill/>
          <a:ln w="9525">
            <a:noFill/>
            <a:miter lim="800000"/>
            <a:headEnd/>
            <a:tailEnd/>
          </a:ln>
        </p:spPr>
        <p:txBody>
          <a:bodyPr>
            <a:spAutoFit/>
          </a:bodyPr>
          <a:lstStyle/>
          <a:p>
            <a:r>
              <a:rPr lang="es-MX" sz="1400" b="1"/>
              <a:t>1,5  </a:t>
            </a:r>
            <a:r>
              <a:rPr lang="el-GR" sz="1400" b="1"/>
              <a:t>λ</a:t>
            </a:r>
            <a:r>
              <a:rPr lang="es-MX" sz="1400" b="1"/>
              <a:t> </a:t>
            </a:r>
            <a:endParaRPr lang="es-CL" sz="1400" b="1"/>
          </a:p>
        </p:txBody>
      </p:sp>
      <p:sp>
        <p:nvSpPr>
          <p:cNvPr id="31" name="25 Abrir llave"/>
          <p:cNvSpPr/>
          <p:nvPr/>
        </p:nvSpPr>
        <p:spPr bwMode="auto">
          <a:xfrm>
            <a:off x="6642075" y="5518018"/>
            <a:ext cx="144463" cy="50482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32" name="26 CuadroTexto"/>
          <p:cNvSpPr txBox="1">
            <a:spLocks noChangeArrowheads="1"/>
          </p:cNvSpPr>
          <p:nvPr/>
        </p:nvSpPr>
        <p:spPr bwMode="auto">
          <a:xfrm>
            <a:off x="6065813" y="5631525"/>
            <a:ext cx="791988" cy="308004"/>
          </a:xfrm>
          <a:prstGeom prst="rect">
            <a:avLst/>
          </a:prstGeom>
          <a:noFill/>
          <a:ln w="9525">
            <a:noFill/>
            <a:miter lim="800000"/>
            <a:headEnd/>
            <a:tailEnd/>
          </a:ln>
        </p:spPr>
        <p:txBody>
          <a:bodyPr>
            <a:spAutoFit/>
          </a:bodyPr>
          <a:lstStyle/>
          <a:p>
            <a:r>
              <a:rPr lang="es-MX" sz="1400" b="1"/>
              <a:t>0,5  </a:t>
            </a:r>
            <a:r>
              <a:rPr lang="el-GR" sz="1400" b="1"/>
              <a:t>λ</a:t>
            </a:r>
            <a:r>
              <a:rPr lang="es-MX" sz="1400" b="1"/>
              <a:t> </a:t>
            </a:r>
            <a:endParaRPr lang="es-CL" sz="1400" b="1"/>
          </a:p>
        </p:txBody>
      </p:sp>
    </p:spTree>
    <p:extLst>
      <p:ext uri="{BB962C8B-B14F-4D97-AF65-F5344CB8AC3E}">
        <p14:creationId xmlns:p14="http://schemas.microsoft.com/office/powerpoint/2010/main" val="2269646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barn(inVertical)">
                                      <p:cBhvr>
                                        <p:cTn id="7" dur="500"/>
                                        <p:tgtEl>
                                          <p:spTgt spid="7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barn(inVertical)">
                                      <p:cBhvr>
                                        <p:cTn id="10" dur="500"/>
                                        <p:tgtEl>
                                          <p:spTgt spid="75"/>
                                        </p:tgtEl>
                                      </p:cBhvr>
                                    </p:animEffect>
                                  </p:childTnLst>
                                </p:cTn>
                              </p:par>
                              <p:par>
                                <p:cTn id="11" presetID="16" presetClass="entr" presetSubtype="21"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barn(inVertical)">
                                      <p:cBhvr>
                                        <p:cTn id="13" dur="500"/>
                                        <p:tgtEl>
                                          <p:spTgt spid="7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barn(inVertical)">
                                      <p:cBhvr>
                                        <p:cTn id="21" dur="500"/>
                                        <p:tgtEl>
                                          <p:spTgt spid="81"/>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82"/>
                                        </p:tgtEl>
                                        <p:attrNameLst>
                                          <p:attrName>style.visibility</p:attrName>
                                        </p:attrNameLst>
                                      </p:cBhvr>
                                      <p:to>
                                        <p:strVal val="visible"/>
                                      </p:to>
                                    </p:set>
                                    <p:animEffect transition="in" filter="barn(inVertical)">
                                      <p:cBhvr>
                                        <p:cTn id="24" dur="500"/>
                                        <p:tgtEl>
                                          <p:spTgt spid="82"/>
                                        </p:tgtEl>
                                      </p:cBhvr>
                                    </p:animEffect>
                                  </p:childTnLst>
                                </p:cTn>
                              </p:par>
                              <p:par>
                                <p:cTn id="25" presetID="16" presetClass="entr" presetSubtype="21" fill="hold" nodeType="with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arn(inVertic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arn(inVertical)">
                                      <p:cBhvr>
                                        <p:cTn id="32" dur="500"/>
                                        <p:tgtEl>
                                          <p:spTgt spid="84"/>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barn(inVertical)">
                                      <p:cBhvr>
                                        <p:cTn id="35" dur="500"/>
                                        <p:tgtEl>
                                          <p:spTgt spid="85"/>
                                        </p:tgtEl>
                                      </p:cBhvr>
                                    </p:animEffect>
                                  </p:childTnLst>
                                </p:cTn>
                              </p:par>
                              <p:par>
                                <p:cTn id="36" presetID="16" presetClass="entr" presetSubtype="21"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barn(inVertical)">
                                      <p:cBhvr>
                                        <p:cTn id="38" dur="500"/>
                                        <p:tgtEl>
                                          <p:spTgt spid="8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500"/>
                                        <p:tgtEl>
                                          <p:spTgt spid="3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barn(inVertical)">
                                      <p:cBhvr>
                                        <p:cTn id="5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75" grpId="0"/>
      <p:bldP spid="81" grpId="0"/>
      <p:bldP spid="82" grpId="0"/>
      <p:bldP spid="84" grpId="0"/>
      <p:bldP spid="85" grpId="0"/>
      <p:bldP spid="4" grpId="0" animBg="1"/>
      <p:bldP spid="27" grpId="0" animBg="1"/>
      <p:bldP spid="28" grpId="0" animBg="1"/>
      <p:bldP spid="29" grpId="0" animBg="1"/>
      <p:bldP spid="30" grpId="0"/>
      <p:bldP spid="31" grpId="0" animBg="1"/>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96553" y="1237108"/>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2" name="Imagen 1"/>
          <p:cNvPicPr>
            <a:picLocks noChangeAspect="1"/>
          </p:cNvPicPr>
          <p:nvPr/>
        </p:nvPicPr>
        <p:blipFill>
          <a:blip r:embed="rId4"/>
          <a:stretch>
            <a:fillRect/>
          </a:stretch>
        </p:blipFill>
        <p:spPr>
          <a:xfrm>
            <a:off x="5975957" y="2426650"/>
            <a:ext cx="5866393" cy="31626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2" name="Imagen 71"/>
          <p:cNvPicPr>
            <a:picLocks noChangeAspect="1"/>
          </p:cNvPicPr>
          <p:nvPr/>
        </p:nvPicPr>
        <p:blipFill>
          <a:blip r:embed="rId5"/>
          <a:stretch>
            <a:fillRect/>
          </a:stretch>
        </p:blipFill>
        <p:spPr>
          <a:xfrm>
            <a:off x="4059252" y="223614"/>
            <a:ext cx="4144710"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4059252" y="403311"/>
            <a:ext cx="4144710"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DEFINICIONES</a:t>
            </a:r>
          </a:p>
        </p:txBody>
      </p:sp>
      <p:sp>
        <p:nvSpPr>
          <p:cNvPr id="74" name="Rectangle 24">
            <a:extLst>
              <a:ext uri="{FF2B5EF4-FFF2-40B4-BE49-F238E27FC236}">
                <a16:creationId xmlns:a16="http://schemas.microsoft.com/office/drawing/2014/main" id="{814E8360-63F3-4F18-817E-6FBC4551EF0D}"/>
              </a:ext>
            </a:extLst>
          </p:cNvPr>
          <p:cNvSpPr/>
          <p:nvPr/>
        </p:nvSpPr>
        <p:spPr>
          <a:xfrm>
            <a:off x="452925" y="1361649"/>
            <a:ext cx="1371961" cy="307777"/>
          </a:xfrm>
          <a:prstGeom prst="rect">
            <a:avLst/>
          </a:prstGeom>
        </p:spPr>
        <p:txBody>
          <a:bodyPr wrap="square" lIns="0" tIns="0" rIns="0" bIns="0">
            <a:spAutoFit/>
          </a:bodyPr>
          <a:lstStyle/>
          <a:p>
            <a:pPr algn="ct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RECEPTOR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75" name="Rectangle 16">
            <a:extLst>
              <a:ext uri="{FF2B5EF4-FFF2-40B4-BE49-F238E27FC236}">
                <a16:creationId xmlns:a16="http://schemas.microsoft.com/office/drawing/2014/main" id="{F4A23E82-4ADA-4290-A732-46C59CED37BE}"/>
              </a:ext>
            </a:extLst>
          </p:cNvPr>
          <p:cNvSpPr/>
          <p:nvPr/>
        </p:nvSpPr>
        <p:spPr>
          <a:xfrm>
            <a:off x="532286" y="1757975"/>
            <a:ext cx="5107938" cy="738664"/>
          </a:xfrm>
          <a:prstGeom prst="rect">
            <a:avLst/>
          </a:prstGeom>
        </p:spPr>
        <p:txBody>
          <a:bodyPr wrap="square" lIns="0" tIns="0" rIns="0" bIns="0">
            <a:spAutoFit/>
          </a:bodyPr>
          <a:lstStyle/>
          <a:p>
            <a:pPr algn="just"/>
            <a:r>
              <a:rPr lang="es-MX" sz="1200" dirty="0">
                <a:solidFill>
                  <a:srgbClr val="083D65"/>
                </a:solidFill>
                <a:latin typeface="Segoe UI" panose="020B0502040204020203" pitchFamily="34" charset="0"/>
                <a:cs typeface="Segoe UI" panose="020B0502040204020203" pitchFamily="34" charset="0"/>
              </a:rPr>
              <a:t>Es responsable de recibir  y discriminar la señal de “eco” reflejada en el blanco, amplificarlo y entregar esta señal a la pantalla de presentación. Esta compuesta por, el </a:t>
            </a:r>
            <a:r>
              <a:rPr lang="es-MX" sz="1200" b="1" dirty="0">
                <a:solidFill>
                  <a:srgbClr val="002060"/>
                </a:solidFill>
                <a:latin typeface="Segoe UI" panose="020B0502040204020203" pitchFamily="34" charset="0"/>
                <a:cs typeface="Segoe UI" panose="020B0502040204020203" pitchFamily="34" charset="0"/>
              </a:rPr>
              <a:t>Amplificador de RF</a:t>
            </a:r>
            <a:r>
              <a:rPr lang="es-MX" sz="1200" dirty="0">
                <a:solidFill>
                  <a:srgbClr val="083D65"/>
                </a:solidFill>
                <a:latin typeface="Segoe UI" panose="020B0502040204020203" pitchFamily="34" charset="0"/>
                <a:cs typeface="Segoe UI" panose="020B0502040204020203" pitchFamily="34" charset="0"/>
              </a:rPr>
              <a:t>, el </a:t>
            </a:r>
            <a:r>
              <a:rPr lang="es-MX" sz="1200" b="1" dirty="0">
                <a:solidFill>
                  <a:srgbClr val="002060"/>
                </a:solidFill>
                <a:latin typeface="Segoe UI" panose="020B0502040204020203" pitchFamily="34" charset="0"/>
                <a:cs typeface="Segoe UI" panose="020B0502040204020203" pitchFamily="34" charset="0"/>
              </a:rPr>
              <a:t>Mezclador</a:t>
            </a:r>
            <a:r>
              <a:rPr lang="es-MX" sz="1200" dirty="0">
                <a:solidFill>
                  <a:srgbClr val="083D65"/>
                </a:solidFill>
                <a:latin typeface="Segoe UI" panose="020B0502040204020203" pitchFamily="34" charset="0"/>
                <a:cs typeface="Segoe UI" panose="020B0502040204020203" pitchFamily="34" charset="0"/>
              </a:rPr>
              <a:t> y el </a:t>
            </a:r>
            <a:r>
              <a:rPr lang="es-MX" sz="1200" b="1" dirty="0">
                <a:solidFill>
                  <a:srgbClr val="002060"/>
                </a:solidFill>
                <a:latin typeface="Segoe UI" panose="020B0502040204020203" pitchFamily="34" charset="0"/>
                <a:cs typeface="Segoe UI" panose="020B0502040204020203" pitchFamily="34" charset="0"/>
              </a:rPr>
              <a:t>Amplificador de IF</a:t>
            </a:r>
            <a:endParaRPr lang="es-CL" sz="1200" b="1" u="sng" dirty="0">
              <a:solidFill>
                <a:srgbClr val="002060"/>
              </a:solidFill>
              <a:latin typeface="Segoe UI" panose="020B0502040204020203" pitchFamily="34" charset="0"/>
              <a:cs typeface="Segoe UI" panose="020B0502040204020203" pitchFamily="34" charset="0"/>
            </a:endParaRPr>
          </a:p>
        </p:txBody>
      </p:sp>
      <p:pic>
        <p:nvPicPr>
          <p:cNvPr id="76" name="Imagen 75"/>
          <p:cNvPicPr>
            <a:picLocks noChangeAspect="1"/>
          </p:cNvPicPr>
          <p:nvPr/>
        </p:nvPicPr>
        <p:blipFill>
          <a:blip r:embed="rId6"/>
          <a:stretch>
            <a:fillRect/>
          </a:stretch>
        </p:blipFill>
        <p:spPr>
          <a:xfrm>
            <a:off x="281664" y="1424997"/>
            <a:ext cx="141714" cy="181079"/>
          </a:xfrm>
          <a:prstGeom prst="rect">
            <a:avLst/>
          </a:prstGeom>
        </p:spPr>
      </p:pic>
      <p:sp>
        <p:nvSpPr>
          <p:cNvPr id="81" name="Rectangle 24">
            <a:extLst>
              <a:ext uri="{FF2B5EF4-FFF2-40B4-BE49-F238E27FC236}">
                <a16:creationId xmlns:a16="http://schemas.microsoft.com/office/drawing/2014/main" id="{814E8360-63F3-4F18-817E-6FBC4551EF0D}"/>
              </a:ext>
            </a:extLst>
          </p:cNvPr>
          <p:cNvSpPr/>
          <p:nvPr/>
        </p:nvSpPr>
        <p:spPr>
          <a:xfrm>
            <a:off x="333241" y="2606179"/>
            <a:ext cx="2743245" cy="307777"/>
          </a:xfrm>
          <a:prstGeom prst="rect">
            <a:avLst/>
          </a:prstGeom>
        </p:spPr>
        <p:txBody>
          <a:bodyPr wrap="square" lIns="0" tIns="0" rIns="0" bIns="0">
            <a:spAutoFit/>
          </a:bodyPr>
          <a:lstStyle/>
          <a:p>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APLIFICADOR DE RF</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2" name="Rectangle 16">
            <a:extLst>
              <a:ext uri="{FF2B5EF4-FFF2-40B4-BE49-F238E27FC236}">
                <a16:creationId xmlns:a16="http://schemas.microsoft.com/office/drawing/2014/main" id="{F4A23E82-4ADA-4290-A732-46C59CED37BE}"/>
              </a:ext>
            </a:extLst>
          </p:cNvPr>
          <p:cNvSpPr/>
          <p:nvPr/>
        </p:nvSpPr>
        <p:spPr>
          <a:xfrm>
            <a:off x="493790" y="3008844"/>
            <a:ext cx="5078067" cy="553998"/>
          </a:xfrm>
          <a:prstGeom prst="rect">
            <a:avLst/>
          </a:prstGeom>
        </p:spPr>
        <p:txBody>
          <a:bodyPr wrap="square" lIns="0" tIns="0" rIns="0" bIns="0">
            <a:spAutoFit/>
          </a:bodyPr>
          <a:lstStyle/>
          <a:p>
            <a:pPr>
              <a:defRPr/>
            </a:pPr>
            <a:r>
              <a:rPr lang="es-MX" sz="1200" dirty="0">
                <a:solidFill>
                  <a:srgbClr val="083D65"/>
                </a:solidFill>
                <a:latin typeface="Segoe UI" panose="020B0502040204020203" pitchFamily="34" charset="0"/>
                <a:cs typeface="Segoe UI" panose="020B0502040204020203" pitchFamily="34" charset="0"/>
              </a:rPr>
              <a:t>Componente que amplifica todas las señales recibidas por la antena, incluyendo las ambientales (ruido) y las de otros radares, dentro de un rango de frecuencias, y las introduce al Mezclador. </a:t>
            </a:r>
            <a:endParaRPr lang="es-CL" sz="1200" dirty="0">
              <a:solidFill>
                <a:srgbClr val="083D65"/>
              </a:solidFill>
              <a:latin typeface="Segoe UI" panose="020B0502040204020203" pitchFamily="34" charset="0"/>
              <a:cs typeface="Segoe UI" panose="020B0502040204020203" pitchFamily="34" charset="0"/>
            </a:endParaRPr>
          </a:p>
        </p:txBody>
      </p:sp>
      <p:pic>
        <p:nvPicPr>
          <p:cNvPr id="83" name="Imagen 82"/>
          <p:cNvPicPr>
            <a:picLocks noChangeAspect="1"/>
          </p:cNvPicPr>
          <p:nvPr/>
        </p:nvPicPr>
        <p:blipFill>
          <a:blip r:embed="rId6"/>
          <a:stretch>
            <a:fillRect/>
          </a:stretch>
        </p:blipFill>
        <p:spPr>
          <a:xfrm>
            <a:off x="243169" y="2675866"/>
            <a:ext cx="141714" cy="181079"/>
          </a:xfrm>
          <a:prstGeom prst="rect">
            <a:avLst/>
          </a:prstGeom>
        </p:spPr>
      </p:pic>
      <p:sp>
        <p:nvSpPr>
          <p:cNvPr id="84" name="Rectangle 24">
            <a:extLst>
              <a:ext uri="{FF2B5EF4-FFF2-40B4-BE49-F238E27FC236}">
                <a16:creationId xmlns:a16="http://schemas.microsoft.com/office/drawing/2014/main" id="{814E8360-63F3-4F18-817E-6FBC4551EF0D}"/>
              </a:ext>
            </a:extLst>
          </p:cNvPr>
          <p:cNvSpPr/>
          <p:nvPr/>
        </p:nvSpPr>
        <p:spPr>
          <a:xfrm>
            <a:off x="363981" y="3724374"/>
            <a:ext cx="3011605" cy="307777"/>
          </a:xfrm>
          <a:prstGeom prst="rect">
            <a:avLst/>
          </a:prstGeom>
        </p:spPr>
        <p:txBody>
          <a:bodyPr wrap="square" lIns="0" tIns="0" rIns="0" bIns="0">
            <a:spAutoFit/>
          </a:bodyPr>
          <a:lstStyle/>
          <a:p>
            <a:pPr algn="just"/>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MEZCLADOR</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5" name="Rectangle 16">
            <a:extLst>
              <a:ext uri="{FF2B5EF4-FFF2-40B4-BE49-F238E27FC236}">
                <a16:creationId xmlns:a16="http://schemas.microsoft.com/office/drawing/2014/main" id="{F4A23E82-4ADA-4290-A732-46C59CED37BE}"/>
              </a:ext>
            </a:extLst>
          </p:cNvPr>
          <p:cNvSpPr/>
          <p:nvPr/>
        </p:nvSpPr>
        <p:spPr>
          <a:xfrm>
            <a:off x="472890" y="4120700"/>
            <a:ext cx="5098967" cy="923330"/>
          </a:xfrm>
          <a:prstGeom prst="rect">
            <a:avLst/>
          </a:prstGeom>
        </p:spPr>
        <p:txBody>
          <a:bodyPr wrap="square" lIns="0" tIns="0" rIns="0" bIns="0">
            <a:spAutoFit/>
          </a:bodyPr>
          <a:lstStyle/>
          <a:p>
            <a:pPr algn="just">
              <a:defRPr/>
            </a:pPr>
            <a:r>
              <a:rPr lang="es-MX" sz="1200" dirty="0">
                <a:solidFill>
                  <a:srgbClr val="083D65"/>
                </a:solidFill>
                <a:latin typeface="Segoe UI" panose="020B0502040204020203" pitchFamily="34" charset="0"/>
                <a:cs typeface="Segoe UI" panose="020B0502040204020203" pitchFamily="34" charset="0"/>
              </a:rPr>
              <a:t>Este componente recibe una señal de referencia desde un Oscilador Local (igual a la frecuencia del magnetrón) y la suma a las señales recibidas del amplificador de RF. El resultado es la amplificación de las señales de igual o parecida frecuencia  a la del magnetrón y la reducción de las restantes. Entrega su señal al Amplificador de IF.</a:t>
            </a:r>
          </a:p>
        </p:txBody>
      </p:sp>
      <p:pic>
        <p:nvPicPr>
          <p:cNvPr id="86" name="Imagen 85"/>
          <p:cNvPicPr>
            <a:picLocks noChangeAspect="1"/>
          </p:cNvPicPr>
          <p:nvPr/>
        </p:nvPicPr>
        <p:blipFill>
          <a:blip r:embed="rId6"/>
          <a:stretch>
            <a:fillRect/>
          </a:stretch>
        </p:blipFill>
        <p:spPr>
          <a:xfrm>
            <a:off x="222268" y="3787722"/>
            <a:ext cx="141714" cy="181079"/>
          </a:xfrm>
          <a:prstGeom prst="rect">
            <a:avLst/>
          </a:prstGeom>
        </p:spPr>
      </p:pic>
      <p:sp>
        <p:nvSpPr>
          <p:cNvPr id="88" name="Rectangle 24">
            <a:extLst>
              <a:ext uri="{FF2B5EF4-FFF2-40B4-BE49-F238E27FC236}">
                <a16:creationId xmlns:a16="http://schemas.microsoft.com/office/drawing/2014/main" id="{814E8360-63F3-4F18-817E-6FBC4551EF0D}"/>
              </a:ext>
            </a:extLst>
          </p:cNvPr>
          <p:cNvSpPr/>
          <p:nvPr/>
        </p:nvSpPr>
        <p:spPr>
          <a:xfrm>
            <a:off x="376014" y="5168035"/>
            <a:ext cx="2751318" cy="307777"/>
          </a:xfrm>
          <a:prstGeom prst="rect">
            <a:avLst/>
          </a:prstGeom>
        </p:spPr>
        <p:txBody>
          <a:bodyPr wrap="square" lIns="0" tIns="0" rIns="0" bIns="0">
            <a:spAutoFit/>
          </a:bodyPr>
          <a:lstStyle/>
          <a:p>
            <a:pPr algn="just"/>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AMPLIFICADOR DE IF</a:t>
            </a:r>
            <a:endPar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endParaRPr>
          </a:p>
        </p:txBody>
      </p:sp>
      <p:sp>
        <p:nvSpPr>
          <p:cNvPr id="89" name="Rectangle 16">
            <a:extLst>
              <a:ext uri="{FF2B5EF4-FFF2-40B4-BE49-F238E27FC236}">
                <a16:creationId xmlns:a16="http://schemas.microsoft.com/office/drawing/2014/main" id="{F4A23E82-4ADA-4290-A732-46C59CED37BE}"/>
              </a:ext>
            </a:extLst>
          </p:cNvPr>
          <p:cNvSpPr/>
          <p:nvPr/>
        </p:nvSpPr>
        <p:spPr>
          <a:xfrm>
            <a:off x="532286" y="5504539"/>
            <a:ext cx="5107938" cy="738664"/>
          </a:xfrm>
          <a:prstGeom prst="rect">
            <a:avLst/>
          </a:prstGeom>
        </p:spPr>
        <p:txBody>
          <a:bodyPr wrap="square" lIns="0" tIns="0" rIns="0" bIns="0">
            <a:spAutoFit/>
          </a:bodyPr>
          <a:lstStyle/>
          <a:p>
            <a:pPr algn="just">
              <a:defRPr/>
            </a:pPr>
            <a:r>
              <a:rPr lang="es-MX" sz="1200" dirty="0">
                <a:solidFill>
                  <a:srgbClr val="083D65"/>
                </a:solidFill>
                <a:latin typeface="Segoe UI" panose="020B0502040204020203" pitchFamily="34" charset="0"/>
                <a:cs typeface="Segoe UI" panose="020B0502040204020203" pitchFamily="34" charset="0"/>
              </a:rPr>
              <a:t>Este componente amplifica las frecuencias intermedias (IF) entregadas por el Mezclador y las procesa en un </a:t>
            </a:r>
            <a:r>
              <a:rPr lang="es-MX" sz="1200" b="1" dirty="0">
                <a:solidFill>
                  <a:srgbClr val="002060"/>
                </a:solidFill>
                <a:latin typeface="Segoe UI" panose="020B0502040204020203" pitchFamily="34" charset="0"/>
                <a:cs typeface="Segoe UI" panose="020B0502040204020203" pitchFamily="34" charset="0"/>
              </a:rPr>
              <a:t>Detector/Procesador</a:t>
            </a:r>
            <a:r>
              <a:rPr lang="es-MX" sz="1200" dirty="0">
                <a:solidFill>
                  <a:srgbClr val="083D65"/>
                </a:solidFill>
                <a:latin typeface="Segoe UI" panose="020B0502040204020203" pitchFamily="34" charset="0"/>
                <a:cs typeface="Segoe UI" panose="020B0502040204020203" pitchFamily="34" charset="0"/>
              </a:rPr>
              <a:t>, componente que </a:t>
            </a:r>
            <a:r>
              <a:rPr lang="es-MX" sz="1200" u="sng" dirty="0">
                <a:solidFill>
                  <a:srgbClr val="083D65"/>
                </a:solidFill>
                <a:latin typeface="Segoe UI" panose="020B0502040204020203" pitchFamily="34" charset="0"/>
                <a:cs typeface="Segoe UI" panose="020B0502040204020203" pitchFamily="34" charset="0"/>
              </a:rPr>
              <a:t>detecta el contorno de la señal</a:t>
            </a:r>
            <a:r>
              <a:rPr lang="es-MX" sz="1200" dirty="0">
                <a:solidFill>
                  <a:srgbClr val="083D65"/>
                </a:solidFill>
                <a:latin typeface="Segoe UI" panose="020B0502040204020203" pitchFamily="34" charset="0"/>
                <a:cs typeface="Segoe UI" panose="020B0502040204020203" pitchFamily="34" charset="0"/>
              </a:rPr>
              <a:t> que ha pasado el filtro y que corresponden a los blancos de interés. A continuación se entregan a las interfases.</a:t>
            </a:r>
            <a:endParaRPr lang="es-ES_tradnl" sz="1200" dirty="0">
              <a:solidFill>
                <a:srgbClr val="083D65"/>
              </a:solidFill>
              <a:latin typeface="Segoe UI" panose="020B0502040204020203" pitchFamily="34" charset="0"/>
              <a:cs typeface="Segoe UI" panose="020B0502040204020203" pitchFamily="34" charset="0"/>
            </a:endParaRPr>
          </a:p>
        </p:txBody>
      </p:sp>
      <p:pic>
        <p:nvPicPr>
          <p:cNvPr id="90" name="Imagen 89"/>
          <p:cNvPicPr>
            <a:picLocks noChangeAspect="1"/>
          </p:cNvPicPr>
          <p:nvPr/>
        </p:nvPicPr>
        <p:blipFill>
          <a:blip r:embed="rId6"/>
          <a:stretch>
            <a:fillRect/>
          </a:stretch>
        </p:blipFill>
        <p:spPr>
          <a:xfrm>
            <a:off x="281664" y="5231383"/>
            <a:ext cx="141714" cy="181079"/>
          </a:xfrm>
          <a:prstGeom prst="rect">
            <a:avLst/>
          </a:prstGeom>
        </p:spPr>
      </p:pic>
      <p:sp>
        <p:nvSpPr>
          <p:cNvPr id="4" name="Rectángulo 3"/>
          <p:cNvSpPr/>
          <p:nvPr/>
        </p:nvSpPr>
        <p:spPr>
          <a:xfrm>
            <a:off x="8202095" y="3132084"/>
            <a:ext cx="3161944" cy="1294639"/>
          </a:xfrm>
          <a:prstGeom prst="rect">
            <a:avLst/>
          </a:prstGeom>
          <a:noFill/>
          <a:ln w="3810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798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barn(inVertical)">
                                      <p:cBhvr>
                                        <p:cTn id="7" dur="500"/>
                                        <p:tgtEl>
                                          <p:spTgt spid="7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barn(inVertical)">
                                      <p:cBhvr>
                                        <p:cTn id="10" dur="500"/>
                                        <p:tgtEl>
                                          <p:spTgt spid="75"/>
                                        </p:tgtEl>
                                      </p:cBhvr>
                                    </p:animEffect>
                                  </p:childTnLst>
                                </p:cTn>
                              </p:par>
                              <p:par>
                                <p:cTn id="11" presetID="16" presetClass="entr" presetSubtype="21"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barn(inVertical)">
                                      <p:cBhvr>
                                        <p:cTn id="13" dur="500"/>
                                        <p:tgtEl>
                                          <p:spTgt spid="7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barn(inVertical)">
                                      <p:cBhvr>
                                        <p:cTn id="21" dur="500"/>
                                        <p:tgtEl>
                                          <p:spTgt spid="81"/>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82"/>
                                        </p:tgtEl>
                                        <p:attrNameLst>
                                          <p:attrName>style.visibility</p:attrName>
                                        </p:attrNameLst>
                                      </p:cBhvr>
                                      <p:to>
                                        <p:strVal val="visible"/>
                                      </p:to>
                                    </p:set>
                                    <p:animEffect transition="in" filter="barn(inVertical)">
                                      <p:cBhvr>
                                        <p:cTn id="24" dur="500"/>
                                        <p:tgtEl>
                                          <p:spTgt spid="82"/>
                                        </p:tgtEl>
                                      </p:cBhvr>
                                    </p:animEffect>
                                  </p:childTnLst>
                                </p:cTn>
                              </p:par>
                              <p:par>
                                <p:cTn id="25" presetID="16" presetClass="entr" presetSubtype="21" fill="hold" nodeType="with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arn(inVertic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arn(inVertical)">
                                      <p:cBhvr>
                                        <p:cTn id="32" dur="500"/>
                                        <p:tgtEl>
                                          <p:spTgt spid="84"/>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85"/>
                                        </p:tgtEl>
                                        <p:attrNameLst>
                                          <p:attrName>style.visibility</p:attrName>
                                        </p:attrNameLst>
                                      </p:cBhvr>
                                      <p:to>
                                        <p:strVal val="visible"/>
                                      </p:to>
                                    </p:set>
                                    <p:animEffect transition="in" filter="barn(inVertical)">
                                      <p:cBhvr>
                                        <p:cTn id="35" dur="500"/>
                                        <p:tgtEl>
                                          <p:spTgt spid="85"/>
                                        </p:tgtEl>
                                      </p:cBhvr>
                                    </p:animEffect>
                                  </p:childTnLst>
                                </p:cTn>
                              </p:par>
                              <p:par>
                                <p:cTn id="36" presetID="16" presetClass="entr" presetSubtype="21"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barn(inVertical)">
                                      <p:cBhvr>
                                        <p:cTn id="38" dur="500"/>
                                        <p:tgtEl>
                                          <p:spTgt spid="86"/>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barn(inVertical)">
                                      <p:cBhvr>
                                        <p:cTn id="43" dur="500"/>
                                        <p:tgtEl>
                                          <p:spTgt spid="88"/>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9"/>
                                        </p:tgtEl>
                                        <p:attrNameLst>
                                          <p:attrName>style.visibility</p:attrName>
                                        </p:attrNameLst>
                                      </p:cBhvr>
                                      <p:to>
                                        <p:strVal val="visible"/>
                                      </p:to>
                                    </p:set>
                                    <p:animEffect transition="in" filter="barn(inVertical)">
                                      <p:cBhvr>
                                        <p:cTn id="46" dur="500"/>
                                        <p:tgtEl>
                                          <p:spTgt spid="89"/>
                                        </p:tgtEl>
                                      </p:cBhvr>
                                    </p:animEffect>
                                  </p:childTnLst>
                                </p:cTn>
                              </p:par>
                              <p:par>
                                <p:cTn id="47" presetID="16" presetClass="entr" presetSubtype="21" fill="hold" nodeType="withEffect">
                                  <p:stCondLst>
                                    <p:cond delay="0"/>
                                  </p:stCondLst>
                                  <p:childTnLst>
                                    <p:set>
                                      <p:cBhvr>
                                        <p:cTn id="48" dur="1" fill="hold">
                                          <p:stCondLst>
                                            <p:cond delay="0"/>
                                          </p:stCondLst>
                                        </p:cTn>
                                        <p:tgtEl>
                                          <p:spTgt spid="90"/>
                                        </p:tgtEl>
                                        <p:attrNameLst>
                                          <p:attrName>style.visibility</p:attrName>
                                        </p:attrNameLst>
                                      </p:cBhvr>
                                      <p:to>
                                        <p:strVal val="visible"/>
                                      </p:to>
                                    </p:set>
                                    <p:animEffect transition="in" filter="barn(inVertical)">
                                      <p:cBhvr>
                                        <p:cTn id="49"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75" grpId="0"/>
      <p:bldP spid="81" grpId="0"/>
      <p:bldP spid="82" grpId="0"/>
      <p:bldP spid="84" grpId="0"/>
      <p:bldP spid="85" grpId="0"/>
      <p:bldP spid="88" grpId="0"/>
      <p:bldP spid="89" grpId="0"/>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96553" y="1237108"/>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72" name="Imagen 71"/>
          <p:cNvPicPr>
            <a:picLocks noChangeAspect="1"/>
          </p:cNvPicPr>
          <p:nvPr/>
        </p:nvPicPr>
        <p:blipFill>
          <a:blip r:embed="rId4"/>
          <a:stretch>
            <a:fillRect/>
          </a:stretch>
        </p:blipFill>
        <p:spPr>
          <a:xfrm>
            <a:off x="3752154" y="875761"/>
            <a:ext cx="4144710"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3752154" y="1055458"/>
            <a:ext cx="4144710"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TREN DE PULSOS E/M</a:t>
            </a:r>
          </a:p>
        </p:txBody>
      </p:sp>
      <p:grpSp>
        <p:nvGrpSpPr>
          <p:cNvPr id="28" name="29 Grupo"/>
          <p:cNvGrpSpPr>
            <a:grpSpLocks/>
          </p:cNvGrpSpPr>
          <p:nvPr/>
        </p:nvGrpSpPr>
        <p:grpSpPr bwMode="auto">
          <a:xfrm>
            <a:off x="1079866" y="2090525"/>
            <a:ext cx="5786617" cy="2022598"/>
            <a:chOff x="588206" y="219837"/>
            <a:chExt cx="8277763" cy="4289290"/>
          </a:xfrm>
        </p:grpSpPr>
        <p:grpSp>
          <p:nvGrpSpPr>
            <p:cNvPr id="30" name="25 Grupo"/>
            <p:cNvGrpSpPr>
              <a:grpSpLocks/>
            </p:cNvGrpSpPr>
            <p:nvPr/>
          </p:nvGrpSpPr>
          <p:grpSpPr bwMode="auto">
            <a:xfrm>
              <a:off x="1216075" y="1441550"/>
              <a:ext cx="951212" cy="2744002"/>
              <a:chOff x="1216075" y="1441550"/>
              <a:chExt cx="951212" cy="2744002"/>
            </a:xfrm>
          </p:grpSpPr>
          <p:sp>
            <p:nvSpPr>
              <p:cNvPr id="43" name="Freeform 1034"/>
              <p:cNvSpPr>
                <a:spLocks/>
              </p:cNvSpPr>
              <p:nvPr/>
            </p:nvSpPr>
            <p:spPr bwMode="auto">
              <a:xfrm>
                <a:off x="1216075" y="1441550"/>
                <a:ext cx="475606" cy="2714624"/>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44" name="Freeform 1034"/>
              <p:cNvSpPr>
                <a:spLocks/>
              </p:cNvSpPr>
              <p:nvPr/>
            </p:nvSpPr>
            <p:spPr bwMode="auto">
              <a:xfrm rot="10800000">
                <a:off x="1691681" y="1470930"/>
                <a:ext cx="475606" cy="2714622"/>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cxnSp>
          <p:nvCxnSpPr>
            <p:cNvPr id="31" name="5 Conector recto"/>
            <p:cNvCxnSpPr/>
            <p:nvPr/>
          </p:nvCxnSpPr>
          <p:spPr>
            <a:xfrm>
              <a:off x="2152192" y="2795537"/>
              <a:ext cx="1582833" cy="0"/>
            </a:xfrm>
            <a:prstGeom prst="line">
              <a:avLst/>
            </a:prstGeom>
            <a:ln w="41275">
              <a:solidFill>
                <a:srgbClr val="FF3300"/>
              </a:solidFill>
            </a:ln>
          </p:spPr>
          <p:style>
            <a:lnRef idx="1">
              <a:schemeClr val="accent1"/>
            </a:lnRef>
            <a:fillRef idx="0">
              <a:schemeClr val="accent1"/>
            </a:fillRef>
            <a:effectRef idx="0">
              <a:schemeClr val="accent1"/>
            </a:effectRef>
            <a:fontRef idx="minor">
              <a:schemeClr val="tx1"/>
            </a:fontRef>
          </p:style>
        </p:cxnSp>
        <p:grpSp>
          <p:nvGrpSpPr>
            <p:cNvPr id="32" name="33 Grupo"/>
            <p:cNvGrpSpPr>
              <a:grpSpLocks/>
            </p:cNvGrpSpPr>
            <p:nvPr/>
          </p:nvGrpSpPr>
          <p:grpSpPr bwMode="auto">
            <a:xfrm>
              <a:off x="3737096" y="1441545"/>
              <a:ext cx="951212" cy="2744002"/>
              <a:chOff x="1216075" y="1441550"/>
              <a:chExt cx="951212" cy="2744002"/>
            </a:xfrm>
          </p:grpSpPr>
          <p:sp>
            <p:nvSpPr>
              <p:cNvPr id="41" name="Freeform 1034"/>
              <p:cNvSpPr>
                <a:spLocks/>
              </p:cNvSpPr>
              <p:nvPr/>
            </p:nvSpPr>
            <p:spPr bwMode="auto">
              <a:xfrm>
                <a:off x="1216075" y="1441550"/>
                <a:ext cx="475606" cy="2714624"/>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42" name="Freeform 1034"/>
              <p:cNvSpPr>
                <a:spLocks/>
              </p:cNvSpPr>
              <p:nvPr/>
            </p:nvSpPr>
            <p:spPr bwMode="auto">
              <a:xfrm rot="10800000">
                <a:off x="1691681" y="1470930"/>
                <a:ext cx="475606" cy="2714622"/>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cxnSp>
          <p:nvCxnSpPr>
            <p:cNvPr id="33" name="7 Conector recto"/>
            <p:cNvCxnSpPr/>
            <p:nvPr/>
          </p:nvCxnSpPr>
          <p:spPr>
            <a:xfrm>
              <a:off x="4691082" y="2825835"/>
              <a:ext cx="1585103" cy="0"/>
            </a:xfrm>
            <a:prstGeom prst="line">
              <a:avLst/>
            </a:prstGeom>
            <a:ln w="41275">
              <a:solidFill>
                <a:srgbClr val="FF3300"/>
              </a:solidFill>
            </a:ln>
          </p:spPr>
          <p:style>
            <a:lnRef idx="1">
              <a:schemeClr val="accent1"/>
            </a:lnRef>
            <a:fillRef idx="0">
              <a:schemeClr val="accent1"/>
            </a:fillRef>
            <a:effectRef idx="0">
              <a:schemeClr val="accent1"/>
            </a:effectRef>
            <a:fontRef idx="minor">
              <a:schemeClr val="tx1"/>
            </a:fontRef>
          </p:style>
        </p:cxnSp>
        <p:grpSp>
          <p:nvGrpSpPr>
            <p:cNvPr id="34" name="37 Grupo"/>
            <p:cNvGrpSpPr>
              <a:grpSpLocks/>
            </p:cNvGrpSpPr>
            <p:nvPr/>
          </p:nvGrpSpPr>
          <p:grpSpPr bwMode="auto">
            <a:xfrm>
              <a:off x="6285086" y="1469250"/>
              <a:ext cx="951212" cy="2744002"/>
              <a:chOff x="1216075" y="1441550"/>
              <a:chExt cx="951212" cy="2744002"/>
            </a:xfrm>
          </p:grpSpPr>
          <p:sp>
            <p:nvSpPr>
              <p:cNvPr id="39" name="Freeform 1034"/>
              <p:cNvSpPr>
                <a:spLocks/>
              </p:cNvSpPr>
              <p:nvPr/>
            </p:nvSpPr>
            <p:spPr bwMode="auto">
              <a:xfrm>
                <a:off x="1216075" y="1441550"/>
                <a:ext cx="475606" cy="2714624"/>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40" name="Freeform 1034"/>
              <p:cNvSpPr>
                <a:spLocks/>
              </p:cNvSpPr>
              <p:nvPr/>
            </p:nvSpPr>
            <p:spPr bwMode="auto">
              <a:xfrm rot="10800000">
                <a:off x="1691681" y="1470930"/>
                <a:ext cx="475606" cy="2714622"/>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cxnSp>
          <p:nvCxnSpPr>
            <p:cNvPr id="35" name="9 Conector recto de flecha"/>
            <p:cNvCxnSpPr/>
            <p:nvPr/>
          </p:nvCxnSpPr>
          <p:spPr>
            <a:xfrm rot="5400000" flipH="1" flipV="1">
              <a:off x="-606711" y="2704011"/>
              <a:ext cx="3598878" cy="1135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10 Conector recto de flecha"/>
            <p:cNvCxnSpPr/>
            <p:nvPr/>
          </p:nvCxnSpPr>
          <p:spPr>
            <a:xfrm flipV="1">
              <a:off x="7245868" y="2795537"/>
              <a:ext cx="638128" cy="33666"/>
            </a:xfrm>
            <a:prstGeom prst="straightConnector1">
              <a:avLst/>
            </a:prstGeom>
            <a:ln w="34925">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37" name="40 CuadroTexto"/>
            <p:cNvSpPr txBox="1">
              <a:spLocks noChangeArrowheads="1"/>
            </p:cNvSpPr>
            <p:nvPr/>
          </p:nvSpPr>
          <p:spPr bwMode="auto">
            <a:xfrm>
              <a:off x="7656619" y="2851092"/>
              <a:ext cx="1209350" cy="587427"/>
            </a:xfrm>
            <a:prstGeom prst="rect">
              <a:avLst/>
            </a:prstGeom>
            <a:noFill/>
            <a:ln w="9525">
              <a:noFill/>
              <a:miter lim="800000"/>
              <a:headEnd/>
              <a:tailEnd/>
            </a:ln>
          </p:spPr>
          <p:txBody>
            <a:bodyPr wrap="square">
              <a:spAutoFit/>
            </a:bodyPr>
            <a:lstStyle>
              <a:defPPr>
                <a:defRPr lang="es-CL"/>
              </a:defPPr>
              <a:lvl1pPr algn="ctr">
                <a:defRPr sz="1200" b="1">
                  <a:solidFill>
                    <a:srgbClr val="002060"/>
                  </a:solidFill>
                </a:defRPr>
              </a:lvl1pPr>
            </a:lstStyle>
            <a:p>
              <a:r>
                <a:rPr lang="es-MX" dirty="0"/>
                <a:t>Tiempo</a:t>
              </a:r>
              <a:endParaRPr lang="es-CL" dirty="0"/>
            </a:p>
          </p:txBody>
        </p:sp>
        <p:sp>
          <p:nvSpPr>
            <p:cNvPr id="38" name="41 CuadroTexto"/>
            <p:cNvSpPr txBox="1">
              <a:spLocks noChangeArrowheads="1"/>
            </p:cNvSpPr>
            <p:nvPr/>
          </p:nvSpPr>
          <p:spPr bwMode="auto">
            <a:xfrm>
              <a:off x="588206" y="219837"/>
              <a:ext cx="1270724" cy="587427"/>
            </a:xfrm>
            <a:prstGeom prst="rect">
              <a:avLst/>
            </a:prstGeom>
            <a:noFill/>
            <a:ln w="9525">
              <a:noFill/>
              <a:miter lim="800000"/>
              <a:headEnd/>
              <a:tailEnd/>
            </a:ln>
          </p:spPr>
          <p:txBody>
            <a:bodyPr wrap="square">
              <a:spAutoFit/>
            </a:bodyPr>
            <a:lstStyle/>
            <a:p>
              <a:pPr algn="ctr"/>
              <a:r>
                <a:rPr lang="es-MX" sz="1200" b="1" dirty="0">
                  <a:solidFill>
                    <a:srgbClr val="002060"/>
                  </a:solidFill>
                </a:rPr>
                <a:t>Amplitud</a:t>
              </a:r>
              <a:endParaRPr lang="es-CL" sz="3200" b="1" dirty="0">
                <a:solidFill>
                  <a:srgbClr val="002060"/>
                </a:solidFill>
              </a:endParaRPr>
            </a:p>
          </p:txBody>
        </p:sp>
      </p:grpSp>
      <p:grpSp>
        <p:nvGrpSpPr>
          <p:cNvPr id="45" name="29 Grupo"/>
          <p:cNvGrpSpPr>
            <a:grpSpLocks/>
          </p:cNvGrpSpPr>
          <p:nvPr/>
        </p:nvGrpSpPr>
        <p:grpSpPr bwMode="auto">
          <a:xfrm>
            <a:off x="1196867" y="4244094"/>
            <a:ext cx="5689396" cy="2219471"/>
            <a:chOff x="755576" y="101319"/>
            <a:chExt cx="8139705" cy="4705874"/>
          </a:xfrm>
        </p:grpSpPr>
        <p:grpSp>
          <p:nvGrpSpPr>
            <p:cNvPr id="46" name="25 Grupo"/>
            <p:cNvGrpSpPr>
              <a:grpSpLocks/>
            </p:cNvGrpSpPr>
            <p:nvPr/>
          </p:nvGrpSpPr>
          <p:grpSpPr bwMode="auto">
            <a:xfrm>
              <a:off x="1216075" y="1441550"/>
              <a:ext cx="951210" cy="2744004"/>
              <a:chOff x="1216075" y="1441550"/>
              <a:chExt cx="951210" cy="2744004"/>
            </a:xfrm>
          </p:grpSpPr>
          <p:sp>
            <p:nvSpPr>
              <p:cNvPr id="56" name="Freeform 1034"/>
              <p:cNvSpPr>
                <a:spLocks/>
              </p:cNvSpPr>
              <p:nvPr/>
            </p:nvSpPr>
            <p:spPr bwMode="auto">
              <a:xfrm>
                <a:off x="1216075" y="1441550"/>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57" name="Freeform 1034"/>
              <p:cNvSpPr>
                <a:spLocks/>
              </p:cNvSpPr>
              <p:nvPr/>
            </p:nvSpPr>
            <p:spPr bwMode="auto">
              <a:xfrm rot="10800000">
                <a:off x="1691680" y="1470929"/>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grpSp>
          <p:nvGrpSpPr>
            <p:cNvPr id="47" name="33 Grupo"/>
            <p:cNvGrpSpPr>
              <a:grpSpLocks/>
            </p:cNvGrpSpPr>
            <p:nvPr/>
          </p:nvGrpSpPr>
          <p:grpSpPr bwMode="auto">
            <a:xfrm>
              <a:off x="3737096" y="1441545"/>
              <a:ext cx="951210" cy="2744004"/>
              <a:chOff x="1216075" y="1441550"/>
              <a:chExt cx="951210" cy="2744004"/>
            </a:xfrm>
          </p:grpSpPr>
          <p:sp>
            <p:nvSpPr>
              <p:cNvPr id="54" name="Freeform 1034"/>
              <p:cNvSpPr>
                <a:spLocks/>
              </p:cNvSpPr>
              <p:nvPr/>
            </p:nvSpPr>
            <p:spPr bwMode="auto">
              <a:xfrm>
                <a:off x="1216075" y="1441550"/>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55" name="Freeform 1034"/>
              <p:cNvSpPr>
                <a:spLocks/>
              </p:cNvSpPr>
              <p:nvPr/>
            </p:nvSpPr>
            <p:spPr bwMode="auto">
              <a:xfrm rot="10800000">
                <a:off x="1691680" y="1470929"/>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grpSp>
          <p:nvGrpSpPr>
            <p:cNvPr id="48" name="37 Grupo"/>
            <p:cNvGrpSpPr>
              <a:grpSpLocks/>
            </p:cNvGrpSpPr>
            <p:nvPr/>
          </p:nvGrpSpPr>
          <p:grpSpPr bwMode="auto">
            <a:xfrm>
              <a:off x="6285086" y="1469250"/>
              <a:ext cx="951210" cy="2744004"/>
              <a:chOff x="1216075" y="1441550"/>
              <a:chExt cx="951210" cy="2744004"/>
            </a:xfrm>
          </p:grpSpPr>
          <p:sp>
            <p:nvSpPr>
              <p:cNvPr id="52" name="Freeform 1034"/>
              <p:cNvSpPr>
                <a:spLocks/>
              </p:cNvSpPr>
              <p:nvPr/>
            </p:nvSpPr>
            <p:spPr bwMode="auto">
              <a:xfrm>
                <a:off x="1216075" y="1441550"/>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sp>
            <p:nvSpPr>
              <p:cNvPr id="53" name="Freeform 1034"/>
              <p:cNvSpPr>
                <a:spLocks/>
              </p:cNvSpPr>
              <p:nvPr/>
            </p:nvSpPr>
            <p:spPr bwMode="auto">
              <a:xfrm rot="10800000">
                <a:off x="1691680" y="1470929"/>
                <a:ext cx="475605" cy="2714625"/>
              </a:xfrm>
              <a:custGeom>
                <a:avLst/>
                <a:gdLst>
                  <a:gd name="T0" fmla="*/ 0 w 2880"/>
                  <a:gd name="T1" fmla="*/ 2147483647 h 1710"/>
                  <a:gd name="T2" fmla="*/ 2147483647 w 2880"/>
                  <a:gd name="T3" fmla="*/ 2147483647 h 1710"/>
                  <a:gd name="T4" fmla="*/ 2147483647 w 2880"/>
                  <a:gd name="T5" fmla="*/ 2147483647 h 1710"/>
                  <a:gd name="T6" fmla="*/ 2147483647 w 2880"/>
                  <a:gd name="T7" fmla="*/ 2147483647 h 1710"/>
                  <a:gd name="T8" fmla="*/ 2147483647 w 2880"/>
                  <a:gd name="T9" fmla="*/ 2147483647 h 1710"/>
                  <a:gd name="T10" fmla="*/ 2147483647 w 2880"/>
                  <a:gd name="T11" fmla="*/ 2147483647 h 1710"/>
                  <a:gd name="T12" fmla="*/ 2147483647 w 2880"/>
                  <a:gd name="T13" fmla="*/ 2147483647 h 1710"/>
                  <a:gd name="T14" fmla="*/ 2147483647 w 2880"/>
                  <a:gd name="T15" fmla="*/ 2147483647 h 1710"/>
                  <a:gd name="T16" fmla="*/ 2147483647 w 2880"/>
                  <a:gd name="T17" fmla="*/ 2147483647 h 1710"/>
                  <a:gd name="T18" fmla="*/ 2147483647 w 2880"/>
                  <a:gd name="T19" fmla="*/ 2147483647 h 1710"/>
                  <a:gd name="T20" fmla="*/ 2147483647 w 2880"/>
                  <a:gd name="T21" fmla="*/ 2147483647 h 1710"/>
                  <a:gd name="T22" fmla="*/ 2147483647 w 2880"/>
                  <a:gd name="T23" fmla="*/ 2147483647 h 1710"/>
                  <a:gd name="T24" fmla="*/ 2147483647 w 2880"/>
                  <a:gd name="T25" fmla="*/ 2147483647 h 1710"/>
                  <a:gd name="T26" fmla="*/ 2147483647 w 2880"/>
                  <a:gd name="T27" fmla="*/ 2147483647 h 1710"/>
                  <a:gd name="T28" fmla="*/ 2147483647 w 2880"/>
                  <a:gd name="T29" fmla="*/ 2147483647 h 1710"/>
                  <a:gd name="T30" fmla="*/ 2147483647 w 2880"/>
                  <a:gd name="T31" fmla="*/ 2147483647 h 1710"/>
                  <a:gd name="T32" fmla="*/ 2147483647 w 2880"/>
                  <a:gd name="T33" fmla="*/ 2147483647 h 1710"/>
                  <a:gd name="T34" fmla="*/ 2147483647 w 2880"/>
                  <a:gd name="T35" fmla="*/ 2147483647 h 1710"/>
                  <a:gd name="T36" fmla="*/ 2147483647 w 2880"/>
                  <a:gd name="T37" fmla="*/ 2147483647 h 171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80"/>
                  <a:gd name="T58" fmla="*/ 0 h 1710"/>
                  <a:gd name="T59" fmla="*/ 2880 w 2880"/>
                  <a:gd name="T60" fmla="*/ 1710 h 171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80" h="1710">
                    <a:moveTo>
                      <a:pt x="0" y="867"/>
                    </a:moveTo>
                    <a:cubicBezTo>
                      <a:pt x="44" y="711"/>
                      <a:pt x="96" y="557"/>
                      <a:pt x="144" y="435"/>
                    </a:cubicBezTo>
                    <a:cubicBezTo>
                      <a:pt x="192" y="313"/>
                      <a:pt x="236" y="207"/>
                      <a:pt x="288" y="135"/>
                    </a:cubicBezTo>
                    <a:cubicBezTo>
                      <a:pt x="340" y="63"/>
                      <a:pt x="399" y="4"/>
                      <a:pt x="454" y="2"/>
                    </a:cubicBezTo>
                    <a:cubicBezTo>
                      <a:pt x="509" y="0"/>
                      <a:pt x="569" y="60"/>
                      <a:pt x="621" y="124"/>
                    </a:cubicBezTo>
                    <a:cubicBezTo>
                      <a:pt x="673" y="188"/>
                      <a:pt x="712" y="263"/>
                      <a:pt x="768" y="387"/>
                    </a:cubicBezTo>
                    <a:cubicBezTo>
                      <a:pt x="824" y="511"/>
                      <a:pt x="908" y="726"/>
                      <a:pt x="960" y="867"/>
                    </a:cubicBezTo>
                    <a:cubicBezTo>
                      <a:pt x="1012" y="1008"/>
                      <a:pt x="1035" y="1120"/>
                      <a:pt x="1077" y="1235"/>
                    </a:cubicBezTo>
                    <a:cubicBezTo>
                      <a:pt x="1119" y="1350"/>
                      <a:pt x="1151" y="1478"/>
                      <a:pt x="1210" y="1557"/>
                    </a:cubicBezTo>
                    <a:cubicBezTo>
                      <a:pt x="1269" y="1636"/>
                      <a:pt x="1356" y="1706"/>
                      <a:pt x="1430" y="1708"/>
                    </a:cubicBezTo>
                    <a:cubicBezTo>
                      <a:pt x="1504" y="1710"/>
                      <a:pt x="1594" y="1643"/>
                      <a:pt x="1655" y="1568"/>
                    </a:cubicBezTo>
                    <a:cubicBezTo>
                      <a:pt x="1716" y="1493"/>
                      <a:pt x="1755" y="1374"/>
                      <a:pt x="1799" y="1257"/>
                    </a:cubicBezTo>
                    <a:cubicBezTo>
                      <a:pt x="1843" y="1140"/>
                      <a:pt x="1879" y="993"/>
                      <a:pt x="1920" y="867"/>
                    </a:cubicBezTo>
                    <a:cubicBezTo>
                      <a:pt x="1961" y="741"/>
                      <a:pt x="1997" y="624"/>
                      <a:pt x="2043" y="502"/>
                    </a:cubicBezTo>
                    <a:cubicBezTo>
                      <a:pt x="2089" y="380"/>
                      <a:pt x="2145" y="215"/>
                      <a:pt x="2199" y="135"/>
                    </a:cubicBezTo>
                    <a:cubicBezTo>
                      <a:pt x="2253" y="55"/>
                      <a:pt x="2309" y="26"/>
                      <a:pt x="2366" y="24"/>
                    </a:cubicBezTo>
                    <a:cubicBezTo>
                      <a:pt x="2423" y="22"/>
                      <a:pt x="2492" y="67"/>
                      <a:pt x="2544" y="124"/>
                    </a:cubicBezTo>
                    <a:cubicBezTo>
                      <a:pt x="2596" y="181"/>
                      <a:pt x="2621" y="244"/>
                      <a:pt x="2677" y="368"/>
                    </a:cubicBezTo>
                    <a:cubicBezTo>
                      <a:pt x="2733" y="492"/>
                      <a:pt x="2838" y="763"/>
                      <a:pt x="2880" y="867"/>
                    </a:cubicBezTo>
                  </a:path>
                </a:pathLst>
              </a:custGeom>
              <a:noFill/>
              <a:ln w="41275">
                <a:solidFill>
                  <a:srgbClr val="FF3300"/>
                </a:solidFill>
                <a:round/>
                <a:headEnd/>
                <a:tailEnd/>
              </a:ln>
            </p:spPr>
            <p:txBody>
              <a:bodyPr wrap="none" anchor="ctr"/>
              <a:lstStyle/>
              <a:p>
                <a:endParaRPr lang="es-CL"/>
              </a:p>
            </p:txBody>
          </p:sp>
        </p:grpSp>
        <p:cxnSp>
          <p:nvCxnSpPr>
            <p:cNvPr id="49" name="27 Conector recto de flecha"/>
            <p:cNvCxnSpPr/>
            <p:nvPr/>
          </p:nvCxnSpPr>
          <p:spPr>
            <a:xfrm rot="5400000" flipH="1" flipV="1">
              <a:off x="-606302" y="2485823"/>
              <a:ext cx="3598172" cy="1135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0" name="40 CuadroTexto"/>
            <p:cNvSpPr txBox="1">
              <a:spLocks noChangeArrowheads="1"/>
            </p:cNvSpPr>
            <p:nvPr/>
          </p:nvSpPr>
          <p:spPr bwMode="auto">
            <a:xfrm>
              <a:off x="7766745" y="4219881"/>
              <a:ext cx="1128536" cy="587312"/>
            </a:xfrm>
            <a:prstGeom prst="rect">
              <a:avLst/>
            </a:prstGeom>
            <a:noFill/>
            <a:ln w="9525">
              <a:noFill/>
              <a:miter lim="800000"/>
              <a:headEnd/>
              <a:tailEnd/>
            </a:ln>
          </p:spPr>
          <p:txBody>
            <a:bodyPr wrap="square">
              <a:spAutoFit/>
            </a:bodyPr>
            <a:lstStyle>
              <a:defPPr>
                <a:defRPr lang="es-CL"/>
              </a:defPPr>
              <a:lvl1pPr algn="ctr">
                <a:defRPr sz="1200" b="1">
                  <a:solidFill>
                    <a:srgbClr val="002060"/>
                  </a:solidFill>
                </a:defRPr>
              </a:lvl1pPr>
            </a:lstStyle>
            <a:p>
              <a:r>
                <a:rPr lang="es-MX" dirty="0"/>
                <a:t>Tiempo</a:t>
              </a:r>
              <a:endParaRPr lang="es-CL" dirty="0"/>
            </a:p>
          </p:txBody>
        </p:sp>
        <p:sp>
          <p:nvSpPr>
            <p:cNvPr id="51" name="41 CuadroTexto"/>
            <p:cNvSpPr txBox="1">
              <a:spLocks noChangeArrowheads="1"/>
            </p:cNvSpPr>
            <p:nvPr/>
          </p:nvSpPr>
          <p:spPr bwMode="auto">
            <a:xfrm>
              <a:off x="755576" y="101319"/>
              <a:ext cx="1396791" cy="587312"/>
            </a:xfrm>
            <a:prstGeom prst="rect">
              <a:avLst/>
            </a:prstGeom>
            <a:noFill/>
            <a:ln w="9525">
              <a:noFill/>
              <a:miter lim="800000"/>
              <a:headEnd/>
              <a:tailEnd/>
            </a:ln>
          </p:spPr>
          <p:txBody>
            <a:bodyPr wrap="square">
              <a:spAutoFit/>
            </a:bodyPr>
            <a:lstStyle/>
            <a:p>
              <a:r>
                <a:rPr lang="es-MX" sz="1200" b="1" dirty="0">
                  <a:solidFill>
                    <a:srgbClr val="002060"/>
                  </a:solidFill>
                </a:rPr>
                <a:t>Amplitud</a:t>
              </a:r>
              <a:endParaRPr lang="es-CL" sz="3200" b="1" dirty="0">
                <a:solidFill>
                  <a:srgbClr val="002060"/>
                </a:solidFill>
              </a:endParaRPr>
            </a:p>
          </p:txBody>
        </p:sp>
      </p:grpSp>
      <p:cxnSp>
        <p:nvCxnSpPr>
          <p:cNvPr id="58" name="38 Conector recto de flecha"/>
          <p:cNvCxnSpPr/>
          <p:nvPr/>
        </p:nvCxnSpPr>
        <p:spPr>
          <a:xfrm flipV="1">
            <a:off x="1484204" y="6158986"/>
            <a:ext cx="5256000" cy="25391"/>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9" name="41 Rectángulo"/>
          <p:cNvSpPr/>
          <p:nvPr/>
        </p:nvSpPr>
        <p:spPr>
          <a:xfrm>
            <a:off x="1512779" y="4874694"/>
            <a:ext cx="719138" cy="1295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0" name="42 Rectángulo"/>
          <p:cNvSpPr/>
          <p:nvPr/>
        </p:nvSpPr>
        <p:spPr>
          <a:xfrm>
            <a:off x="3284429" y="4874694"/>
            <a:ext cx="720725" cy="1295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1" name="43 Rectángulo"/>
          <p:cNvSpPr/>
          <p:nvPr/>
        </p:nvSpPr>
        <p:spPr>
          <a:xfrm>
            <a:off x="5057667" y="4874694"/>
            <a:ext cx="719137" cy="1295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3" name="TextBox 42"/>
          <p:cNvSpPr txBox="1"/>
          <p:nvPr/>
        </p:nvSpPr>
        <p:spPr>
          <a:xfrm>
            <a:off x="7622848" y="4233085"/>
            <a:ext cx="4045536" cy="63094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defRPr sz="1400" b="1"/>
            </a:lvl1pPr>
          </a:lstStyle>
          <a:p>
            <a:pPr algn="just"/>
            <a:r>
              <a:rPr lang="es-MX" dirty="0"/>
              <a:t>DISTANCIA DE RADAR: D = C X T/2 (en metros)</a:t>
            </a:r>
          </a:p>
          <a:p>
            <a:pPr algn="just"/>
            <a:r>
              <a:rPr lang="es-MX" dirty="0"/>
              <a:t>Donde: C = Velocidad de la luz (3 x 10</a:t>
            </a:r>
            <a:r>
              <a:rPr lang="es-MX" sz="2000" baseline="30000" dirty="0"/>
              <a:t>8</a:t>
            </a:r>
            <a:r>
              <a:rPr lang="es-MX" dirty="0"/>
              <a:t> mts./ seg)</a:t>
            </a:r>
            <a:endParaRPr lang="en-US" dirty="0"/>
          </a:p>
        </p:txBody>
      </p:sp>
    </p:spTree>
    <p:extLst>
      <p:ext uri="{BB962C8B-B14F-4D97-AF65-F5344CB8AC3E}">
        <p14:creationId xmlns:p14="http://schemas.microsoft.com/office/powerpoint/2010/main" val="302197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barn(inVertical)">
                                      <p:cBhvr>
                                        <p:cTn id="1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86150" y="1266265"/>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72" name="Imagen 71"/>
          <p:cNvPicPr>
            <a:picLocks noChangeAspect="1"/>
          </p:cNvPicPr>
          <p:nvPr/>
        </p:nvPicPr>
        <p:blipFill>
          <a:blip r:embed="rId4"/>
          <a:stretch>
            <a:fillRect/>
          </a:stretch>
        </p:blipFill>
        <p:spPr>
          <a:xfrm>
            <a:off x="2650662" y="662111"/>
            <a:ext cx="6843717"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2785930" y="841808"/>
            <a:ext cx="6622991" cy="461665"/>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TRANSMISIÓN DE PULSOS DE UN RADAR</a:t>
            </a:r>
          </a:p>
        </p:txBody>
      </p:sp>
      <p:graphicFrame>
        <p:nvGraphicFramePr>
          <p:cNvPr id="64" name="Object 3"/>
          <p:cNvGraphicFramePr>
            <a:graphicFrameLocks noChangeAspect="1"/>
          </p:cNvGraphicFramePr>
          <p:nvPr>
            <p:extLst>
              <p:ext uri="{D42A27DB-BD31-4B8C-83A1-F6EECF244321}">
                <p14:modId xmlns:p14="http://schemas.microsoft.com/office/powerpoint/2010/main" val="1927509981"/>
              </p:ext>
            </p:extLst>
          </p:nvPr>
        </p:nvGraphicFramePr>
        <p:xfrm>
          <a:off x="2244629" y="1882574"/>
          <a:ext cx="7874788" cy="1988182"/>
        </p:xfrm>
        <a:graphic>
          <a:graphicData uri="http://schemas.openxmlformats.org/presentationml/2006/ole">
            <mc:AlternateContent xmlns:mc="http://schemas.openxmlformats.org/markup-compatibility/2006">
              <mc:Choice xmlns:v="urn:schemas-microsoft-com:vml" Requires="v">
                <p:oleObj name="Fotografía de Photo Editor" r:id="rId5" imgW="26171429" imgH="10057143" progId="">
                  <p:embed/>
                </p:oleObj>
              </mc:Choice>
              <mc:Fallback>
                <p:oleObj name="Fotografía de Photo Editor" r:id="rId5" imgW="26171429" imgH="10057143" progId="">
                  <p:embed/>
                  <p:pic>
                    <p:nvPicPr>
                      <p:cNvPr id="205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4629" y="1882574"/>
                        <a:ext cx="7874788" cy="1988182"/>
                      </a:xfrm>
                      <a:prstGeom prst="rect">
                        <a:avLst/>
                      </a:prstGeom>
                      <a:noFill/>
                    </p:spPr>
                  </p:pic>
                </p:oleObj>
              </mc:Fallback>
            </mc:AlternateContent>
          </a:graphicData>
        </a:graphic>
      </p:graphicFrame>
      <p:sp>
        <p:nvSpPr>
          <p:cNvPr id="71" name="19 CuadroTexto"/>
          <p:cNvSpPr txBox="1"/>
          <p:nvPr/>
        </p:nvSpPr>
        <p:spPr>
          <a:xfrm>
            <a:off x="8246376" y="1933892"/>
            <a:ext cx="1643074" cy="369332"/>
          </a:xfrm>
          <a:prstGeom prst="rect">
            <a:avLst/>
          </a:prstGeom>
          <a:noFill/>
          <a:ln w="28575">
            <a:solidFill>
              <a:srgbClr val="FF0000"/>
            </a:solidFill>
          </a:ln>
        </p:spPr>
        <p:txBody>
          <a:bodyPr wrap="square" rtlCol="0">
            <a:spAutoFit/>
          </a:bodyPr>
          <a:lstStyle/>
          <a:p>
            <a:r>
              <a:rPr lang="es-CL" b="1" dirty="0"/>
              <a:t>PRF = 1/PRP</a:t>
            </a:r>
          </a:p>
        </p:txBody>
      </p:sp>
      <p:pic>
        <p:nvPicPr>
          <p:cNvPr id="74" name="Imagen 73"/>
          <p:cNvPicPr>
            <a:picLocks noChangeAspect="1"/>
          </p:cNvPicPr>
          <p:nvPr/>
        </p:nvPicPr>
        <p:blipFill>
          <a:blip r:embed="rId7"/>
          <a:stretch>
            <a:fillRect/>
          </a:stretch>
        </p:blipFill>
        <p:spPr>
          <a:xfrm>
            <a:off x="1657887" y="4110513"/>
            <a:ext cx="8776531" cy="510849"/>
          </a:xfrm>
          <a:prstGeom prst="rect">
            <a:avLst/>
          </a:prstGeom>
        </p:spPr>
      </p:pic>
      <p:pic>
        <p:nvPicPr>
          <p:cNvPr id="75" name="Imagen 74"/>
          <p:cNvPicPr>
            <a:picLocks noChangeAspect="1"/>
          </p:cNvPicPr>
          <p:nvPr/>
        </p:nvPicPr>
        <p:blipFill>
          <a:blip r:embed="rId8"/>
          <a:stretch>
            <a:fillRect/>
          </a:stretch>
        </p:blipFill>
        <p:spPr>
          <a:xfrm>
            <a:off x="1657886" y="4696636"/>
            <a:ext cx="8776531" cy="514389"/>
          </a:xfrm>
          <a:prstGeom prst="rect">
            <a:avLst/>
          </a:prstGeom>
        </p:spPr>
      </p:pic>
      <p:sp>
        <p:nvSpPr>
          <p:cNvPr id="77" name="Text Box 2"/>
          <p:cNvSpPr txBox="1">
            <a:spLocks noChangeArrowheads="1"/>
          </p:cNvSpPr>
          <p:nvPr/>
        </p:nvSpPr>
        <p:spPr bwMode="auto">
          <a:xfrm>
            <a:off x="1657887" y="4171933"/>
            <a:ext cx="8776531" cy="369332"/>
          </a:xfrm>
          <a:prstGeom prst="rect">
            <a:avLst/>
          </a:prstGeom>
          <a:noFill/>
          <a:ln w="9525">
            <a:noFill/>
            <a:miter lim="800000"/>
            <a:headEnd/>
            <a:tailEnd/>
          </a:ln>
          <a:effectLst/>
        </p:spPr>
        <p:txBody>
          <a:bodyPr wrap="square">
            <a:spAutoFit/>
          </a:bodyPr>
          <a:lstStyle/>
          <a:p>
            <a:pPr algn="just" eaLnBrk="0" hangingPunct="0">
              <a:defRPr/>
            </a:pPr>
            <a:r>
              <a:rPr lang="es-ES_tradnl" b="1" dirty="0">
                <a:solidFill>
                  <a:srgbClr val="FFC000"/>
                </a:solidFill>
                <a:latin typeface="Britannic Bold" panose="020B0903060703020204" pitchFamily="34" charset="0"/>
                <a:ea typeface="Segoe UI Black" panose="020B0A02040204020203" pitchFamily="34" charset="0"/>
              </a:rPr>
              <a:t>ANCHO DE PULSO (Pw) </a:t>
            </a:r>
            <a:r>
              <a:rPr lang="es-ES_tradnl" sz="1600" b="1" dirty="0">
                <a:solidFill>
                  <a:schemeClr val="bg1"/>
                </a:solidFill>
                <a:latin typeface="Britannic Bold" panose="020B0903060703020204" pitchFamily="34" charset="0"/>
                <a:ea typeface="Segoe UI Black" panose="020B0A02040204020203" pitchFamily="34" charset="0"/>
              </a:rPr>
              <a:t>: </a:t>
            </a:r>
            <a:r>
              <a:rPr lang="es-ES_tradnl" sz="1600" dirty="0">
                <a:solidFill>
                  <a:schemeClr val="bg1"/>
                </a:solidFill>
                <a:latin typeface="Segoe UI" panose="020B0502040204020203" pitchFamily="34" charset="0"/>
                <a:cs typeface="Segoe UI" panose="020B0502040204020203" pitchFamily="34" charset="0"/>
              </a:rPr>
              <a:t>Tiempo de duración de la transmisión de un pulso</a:t>
            </a:r>
          </a:p>
        </p:txBody>
      </p:sp>
      <p:pic>
        <p:nvPicPr>
          <p:cNvPr id="80" name="Imagen 79"/>
          <p:cNvPicPr>
            <a:picLocks noChangeAspect="1"/>
          </p:cNvPicPr>
          <p:nvPr/>
        </p:nvPicPr>
        <p:blipFill>
          <a:blip r:embed="rId7"/>
          <a:stretch>
            <a:fillRect/>
          </a:stretch>
        </p:blipFill>
        <p:spPr>
          <a:xfrm>
            <a:off x="1656460" y="5271319"/>
            <a:ext cx="8776531" cy="681825"/>
          </a:xfrm>
          <a:prstGeom prst="rect">
            <a:avLst/>
          </a:prstGeom>
        </p:spPr>
      </p:pic>
      <p:sp>
        <p:nvSpPr>
          <p:cNvPr id="81" name="Text Box 2"/>
          <p:cNvSpPr txBox="1">
            <a:spLocks noChangeArrowheads="1"/>
          </p:cNvSpPr>
          <p:nvPr/>
        </p:nvSpPr>
        <p:spPr bwMode="auto">
          <a:xfrm>
            <a:off x="1656460" y="5332739"/>
            <a:ext cx="8776531" cy="615553"/>
          </a:xfrm>
          <a:prstGeom prst="rect">
            <a:avLst/>
          </a:prstGeom>
          <a:noFill/>
          <a:ln w="9525">
            <a:noFill/>
            <a:miter lim="800000"/>
            <a:headEnd/>
            <a:tailEnd/>
          </a:ln>
          <a:effectLst/>
        </p:spPr>
        <p:txBody>
          <a:bodyPr wrap="square">
            <a:spAutoFit/>
          </a:bodyPr>
          <a:lstStyle/>
          <a:p>
            <a:pPr algn="just" eaLnBrk="0" hangingPunct="0">
              <a:defRPr/>
            </a:pPr>
            <a:r>
              <a:rPr lang="es-ES_tradnl" b="1" dirty="0">
                <a:solidFill>
                  <a:srgbClr val="FFC000"/>
                </a:solidFill>
                <a:latin typeface="Britannic Bold" panose="020B0903060703020204" pitchFamily="34" charset="0"/>
                <a:ea typeface="Segoe UI Black" panose="020B0A02040204020203" pitchFamily="34" charset="0"/>
              </a:rPr>
              <a:t>FRECUENCIA PORTADORA </a:t>
            </a:r>
            <a:r>
              <a:rPr lang="es-ES_tradnl" sz="1600" b="1" dirty="0">
                <a:solidFill>
                  <a:schemeClr val="bg1"/>
                </a:solidFill>
                <a:latin typeface="Britannic Bold" panose="020B0903060703020204" pitchFamily="34" charset="0"/>
                <a:ea typeface="Segoe UI Black" panose="020B0A02040204020203" pitchFamily="34" charset="0"/>
              </a:rPr>
              <a:t>: </a:t>
            </a:r>
            <a:r>
              <a:rPr lang="es-ES_tradnl" sz="1600" dirty="0">
                <a:solidFill>
                  <a:schemeClr val="bg1"/>
                </a:solidFill>
                <a:latin typeface="Segoe UI" panose="020B0502040204020203" pitchFamily="34" charset="0"/>
                <a:cs typeface="Segoe UI" panose="020B0502040204020203" pitchFamily="34" charset="0"/>
              </a:rPr>
              <a:t>Es la frecuencia de la onda E.M. empleada por el radar para generar cada pulso. Es generada por el Oscilador (MAGNETRÓN)</a:t>
            </a:r>
          </a:p>
        </p:txBody>
      </p:sp>
      <p:pic>
        <p:nvPicPr>
          <p:cNvPr id="82" name="Imagen 81"/>
          <p:cNvPicPr>
            <a:picLocks noChangeAspect="1"/>
          </p:cNvPicPr>
          <p:nvPr/>
        </p:nvPicPr>
        <p:blipFill>
          <a:blip r:embed="rId8"/>
          <a:stretch>
            <a:fillRect/>
          </a:stretch>
        </p:blipFill>
        <p:spPr>
          <a:xfrm>
            <a:off x="1647912" y="6105272"/>
            <a:ext cx="8776531" cy="609732"/>
          </a:xfrm>
          <a:prstGeom prst="rect">
            <a:avLst/>
          </a:prstGeom>
        </p:spPr>
      </p:pic>
      <p:sp>
        <p:nvSpPr>
          <p:cNvPr id="83" name="Text Box 2"/>
          <p:cNvSpPr txBox="1">
            <a:spLocks noChangeArrowheads="1"/>
          </p:cNvSpPr>
          <p:nvPr/>
        </p:nvSpPr>
        <p:spPr bwMode="auto">
          <a:xfrm>
            <a:off x="1709159" y="4786073"/>
            <a:ext cx="8776531" cy="369332"/>
          </a:xfrm>
          <a:prstGeom prst="rect">
            <a:avLst/>
          </a:prstGeom>
          <a:noFill/>
          <a:ln w="9525">
            <a:noFill/>
            <a:miter lim="800000"/>
            <a:headEnd/>
            <a:tailEnd/>
          </a:ln>
          <a:effectLst/>
        </p:spPr>
        <p:txBody>
          <a:bodyPr wrap="square">
            <a:spAutoFit/>
          </a:bodyPr>
          <a:lstStyle/>
          <a:p>
            <a:pPr algn="just" eaLnBrk="0" hangingPunct="0">
              <a:defRPr/>
            </a:pPr>
            <a:r>
              <a:rPr lang="es-ES_tradnl" b="1" dirty="0">
                <a:solidFill>
                  <a:srgbClr val="FFC000"/>
                </a:solidFill>
                <a:latin typeface="Britannic Bold" panose="020B0903060703020204" pitchFamily="34" charset="0"/>
                <a:ea typeface="Segoe UI Black" panose="020B0A02040204020203" pitchFamily="34" charset="0"/>
              </a:rPr>
              <a:t>PRF </a:t>
            </a:r>
            <a:r>
              <a:rPr lang="es-ES_tradnl" sz="1600" b="1" dirty="0">
                <a:solidFill>
                  <a:schemeClr val="bg1"/>
                </a:solidFill>
                <a:latin typeface="Britannic Bold" panose="020B0903060703020204" pitchFamily="34" charset="0"/>
                <a:ea typeface="Segoe UI Black" panose="020B0A02040204020203" pitchFamily="34" charset="0"/>
              </a:rPr>
              <a:t>: </a:t>
            </a:r>
            <a:r>
              <a:rPr lang="es-ES_tradnl" sz="1600" dirty="0">
                <a:solidFill>
                  <a:schemeClr val="bg1"/>
                </a:solidFill>
                <a:latin typeface="Segoe UI" panose="020B0502040204020203" pitchFamily="34" charset="0"/>
                <a:cs typeface="Segoe UI" panose="020B0502040204020203" pitchFamily="34" charset="0"/>
              </a:rPr>
              <a:t>Frecuencia de Repetición de Pulso, es la cantidad de pulsos emitidos en un segundo</a:t>
            </a:r>
          </a:p>
        </p:txBody>
      </p:sp>
      <p:sp>
        <p:nvSpPr>
          <p:cNvPr id="84" name="Text Box 2"/>
          <p:cNvSpPr txBox="1">
            <a:spLocks noChangeArrowheads="1"/>
          </p:cNvSpPr>
          <p:nvPr/>
        </p:nvSpPr>
        <p:spPr bwMode="auto">
          <a:xfrm>
            <a:off x="1680670" y="6083346"/>
            <a:ext cx="8776531" cy="615553"/>
          </a:xfrm>
          <a:prstGeom prst="rect">
            <a:avLst/>
          </a:prstGeom>
          <a:noFill/>
          <a:ln w="9525">
            <a:noFill/>
            <a:miter lim="800000"/>
            <a:headEnd/>
            <a:tailEnd/>
          </a:ln>
          <a:effectLst/>
        </p:spPr>
        <p:txBody>
          <a:bodyPr wrap="square">
            <a:spAutoFit/>
          </a:bodyPr>
          <a:lstStyle/>
          <a:p>
            <a:pPr algn="just" eaLnBrk="0" hangingPunct="0">
              <a:defRPr/>
            </a:pPr>
            <a:r>
              <a:rPr lang="es-ES_tradnl" b="1" dirty="0">
                <a:solidFill>
                  <a:srgbClr val="FFC000"/>
                </a:solidFill>
                <a:latin typeface="Britannic Bold" panose="020B0903060703020204" pitchFamily="34" charset="0"/>
                <a:ea typeface="Segoe UI Black" panose="020B0A02040204020203" pitchFamily="34" charset="0"/>
              </a:rPr>
              <a:t>PERÍODO DE REPETICIÓN DE PULSO (PRP) </a:t>
            </a:r>
            <a:r>
              <a:rPr lang="es-ES_tradnl" sz="1600" b="1" dirty="0">
                <a:solidFill>
                  <a:schemeClr val="bg1"/>
                </a:solidFill>
                <a:latin typeface="Britannic Bold" panose="020B0903060703020204" pitchFamily="34" charset="0"/>
                <a:ea typeface="Segoe UI Black" panose="020B0A02040204020203" pitchFamily="34" charset="0"/>
              </a:rPr>
              <a:t>: </a:t>
            </a:r>
            <a:r>
              <a:rPr lang="es-ES_tradnl" sz="1600" dirty="0">
                <a:solidFill>
                  <a:schemeClr val="bg1"/>
                </a:solidFill>
                <a:latin typeface="Segoe UI" panose="020B0502040204020203" pitchFamily="34" charset="0"/>
                <a:cs typeface="Segoe UI" panose="020B0502040204020203" pitchFamily="34" charset="0"/>
              </a:rPr>
              <a:t>Es el tiempo empleado desde el inicio de la transmisión de un pulso hasta el inicio del próximo.       PRP = Pw + Rt</a:t>
            </a:r>
          </a:p>
        </p:txBody>
      </p:sp>
      <p:sp>
        <p:nvSpPr>
          <p:cNvPr id="2" name="Rectángulo 1"/>
          <p:cNvSpPr/>
          <p:nvPr/>
        </p:nvSpPr>
        <p:spPr>
          <a:xfrm>
            <a:off x="6665721" y="6400800"/>
            <a:ext cx="1478420" cy="252000"/>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5" name="AutoShape 4"/>
          <p:cNvSpPr>
            <a:spLocks noChangeArrowheads="1"/>
          </p:cNvSpPr>
          <p:nvPr/>
        </p:nvSpPr>
        <p:spPr bwMode="auto">
          <a:xfrm>
            <a:off x="2879933" y="3261481"/>
            <a:ext cx="1274422" cy="215900"/>
          </a:xfrm>
          <a:prstGeom prst="leftRightArrow">
            <a:avLst>
              <a:gd name="adj1" fmla="val 50000"/>
              <a:gd name="adj2" fmla="val 126765"/>
            </a:avLst>
          </a:prstGeom>
          <a:solidFill>
            <a:srgbClr val="FF3300"/>
          </a:solidFill>
          <a:ln w="9525">
            <a:solidFill>
              <a:schemeClr val="tx1"/>
            </a:solidFill>
            <a:miter lim="800000"/>
            <a:headEnd/>
            <a:tailEnd/>
          </a:ln>
        </p:spPr>
        <p:txBody>
          <a:bodyPr wrap="none" anchor="ctr"/>
          <a:lstStyle/>
          <a:p>
            <a:endParaRPr lang="es-CL"/>
          </a:p>
        </p:txBody>
      </p:sp>
      <p:sp>
        <p:nvSpPr>
          <p:cNvPr id="88" name="Line 12"/>
          <p:cNvSpPr>
            <a:spLocks noChangeShapeType="1"/>
          </p:cNvSpPr>
          <p:nvPr/>
        </p:nvSpPr>
        <p:spPr bwMode="auto">
          <a:xfrm flipH="1" flipV="1">
            <a:off x="3517144" y="3499307"/>
            <a:ext cx="131910" cy="1935456"/>
          </a:xfrm>
          <a:prstGeom prst="line">
            <a:avLst/>
          </a:prstGeom>
          <a:noFill/>
          <a:ln w="28575">
            <a:solidFill>
              <a:srgbClr val="FF3300"/>
            </a:solidFill>
            <a:round/>
            <a:headEnd/>
            <a:tailEnd type="triangle" w="med" len="med"/>
          </a:ln>
        </p:spPr>
        <p:txBody>
          <a:bodyPr/>
          <a:lstStyle/>
          <a:p>
            <a:endParaRPr lang="es-CL"/>
          </a:p>
        </p:txBody>
      </p:sp>
      <p:sp>
        <p:nvSpPr>
          <p:cNvPr id="89" name="Text Box 7"/>
          <p:cNvSpPr txBox="1">
            <a:spLocks noChangeArrowheads="1"/>
          </p:cNvSpPr>
          <p:nvPr/>
        </p:nvSpPr>
        <p:spPr bwMode="auto">
          <a:xfrm>
            <a:off x="1940287" y="1540137"/>
            <a:ext cx="1296988" cy="304800"/>
          </a:xfrm>
          <a:prstGeom prst="rect">
            <a:avLst/>
          </a:prstGeom>
          <a:noFill/>
          <a:ln w="9525">
            <a:noFill/>
            <a:miter lim="800000"/>
            <a:headEnd/>
            <a:tailEnd/>
          </a:ln>
        </p:spPr>
        <p:txBody>
          <a:bodyPr>
            <a:spAutoFit/>
          </a:bodyPr>
          <a:lstStyle/>
          <a:p>
            <a:pPr algn="ctr">
              <a:spcBef>
                <a:spcPct val="50000"/>
              </a:spcBef>
            </a:pPr>
            <a:r>
              <a:rPr lang="es-ES_tradnl" sz="1400" b="1" dirty="0">
                <a:solidFill>
                  <a:srgbClr val="002060"/>
                </a:solidFill>
              </a:rPr>
              <a:t>AMPLITUD</a:t>
            </a:r>
            <a:endParaRPr lang="es-ES" sz="1400" b="1" dirty="0">
              <a:solidFill>
                <a:srgbClr val="002060"/>
              </a:solidFill>
            </a:endParaRPr>
          </a:p>
        </p:txBody>
      </p:sp>
      <p:sp>
        <p:nvSpPr>
          <p:cNvPr id="96" name="Text Box 7"/>
          <p:cNvSpPr txBox="1">
            <a:spLocks noChangeArrowheads="1"/>
          </p:cNvSpPr>
          <p:nvPr/>
        </p:nvSpPr>
        <p:spPr bwMode="auto">
          <a:xfrm>
            <a:off x="9895645" y="3538973"/>
            <a:ext cx="1296988" cy="307777"/>
          </a:xfrm>
          <a:prstGeom prst="rect">
            <a:avLst/>
          </a:prstGeom>
          <a:noFill/>
          <a:ln w="9525">
            <a:noFill/>
            <a:miter lim="800000"/>
            <a:headEnd/>
            <a:tailEnd/>
          </a:ln>
        </p:spPr>
        <p:txBody>
          <a:bodyPr>
            <a:spAutoFit/>
          </a:bodyPr>
          <a:lstStyle/>
          <a:p>
            <a:pPr algn="ctr">
              <a:spcBef>
                <a:spcPct val="50000"/>
              </a:spcBef>
            </a:pPr>
            <a:r>
              <a:rPr lang="es-ES_tradnl" sz="1400" b="1" dirty="0">
                <a:solidFill>
                  <a:srgbClr val="002060"/>
                </a:solidFill>
              </a:rPr>
              <a:t>TIEMPO</a:t>
            </a:r>
            <a:endParaRPr lang="es-ES" sz="1400" b="1" dirty="0">
              <a:solidFill>
                <a:srgbClr val="002060"/>
              </a:solidFill>
            </a:endParaRPr>
          </a:p>
        </p:txBody>
      </p:sp>
      <p:sp>
        <p:nvSpPr>
          <p:cNvPr id="97" name="Line 8"/>
          <p:cNvSpPr>
            <a:spLocks noChangeShapeType="1"/>
          </p:cNvSpPr>
          <p:nvPr/>
        </p:nvSpPr>
        <p:spPr bwMode="auto">
          <a:xfrm flipV="1">
            <a:off x="2523191" y="1901261"/>
            <a:ext cx="0" cy="1836000"/>
          </a:xfrm>
          <a:prstGeom prst="line">
            <a:avLst/>
          </a:prstGeom>
          <a:noFill/>
          <a:ln w="38100">
            <a:solidFill>
              <a:schemeClr val="tx1"/>
            </a:solidFill>
            <a:round/>
            <a:headEnd/>
            <a:tailEnd type="triangle" w="med" len="med"/>
          </a:ln>
        </p:spPr>
        <p:txBody>
          <a:bodyPr/>
          <a:lstStyle/>
          <a:p>
            <a:endParaRPr lang="es-CL"/>
          </a:p>
        </p:txBody>
      </p:sp>
      <p:sp>
        <p:nvSpPr>
          <p:cNvPr id="98" name="Line 9"/>
          <p:cNvSpPr>
            <a:spLocks noChangeShapeType="1"/>
          </p:cNvSpPr>
          <p:nvPr/>
        </p:nvSpPr>
        <p:spPr bwMode="auto">
          <a:xfrm>
            <a:off x="9526085" y="3671779"/>
            <a:ext cx="576240" cy="0"/>
          </a:xfrm>
          <a:prstGeom prst="line">
            <a:avLst/>
          </a:prstGeom>
          <a:noFill/>
          <a:ln w="9525">
            <a:solidFill>
              <a:schemeClr val="tx1"/>
            </a:solidFill>
            <a:round/>
            <a:headEnd/>
            <a:tailEnd type="triangle" w="med" len="med"/>
          </a:ln>
        </p:spPr>
        <p:txBody>
          <a:bodyPr/>
          <a:lstStyle/>
          <a:p>
            <a:endParaRPr lang="es-CL"/>
          </a:p>
        </p:txBody>
      </p:sp>
    </p:spTree>
    <p:extLst>
      <p:ext uri="{BB962C8B-B14F-4D97-AF65-F5344CB8AC3E}">
        <p14:creationId xmlns:p14="http://schemas.microsoft.com/office/powerpoint/2010/main" val="39957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box(in)">
                                      <p:cBhvr>
                                        <p:cTn id="7" dur="500"/>
                                        <p:tgtEl>
                                          <p:spTgt spid="71"/>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5"/>
                                        </p:tgtEl>
                                        <p:attrNameLst>
                                          <p:attrName>style.visibility</p:attrName>
                                        </p:attrNameLst>
                                      </p:cBhvr>
                                      <p:to>
                                        <p:strVal val="visible"/>
                                      </p:to>
                                    </p:set>
                                    <p:animEffect transition="in" filter="slide(fromBottom)">
                                      <p:cBhvr>
                                        <p:cTn id="10" dur="500"/>
                                        <p:tgtEl>
                                          <p:spTgt spid="8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barn(inVertical)">
                                      <p:cBhvr>
                                        <p:cTn id="1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85" grpId="0" animBg="1"/>
      <p:bldP spid="8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121">
            <a:extLst>
              <a:ext uri="{FF2B5EF4-FFF2-40B4-BE49-F238E27FC236}">
                <a16:creationId xmlns:a16="http://schemas.microsoft.com/office/drawing/2014/main" id="{26519E81-C48F-4DC1-8447-5AA3137BE5EE}"/>
              </a:ext>
            </a:extLst>
          </p:cNvPr>
          <p:cNvSpPr/>
          <p:nvPr/>
        </p:nvSpPr>
        <p:spPr>
          <a:xfrm>
            <a:off x="1743342" y="3264305"/>
            <a:ext cx="8195418" cy="1918109"/>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Imagen 33"/>
          <p:cNvPicPr>
            <a:picLocks noChangeAspect="1"/>
          </p:cNvPicPr>
          <p:nvPr/>
        </p:nvPicPr>
        <p:blipFill>
          <a:blip r:embed="rId2"/>
          <a:stretch>
            <a:fillRect/>
          </a:stretch>
        </p:blipFill>
        <p:spPr>
          <a:xfrm>
            <a:off x="3243488" y="574478"/>
            <a:ext cx="2601835" cy="554875"/>
          </a:xfrm>
          <a:prstGeom prst="rect">
            <a:avLst/>
          </a:prstGeom>
          <a:ln>
            <a:noFill/>
          </a:ln>
          <a:effectLst>
            <a:outerShdw blurRad="292100" dist="139700" dir="2700000" algn="tl" rotWithShape="0">
              <a:srgbClr val="333333">
                <a:alpha val="65000"/>
              </a:srgbClr>
            </a:outerShdw>
          </a:effectLst>
        </p:spPr>
      </p:pic>
      <p:sp>
        <p:nvSpPr>
          <p:cNvPr id="33" name="Text Box 2"/>
          <p:cNvSpPr txBox="1">
            <a:spLocks noChangeArrowheads="1"/>
          </p:cNvSpPr>
          <p:nvPr/>
        </p:nvSpPr>
        <p:spPr bwMode="auto">
          <a:xfrm>
            <a:off x="3264494" y="574478"/>
            <a:ext cx="2580830"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bg1"/>
                </a:solidFill>
                <a:latin typeface="Britannic Bold" panose="020B0903060703020204" pitchFamily="34" charset="0"/>
                <a:ea typeface="Segoe UI Black" panose="020B0A02040204020203" pitchFamily="34" charset="0"/>
              </a:rPr>
              <a:t>COMPONENTES</a:t>
            </a:r>
          </a:p>
        </p:txBody>
      </p:sp>
      <p:sp>
        <p:nvSpPr>
          <p:cNvPr id="31" name="Rectangle 16">
            <a:extLst>
              <a:ext uri="{FF2B5EF4-FFF2-40B4-BE49-F238E27FC236}">
                <a16:creationId xmlns:a16="http://schemas.microsoft.com/office/drawing/2014/main" id="{F4A23E82-4ADA-4290-A732-46C59CED37BE}"/>
              </a:ext>
            </a:extLst>
          </p:cNvPr>
          <p:cNvSpPr/>
          <p:nvPr/>
        </p:nvSpPr>
        <p:spPr>
          <a:xfrm>
            <a:off x="2931697" y="2330541"/>
            <a:ext cx="8570942" cy="646331"/>
          </a:xfrm>
          <a:prstGeom prst="rect">
            <a:avLst/>
          </a:prstGeom>
        </p:spPr>
        <p:txBody>
          <a:bodyPr wrap="square" lIns="0" tIns="0" rIns="0" bIns="0">
            <a:spAutoFit/>
          </a:bodyPr>
          <a:lstStyle/>
          <a:p>
            <a:pPr algn="just">
              <a:defRPr/>
            </a:pPr>
            <a:r>
              <a:rPr lang="es-ES_tradnl" sz="1400" dirty="0">
                <a:solidFill>
                  <a:srgbClr val="083D65"/>
                </a:solidFill>
                <a:latin typeface="Segoe UI" panose="020B0502040204020203" pitchFamily="34" charset="0"/>
                <a:cs typeface="Segoe UI" panose="020B0502040204020203" pitchFamily="34" charset="0"/>
              </a:rPr>
              <a:t>Le “da forma” a la onda electromagnética de radio frecuencia (RF) transformándola en un “Lóbulo altamente direccional”.</a:t>
            </a:r>
          </a:p>
          <a:p>
            <a:pPr algn="just">
              <a:defRPr/>
            </a:pPr>
            <a:r>
              <a:rPr lang="es-ES_tradnl" sz="1400" dirty="0">
                <a:solidFill>
                  <a:srgbClr val="083D65"/>
                </a:solidFill>
                <a:latin typeface="Segoe UI" panose="020B0502040204020203" pitchFamily="34" charset="0"/>
                <a:cs typeface="Segoe UI" panose="020B0502040204020203" pitchFamily="34" charset="0"/>
              </a:rPr>
              <a:t>Recibe todos los ecos reflejados desde el blanco y los entrega al receptor. </a:t>
            </a:r>
            <a:endParaRPr lang="en-US" sz="1400" dirty="0">
              <a:solidFill>
                <a:srgbClr val="083D65"/>
              </a:solidFill>
              <a:latin typeface="Segoe UI" panose="020B0502040204020203" pitchFamily="34" charset="0"/>
              <a:cs typeface="Segoe UI" panose="020B0502040204020203" pitchFamily="34" charset="0"/>
            </a:endParaRPr>
          </a:p>
        </p:txBody>
      </p:sp>
      <p:sp>
        <p:nvSpPr>
          <p:cNvPr id="26" name="Rectangle 24">
            <a:extLst>
              <a:ext uri="{FF2B5EF4-FFF2-40B4-BE49-F238E27FC236}">
                <a16:creationId xmlns:a16="http://schemas.microsoft.com/office/drawing/2014/main" id="{814E8360-63F3-4F18-817E-6FBC4551EF0D}"/>
              </a:ext>
            </a:extLst>
          </p:cNvPr>
          <p:cNvSpPr/>
          <p:nvPr/>
        </p:nvSpPr>
        <p:spPr>
          <a:xfrm>
            <a:off x="5934698" y="605255"/>
            <a:ext cx="2057082" cy="492443"/>
          </a:xfrm>
          <a:prstGeom prst="rect">
            <a:avLst/>
          </a:prstGeom>
        </p:spPr>
        <p:txBody>
          <a:bodyPr wrap="square" lIns="0" tIns="0" rIns="0" bIns="0">
            <a:spAutoFit/>
          </a:bodyPr>
          <a:lstStyle/>
          <a:p>
            <a:pPr algn="ctr"/>
            <a:r>
              <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DEL RADAR</a:t>
            </a:r>
          </a:p>
        </p:txBody>
      </p:sp>
      <p:pic>
        <p:nvPicPr>
          <p:cNvPr id="29" name="Picture 8"/>
          <p:cNvPicPr>
            <a:picLocks noChangeAspect="1" noChangeArrowheads="1"/>
          </p:cNvPicPr>
          <p:nvPr/>
        </p:nvPicPr>
        <p:blipFill>
          <a:blip r:embed="rId3" cstate="print"/>
          <a:srcRect/>
          <a:stretch>
            <a:fillRect/>
          </a:stretch>
        </p:blipFill>
        <p:spPr bwMode="auto">
          <a:xfrm>
            <a:off x="448064" y="2389639"/>
            <a:ext cx="1944000" cy="523798"/>
          </a:xfrm>
          <a:prstGeom prst="rect">
            <a:avLst/>
          </a:prstGeom>
          <a:noFill/>
          <a:ln w="28575">
            <a:solidFill>
              <a:schemeClr val="tx1"/>
            </a:solidFill>
            <a:miter lim="800000"/>
            <a:headEnd/>
            <a:tailEnd/>
          </a:ln>
          <a:effectLst/>
        </p:spPr>
      </p:pic>
      <p:sp>
        <p:nvSpPr>
          <p:cNvPr id="30" name="CuadroTexto 29"/>
          <p:cNvSpPr txBox="1"/>
          <p:nvPr/>
        </p:nvSpPr>
        <p:spPr>
          <a:xfrm>
            <a:off x="471799" y="2359151"/>
            <a:ext cx="1920265" cy="584775"/>
          </a:xfrm>
          <a:prstGeom prst="rect">
            <a:avLst/>
          </a:prstGeom>
          <a:noFill/>
        </p:spPr>
        <p:txBody>
          <a:bodyPr wrap="square" rtlCol="0">
            <a:spAutoFit/>
          </a:bodyPr>
          <a:lstStyle/>
          <a:p>
            <a:pPr algn="ctr"/>
            <a:r>
              <a:rPr lang="es-ES_tradnl" sz="1600" b="1" dirty="0">
                <a:solidFill>
                  <a:schemeClr val="accent5">
                    <a:lumMod val="50000"/>
                  </a:schemeClr>
                </a:solidFill>
                <a:latin typeface="Britannic Bold" panose="020B0903060703020204" pitchFamily="34" charset="0"/>
                <a:ea typeface="Segoe UI Black" panose="020B0A02040204020203" pitchFamily="34" charset="0"/>
              </a:rPr>
              <a:t>SISTEMA DE ANTENA</a:t>
            </a:r>
          </a:p>
        </p:txBody>
      </p:sp>
      <p:sp>
        <p:nvSpPr>
          <p:cNvPr id="41" name="Rectangle 16">
            <a:extLst>
              <a:ext uri="{FF2B5EF4-FFF2-40B4-BE49-F238E27FC236}">
                <a16:creationId xmlns:a16="http://schemas.microsoft.com/office/drawing/2014/main" id="{F4A23E82-4ADA-4290-A732-46C59CED37BE}"/>
              </a:ext>
            </a:extLst>
          </p:cNvPr>
          <p:cNvSpPr/>
          <p:nvPr/>
        </p:nvSpPr>
        <p:spPr>
          <a:xfrm>
            <a:off x="2931697" y="5525684"/>
            <a:ext cx="8564896" cy="430887"/>
          </a:xfrm>
          <a:prstGeom prst="rect">
            <a:avLst/>
          </a:prstGeom>
        </p:spPr>
        <p:txBody>
          <a:bodyPr wrap="square" lIns="0" tIns="0" rIns="0" bIns="0">
            <a:spAutoFit/>
          </a:bodyPr>
          <a:lstStyle/>
          <a:p>
            <a:pPr algn="just"/>
            <a:r>
              <a:rPr lang="es-ES_tradnl" sz="1400" dirty="0">
                <a:solidFill>
                  <a:srgbClr val="083D65"/>
                </a:solidFill>
                <a:latin typeface="Segoe UI" panose="020B0502040204020203" pitchFamily="34" charset="0"/>
                <a:cs typeface="Segoe UI" panose="020B0502040204020203" pitchFamily="34" charset="0"/>
              </a:rPr>
              <a:t>Conduce el pulso y el eco desde el transmisor  a la antena y los ecos desde la antena al receptor (a través de cuerno irradiador)</a:t>
            </a:r>
          </a:p>
        </p:txBody>
      </p:sp>
      <p:pic>
        <p:nvPicPr>
          <p:cNvPr id="42" name="Picture 8"/>
          <p:cNvPicPr>
            <a:picLocks noChangeAspect="1" noChangeArrowheads="1"/>
          </p:cNvPicPr>
          <p:nvPr/>
        </p:nvPicPr>
        <p:blipFill>
          <a:blip r:embed="rId3" cstate="print"/>
          <a:srcRect/>
          <a:stretch>
            <a:fillRect/>
          </a:stretch>
        </p:blipFill>
        <p:spPr bwMode="auto">
          <a:xfrm>
            <a:off x="484523" y="5409551"/>
            <a:ext cx="1932132" cy="604492"/>
          </a:xfrm>
          <a:prstGeom prst="rect">
            <a:avLst/>
          </a:prstGeom>
          <a:noFill/>
          <a:ln w="28575">
            <a:solidFill>
              <a:schemeClr val="tx1"/>
            </a:solidFill>
            <a:miter lim="800000"/>
            <a:headEnd/>
            <a:tailEnd/>
          </a:ln>
          <a:effectLst/>
        </p:spPr>
      </p:pic>
      <p:sp>
        <p:nvSpPr>
          <p:cNvPr id="43" name="CuadroTexto 42"/>
          <p:cNvSpPr txBox="1"/>
          <p:nvPr/>
        </p:nvSpPr>
        <p:spPr>
          <a:xfrm>
            <a:off x="506361" y="5412176"/>
            <a:ext cx="1920265" cy="584775"/>
          </a:xfrm>
          <a:prstGeom prst="rect">
            <a:avLst/>
          </a:prstGeom>
          <a:noFill/>
        </p:spPr>
        <p:txBody>
          <a:bodyPr wrap="square" rtlCol="0">
            <a:spAutoFit/>
          </a:bodyPr>
          <a:lstStyle/>
          <a:p>
            <a:pPr algn="ctr"/>
            <a:r>
              <a:rPr lang="es-ES_tradnl" sz="1600" b="1" dirty="0">
                <a:solidFill>
                  <a:schemeClr val="accent5">
                    <a:lumMod val="50000"/>
                  </a:schemeClr>
                </a:solidFill>
                <a:latin typeface="Britannic Bold" panose="020B0903060703020204" pitchFamily="34" charset="0"/>
                <a:ea typeface="Segoe UI Black" panose="020B0A02040204020203" pitchFamily="34" charset="0"/>
              </a:rPr>
              <a:t>EL CUERPO IRRADIADOR</a:t>
            </a:r>
          </a:p>
        </p:txBody>
      </p:sp>
      <p:sp>
        <p:nvSpPr>
          <p:cNvPr id="44" name="Rectangle 16">
            <a:extLst>
              <a:ext uri="{FF2B5EF4-FFF2-40B4-BE49-F238E27FC236}">
                <a16:creationId xmlns:a16="http://schemas.microsoft.com/office/drawing/2014/main" id="{F4A23E82-4ADA-4290-A732-46C59CED37BE}"/>
              </a:ext>
            </a:extLst>
          </p:cNvPr>
          <p:cNvSpPr/>
          <p:nvPr/>
        </p:nvSpPr>
        <p:spPr>
          <a:xfrm>
            <a:off x="2931697" y="6273894"/>
            <a:ext cx="8570942" cy="430887"/>
          </a:xfrm>
          <a:prstGeom prst="rect">
            <a:avLst/>
          </a:prstGeom>
        </p:spPr>
        <p:txBody>
          <a:bodyPr wrap="square" lIns="0" tIns="0" rIns="0" bIns="0">
            <a:spAutoFit/>
          </a:bodyPr>
          <a:lstStyle/>
          <a:p>
            <a:pPr algn="just"/>
            <a:r>
              <a:rPr lang="es-ES_tradnl" sz="1400" dirty="0">
                <a:solidFill>
                  <a:srgbClr val="083D65"/>
                </a:solidFill>
                <a:latin typeface="Segoe UI" panose="020B0502040204020203" pitchFamily="34" charset="0"/>
                <a:cs typeface="Segoe UI" panose="020B0502040204020203" pitchFamily="34" charset="0"/>
              </a:rPr>
              <a:t>Permite transmitir pulsos y recibir ecos en forma alternada, se ubica en el Duplexer, antes de la salida a la antena.</a:t>
            </a:r>
            <a:endParaRPr lang="en-US" sz="1400" dirty="0">
              <a:solidFill>
                <a:srgbClr val="083D65"/>
              </a:solidFill>
              <a:latin typeface="Segoe UI" panose="020B0502040204020203" pitchFamily="34" charset="0"/>
              <a:cs typeface="Segoe UI" panose="020B0502040204020203" pitchFamily="34" charset="0"/>
            </a:endParaRPr>
          </a:p>
        </p:txBody>
      </p:sp>
      <p:pic>
        <p:nvPicPr>
          <p:cNvPr id="57" name="Picture 8"/>
          <p:cNvPicPr>
            <a:picLocks noChangeAspect="1" noChangeArrowheads="1"/>
          </p:cNvPicPr>
          <p:nvPr/>
        </p:nvPicPr>
        <p:blipFill>
          <a:blip r:embed="rId3" cstate="print"/>
          <a:srcRect/>
          <a:stretch>
            <a:fillRect/>
          </a:stretch>
        </p:blipFill>
        <p:spPr bwMode="auto">
          <a:xfrm>
            <a:off x="506361" y="6206235"/>
            <a:ext cx="1920834" cy="396477"/>
          </a:xfrm>
          <a:prstGeom prst="rect">
            <a:avLst/>
          </a:prstGeom>
          <a:noFill/>
          <a:ln w="28575">
            <a:solidFill>
              <a:schemeClr val="tx1"/>
            </a:solidFill>
            <a:miter lim="800000"/>
            <a:headEnd/>
            <a:tailEnd/>
          </a:ln>
          <a:effectLst/>
        </p:spPr>
      </p:pic>
      <p:sp>
        <p:nvSpPr>
          <p:cNvPr id="61" name="CuadroTexto 60"/>
          <p:cNvSpPr txBox="1"/>
          <p:nvPr/>
        </p:nvSpPr>
        <p:spPr>
          <a:xfrm>
            <a:off x="4900448" y="1443095"/>
            <a:ext cx="2474573" cy="584775"/>
          </a:xfrm>
          <a:prstGeom prst="rect">
            <a:avLst/>
          </a:prstGeom>
          <a:noFill/>
        </p:spPr>
        <p:txBody>
          <a:bodyPr wrap="square" rtlCol="0">
            <a:spAutoFit/>
          </a:bodyPr>
          <a:lstStyle/>
          <a:p>
            <a:r>
              <a:rPr lang="en-US" sz="3200" b="1" u="sng" dirty="0">
                <a:solidFill>
                  <a:srgbClr val="C00000"/>
                </a:solidFill>
                <a:latin typeface="High Tower Text" panose="02040502050506030303" pitchFamily="18" charset="0"/>
              </a:rPr>
              <a:t>Descripción</a:t>
            </a:r>
            <a:endParaRPr lang="es-CL" sz="3200" b="1" u="sng" dirty="0">
              <a:solidFill>
                <a:srgbClr val="C00000"/>
              </a:solidFill>
              <a:latin typeface="High Tower Text" panose="02040502050506030303" pitchFamily="18" charset="0"/>
            </a:endParaRPr>
          </a:p>
        </p:txBody>
      </p:sp>
      <p:sp>
        <p:nvSpPr>
          <p:cNvPr id="45" name="CuadroTexto 4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46" name="Grupo 45"/>
          <p:cNvGrpSpPr/>
          <p:nvPr/>
        </p:nvGrpSpPr>
        <p:grpSpPr>
          <a:xfrm>
            <a:off x="10467965" y="143216"/>
            <a:ext cx="160661" cy="585453"/>
            <a:chOff x="8070913" y="55102"/>
            <a:chExt cx="165216" cy="585453"/>
          </a:xfrm>
        </p:grpSpPr>
        <p:cxnSp>
          <p:nvCxnSpPr>
            <p:cNvPr id="47" name="Conector recto 4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Conector recto 4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Conector recto 4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50" name="Imagen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grpSp>
        <p:nvGrpSpPr>
          <p:cNvPr id="51" name="Group 4"/>
          <p:cNvGrpSpPr>
            <a:grpSpLocks/>
          </p:cNvGrpSpPr>
          <p:nvPr/>
        </p:nvGrpSpPr>
        <p:grpSpPr bwMode="auto">
          <a:xfrm>
            <a:off x="2111523" y="3421546"/>
            <a:ext cx="7467600" cy="1571625"/>
            <a:chOff x="240" y="1665"/>
            <a:chExt cx="4704" cy="990"/>
          </a:xfrm>
        </p:grpSpPr>
        <p:sp>
          <p:nvSpPr>
            <p:cNvPr id="52" name="Freeform 5"/>
            <p:cNvSpPr>
              <a:spLocks/>
            </p:cNvSpPr>
            <p:nvPr/>
          </p:nvSpPr>
          <p:spPr bwMode="auto">
            <a:xfrm>
              <a:off x="1327" y="1665"/>
              <a:ext cx="301" cy="990"/>
            </a:xfrm>
            <a:custGeom>
              <a:avLst/>
              <a:gdLst>
                <a:gd name="T0" fmla="*/ 301 w 301"/>
                <a:gd name="T1" fmla="*/ 0 h 990"/>
                <a:gd name="T2" fmla="*/ 113 w 301"/>
                <a:gd name="T3" fmla="*/ 151 h 990"/>
                <a:gd name="T4" fmla="*/ 0 w 301"/>
                <a:gd name="T5" fmla="*/ 489 h 990"/>
                <a:gd name="T6" fmla="*/ 113 w 301"/>
                <a:gd name="T7" fmla="*/ 877 h 990"/>
                <a:gd name="T8" fmla="*/ 301 w 301"/>
                <a:gd name="T9" fmla="*/ 990 h 990"/>
                <a:gd name="T10" fmla="*/ 0 60000 65536"/>
                <a:gd name="T11" fmla="*/ 0 60000 65536"/>
                <a:gd name="T12" fmla="*/ 0 60000 65536"/>
                <a:gd name="T13" fmla="*/ 0 60000 65536"/>
                <a:gd name="T14" fmla="*/ 0 60000 65536"/>
                <a:gd name="T15" fmla="*/ 0 w 301"/>
                <a:gd name="T16" fmla="*/ 0 h 990"/>
                <a:gd name="T17" fmla="*/ 301 w 301"/>
                <a:gd name="T18" fmla="*/ 990 h 990"/>
              </a:gdLst>
              <a:ahLst/>
              <a:cxnLst>
                <a:cxn ang="T10">
                  <a:pos x="T0" y="T1"/>
                </a:cxn>
                <a:cxn ang="T11">
                  <a:pos x="T2" y="T3"/>
                </a:cxn>
                <a:cxn ang="T12">
                  <a:pos x="T4" y="T5"/>
                </a:cxn>
                <a:cxn ang="T13">
                  <a:pos x="T6" y="T7"/>
                </a:cxn>
                <a:cxn ang="T14">
                  <a:pos x="T8" y="T9"/>
                </a:cxn>
              </a:cxnLst>
              <a:rect l="T15" t="T16" r="T17" b="T18"/>
              <a:pathLst>
                <a:path w="301" h="990">
                  <a:moveTo>
                    <a:pt x="301" y="0"/>
                  </a:moveTo>
                  <a:cubicBezTo>
                    <a:pt x="270" y="25"/>
                    <a:pt x="163" y="69"/>
                    <a:pt x="113" y="151"/>
                  </a:cubicBezTo>
                  <a:cubicBezTo>
                    <a:pt x="63" y="233"/>
                    <a:pt x="0" y="368"/>
                    <a:pt x="0" y="489"/>
                  </a:cubicBezTo>
                  <a:cubicBezTo>
                    <a:pt x="0" y="610"/>
                    <a:pt x="63" y="793"/>
                    <a:pt x="113" y="877"/>
                  </a:cubicBezTo>
                  <a:cubicBezTo>
                    <a:pt x="163" y="961"/>
                    <a:pt x="262" y="967"/>
                    <a:pt x="301" y="990"/>
                  </a:cubicBezTo>
                </a:path>
              </a:pathLst>
            </a:custGeom>
            <a:noFill/>
            <a:ln w="50800">
              <a:solidFill>
                <a:srgbClr val="FFFF00"/>
              </a:solidFill>
              <a:round/>
              <a:headEnd/>
              <a:tailEnd/>
            </a:ln>
          </p:spPr>
          <p:txBody>
            <a:bodyPr/>
            <a:lstStyle/>
            <a:p>
              <a:endParaRPr lang="es-CL"/>
            </a:p>
          </p:txBody>
        </p:sp>
        <p:sp>
          <p:nvSpPr>
            <p:cNvPr id="53" name="Line 6"/>
            <p:cNvSpPr>
              <a:spLocks noChangeShapeType="1"/>
            </p:cNvSpPr>
            <p:nvPr/>
          </p:nvSpPr>
          <p:spPr bwMode="auto">
            <a:xfrm>
              <a:off x="480" y="2160"/>
              <a:ext cx="3696" cy="0"/>
            </a:xfrm>
            <a:prstGeom prst="line">
              <a:avLst/>
            </a:prstGeom>
            <a:noFill/>
            <a:ln w="9525">
              <a:solidFill>
                <a:schemeClr val="tx1"/>
              </a:solidFill>
              <a:prstDash val="sysDot"/>
              <a:round/>
              <a:headEnd/>
              <a:tailEnd/>
            </a:ln>
          </p:spPr>
          <p:txBody>
            <a:bodyPr/>
            <a:lstStyle/>
            <a:p>
              <a:endParaRPr lang="es-CL"/>
            </a:p>
          </p:txBody>
        </p:sp>
        <p:sp>
          <p:nvSpPr>
            <p:cNvPr id="54" name="Oval 7"/>
            <p:cNvSpPr>
              <a:spLocks noChangeArrowheads="1"/>
            </p:cNvSpPr>
            <p:nvPr/>
          </p:nvSpPr>
          <p:spPr bwMode="auto">
            <a:xfrm>
              <a:off x="1680" y="2112"/>
              <a:ext cx="96" cy="96"/>
            </a:xfrm>
            <a:prstGeom prst="ellipse">
              <a:avLst/>
            </a:prstGeom>
            <a:solidFill>
              <a:schemeClr val="accent1"/>
            </a:solidFill>
            <a:ln w="9525">
              <a:solidFill>
                <a:schemeClr val="tx1"/>
              </a:solidFill>
              <a:round/>
              <a:headEnd/>
              <a:tailEnd/>
            </a:ln>
          </p:spPr>
          <p:txBody>
            <a:bodyPr wrap="none" anchor="ctr"/>
            <a:lstStyle/>
            <a:p>
              <a:endParaRPr lang="es-CL"/>
            </a:p>
          </p:txBody>
        </p:sp>
        <p:sp>
          <p:nvSpPr>
            <p:cNvPr id="55" name="Line 8"/>
            <p:cNvSpPr>
              <a:spLocks noChangeShapeType="1"/>
            </p:cNvSpPr>
            <p:nvPr/>
          </p:nvSpPr>
          <p:spPr bwMode="auto">
            <a:xfrm rot="10776772">
              <a:off x="1584" y="1728"/>
              <a:ext cx="1776" cy="1"/>
            </a:xfrm>
            <a:prstGeom prst="line">
              <a:avLst/>
            </a:prstGeom>
            <a:noFill/>
            <a:ln w="25400">
              <a:solidFill>
                <a:srgbClr val="FF0000"/>
              </a:solidFill>
              <a:round/>
              <a:headEnd type="stealth" w="med" len="med"/>
              <a:tailEnd/>
            </a:ln>
          </p:spPr>
          <p:txBody>
            <a:bodyPr/>
            <a:lstStyle/>
            <a:p>
              <a:endParaRPr lang="es-CL"/>
            </a:p>
          </p:txBody>
        </p:sp>
        <p:sp>
          <p:nvSpPr>
            <p:cNvPr id="56" name="Line 9"/>
            <p:cNvSpPr>
              <a:spLocks noChangeShapeType="1"/>
            </p:cNvSpPr>
            <p:nvPr/>
          </p:nvSpPr>
          <p:spPr bwMode="auto">
            <a:xfrm rot="10776772">
              <a:off x="1392" y="1968"/>
              <a:ext cx="1776" cy="1"/>
            </a:xfrm>
            <a:prstGeom prst="line">
              <a:avLst/>
            </a:prstGeom>
            <a:noFill/>
            <a:ln w="25400">
              <a:solidFill>
                <a:srgbClr val="FF0000"/>
              </a:solidFill>
              <a:round/>
              <a:headEnd type="stealth" w="med" len="med"/>
              <a:tailEnd/>
            </a:ln>
          </p:spPr>
          <p:txBody>
            <a:bodyPr/>
            <a:lstStyle/>
            <a:p>
              <a:endParaRPr lang="es-CL"/>
            </a:p>
          </p:txBody>
        </p:sp>
        <p:sp>
          <p:nvSpPr>
            <p:cNvPr id="59" name="Line 10"/>
            <p:cNvSpPr>
              <a:spLocks noChangeShapeType="1"/>
            </p:cNvSpPr>
            <p:nvPr/>
          </p:nvSpPr>
          <p:spPr bwMode="auto">
            <a:xfrm rot="10776772">
              <a:off x="1392" y="2351"/>
              <a:ext cx="1776" cy="1"/>
            </a:xfrm>
            <a:prstGeom prst="line">
              <a:avLst/>
            </a:prstGeom>
            <a:noFill/>
            <a:ln w="25400">
              <a:solidFill>
                <a:srgbClr val="FF0000"/>
              </a:solidFill>
              <a:round/>
              <a:headEnd type="stealth" w="med" len="med"/>
              <a:tailEnd/>
            </a:ln>
          </p:spPr>
          <p:txBody>
            <a:bodyPr/>
            <a:lstStyle/>
            <a:p>
              <a:endParaRPr lang="es-CL"/>
            </a:p>
          </p:txBody>
        </p:sp>
        <p:sp>
          <p:nvSpPr>
            <p:cNvPr id="60" name="Line 11"/>
            <p:cNvSpPr>
              <a:spLocks noChangeShapeType="1"/>
            </p:cNvSpPr>
            <p:nvPr/>
          </p:nvSpPr>
          <p:spPr bwMode="auto">
            <a:xfrm rot="10776772">
              <a:off x="1536" y="2591"/>
              <a:ext cx="1776" cy="1"/>
            </a:xfrm>
            <a:prstGeom prst="line">
              <a:avLst/>
            </a:prstGeom>
            <a:noFill/>
            <a:ln w="25400">
              <a:solidFill>
                <a:srgbClr val="FF0000"/>
              </a:solidFill>
              <a:round/>
              <a:headEnd type="stealth" w="med" len="med"/>
              <a:tailEnd/>
            </a:ln>
          </p:spPr>
          <p:txBody>
            <a:bodyPr/>
            <a:lstStyle/>
            <a:p>
              <a:endParaRPr lang="es-CL"/>
            </a:p>
          </p:txBody>
        </p:sp>
        <p:sp>
          <p:nvSpPr>
            <p:cNvPr id="66" name="Line 12"/>
            <p:cNvSpPr>
              <a:spLocks noChangeShapeType="1"/>
            </p:cNvSpPr>
            <p:nvPr/>
          </p:nvSpPr>
          <p:spPr bwMode="auto">
            <a:xfrm flipH="1">
              <a:off x="1536" y="2208"/>
              <a:ext cx="192" cy="384"/>
            </a:xfrm>
            <a:prstGeom prst="line">
              <a:avLst/>
            </a:prstGeom>
            <a:noFill/>
            <a:ln w="9525">
              <a:solidFill>
                <a:srgbClr val="FF3300"/>
              </a:solidFill>
              <a:round/>
              <a:headEnd/>
              <a:tailEnd type="triangle" w="med" len="med"/>
            </a:ln>
          </p:spPr>
          <p:txBody>
            <a:bodyPr/>
            <a:lstStyle/>
            <a:p>
              <a:endParaRPr lang="es-CL"/>
            </a:p>
          </p:txBody>
        </p:sp>
        <p:sp>
          <p:nvSpPr>
            <p:cNvPr id="67" name="Line 13"/>
            <p:cNvSpPr>
              <a:spLocks noChangeShapeType="1"/>
            </p:cNvSpPr>
            <p:nvPr/>
          </p:nvSpPr>
          <p:spPr bwMode="auto">
            <a:xfrm flipH="1">
              <a:off x="1392" y="2160"/>
              <a:ext cx="336" cy="192"/>
            </a:xfrm>
            <a:prstGeom prst="line">
              <a:avLst/>
            </a:prstGeom>
            <a:noFill/>
            <a:ln w="9525">
              <a:solidFill>
                <a:srgbClr val="FF3300"/>
              </a:solidFill>
              <a:round/>
              <a:headEnd/>
              <a:tailEnd type="triangle" w="med" len="med"/>
            </a:ln>
          </p:spPr>
          <p:txBody>
            <a:bodyPr/>
            <a:lstStyle/>
            <a:p>
              <a:endParaRPr lang="es-CL"/>
            </a:p>
          </p:txBody>
        </p:sp>
        <p:sp>
          <p:nvSpPr>
            <p:cNvPr id="76" name="Line 14"/>
            <p:cNvSpPr>
              <a:spLocks noChangeShapeType="1"/>
            </p:cNvSpPr>
            <p:nvPr/>
          </p:nvSpPr>
          <p:spPr bwMode="auto">
            <a:xfrm flipH="1" flipV="1">
              <a:off x="1392" y="1968"/>
              <a:ext cx="336" cy="192"/>
            </a:xfrm>
            <a:prstGeom prst="line">
              <a:avLst/>
            </a:prstGeom>
            <a:noFill/>
            <a:ln w="9525">
              <a:solidFill>
                <a:srgbClr val="FF3300"/>
              </a:solidFill>
              <a:round/>
              <a:headEnd/>
              <a:tailEnd type="triangle" w="med" len="med"/>
            </a:ln>
          </p:spPr>
          <p:txBody>
            <a:bodyPr/>
            <a:lstStyle/>
            <a:p>
              <a:endParaRPr lang="es-CL"/>
            </a:p>
          </p:txBody>
        </p:sp>
        <p:sp>
          <p:nvSpPr>
            <p:cNvPr id="77" name="Line 15"/>
            <p:cNvSpPr>
              <a:spLocks noChangeShapeType="1"/>
            </p:cNvSpPr>
            <p:nvPr/>
          </p:nvSpPr>
          <p:spPr bwMode="auto">
            <a:xfrm flipH="1" flipV="1">
              <a:off x="1584" y="1728"/>
              <a:ext cx="144" cy="432"/>
            </a:xfrm>
            <a:prstGeom prst="line">
              <a:avLst/>
            </a:prstGeom>
            <a:noFill/>
            <a:ln w="9525">
              <a:solidFill>
                <a:srgbClr val="FF3300"/>
              </a:solidFill>
              <a:round/>
              <a:headEnd/>
              <a:tailEnd type="triangle" w="med" len="med"/>
            </a:ln>
          </p:spPr>
          <p:txBody>
            <a:bodyPr/>
            <a:lstStyle/>
            <a:p>
              <a:endParaRPr lang="es-CL"/>
            </a:p>
          </p:txBody>
        </p:sp>
        <p:sp>
          <p:nvSpPr>
            <p:cNvPr id="78" name="Text Box 16"/>
            <p:cNvSpPr txBox="1">
              <a:spLocks noChangeArrowheads="1"/>
            </p:cNvSpPr>
            <p:nvPr/>
          </p:nvSpPr>
          <p:spPr bwMode="auto">
            <a:xfrm>
              <a:off x="240" y="1920"/>
              <a:ext cx="768" cy="368"/>
            </a:xfrm>
            <a:prstGeom prst="rect">
              <a:avLst/>
            </a:prstGeom>
            <a:solidFill>
              <a:srgbClr val="99CCFF"/>
            </a:solidFill>
            <a:ln w="19050">
              <a:solidFill>
                <a:srgbClr val="002060"/>
              </a:solidFill>
              <a:miter lim="800000"/>
              <a:headEnd/>
              <a:tailEnd/>
            </a:ln>
          </p:spPr>
          <p:txBody>
            <a:bodyPr>
              <a:spAutoFit/>
            </a:bodyPr>
            <a:lstStyle/>
            <a:p>
              <a:pPr algn="ctr"/>
              <a:r>
                <a:rPr lang="es-ES_tradnl" sz="1600" b="1" dirty="0">
                  <a:solidFill>
                    <a:schemeClr val="accent5">
                      <a:lumMod val="50000"/>
                    </a:schemeClr>
                  </a:solidFill>
                  <a:latin typeface="Britannic Bold" panose="020B0903060703020204" pitchFamily="34" charset="0"/>
                  <a:ea typeface="Segoe UI Black" panose="020B0A02040204020203" pitchFamily="34" charset="0"/>
                </a:rPr>
                <a:t>Reflector</a:t>
              </a:r>
            </a:p>
            <a:p>
              <a:pPr algn="ctr"/>
              <a:r>
                <a:rPr lang="es-ES_tradnl" sz="1600" b="1" dirty="0">
                  <a:solidFill>
                    <a:schemeClr val="accent5">
                      <a:lumMod val="50000"/>
                    </a:schemeClr>
                  </a:solidFill>
                  <a:latin typeface="Britannic Bold" panose="020B0903060703020204" pitchFamily="34" charset="0"/>
                  <a:ea typeface="Segoe UI Black" panose="020B0A02040204020203" pitchFamily="34" charset="0"/>
                </a:rPr>
                <a:t>parabólico</a:t>
              </a:r>
              <a:endParaRPr lang="es-ES" sz="1600" b="1" dirty="0">
                <a:solidFill>
                  <a:schemeClr val="accent5">
                    <a:lumMod val="50000"/>
                  </a:schemeClr>
                </a:solidFill>
                <a:latin typeface="Britannic Bold" panose="020B0903060703020204" pitchFamily="34" charset="0"/>
                <a:ea typeface="Segoe UI Black" panose="020B0A02040204020203" pitchFamily="34" charset="0"/>
              </a:endParaRPr>
            </a:p>
          </p:txBody>
        </p:sp>
        <p:sp>
          <p:nvSpPr>
            <p:cNvPr id="79" name="Line 17"/>
            <p:cNvSpPr>
              <a:spLocks noChangeShapeType="1"/>
            </p:cNvSpPr>
            <p:nvPr/>
          </p:nvSpPr>
          <p:spPr bwMode="auto">
            <a:xfrm>
              <a:off x="1021" y="2160"/>
              <a:ext cx="288" cy="0"/>
            </a:xfrm>
            <a:prstGeom prst="line">
              <a:avLst/>
            </a:prstGeom>
            <a:noFill/>
            <a:ln w="19050">
              <a:solidFill>
                <a:schemeClr val="tx1"/>
              </a:solidFill>
              <a:round/>
              <a:headEnd/>
              <a:tailEnd type="triangle" w="med" len="med"/>
            </a:ln>
          </p:spPr>
          <p:txBody>
            <a:bodyPr/>
            <a:lstStyle/>
            <a:p>
              <a:endParaRPr lang="es-CL"/>
            </a:p>
          </p:txBody>
        </p:sp>
        <p:sp>
          <p:nvSpPr>
            <p:cNvPr id="80" name="Text Box 18"/>
            <p:cNvSpPr txBox="1">
              <a:spLocks noChangeArrowheads="1"/>
            </p:cNvSpPr>
            <p:nvPr/>
          </p:nvSpPr>
          <p:spPr bwMode="auto">
            <a:xfrm>
              <a:off x="3648" y="2016"/>
              <a:ext cx="336" cy="213"/>
            </a:xfrm>
            <a:prstGeom prst="rect">
              <a:avLst/>
            </a:prstGeom>
            <a:solidFill>
              <a:srgbClr val="99CCFF"/>
            </a:solidFill>
            <a:ln w="19050">
              <a:solidFill>
                <a:srgbClr val="002060"/>
              </a:solidFill>
              <a:miter lim="800000"/>
              <a:headEnd/>
              <a:tailEnd/>
            </a:ln>
          </p:spPr>
          <p:txBody>
            <a:bodyPr>
              <a:spAutoFit/>
            </a:bodyPr>
            <a:lstStyle>
              <a:defPPr>
                <a:defRPr lang="es-CL"/>
              </a:defPPr>
              <a:lvl1pPr algn="ctr">
                <a:defRPr sz="1600" b="1">
                  <a:solidFill>
                    <a:schemeClr val="accent5">
                      <a:lumMod val="50000"/>
                    </a:schemeClr>
                  </a:solidFill>
                  <a:latin typeface="Britannic Bold" panose="020B0903060703020204" pitchFamily="34" charset="0"/>
                  <a:ea typeface="Segoe UI Black" panose="020B0A02040204020203" pitchFamily="34" charset="0"/>
                </a:defRPr>
              </a:lvl1pPr>
            </a:lstStyle>
            <a:p>
              <a:r>
                <a:rPr lang="es-ES_tradnl"/>
                <a:t>Eje</a:t>
              </a:r>
              <a:endParaRPr lang="es-ES"/>
            </a:p>
          </p:txBody>
        </p:sp>
        <p:sp>
          <p:nvSpPr>
            <p:cNvPr id="81" name="Text Box 19"/>
            <p:cNvSpPr txBox="1">
              <a:spLocks noChangeArrowheads="1"/>
            </p:cNvSpPr>
            <p:nvPr/>
          </p:nvSpPr>
          <p:spPr bwMode="auto">
            <a:xfrm>
              <a:off x="1824" y="2016"/>
              <a:ext cx="432" cy="213"/>
            </a:xfrm>
            <a:prstGeom prst="rect">
              <a:avLst/>
            </a:prstGeom>
            <a:solidFill>
              <a:schemeClr val="bg1"/>
            </a:solidFill>
            <a:ln w="15875">
              <a:solidFill>
                <a:srgbClr val="FF0000"/>
              </a:solidFill>
              <a:miter lim="800000"/>
              <a:headEnd/>
              <a:tailEnd/>
            </a:ln>
          </p:spPr>
          <p:txBody>
            <a:bodyPr>
              <a:spAutoFit/>
            </a:bodyPr>
            <a:lstStyle/>
            <a:p>
              <a:pPr eaLnBrk="0" hangingPunct="0">
                <a:spcBef>
                  <a:spcPct val="50000"/>
                </a:spcBef>
              </a:pPr>
              <a:r>
                <a:rPr lang="es-ES_tradnl" sz="1600" b="1" dirty="0">
                  <a:solidFill>
                    <a:schemeClr val="accent5">
                      <a:lumMod val="50000"/>
                    </a:schemeClr>
                  </a:solidFill>
                  <a:latin typeface="Britannic Bold" panose="020B0903060703020204" pitchFamily="34" charset="0"/>
                  <a:ea typeface="Segoe UI Black" panose="020B0A02040204020203" pitchFamily="34" charset="0"/>
                </a:rPr>
                <a:t>Foco</a:t>
              </a:r>
              <a:endParaRPr lang="es-ES" sz="1600" b="1" dirty="0">
                <a:solidFill>
                  <a:schemeClr val="accent5">
                    <a:lumMod val="50000"/>
                  </a:schemeClr>
                </a:solidFill>
                <a:latin typeface="Britannic Bold" panose="020B0903060703020204" pitchFamily="34" charset="0"/>
                <a:ea typeface="Segoe UI Black" panose="020B0A02040204020203" pitchFamily="34" charset="0"/>
              </a:endParaRPr>
            </a:p>
          </p:txBody>
        </p:sp>
        <p:sp>
          <p:nvSpPr>
            <p:cNvPr id="82" name="AutoShape 20"/>
            <p:cNvSpPr>
              <a:spLocks/>
            </p:cNvSpPr>
            <p:nvPr/>
          </p:nvSpPr>
          <p:spPr bwMode="auto">
            <a:xfrm>
              <a:off x="4176" y="1680"/>
              <a:ext cx="92" cy="960"/>
            </a:xfrm>
            <a:prstGeom prst="rightBrace">
              <a:avLst>
                <a:gd name="adj1" fmla="val 166667"/>
                <a:gd name="adj2" fmla="val 50000"/>
              </a:avLst>
            </a:prstGeom>
            <a:noFill/>
            <a:ln w="19050">
              <a:solidFill>
                <a:srgbClr val="002060"/>
              </a:solidFill>
              <a:round/>
              <a:headEnd/>
              <a:tailEnd/>
            </a:ln>
          </p:spPr>
          <p:txBody>
            <a:bodyPr wrap="none" anchor="ctr"/>
            <a:lstStyle/>
            <a:p>
              <a:endParaRPr lang="es-CL"/>
            </a:p>
          </p:txBody>
        </p:sp>
        <p:sp>
          <p:nvSpPr>
            <p:cNvPr id="83" name="Text Box 21"/>
            <p:cNvSpPr txBox="1">
              <a:spLocks noChangeArrowheads="1"/>
            </p:cNvSpPr>
            <p:nvPr/>
          </p:nvSpPr>
          <p:spPr bwMode="auto">
            <a:xfrm>
              <a:off x="4368" y="1968"/>
              <a:ext cx="576" cy="213"/>
            </a:xfrm>
            <a:prstGeom prst="rect">
              <a:avLst/>
            </a:prstGeom>
            <a:solidFill>
              <a:schemeClr val="bg1"/>
            </a:solidFill>
            <a:ln w="15875">
              <a:solidFill>
                <a:srgbClr val="FF0000"/>
              </a:solidFill>
              <a:miter lim="800000"/>
              <a:headEnd/>
              <a:tailEnd/>
            </a:ln>
          </p:spPr>
          <p:txBody>
            <a:bodyPr>
              <a:spAutoFit/>
            </a:bodyPr>
            <a:lstStyle/>
            <a:p>
              <a:pPr algn="ctr" eaLnBrk="0" hangingPunct="0">
                <a:spcBef>
                  <a:spcPct val="50000"/>
                </a:spcBef>
              </a:pPr>
              <a:r>
                <a:rPr lang="es-ES_tradnl" sz="1600" b="1" dirty="0">
                  <a:solidFill>
                    <a:schemeClr val="accent5">
                      <a:lumMod val="50000"/>
                    </a:schemeClr>
                  </a:solidFill>
                  <a:latin typeface="Britannic Bold" panose="020B0903060703020204" pitchFamily="34" charset="0"/>
                  <a:ea typeface="Segoe UI Black" panose="020B0A02040204020203" pitchFamily="34" charset="0"/>
                </a:rPr>
                <a:t>Lóbulo</a:t>
              </a:r>
              <a:endParaRPr lang="es-ES" sz="1600" b="1" dirty="0">
                <a:solidFill>
                  <a:schemeClr val="accent5">
                    <a:lumMod val="50000"/>
                  </a:schemeClr>
                </a:solidFill>
                <a:latin typeface="Britannic Bold" panose="020B0903060703020204" pitchFamily="34" charset="0"/>
                <a:ea typeface="Segoe UI Black" panose="020B0A02040204020203" pitchFamily="34" charset="0"/>
              </a:endParaRPr>
            </a:p>
          </p:txBody>
        </p:sp>
      </p:grpSp>
      <p:sp>
        <p:nvSpPr>
          <p:cNvPr id="84" name="CuadroTexto 83"/>
          <p:cNvSpPr txBox="1"/>
          <p:nvPr/>
        </p:nvSpPr>
        <p:spPr>
          <a:xfrm>
            <a:off x="506361" y="6236828"/>
            <a:ext cx="1920265" cy="338554"/>
          </a:xfrm>
          <a:prstGeom prst="rect">
            <a:avLst/>
          </a:prstGeom>
          <a:noFill/>
        </p:spPr>
        <p:txBody>
          <a:bodyPr wrap="square" rtlCol="0">
            <a:spAutoFit/>
          </a:bodyPr>
          <a:lstStyle/>
          <a:p>
            <a:pPr algn="ctr"/>
            <a:r>
              <a:rPr lang="es-ES_tradnl" sz="1600" b="1" dirty="0">
                <a:solidFill>
                  <a:schemeClr val="accent5">
                    <a:lumMod val="50000"/>
                  </a:schemeClr>
                </a:solidFill>
                <a:latin typeface="Britannic Bold" panose="020B0903060703020204" pitchFamily="34" charset="0"/>
                <a:ea typeface="Segoe UI Black" panose="020B0A02040204020203" pitchFamily="34" charset="0"/>
              </a:rPr>
              <a:t>TURBO TR</a:t>
            </a:r>
          </a:p>
        </p:txBody>
      </p:sp>
    </p:spTree>
    <p:extLst>
      <p:ext uri="{BB962C8B-B14F-4D97-AF65-F5344CB8AC3E}">
        <p14:creationId xmlns:p14="http://schemas.microsoft.com/office/powerpoint/2010/main" val="2898245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arn(inVertical)">
                                      <p:cBhvr>
                                        <p:cTn id="7" dur="500"/>
                                        <p:tgtEl>
                                          <p:spTgt spid="31"/>
                                        </p:tgtEl>
                                      </p:cBhvr>
                                    </p:animEffect>
                                  </p:childTnLst>
                                </p:cTn>
                              </p:par>
                              <p:par>
                                <p:cTn id="8" presetID="16" presetClass="entr" presetSubtype="21"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barn(inVertical)">
                                      <p:cBhvr>
                                        <p:cTn id="10" dur="500"/>
                                        <p:tgtEl>
                                          <p:spTgt spid="2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barn(inVertical)">
                                      <p:cBhvr>
                                        <p:cTn id="13" dur="500"/>
                                        <p:tgtEl>
                                          <p:spTgt spid="3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barn(inVertical)">
                                      <p:cBhvr>
                                        <p:cTn id="16" dur="500"/>
                                        <p:tgtEl>
                                          <p:spTgt spid="61"/>
                                        </p:tgtEl>
                                      </p:cBhvr>
                                    </p:animEffect>
                                  </p:childTnLst>
                                </p:cTn>
                              </p:par>
                              <p:par>
                                <p:cTn id="17" presetID="16" presetClass="entr" presetSubtype="21"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barn(inVertical)">
                                      <p:cBhvr>
                                        <p:cTn id="19" dur="500"/>
                                        <p:tgtEl>
                                          <p:spTgt spid="51"/>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barn(inVertical)">
                                      <p:cBhvr>
                                        <p:cTn id="22" dur="500"/>
                                        <p:tgtEl>
                                          <p:spTgt spid="8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barn(inVertical)">
                                      <p:cBhvr>
                                        <p:cTn id="27" dur="500"/>
                                        <p:tgtEl>
                                          <p:spTgt spid="41"/>
                                        </p:tgtEl>
                                      </p:cBhvr>
                                    </p:animEffect>
                                  </p:childTnLst>
                                </p:cTn>
                              </p:par>
                              <p:par>
                                <p:cTn id="28" presetID="16" presetClass="entr" presetSubtype="21"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barn(inVertical)">
                                      <p:cBhvr>
                                        <p:cTn id="30" dur="500"/>
                                        <p:tgtEl>
                                          <p:spTgt spid="42"/>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barn(inVertical)">
                                      <p:cBhvr>
                                        <p:cTn id="33" dur="500"/>
                                        <p:tgtEl>
                                          <p:spTgt spid="4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barn(inVertical)">
                                      <p:cBhvr>
                                        <p:cTn id="38" dur="500"/>
                                        <p:tgtEl>
                                          <p:spTgt spid="44"/>
                                        </p:tgtEl>
                                      </p:cBhvr>
                                    </p:animEffect>
                                  </p:childTnLst>
                                </p:cTn>
                              </p:par>
                              <p:par>
                                <p:cTn id="39" presetID="16" presetClass="entr" presetSubtype="21" fill="hold" nodeType="with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barn(inVertical)">
                                      <p:cBhvr>
                                        <p:cTn id="41" dur="500"/>
                                        <p:tgtEl>
                                          <p:spTgt spid="5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barn(inVertical)">
                                      <p:cBhvr>
                                        <p:cTn id="4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31" grpId="0"/>
      <p:bldP spid="30" grpId="0"/>
      <p:bldP spid="41" grpId="0"/>
      <p:bldP spid="43" grpId="0"/>
      <p:bldP spid="44" grpId="0"/>
      <p:bldP spid="61" grpId="0"/>
      <p:bldP spid="8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22" name="Imagen 21"/>
          <p:cNvPicPr>
            <a:picLocks noChangeAspect="1"/>
          </p:cNvPicPr>
          <p:nvPr/>
        </p:nvPicPr>
        <p:blipFill>
          <a:blip r:embed="rId4"/>
          <a:stretch>
            <a:fillRect/>
          </a:stretch>
        </p:blipFill>
        <p:spPr>
          <a:xfrm>
            <a:off x="1020393" y="2180603"/>
            <a:ext cx="10216176" cy="4341263"/>
          </a:xfrm>
          <a:prstGeom prst="rect">
            <a:avLst/>
          </a:prstGeom>
          <a:ln w="88900" cap="sq" cmpd="thickThin">
            <a:solidFill>
              <a:srgbClr val="000000"/>
            </a:solidFill>
            <a:prstDash val="solid"/>
            <a:miter lim="800000"/>
          </a:ln>
          <a:effectLst>
            <a:innerShdw blurRad="76200">
              <a:srgbClr val="000000"/>
            </a:innerShdw>
          </a:effectLst>
        </p:spPr>
      </p:pic>
      <p:sp>
        <p:nvSpPr>
          <p:cNvPr id="23" name="CuadroTexto 22"/>
          <p:cNvSpPr txBox="1"/>
          <p:nvPr/>
        </p:nvSpPr>
        <p:spPr>
          <a:xfrm>
            <a:off x="1225500" y="2289201"/>
            <a:ext cx="9815666" cy="1538883"/>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FRECUENCIA PORTADORA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la frecuencia que posee la onda electromagnética generada por el Radar. Su selección depende de la directividad requerida a la antena</a:t>
            </a:r>
            <a:r>
              <a:rPr lang="es-ES_tradnl" b="1" dirty="0">
                <a:solidFill>
                  <a:schemeClr val="bg1"/>
                </a:solidFill>
                <a:effectLst>
                  <a:outerShdw blurRad="38100" dist="38100" dir="2700000" algn="tl">
                    <a:srgbClr val="000000">
                      <a:alpha val="43137"/>
                    </a:srgbClr>
                  </a:outerShdw>
                </a:effectLst>
                <a:latin typeface="Times New Roman" pitchFamily="18" charset="0"/>
              </a:rPr>
              <a:t>,</a:t>
            </a:r>
            <a:r>
              <a:rPr lang="es-ES_tradnl" b="1" dirty="0">
                <a:effectLst>
                  <a:outerShdw blurRad="38100" dist="38100" dir="2700000" algn="tl">
                    <a:srgbClr val="000000">
                      <a:alpha val="43137"/>
                    </a:srgbClr>
                  </a:outerShdw>
                </a:effectLst>
                <a:latin typeface="Times New Roman" pitchFamily="18" charset="0"/>
              </a:rPr>
              <a:t> </a:t>
            </a:r>
            <a:r>
              <a:rPr lang="es-ES_tradnl" b="1" dirty="0">
                <a:solidFill>
                  <a:srgbClr val="FFFF00"/>
                </a:solidFill>
                <a:effectLst>
                  <a:outerShdw blurRad="38100" dist="38100" dir="2700000" algn="tl">
                    <a:srgbClr val="000000">
                      <a:alpha val="43137"/>
                    </a:srgbClr>
                  </a:outerShdw>
                </a:effectLst>
                <a:latin typeface="Times New Roman" pitchFamily="18" charset="0"/>
              </a:rPr>
              <a:t>A mayor frecuencia</a:t>
            </a:r>
            <a:r>
              <a:rPr lang="es-ES_tradnl" b="1" dirty="0">
                <a:solidFill>
                  <a:schemeClr val="bg1"/>
                </a:solidFill>
                <a:effectLst>
                  <a:outerShdw blurRad="38100" dist="38100" dir="2700000" algn="tl">
                    <a:srgbClr val="000000">
                      <a:alpha val="43137"/>
                    </a:srgbClr>
                  </a:outerShdw>
                </a:effectLst>
                <a:latin typeface="Times New Roman" pitchFamily="18" charset="0"/>
              </a:rPr>
              <a:t>, </a:t>
            </a:r>
            <a:r>
              <a:rPr lang="es-ES_tradnl" sz="1600" dirty="0">
                <a:solidFill>
                  <a:schemeClr val="bg1"/>
                </a:solidFill>
                <a:latin typeface="Segoe UI" panose="020B0502040204020203" pitchFamily="34" charset="0"/>
                <a:cs typeface="Segoe UI" panose="020B0502040204020203" pitchFamily="34" charset="0"/>
              </a:rPr>
              <a:t>menor es la longitud de onda y por tanto la </a:t>
            </a:r>
            <a:r>
              <a:rPr lang="es-ES_tradnl" b="1" dirty="0">
                <a:solidFill>
                  <a:srgbClr val="FFFF00"/>
                </a:solidFill>
                <a:effectLst>
                  <a:outerShdw blurRad="38100" dist="38100" dir="2700000" algn="tl">
                    <a:srgbClr val="000000">
                      <a:alpha val="43137"/>
                    </a:srgbClr>
                  </a:outerShdw>
                </a:effectLst>
                <a:latin typeface="Times New Roman" pitchFamily="18" charset="0"/>
              </a:rPr>
              <a:t>antena será más pequeña.</a:t>
            </a:r>
            <a:r>
              <a:rPr lang="es-ES_tradnl" b="1" dirty="0">
                <a:effectLst>
                  <a:outerShdw blurRad="38100" dist="38100" dir="2700000" algn="tl">
                    <a:srgbClr val="000000">
                      <a:alpha val="43137"/>
                    </a:srgbClr>
                  </a:outerShdw>
                </a:effectLst>
                <a:latin typeface="Times New Roman" pitchFamily="18" charset="0"/>
              </a:rPr>
              <a:t> </a:t>
            </a:r>
            <a:r>
              <a:rPr lang="es-ES_tradnl" sz="1600" dirty="0">
                <a:solidFill>
                  <a:schemeClr val="bg1"/>
                </a:solidFill>
                <a:latin typeface="Segoe UI" panose="020B0502040204020203" pitchFamily="34" charset="0"/>
                <a:cs typeface="Segoe UI" panose="020B0502040204020203" pitchFamily="34" charset="0"/>
              </a:rPr>
              <a:t>A menor dimensión de antena, menor es la potencia o cantidad de energía electromagnética máxima a ser  radiada.</a:t>
            </a:r>
          </a:p>
        </p:txBody>
      </p:sp>
      <p:sp>
        <p:nvSpPr>
          <p:cNvPr id="25" name="28 Rectángulo redondeado"/>
          <p:cNvSpPr/>
          <p:nvPr/>
        </p:nvSpPr>
        <p:spPr>
          <a:xfrm>
            <a:off x="4060681" y="948602"/>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PARÁMETROS DEL RADAR</a:t>
            </a:r>
          </a:p>
        </p:txBody>
      </p:sp>
      <p:sp>
        <p:nvSpPr>
          <p:cNvPr id="16" name="CuadroTexto 15"/>
          <p:cNvSpPr txBox="1"/>
          <p:nvPr/>
        </p:nvSpPr>
        <p:spPr>
          <a:xfrm>
            <a:off x="1225500" y="4009939"/>
            <a:ext cx="9815666" cy="1523494"/>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FRECUENCIA DE REPETICIÓN DE PULSO (P.R.F.)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el </a:t>
            </a:r>
            <a:r>
              <a:rPr lang="es-ES_tradnl" b="1" dirty="0">
                <a:solidFill>
                  <a:srgbClr val="FFFF00"/>
                </a:solidFill>
                <a:effectLst>
                  <a:outerShdw blurRad="38100" dist="38100" dir="2700000" algn="tl">
                    <a:srgbClr val="000000">
                      <a:alpha val="43137"/>
                    </a:srgbClr>
                  </a:outerShdw>
                </a:effectLst>
                <a:latin typeface="Times New Roman" pitchFamily="18" charset="0"/>
              </a:rPr>
              <a:t>número de pulsos</a:t>
            </a:r>
            <a:r>
              <a:rPr lang="es-ES_tradnl" b="1" dirty="0">
                <a:effectLst>
                  <a:outerShdw blurRad="38100" dist="38100" dir="2700000" algn="tl">
                    <a:srgbClr val="000000">
                      <a:alpha val="43137"/>
                    </a:srgbClr>
                  </a:outerShdw>
                </a:effectLst>
                <a:latin typeface="Times New Roman" pitchFamily="18" charset="0"/>
              </a:rPr>
              <a:t> </a:t>
            </a:r>
            <a:r>
              <a:rPr lang="es-ES_tradnl" b="1" dirty="0">
                <a:solidFill>
                  <a:srgbClr val="FFFF00"/>
                </a:solidFill>
                <a:effectLst>
                  <a:outerShdw blurRad="38100" dist="38100" dir="2700000" algn="tl">
                    <a:srgbClr val="000000">
                      <a:alpha val="43137"/>
                    </a:srgbClr>
                  </a:outerShdw>
                </a:effectLst>
                <a:latin typeface="Times New Roman" pitchFamily="18" charset="0"/>
              </a:rPr>
              <a:t>transmitidos en un segundo</a:t>
            </a:r>
            <a:r>
              <a:rPr lang="es-ES_tradnl" b="1" dirty="0">
                <a:solidFill>
                  <a:schemeClr val="bg1"/>
                </a:solidFill>
                <a:effectLst>
                  <a:outerShdw blurRad="38100" dist="38100" dir="2700000" algn="tl">
                    <a:srgbClr val="000000">
                      <a:alpha val="43137"/>
                    </a:srgbClr>
                  </a:outerShdw>
                </a:effectLst>
                <a:latin typeface="Times New Roman" pitchFamily="18" charset="0"/>
              </a:rPr>
              <a:t>. </a:t>
            </a:r>
            <a:r>
              <a:rPr lang="es-ES_tradnl" sz="1600" dirty="0">
                <a:solidFill>
                  <a:schemeClr val="bg1"/>
                </a:solidFill>
                <a:latin typeface="Segoe UI" panose="020B0502040204020203" pitchFamily="34" charset="0"/>
                <a:cs typeface="Segoe UI" panose="020B0502040204020203" pitchFamily="34" charset="0"/>
              </a:rPr>
              <a:t>Dado que debe transcurrir suficiente Tiempo entre cada pulso transmitido para asegurar que el eco desde el blanco sea correctamente recibido antes de emitir el próximo pulso este parámetro se relaciona con la máxima distancia  de trabajo del radar. A menor P.R.F. Mayor distancia de trabajo del Radar.</a:t>
            </a:r>
          </a:p>
        </p:txBody>
      </p:sp>
      <p:grpSp>
        <p:nvGrpSpPr>
          <p:cNvPr id="4" name="Grupo 3"/>
          <p:cNvGrpSpPr/>
          <p:nvPr/>
        </p:nvGrpSpPr>
        <p:grpSpPr>
          <a:xfrm>
            <a:off x="3931065" y="5663350"/>
            <a:ext cx="4700186" cy="635932"/>
            <a:chOff x="3931065" y="5663350"/>
            <a:chExt cx="4700186" cy="635932"/>
          </a:xfrm>
        </p:grpSpPr>
        <p:sp>
          <p:nvSpPr>
            <p:cNvPr id="18" name="Rectangle 104"/>
            <p:cNvSpPr/>
            <p:nvPr/>
          </p:nvSpPr>
          <p:spPr>
            <a:xfrm>
              <a:off x="3931065" y="5663350"/>
              <a:ext cx="4700186" cy="63593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Máxima distancia medible: 80,919 </a:t>
              </a:r>
              <a:r>
                <a:rPr lang="en-US" b="1" dirty="0">
                  <a:solidFill>
                    <a:srgbClr val="002060"/>
                  </a:solidFill>
                  <a:latin typeface="Arial" panose="020B0604020202020204" pitchFamily="34" charset="0"/>
                  <a:ea typeface="Segoe UI Black" panose="020B0A02040204020203" pitchFamily="34" charset="0"/>
                  <a:cs typeface="Arial" panose="020B0604020202020204" pitchFamily="34" charset="0"/>
                </a:rPr>
                <a:t>[ MN]</a:t>
              </a:r>
              <a:endParaRPr lang="en-US" b="1" dirty="0">
                <a:solidFill>
                  <a:srgbClr val="002060"/>
                </a:solidFill>
                <a:latin typeface="Britannic Bold" panose="020B0903060703020204" pitchFamily="34" charset="0"/>
                <a:ea typeface="Segoe UI Black" panose="020B0A02040204020203" pitchFamily="34" charset="0"/>
              </a:endParaRPr>
            </a:p>
            <a:p>
              <a:pPr algn="ctr"/>
              <a:r>
                <a:rPr lang="en-US" b="1" dirty="0">
                  <a:solidFill>
                    <a:srgbClr val="002060"/>
                  </a:solidFill>
                  <a:latin typeface="Britannic Bold" panose="020B0903060703020204" pitchFamily="34" charset="0"/>
                  <a:ea typeface="Segoe UI Black" panose="020B0A02040204020203" pitchFamily="34" charset="0"/>
                </a:rPr>
                <a:t>                                 P.R.F.</a:t>
              </a:r>
            </a:p>
          </p:txBody>
        </p:sp>
        <p:cxnSp>
          <p:nvCxnSpPr>
            <p:cNvPr id="3" name="Conector recto 2"/>
            <p:cNvCxnSpPr/>
            <p:nvPr/>
          </p:nvCxnSpPr>
          <p:spPr>
            <a:xfrm>
              <a:off x="6949749" y="5981316"/>
              <a:ext cx="777667" cy="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48030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22" name="Imagen 21"/>
          <p:cNvPicPr>
            <a:picLocks noChangeAspect="1"/>
          </p:cNvPicPr>
          <p:nvPr/>
        </p:nvPicPr>
        <p:blipFill>
          <a:blip r:embed="rId4"/>
          <a:stretch>
            <a:fillRect/>
          </a:stretch>
        </p:blipFill>
        <p:spPr>
          <a:xfrm>
            <a:off x="1020393" y="2026775"/>
            <a:ext cx="10216176" cy="4341263"/>
          </a:xfrm>
          <a:prstGeom prst="rect">
            <a:avLst/>
          </a:prstGeom>
          <a:ln w="88900" cap="sq" cmpd="thickThin">
            <a:solidFill>
              <a:srgbClr val="000000"/>
            </a:solidFill>
            <a:prstDash val="solid"/>
            <a:miter lim="800000"/>
          </a:ln>
          <a:effectLst>
            <a:innerShdw blurRad="76200">
              <a:srgbClr val="000000"/>
            </a:innerShdw>
          </a:effectLst>
        </p:spPr>
      </p:pic>
      <p:sp>
        <p:nvSpPr>
          <p:cNvPr id="23" name="CuadroTexto 22"/>
          <p:cNvSpPr txBox="1"/>
          <p:nvPr/>
        </p:nvSpPr>
        <p:spPr>
          <a:xfrm>
            <a:off x="1225500" y="2135373"/>
            <a:ext cx="9815666" cy="1600438"/>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ANCHO DE PULSO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el tiempo de transmisión de un pulso del radar, se mide en micro segundos. Determina la mínima distancia a la que el Radar puede detectar un blanco. A mayor ancho de pulso, mayor la distancia mínima. El Ancho de pulso se relaciona con la discriminación en distancia.</a:t>
            </a:r>
          </a:p>
          <a:p>
            <a:pPr algn="just" eaLnBrk="0" hangingPunct="0">
              <a:spcBef>
                <a:spcPct val="50000"/>
              </a:spcBef>
              <a:defRPr/>
            </a:pPr>
            <a:endParaRPr lang="es-ES_tradnl" sz="1600" dirty="0">
              <a:solidFill>
                <a:schemeClr val="bg1"/>
              </a:solidFill>
              <a:latin typeface="Segoe UI" panose="020B0502040204020203" pitchFamily="34" charset="0"/>
              <a:cs typeface="Segoe UI" panose="020B0502040204020203" pitchFamily="34" charset="0"/>
            </a:endParaRPr>
          </a:p>
        </p:txBody>
      </p:sp>
      <p:sp>
        <p:nvSpPr>
          <p:cNvPr id="25" name="28 Rectángulo redondeado"/>
          <p:cNvSpPr/>
          <p:nvPr/>
        </p:nvSpPr>
        <p:spPr>
          <a:xfrm>
            <a:off x="3478139" y="948602"/>
            <a:ext cx="4818392" cy="581096"/>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PARÁMETROS DEL RADAR </a:t>
            </a:r>
            <a:r>
              <a:rPr lang="es-CL" sz="2000" b="1" dirty="0">
                <a:solidFill>
                  <a:srgbClr val="002060"/>
                </a:solidFill>
                <a:latin typeface="Britannic Bold" panose="020B0903060703020204" pitchFamily="34" charset="0"/>
                <a:ea typeface="Segoe UI Black" panose="020B0A02040204020203" pitchFamily="34" charset="0"/>
              </a:rPr>
              <a:t>(Cont.)</a:t>
            </a:r>
          </a:p>
        </p:txBody>
      </p:sp>
      <p:sp>
        <p:nvSpPr>
          <p:cNvPr id="16" name="CuadroTexto 15"/>
          <p:cNvSpPr txBox="1"/>
          <p:nvPr/>
        </p:nvSpPr>
        <p:spPr>
          <a:xfrm>
            <a:off x="1225500" y="4240670"/>
            <a:ext cx="9815666" cy="1231106"/>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ANCHO DE HAZ (</a:t>
            </a:r>
            <a:r>
              <a:rPr lang="es-ES_tradnl" sz="1600" b="1" dirty="0">
                <a:solidFill>
                  <a:srgbClr val="FFC000"/>
                </a:solidFill>
                <a:latin typeface="Britannic Bold" panose="020B0903060703020204" pitchFamily="34" charset="0"/>
                <a:ea typeface="Segoe UI Black" panose="020B0A02040204020203" pitchFamily="34" charset="0"/>
              </a:rPr>
              <a:t>GRADOS</a:t>
            </a:r>
            <a:r>
              <a:rPr lang="es-ES_tradnl" b="1" dirty="0">
                <a:solidFill>
                  <a:srgbClr val="FFC000"/>
                </a:solidFill>
                <a:latin typeface="Britannic Bold" panose="020B0903060703020204" pitchFamily="34" charset="0"/>
                <a:ea typeface="Segoe UI Black" panose="020B0A02040204020203" pitchFamily="34" charset="0"/>
              </a:rPr>
              <a:t>)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el ancho del haz electromagnético generado por la antena, se mide en grados y depende de la directividad de la antena. Un ancho reducido permite una mejor discriminación en la demarcación al blanco.</a:t>
            </a:r>
          </a:p>
        </p:txBody>
      </p:sp>
      <p:sp>
        <p:nvSpPr>
          <p:cNvPr id="18" name="Rectangle 104"/>
          <p:cNvSpPr/>
          <p:nvPr/>
        </p:nvSpPr>
        <p:spPr>
          <a:xfrm>
            <a:off x="2813585" y="3493809"/>
            <a:ext cx="7116628" cy="618804"/>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002060"/>
                </a:solidFill>
                <a:latin typeface="Britannic Bold" panose="020B0903060703020204" pitchFamily="34" charset="0"/>
                <a:ea typeface="Segoe UI Black" panose="020B0A02040204020203" pitchFamily="34" charset="0"/>
              </a:rPr>
              <a:t>Ancho de Pulso : </a:t>
            </a:r>
            <a:r>
              <a:rPr lang="en-US" sz="1400" dirty="0">
                <a:solidFill>
                  <a:srgbClr val="002060"/>
                </a:solidFill>
                <a:latin typeface="Arial" panose="020B0604020202020204" pitchFamily="34" charset="0"/>
                <a:ea typeface="Segoe UI Black" panose="020B0A02040204020203" pitchFamily="34" charset="0"/>
                <a:cs typeface="Arial" panose="020B0604020202020204" pitchFamily="34" charset="0"/>
              </a:rPr>
              <a:t>1</a:t>
            </a:r>
            <a:r>
              <a:rPr lang="el-GR" sz="1400" dirty="0">
                <a:solidFill>
                  <a:srgbClr val="002060"/>
                </a:solidFill>
                <a:latin typeface="Arial" panose="020B0604020202020204" pitchFamily="34" charset="0"/>
                <a:ea typeface="Segoe UI Black" panose="020B0A02040204020203" pitchFamily="34" charset="0"/>
                <a:cs typeface="Arial" panose="020B0604020202020204" pitchFamily="34" charset="0"/>
              </a:rPr>
              <a:t>μ</a:t>
            </a:r>
            <a:r>
              <a:rPr lang="es-ES" sz="1400" dirty="0">
                <a:solidFill>
                  <a:srgbClr val="002060"/>
                </a:solidFill>
                <a:latin typeface="Arial" panose="020B0604020202020204" pitchFamily="34" charset="0"/>
                <a:ea typeface="Segoe UI Black" panose="020B0A02040204020203" pitchFamily="34" charset="0"/>
                <a:cs typeface="Arial" panose="020B0604020202020204" pitchFamily="34" charset="0"/>
              </a:rPr>
              <a:t>seg implica Dist. Mínima de 164 yds.</a:t>
            </a:r>
          </a:p>
          <a:p>
            <a:pPr algn="just"/>
            <a:r>
              <a:rPr lang="es-ES" sz="1400" dirty="0">
                <a:solidFill>
                  <a:srgbClr val="002060"/>
                </a:solidFill>
                <a:latin typeface="Arial" panose="020B0604020202020204" pitchFamily="34" charset="0"/>
                <a:ea typeface="Segoe UI Black" panose="020B0A02040204020203" pitchFamily="34" charset="0"/>
                <a:cs typeface="Arial" panose="020B0604020202020204" pitchFamily="34" charset="0"/>
              </a:rPr>
              <a:t>Para detectar objetos a larga distancia o a corta distancia se varía el Ancho de Pulso.</a:t>
            </a:r>
            <a:endParaRPr lang="en-US" sz="1400" dirty="0">
              <a:solidFill>
                <a:srgbClr val="002060"/>
              </a:solidFill>
              <a:latin typeface="Britannic Bold" panose="020B0903060703020204" pitchFamily="34" charset="0"/>
              <a:ea typeface="Segoe UI Black" panose="020B0A02040204020203" pitchFamily="34" charset="0"/>
            </a:endParaRPr>
          </a:p>
        </p:txBody>
      </p:sp>
      <p:sp>
        <p:nvSpPr>
          <p:cNvPr id="19" name="CuadroTexto 18"/>
          <p:cNvSpPr txBox="1"/>
          <p:nvPr/>
        </p:nvSpPr>
        <p:spPr>
          <a:xfrm>
            <a:off x="1224072" y="5435657"/>
            <a:ext cx="9815666" cy="738664"/>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VELOCIDAD DE ROTACIÓN DE ANTENA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la velocidad a la que se hace rotar la antena, se mide en Revoluciones por Minuto (R.P.M.)</a:t>
            </a:r>
          </a:p>
        </p:txBody>
      </p:sp>
    </p:spTree>
    <p:extLst>
      <p:ext uri="{BB962C8B-B14F-4D97-AF65-F5344CB8AC3E}">
        <p14:creationId xmlns:p14="http://schemas.microsoft.com/office/powerpoint/2010/main" val="3727629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11" name="CuadroTexto 10"/>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12" name="Grupo 11"/>
          <p:cNvGrpSpPr/>
          <p:nvPr/>
        </p:nvGrpSpPr>
        <p:grpSpPr>
          <a:xfrm>
            <a:off x="10467965" y="143216"/>
            <a:ext cx="160661" cy="585453"/>
            <a:chOff x="8070913" y="55102"/>
            <a:chExt cx="165216" cy="585453"/>
          </a:xfrm>
        </p:grpSpPr>
        <p:cxnSp>
          <p:nvCxnSpPr>
            <p:cNvPr id="13" name="Conector recto 12"/>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Conector recto 13"/>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22" name="Imagen 21"/>
          <p:cNvPicPr>
            <a:picLocks noChangeAspect="1"/>
          </p:cNvPicPr>
          <p:nvPr/>
        </p:nvPicPr>
        <p:blipFill>
          <a:blip r:embed="rId4"/>
          <a:stretch>
            <a:fillRect/>
          </a:stretch>
        </p:blipFill>
        <p:spPr>
          <a:xfrm>
            <a:off x="1020393" y="2026776"/>
            <a:ext cx="10216176" cy="3733090"/>
          </a:xfrm>
          <a:prstGeom prst="rect">
            <a:avLst/>
          </a:prstGeom>
          <a:ln w="88900" cap="sq" cmpd="thickThin">
            <a:solidFill>
              <a:srgbClr val="000000"/>
            </a:solidFill>
            <a:prstDash val="solid"/>
            <a:miter lim="800000"/>
          </a:ln>
          <a:effectLst>
            <a:innerShdw blurRad="76200">
              <a:srgbClr val="000000"/>
            </a:innerShdw>
          </a:effectLst>
        </p:spPr>
      </p:pic>
      <p:sp>
        <p:nvSpPr>
          <p:cNvPr id="23" name="CuadroTexto 22"/>
          <p:cNvSpPr txBox="1"/>
          <p:nvPr/>
        </p:nvSpPr>
        <p:spPr>
          <a:xfrm>
            <a:off x="1225500" y="2579755"/>
            <a:ext cx="9815666" cy="1600438"/>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EN DISTANCIA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la capacidad del  radar para </a:t>
            </a:r>
            <a:r>
              <a:rPr lang="es-ES_tradnl" sz="1600" b="1" dirty="0">
                <a:solidFill>
                  <a:srgbClr val="FFFF00"/>
                </a:solidFill>
                <a:effectLst>
                  <a:outerShdw blurRad="38100" dist="38100" dir="2700000" algn="tl">
                    <a:srgbClr val="000000"/>
                  </a:outerShdw>
                </a:effectLst>
                <a:latin typeface="Times New Roman" pitchFamily="18" charset="0"/>
              </a:rPr>
              <a:t>“distinguir en distancia”</a:t>
            </a:r>
            <a:r>
              <a:rPr lang="es-ES_tradnl" sz="1600" b="1" dirty="0">
                <a:solidFill>
                  <a:schemeClr val="bg1"/>
                </a:solidFill>
                <a:effectLst>
                  <a:outerShdw blurRad="38100" dist="38100" dir="2700000" algn="tl">
                    <a:srgbClr val="000000"/>
                  </a:outerShdw>
                </a:effectLst>
                <a:latin typeface="Times New Roman" pitchFamily="18" charset="0"/>
              </a:rPr>
              <a:t>,  </a:t>
            </a:r>
            <a:r>
              <a:rPr lang="es-ES_tradnl" sz="1600" dirty="0">
                <a:solidFill>
                  <a:schemeClr val="bg1"/>
                </a:solidFill>
                <a:latin typeface="Segoe UI" panose="020B0502040204020203" pitchFamily="34" charset="0"/>
                <a:cs typeface="Segoe UI" panose="020B0502040204020203" pitchFamily="34" charset="0"/>
              </a:rPr>
              <a:t>entre dos contactos que se encuentran muy cercanos entre sí. Depende del ancho de pulso selectado, a mayor ancho de pulso menor discriminación en distancia.</a:t>
            </a:r>
          </a:p>
          <a:p>
            <a:pPr algn="just" eaLnBrk="0" hangingPunct="0">
              <a:spcBef>
                <a:spcPct val="50000"/>
              </a:spcBef>
              <a:defRPr/>
            </a:pPr>
            <a:endParaRPr lang="es-ES_tradnl" sz="1600" dirty="0">
              <a:solidFill>
                <a:schemeClr val="bg1"/>
              </a:solidFill>
              <a:latin typeface="Segoe UI" panose="020B0502040204020203" pitchFamily="34" charset="0"/>
              <a:cs typeface="Segoe UI" panose="020B0502040204020203" pitchFamily="34" charset="0"/>
            </a:endParaRPr>
          </a:p>
        </p:txBody>
      </p:sp>
      <p:sp>
        <p:nvSpPr>
          <p:cNvPr id="25" name="28 Rectángulo redondeado"/>
          <p:cNvSpPr/>
          <p:nvPr/>
        </p:nvSpPr>
        <p:spPr>
          <a:xfrm>
            <a:off x="3478139" y="948602"/>
            <a:ext cx="4818392" cy="581096"/>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DISCRIMINACIÓN</a:t>
            </a:r>
            <a:endParaRPr lang="es-CL" sz="2000" b="1" dirty="0">
              <a:solidFill>
                <a:srgbClr val="002060"/>
              </a:solidFill>
              <a:latin typeface="Britannic Bold" panose="020B0903060703020204" pitchFamily="34" charset="0"/>
              <a:ea typeface="Segoe UI Black" panose="020B0A02040204020203" pitchFamily="34" charset="0"/>
            </a:endParaRPr>
          </a:p>
        </p:txBody>
      </p:sp>
      <p:sp>
        <p:nvSpPr>
          <p:cNvPr id="16" name="CuadroTexto 15"/>
          <p:cNvSpPr txBox="1"/>
          <p:nvPr/>
        </p:nvSpPr>
        <p:spPr>
          <a:xfrm>
            <a:off x="1225500" y="3941568"/>
            <a:ext cx="9815666" cy="1354217"/>
          </a:xfrm>
          <a:prstGeom prst="rect">
            <a:avLst/>
          </a:prstGeom>
          <a:noFill/>
        </p:spPr>
        <p:txBody>
          <a:bodyPr wrap="square" rtlCol="0">
            <a:spAutoFit/>
          </a:bodyPr>
          <a:lstStyle/>
          <a:p>
            <a:pPr algn="just"/>
            <a:r>
              <a:rPr lang="es-ES_tradnl" b="1" dirty="0">
                <a:solidFill>
                  <a:srgbClr val="FFC000"/>
                </a:solidFill>
                <a:latin typeface="Britannic Bold" panose="020B0903060703020204" pitchFamily="34" charset="0"/>
                <a:ea typeface="Segoe UI Black" panose="020B0A02040204020203" pitchFamily="34" charset="0"/>
              </a:rPr>
              <a:t>EN DEMARCACIÓN :</a:t>
            </a:r>
            <a:endParaRPr lang="es-ES_tradnl" sz="1600" dirty="0">
              <a:solidFill>
                <a:schemeClr val="bg1"/>
              </a:solidFill>
            </a:endParaRPr>
          </a:p>
          <a:p>
            <a:pPr algn="just" eaLnBrk="0" hangingPunct="0">
              <a:spcBef>
                <a:spcPct val="50000"/>
              </a:spcBef>
              <a:defRPr/>
            </a:pPr>
            <a:r>
              <a:rPr lang="es-ES_tradnl" sz="1600" dirty="0">
                <a:solidFill>
                  <a:schemeClr val="bg1"/>
                </a:solidFill>
                <a:latin typeface="Segoe UI" panose="020B0502040204020203" pitchFamily="34" charset="0"/>
                <a:cs typeface="Segoe UI" panose="020B0502040204020203" pitchFamily="34" charset="0"/>
              </a:rPr>
              <a:t>Es la capacidad del radar para</a:t>
            </a:r>
            <a:r>
              <a:rPr lang="es-ES_tradnl" sz="1600" b="1" dirty="0">
                <a:solidFill>
                  <a:schemeClr val="bg1"/>
                </a:solidFill>
                <a:effectLst>
                  <a:outerShdw blurRad="38100" dist="38100" dir="2700000" algn="tl">
                    <a:srgbClr val="000000"/>
                  </a:outerShdw>
                </a:effectLst>
                <a:latin typeface="Times New Roman" pitchFamily="18" charset="0"/>
              </a:rPr>
              <a:t> </a:t>
            </a:r>
            <a:r>
              <a:rPr lang="es-ES_tradnl" sz="1600" b="1" dirty="0">
                <a:solidFill>
                  <a:srgbClr val="FFFF00"/>
                </a:solidFill>
                <a:effectLst>
                  <a:outerShdw blurRad="38100" dist="38100" dir="2700000" algn="tl">
                    <a:srgbClr val="000000"/>
                  </a:outerShdw>
                </a:effectLst>
                <a:latin typeface="Times New Roman" pitchFamily="18" charset="0"/>
              </a:rPr>
              <a:t>”distinguir</a:t>
            </a:r>
            <a:r>
              <a:rPr lang="es-ES_tradnl" sz="1600" b="1" dirty="0">
                <a:solidFill>
                  <a:schemeClr val="bg1"/>
                </a:solidFill>
                <a:effectLst>
                  <a:outerShdw blurRad="38100" dist="38100" dir="2700000" algn="tl">
                    <a:srgbClr val="000000"/>
                  </a:outerShdw>
                </a:effectLst>
                <a:latin typeface="Times New Roman" pitchFamily="18" charset="0"/>
              </a:rPr>
              <a:t> </a:t>
            </a:r>
            <a:r>
              <a:rPr lang="es-ES_tradnl" sz="1600" b="1" dirty="0">
                <a:solidFill>
                  <a:srgbClr val="FFFF00"/>
                </a:solidFill>
                <a:effectLst>
                  <a:outerShdw blurRad="38100" dist="38100" dir="2700000" algn="tl">
                    <a:srgbClr val="000000"/>
                  </a:outerShdw>
                </a:effectLst>
                <a:latin typeface="Times New Roman" pitchFamily="18" charset="0"/>
              </a:rPr>
              <a:t>en demarcación”</a:t>
            </a:r>
            <a:r>
              <a:rPr lang="es-ES_tradnl" sz="1600" b="1" dirty="0">
                <a:solidFill>
                  <a:schemeClr val="bg1"/>
                </a:solidFill>
                <a:effectLst>
                  <a:outerShdw blurRad="38100" dist="38100" dir="2700000" algn="tl">
                    <a:srgbClr val="000000"/>
                  </a:outerShdw>
                </a:effectLst>
                <a:latin typeface="Times New Roman" pitchFamily="18" charset="0"/>
              </a:rPr>
              <a:t> </a:t>
            </a:r>
            <a:r>
              <a:rPr lang="es-ES_tradnl" sz="1600" dirty="0">
                <a:solidFill>
                  <a:schemeClr val="bg1"/>
                </a:solidFill>
                <a:latin typeface="Segoe UI" panose="020B0502040204020203" pitchFamily="34" charset="0"/>
                <a:cs typeface="Segoe UI" panose="020B0502040204020203" pitchFamily="34" charset="0"/>
              </a:rPr>
              <a:t>entre dos contactos muy próximos entre sí. Depende del ancho del haz de radar, un haz más angosto permite mayor discriminación en demarcación.</a:t>
            </a:r>
          </a:p>
          <a:p>
            <a:pPr algn="just" eaLnBrk="0" hangingPunct="0">
              <a:spcBef>
                <a:spcPct val="50000"/>
              </a:spcBef>
              <a:defRPr/>
            </a:pPr>
            <a:endParaRPr lang="es-ES_tradnl" sz="1600" dirty="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37029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96553" y="1237108"/>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pic>
        <p:nvPicPr>
          <p:cNvPr id="72" name="Imagen 71"/>
          <p:cNvPicPr>
            <a:picLocks noChangeAspect="1"/>
          </p:cNvPicPr>
          <p:nvPr/>
        </p:nvPicPr>
        <p:blipFill>
          <a:blip r:embed="rId4"/>
          <a:stretch>
            <a:fillRect/>
          </a:stretch>
        </p:blipFill>
        <p:spPr>
          <a:xfrm>
            <a:off x="2213361" y="875761"/>
            <a:ext cx="7810856" cy="759505"/>
          </a:xfrm>
          <a:prstGeom prst="rect">
            <a:avLst/>
          </a:prstGeom>
          <a:ln>
            <a:noFill/>
          </a:ln>
          <a:effectLst>
            <a:outerShdw blurRad="292100" dist="139700" dir="2700000" algn="tl" rotWithShape="0">
              <a:srgbClr val="333333">
                <a:alpha val="65000"/>
              </a:srgbClr>
            </a:outerShdw>
          </a:effectLst>
        </p:spPr>
      </p:pic>
      <p:sp>
        <p:nvSpPr>
          <p:cNvPr id="73" name="Text Box 2"/>
          <p:cNvSpPr txBox="1">
            <a:spLocks noChangeArrowheads="1"/>
          </p:cNvSpPr>
          <p:nvPr/>
        </p:nvSpPr>
        <p:spPr bwMode="auto">
          <a:xfrm>
            <a:off x="2298819" y="858901"/>
            <a:ext cx="7622847" cy="830997"/>
          </a:xfrm>
          <a:prstGeom prst="rect">
            <a:avLst/>
          </a:prstGeom>
          <a:noFill/>
          <a:ln w="9525">
            <a:noFill/>
            <a:miter lim="800000"/>
            <a:headEnd/>
            <a:tailEnd/>
          </a:ln>
          <a:effectLst/>
        </p:spPr>
        <p:txBody>
          <a:bodyPr wrap="square">
            <a:spAutoFit/>
          </a:bodyPr>
          <a:lstStyle/>
          <a:p>
            <a:pPr algn="ctr" eaLnBrk="0" hangingPunct="0">
              <a:defRPr/>
            </a:pPr>
            <a:r>
              <a:rPr lang="es-ES_tradnl" sz="2400" b="1" dirty="0">
                <a:solidFill>
                  <a:schemeClr val="bg1"/>
                </a:solidFill>
                <a:latin typeface="Britannic Bold" panose="020B0903060703020204" pitchFamily="34" charset="0"/>
                <a:ea typeface="Segoe UI Black" panose="020B0A02040204020203" pitchFamily="34" charset="0"/>
              </a:rPr>
              <a:t>DISCRIMINACIÓN EN DISTANCIA CON UN ANCHO DE PULSO DE 1 MICROSEGUNDO</a:t>
            </a:r>
          </a:p>
        </p:txBody>
      </p:sp>
      <p:graphicFrame>
        <p:nvGraphicFramePr>
          <p:cNvPr id="64" name="Object 3"/>
          <p:cNvGraphicFramePr>
            <a:graphicFrameLocks noChangeAspect="1"/>
          </p:cNvGraphicFramePr>
          <p:nvPr>
            <p:extLst>
              <p:ext uri="{D42A27DB-BD31-4B8C-83A1-F6EECF244321}">
                <p14:modId xmlns:p14="http://schemas.microsoft.com/office/powerpoint/2010/main" val="826756352"/>
              </p:ext>
            </p:extLst>
          </p:nvPr>
        </p:nvGraphicFramePr>
        <p:xfrm>
          <a:off x="2666117" y="1824281"/>
          <a:ext cx="6672900" cy="4729336"/>
        </p:xfrm>
        <a:graphic>
          <a:graphicData uri="http://schemas.openxmlformats.org/presentationml/2006/ole">
            <mc:AlternateContent xmlns:mc="http://schemas.openxmlformats.org/markup-compatibility/2006">
              <mc:Choice xmlns:v="urn:schemas-microsoft-com:vml" Requires="v">
                <p:oleObj name="Fotografía de Photo Editor" r:id="rId5" imgW="7182853" imgH="8647619" progId="">
                  <p:embed/>
                </p:oleObj>
              </mc:Choice>
              <mc:Fallback>
                <p:oleObj name="Fotografía de Photo Editor" r:id="rId5" imgW="7182853" imgH="8647619" progId="">
                  <p:embed/>
                  <p:pic>
                    <p:nvPicPr>
                      <p:cNvPr id="3074"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6117" y="1824281"/>
                        <a:ext cx="6672900" cy="4729336"/>
                      </a:xfrm>
                      <a:prstGeom prst="rect">
                        <a:avLst/>
                      </a:prstGeom>
                      <a:noFill/>
                      <a:ln w="38100">
                        <a:solidFill>
                          <a:srgbClr val="002060"/>
                        </a:solidFill>
                      </a:ln>
                    </p:spPr>
                  </p:pic>
                </p:oleObj>
              </mc:Fallback>
            </mc:AlternateContent>
          </a:graphicData>
        </a:graphic>
      </p:graphicFrame>
    </p:spTree>
    <p:extLst>
      <p:ext uri="{BB962C8B-B14F-4D97-AF65-F5344CB8AC3E}">
        <p14:creationId xmlns:p14="http://schemas.microsoft.com/office/powerpoint/2010/main" val="1547806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86150" y="1267215"/>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27" name="Rectangle 104"/>
          <p:cNvSpPr/>
          <p:nvPr/>
        </p:nvSpPr>
        <p:spPr>
          <a:xfrm>
            <a:off x="4898631" y="957813"/>
            <a:ext cx="2288254" cy="618804"/>
          </a:xfrm>
          <a:prstGeom prst="rect">
            <a:avLst/>
          </a:prstGeom>
          <a:solidFill>
            <a:schemeClr val="bg1">
              <a:alpha val="85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RESUMEN</a:t>
            </a:r>
            <a:endParaRPr lang="en-US" sz="1600" dirty="0">
              <a:solidFill>
                <a:srgbClr val="002060"/>
              </a:solidFill>
              <a:latin typeface="Britannic Bold" panose="020B0903060703020204" pitchFamily="34" charset="0"/>
              <a:ea typeface="Segoe UI Black" panose="020B0A02040204020203" pitchFamily="34" charset="0"/>
            </a:endParaRPr>
          </a:p>
        </p:txBody>
      </p:sp>
      <p:grpSp>
        <p:nvGrpSpPr>
          <p:cNvPr id="6" name="Grupo 5"/>
          <p:cNvGrpSpPr/>
          <p:nvPr/>
        </p:nvGrpSpPr>
        <p:grpSpPr>
          <a:xfrm>
            <a:off x="434487" y="2479945"/>
            <a:ext cx="7171270" cy="1477328"/>
            <a:chOff x="434487" y="2479945"/>
            <a:chExt cx="7171270" cy="1477328"/>
          </a:xfrm>
        </p:grpSpPr>
        <p:sp>
          <p:nvSpPr>
            <p:cNvPr id="81" name="Rectangle 24">
              <a:extLst>
                <a:ext uri="{FF2B5EF4-FFF2-40B4-BE49-F238E27FC236}">
                  <a16:creationId xmlns:a16="http://schemas.microsoft.com/office/drawing/2014/main" id="{814E8360-63F3-4F18-817E-6FBC4551EF0D}"/>
                </a:ext>
              </a:extLst>
            </p:cNvPr>
            <p:cNvSpPr/>
            <p:nvPr/>
          </p:nvSpPr>
          <p:spPr>
            <a:xfrm>
              <a:off x="610067" y="2479945"/>
              <a:ext cx="6995690" cy="1477328"/>
            </a:xfrm>
            <a:prstGeom prst="rect">
              <a:avLst/>
            </a:prstGeom>
          </p:spPr>
          <p:txBody>
            <a:bodyPr wrap="square" lIns="0" tIns="0" rIns="0" bIns="0">
              <a:spAutoFit/>
            </a:bodyPr>
            <a:lstStyle/>
            <a:p>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R</a:t>
              </a:r>
              <a:r>
                <a:rPr lang="en-US" sz="2000" b="1" baseline="-25000" dirty="0">
                  <a:solidFill>
                    <a:srgbClr val="468DC3"/>
                  </a:solidFill>
                  <a:latin typeface="Britannic Bold" panose="020B0903060703020204" pitchFamily="34" charset="0"/>
                  <a:ea typeface="Open Sans" panose="020B0606030504020204" pitchFamily="34" charset="0"/>
                  <a:cs typeface="Segoe UI" panose="020B0502040204020203" pitchFamily="34" charset="0"/>
                </a:rPr>
                <a:t>min</a:t>
              </a: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 c x Pw = 3 x 10</a:t>
              </a:r>
              <a:r>
                <a:rPr lang="en-US" sz="2400" b="1" baseline="30000" dirty="0">
                  <a:solidFill>
                    <a:srgbClr val="468DC3"/>
                  </a:solidFill>
                  <a:latin typeface="Britannic Bold" panose="020B0903060703020204" pitchFamily="34" charset="0"/>
                  <a:ea typeface="Open Sans" panose="020B0606030504020204" pitchFamily="34" charset="0"/>
                  <a:cs typeface="Segoe UI" panose="020B0502040204020203" pitchFamily="34" charset="0"/>
                </a:rPr>
                <a:t>8</a:t>
              </a: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x Pw  </a:t>
              </a:r>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[mts.]</a:t>
              </a:r>
            </a:p>
            <a:p>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                    2                 2</a:t>
              </a:r>
            </a:p>
            <a:p>
              <a:r>
                <a:rPr lang="en-US" sz="2000" b="1" dirty="0">
                  <a:solidFill>
                    <a:srgbClr val="002060"/>
                  </a:solidFill>
                  <a:latin typeface="Arial" panose="020B0604020202020204" pitchFamily="34" charset="0"/>
                  <a:ea typeface="Open Sans" panose="020B0606030504020204" pitchFamily="34" charset="0"/>
                  <a:cs typeface="Arial" panose="020B0604020202020204" pitchFamily="34" charset="0"/>
                </a:rPr>
                <a:t>  </a:t>
              </a:r>
              <a:r>
                <a:rPr lang="en-US" b="1" u="sng" dirty="0">
                  <a:solidFill>
                    <a:schemeClr val="accent1">
                      <a:lumMod val="75000"/>
                    </a:schemeClr>
                  </a:solidFill>
                  <a:latin typeface="+mj-lt"/>
                  <a:ea typeface="Open Sans" panose="020B0606030504020204" pitchFamily="34" charset="0"/>
                  <a:cs typeface="Arial" panose="020B0604020202020204" pitchFamily="34" charset="0"/>
                </a:rPr>
                <a:t>Donde</a:t>
              </a:r>
              <a:r>
                <a:rPr lang="en-US" b="1" dirty="0">
                  <a:solidFill>
                    <a:schemeClr val="accent1">
                      <a:lumMod val="75000"/>
                    </a:schemeClr>
                  </a:solidFill>
                  <a:latin typeface="+mj-lt"/>
                  <a:ea typeface="Open Sans" panose="020B0606030504020204" pitchFamily="34" charset="0"/>
                  <a:cs typeface="Arial" panose="020B0604020202020204" pitchFamily="34" charset="0"/>
                </a:rPr>
                <a:t>: </a:t>
              </a:r>
            </a:p>
            <a:p>
              <a:r>
                <a:rPr lang="en-US" b="1" dirty="0">
                  <a:solidFill>
                    <a:schemeClr val="accent1">
                      <a:lumMod val="75000"/>
                    </a:schemeClr>
                  </a:solidFill>
                  <a:latin typeface="+mj-lt"/>
                  <a:ea typeface="Open Sans" panose="020B0606030504020204" pitchFamily="34" charset="0"/>
                  <a:cs typeface="Arial" panose="020B0604020202020204" pitchFamily="34" charset="0"/>
                </a:rPr>
                <a:t>   Pw  : </a:t>
              </a:r>
              <a:r>
                <a:rPr lang="en-US" sz="1600" b="1" dirty="0">
                  <a:solidFill>
                    <a:schemeClr val="accent1">
                      <a:lumMod val="75000"/>
                    </a:schemeClr>
                  </a:solidFill>
                  <a:latin typeface="+mj-lt"/>
                  <a:ea typeface="Open Sans" panose="020B0606030504020204" pitchFamily="34" charset="0"/>
                  <a:cs typeface="Arial" panose="020B0604020202020204" pitchFamily="34" charset="0"/>
                </a:rPr>
                <a:t>Es el ancho de pulso en seg.</a:t>
              </a:r>
            </a:p>
            <a:p>
              <a:pPr marL="896938" indent="-896938"/>
              <a:r>
                <a:rPr lang="en-US" b="1" dirty="0">
                  <a:solidFill>
                    <a:schemeClr val="accent1">
                      <a:lumMod val="75000"/>
                    </a:schemeClr>
                  </a:solidFill>
                  <a:latin typeface="+mj-lt"/>
                  <a:ea typeface="Open Sans" panose="020B0606030504020204" pitchFamily="34" charset="0"/>
                  <a:cs typeface="Arial" panose="020B0604020202020204" pitchFamily="34" charset="0"/>
                </a:rPr>
                <a:t>   R</a:t>
              </a:r>
              <a:r>
                <a:rPr lang="en-US" b="1" baseline="-25000" dirty="0">
                  <a:solidFill>
                    <a:schemeClr val="accent1">
                      <a:lumMod val="75000"/>
                    </a:schemeClr>
                  </a:solidFill>
                  <a:latin typeface="+mj-lt"/>
                  <a:ea typeface="Open Sans" panose="020B0606030504020204" pitchFamily="34" charset="0"/>
                  <a:cs typeface="Arial" panose="020B0604020202020204" pitchFamily="34" charset="0"/>
                </a:rPr>
                <a:t>min</a:t>
              </a:r>
              <a:r>
                <a:rPr lang="en-US" b="1" dirty="0">
                  <a:solidFill>
                    <a:schemeClr val="accent1">
                      <a:lumMod val="75000"/>
                    </a:schemeClr>
                  </a:solidFill>
                  <a:latin typeface="+mj-lt"/>
                  <a:ea typeface="Open Sans" panose="020B0606030504020204" pitchFamily="34" charset="0"/>
                  <a:cs typeface="Arial" panose="020B0604020202020204" pitchFamily="34" charset="0"/>
                </a:rPr>
                <a:t> : </a:t>
              </a:r>
              <a:r>
                <a:rPr lang="en-US" sz="1600" b="1" dirty="0">
                  <a:solidFill>
                    <a:schemeClr val="accent1">
                      <a:lumMod val="75000"/>
                    </a:schemeClr>
                  </a:solidFill>
                  <a:latin typeface="+mj-lt"/>
                  <a:ea typeface="Open Sans" panose="020B0606030504020204" pitchFamily="34" charset="0"/>
                  <a:cs typeface="Arial" panose="020B0604020202020204" pitchFamily="34" charset="0"/>
                </a:rPr>
                <a:t>Es la distancia minima detectable y determina la discriminación en distancia.</a:t>
              </a:r>
              <a:endParaRPr lang="en-US" sz="2400" b="1" dirty="0">
                <a:solidFill>
                  <a:schemeClr val="accent1">
                    <a:lumMod val="75000"/>
                  </a:schemeClr>
                </a:solidFill>
                <a:latin typeface="Britannic Bold" panose="020B0903060703020204" pitchFamily="34" charset="0"/>
                <a:ea typeface="Open Sans" panose="020B0606030504020204" pitchFamily="34" charset="0"/>
                <a:cs typeface="Segoe UI" panose="020B0502040204020203" pitchFamily="34" charset="0"/>
              </a:endParaRPr>
            </a:p>
          </p:txBody>
        </p:sp>
        <p:pic>
          <p:nvPicPr>
            <p:cNvPr id="83" name="Imagen 82"/>
            <p:cNvPicPr>
              <a:picLocks noChangeAspect="1"/>
            </p:cNvPicPr>
            <p:nvPr/>
          </p:nvPicPr>
          <p:blipFill>
            <a:blip r:embed="rId4"/>
            <a:stretch>
              <a:fillRect/>
            </a:stretch>
          </p:blipFill>
          <p:spPr>
            <a:xfrm>
              <a:off x="434487" y="2557134"/>
              <a:ext cx="141714" cy="181079"/>
            </a:xfrm>
            <a:prstGeom prst="rect">
              <a:avLst/>
            </a:prstGeom>
          </p:spPr>
        </p:pic>
        <p:cxnSp>
          <p:nvCxnSpPr>
            <p:cNvPr id="5" name="Conector recto 4"/>
            <p:cNvCxnSpPr/>
            <p:nvPr/>
          </p:nvCxnSpPr>
          <p:spPr>
            <a:xfrm>
              <a:off x="1692067" y="2787721"/>
              <a:ext cx="76057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a:off x="2674406" y="2787721"/>
              <a:ext cx="1296000" cy="0"/>
            </a:xfrm>
            <a:prstGeom prst="line">
              <a:avLst/>
            </a:prstGeom>
            <a:ln w="38100"/>
          </p:spPr>
          <p:style>
            <a:lnRef idx="1">
              <a:schemeClr val="accent1"/>
            </a:lnRef>
            <a:fillRef idx="0">
              <a:schemeClr val="accent1"/>
            </a:fillRef>
            <a:effectRef idx="0">
              <a:schemeClr val="accent1"/>
            </a:effectRef>
            <a:fontRef idx="minor">
              <a:schemeClr val="tx1"/>
            </a:fontRef>
          </p:style>
        </p:cxnSp>
      </p:grpSp>
      <p:sp>
        <p:nvSpPr>
          <p:cNvPr id="31" name="Rectangle 24">
            <a:extLst>
              <a:ext uri="{FF2B5EF4-FFF2-40B4-BE49-F238E27FC236}">
                <a16:creationId xmlns:a16="http://schemas.microsoft.com/office/drawing/2014/main" id="{814E8360-63F3-4F18-817E-6FBC4551EF0D}"/>
              </a:ext>
            </a:extLst>
          </p:cNvPr>
          <p:cNvSpPr/>
          <p:nvPr/>
        </p:nvSpPr>
        <p:spPr>
          <a:xfrm>
            <a:off x="4898631" y="4766207"/>
            <a:ext cx="6995690" cy="1969770"/>
          </a:xfrm>
          <a:prstGeom prst="rect">
            <a:avLst/>
          </a:prstGeom>
        </p:spPr>
        <p:txBody>
          <a:bodyPr wrap="square" lIns="0" tIns="0" rIns="0" bIns="0">
            <a:spAutoFit/>
          </a:bodyPr>
          <a:lstStyle/>
          <a:p>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R</a:t>
            </a:r>
            <a:r>
              <a:rPr lang="en-US" sz="2000" b="1" baseline="-25000" dirty="0">
                <a:solidFill>
                  <a:srgbClr val="468DC3"/>
                </a:solidFill>
                <a:latin typeface="Britannic Bold" panose="020B0903060703020204" pitchFamily="34" charset="0"/>
                <a:ea typeface="Open Sans" panose="020B0606030504020204" pitchFamily="34" charset="0"/>
                <a:cs typeface="Segoe UI" panose="020B0502040204020203" pitchFamily="34" charset="0"/>
              </a:rPr>
              <a:t>máx no ambigua </a:t>
            </a: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c x </a:t>
            </a:r>
            <a:r>
              <a:rPr lang="en-US" sz="16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PRP</a:t>
            </a: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  3 x 10</a:t>
            </a:r>
            <a:r>
              <a:rPr lang="en-US" sz="2400" b="1" baseline="30000" dirty="0">
                <a:solidFill>
                  <a:srgbClr val="468DC3"/>
                </a:solidFill>
                <a:latin typeface="Britannic Bold" panose="020B0903060703020204" pitchFamily="34" charset="0"/>
                <a:ea typeface="Open Sans" panose="020B0606030504020204" pitchFamily="34" charset="0"/>
                <a:cs typeface="Segoe UI" panose="020B0502040204020203" pitchFamily="34" charset="0"/>
              </a:rPr>
              <a:t>8</a:t>
            </a: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    </a:t>
            </a:r>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[mts.]</a:t>
            </a:r>
          </a:p>
          <a:p>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                               </a:t>
            </a:r>
            <a:r>
              <a:rPr lang="en-US" sz="1600" b="1" dirty="0">
                <a:solidFill>
                  <a:srgbClr val="468DC3"/>
                </a:solidFill>
                <a:latin typeface="Arial" panose="020B0604020202020204" pitchFamily="34" charset="0"/>
                <a:ea typeface="Open Sans" panose="020B0606030504020204" pitchFamily="34" charset="0"/>
                <a:cs typeface="Arial" panose="020B0604020202020204" pitchFamily="34" charset="0"/>
              </a:rPr>
              <a:t>2</a:t>
            </a:r>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          </a:t>
            </a:r>
            <a:r>
              <a:rPr lang="en-US" sz="1600" b="1" dirty="0">
                <a:solidFill>
                  <a:srgbClr val="468DC3"/>
                </a:solidFill>
                <a:latin typeface="Arial" panose="020B0604020202020204" pitchFamily="34" charset="0"/>
                <a:ea typeface="Open Sans" panose="020B0606030504020204" pitchFamily="34" charset="0"/>
                <a:cs typeface="Arial" panose="020B0604020202020204" pitchFamily="34" charset="0"/>
              </a:rPr>
              <a:t>2</a:t>
            </a:r>
            <a:r>
              <a:rPr lang="en-US" sz="2000" b="1" dirty="0">
                <a:solidFill>
                  <a:srgbClr val="468DC3"/>
                </a:solidFill>
                <a:latin typeface="Arial" panose="020B0604020202020204" pitchFamily="34" charset="0"/>
                <a:ea typeface="Open Sans" panose="020B0606030504020204" pitchFamily="34" charset="0"/>
                <a:cs typeface="Arial" panose="020B0604020202020204" pitchFamily="34" charset="0"/>
              </a:rPr>
              <a:t> x </a:t>
            </a:r>
            <a:r>
              <a:rPr lang="en-US" sz="1600" b="1" dirty="0">
                <a:solidFill>
                  <a:srgbClr val="468DC3"/>
                </a:solidFill>
                <a:latin typeface="Arial" panose="020B0604020202020204" pitchFamily="34" charset="0"/>
                <a:ea typeface="Open Sans" panose="020B0606030504020204" pitchFamily="34" charset="0"/>
                <a:cs typeface="Arial" panose="020B0604020202020204" pitchFamily="34" charset="0"/>
              </a:rPr>
              <a:t>PRF</a:t>
            </a:r>
          </a:p>
          <a:p>
            <a:r>
              <a:rPr lang="en-US" sz="2000" b="1" dirty="0">
                <a:solidFill>
                  <a:srgbClr val="002060"/>
                </a:solidFill>
                <a:latin typeface="Arial" panose="020B0604020202020204" pitchFamily="34" charset="0"/>
                <a:ea typeface="Open Sans" panose="020B0606030504020204" pitchFamily="34" charset="0"/>
                <a:cs typeface="Arial" panose="020B0604020202020204" pitchFamily="34" charset="0"/>
              </a:rPr>
              <a:t>  </a:t>
            </a:r>
            <a:r>
              <a:rPr lang="en-US" b="1" u="sng" dirty="0">
                <a:solidFill>
                  <a:schemeClr val="accent1">
                    <a:lumMod val="75000"/>
                  </a:schemeClr>
                </a:solidFill>
                <a:latin typeface="+mj-lt"/>
                <a:ea typeface="Open Sans" panose="020B0606030504020204" pitchFamily="34" charset="0"/>
                <a:cs typeface="Arial" panose="020B0604020202020204" pitchFamily="34" charset="0"/>
              </a:rPr>
              <a:t>Donde</a:t>
            </a:r>
            <a:r>
              <a:rPr lang="en-US" b="1" dirty="0">
                <a:solidFill>
                  <a:schemeClr val="accent1">
                    <a:lumMod val="75000"/>
                  </a:schemeClr>
                </a:solidFill>
                <a:latin typeface="+mj-lt"/>
                <a:ea typeface="Open Sans" panose="020B0606030504020204" pitchFamily="34" charset="0"/>
                <a:cs typeface="Arial" panose="020B0604020202020204" pitchFamily="34" charset="0"/>
              </a:rPr>
              <a:t>: </a:t>
            </a:r>
          </a:p>
          <a:p>
            <a:r>
              <a:rPr lang="en-US" b="1" dirty="0">
                <a:solidFill>
                  <a:schemeClr val="accent1">
                    <a:lumMod val="75000"/>
                  </a:schemeClr>
                </a:solidFill>
                <a:latin typeface="+mj-lt"/>
                <a:ea typeface="Open Sans" panose="020B0606030504020204" pitchFamily="34" charset="0"/>
                <a:cs typeface="Arial" panose="020B0604020202020204" pitchFamily="34" charset="0"/>
              </a:rPr>
              <a:t>   R</a:t>
            </a:r>
            <a:r>
              <a:rPr lang="en-US" b="1" baseline="-25000" dirty="0">
                <a:solidFill>
                  <a:schemeClr val="accent1">
                    <a:lumMod val="75000"/>
                  </a:schemeClr>
                </a:solidFill>
                <a:latin typeface="+mj-lt"/>
                <a:ea typeface="Open Sans" panose="020B0606030504020204" pitchFamily="34" charset="0"/>
                <a:cs typeface="Arial" panose="020B0604020202020204" pitchFamily="34" charset="0"/>
              </a:rPr>
              <a:t>máx</a:t>
            </a:r>
            <a:r>
              <a:rPr lang="en-US" b="1" dirty="0">
                <a:solidFill>
                  <a:schemeClr val="accent1">
                    <a:lumMod val="75000"/>
                  </a:schemeClr>
                </a:solidFill>
                <a:latin typeface="+mj-lt"/>
                <a:ea typeface="Open Sans" panose="020B0606030504020204" pitchFamily="34" charset="0"/>
                <a:cs typeface="Arial" panose="020B0604020202020204" pitchFamily="34" charset="0"/>
              </a:rPr>
              <a:t> : </a:t>
            </a:r>
            <a:r>
              <a:rPr lang="en-US" sz="1600" b="1" dirty="0">
                <a:solidFill>
                  <a:schemeClr val="accent1">
                    <a:lumMod val="75000"/>
                  </a:schemeClr>
                </a:solidFill>
                <a:latin typeface="+mj-lt"/>
                <a:ea typeface="Open Sans" panose="020B0606030504020204" pitchFamily="34" charset="0"/>
                <a:cs typeface="Arial" panose="020B0604020202020204" pitchFamily="34" charset="0"/>
              </a:rPr>
              <a:t>Es la distancia máxima detectable por el radar sin ambiguedad.</a:t>
            </a:r>
          </a:p>
          <a:p>
            <a:pPr marL="896938" indent="-896938"/>
            <a:r>
              <a:rPr lang="en-US" sz="1600" b="1" dirty="0">
                <a:solidFill>
                  <a:schemeClr val="accent1">
                    <a:lumMod val="75000"/>
                  </a:schemeClr>
                </a:solidFill>
                <a:latin typeface="+mj-lt"/>
                <a:ea typeface="Open Sans" panose="020B0606030504020204" pitchFamily="34" charset="0"/>
                <a:cs typeface="Arial" panose="020B0604020202020204" pitchFamily="34" charset="0"/>
              </a:rPr>
              <a:t>    Pw   </a:t>
            </a:r>
            <a:r>
              <a:rPr lang="en-US" b="1" dirty="0">
                <a:solidFill>
                  <a:schemeClr val="accent1">
                    <a:lumMod val="75000"/>
                  </a:schemeClr>
                </a:solidFill>
                <a:latin typeface="+mj-lt"/>
                <a:ea typeface="Open Sans" panose="020B0606030504020204" pitchFamily="34" charset="0"/>
                <a:cs typeface="Arial" panose="020B0604020202020204" pitchFamily="34" charset="0"/>
              </a:rPr>
              <a:t>: </a:t>
            </a:r>
            <a:r>
              <a:rPr lang="en-US" sz="1600" b="1" dirty="0">
                <a:solidFill>
                  <a:schemeClr val="accent1">
                    <a:lumMod val="75000"/>
                  </a:schemeClr>
                </a:solidFill>
                <a:latin typeface="+mj-lt"/>
                <a:ea typeface="Open Sans" panose="020B0606030504020204" pitchFamily="34" charset="0"/>
                <a:cs typeface="Arial" panose="020B0604020202020204" pitchFamily="34" charset="0"/>
              </a:rPr>
              <a:t>Es el Período de Repetition de pulso en seg/ciclos.</a:t>
            </a:r>
          </a:p>
          <a:p>
            <a:pPr marL="896938" indent="-896938"/>
            <a:r>
              <a:rPr lang="en-US" sz="1600" b="1" dirty="0">
                <a:solidFill>
                  <a:schemeClr val="accent1">
                    <a:lumMod val="75000"/>
                  </a:schemeClr>
                </a:solidFill>
                <a:latin typeface="+mj-lt"/>
                <a:ea typeface="Open Sans" panose="020B0606030504020204" pitchFamily="34" charset="0"/>
                <a:cs typeface="Arial" panose="020B0604020202020204" pitchFamily="34" charset="0"/>
              </a:rPr>
              <a:t>    PRF  : es la Frecuencia de Repetición de Pulso en ciclos/seg.</a:t>
            </a:r>
          </a:p>
          <a:p>
            <a:pPr marL="896938" indent="-896938"/>
            <a:endParaRPr lang="en-US" sz="1600" b="1" dirty="0">
              <a:solidFill>
                <a:schemeClr val="accent1">
                  <a:lumMod val="75000"/>
                </a:schemeClr>
              </a:solidFill>
              <a:latin typeface="+mj-lt"/>
              <a:ea typeface="Open Sans" panose="020B0606030504020204" pitchFamily="34" charset="0"/>
              <a:cs typeface="Arial" panose="020B0604020202020204" pitchFamily="34" charset="0"/>
            </a:endParaRPr>
          </a:p>
        </p:txBody>
      </p:sp>
      <p:pic>
        <p:nvPicPr>
          <p:cNvPr id="32" name="Imagen 31"/>
          <p:cNvPicPr>
            <a:picLocks noChangeAspect="1"/>
          </p:cNvPicPr>
          <p:nvPr/>
        </p:nvPicPr>
        <p:blipFill>
          <a:blip r:embed="rId4"/>
          <a:stretch>
            <a:fillRect/>
          </a:stretch>
        </p:blipFill>
        <p:spPr>
          <a:xfrm>
            <a:off x="4697413" y="4860488"/>
            <a:ext cx="141714" cy="181079"/>
          </a:xfrm>
          <a:prstGeom prst="rect">
            <a:avLst/>
          </a:prstGeom>
        </p:spPr>
      </p:pic>
      <p:sp>
        <p:nvSpPr>
          <p:cNvPr id="7" name="Rectángulo 6"/>
          <p:cNvSpPr/>
          <p:nvPr/>
        </p:nvSpPr>
        <p:spPr>
          <a:xfrm>
            <a:off x="350378" y="2409915"/>
            <a:ext cx="7691215" cy="1760434"/>
          </a:xfrm>
          <a:prstGeom prst="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35" name="Conector recto 34"/>
          <p:cNvCxnSpPr/>
          <p:nvPr/>
        </p:nvCxnSpPr>
        <p:spPr>
          <a:xfrm>
            <a:off x="6716062" y="5093660"/>
            <a:ext cx="8640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6" name="Conector recto 35"/>
          <p:cNvCxnSpPr/>
          <p:nvPr/>
        </p:nvCxnSpPr>
        <p:spPr>
          <a:xfrm>
            <a:off x="7831275" y="5093660"/>
            <a:ext cx="9360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7" name="Rectángulo 36"/>
          <p:cNvSpPr/>
          <p:nvPr/>
        </p:nvSpPr>
        <p:spPr>
          <a:xfrm>
            <a:off x="4520726" y="4669581"/>
            <a:ext cx="6845182" cy="1953410"/>
          </a:xfrm>
          <a:prstGeom prst="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6203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barn(inVertical)">
                                      <p:cBhvr>
                                        <p:cTn id="15" dur="1000"/>
                                        <p:tgtEl>
                                          <p:spTgt spid="31"/>
                                        </p:tgtEl>
                                      </p:cBhvr>
                                    </p:animEffect>
                                  </p:childTnLst>
                                </p:cTn>
                              </p:par>
                              <p:par>
                                <p:cTn id="16" presetID="16" presetClass="entr" presetSubtype="21"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barn(inVertical)">
                                      <p:cBhvr>
                                        <p:cTn id="18" dur="1000"/>
                                        <p:tgtEl>
                                          <p:spTgt spid="32"/>
                                        </p:tgtEl>
                                      </p:cBhvr>
                                    </p:animEffect>
                                  </p:childTnLst>
                                </p:cTn>
                              </p:par>
                              <p:par>
                                <p:cTn id="19" presetID="16" presetClass="entr" presetSubtype="21"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Vertical)">
                                      <p:cBhvr>
                                        <p:cTn id="21" dur="1000"/>
                                        <p:tgtEl>
                                          <p:spTgt spid="35"/>
                                        </p:tgtEl>
                                      </p:cBhvr>
                                    </p:animEffect>
                                  </p:childTnLst>
                                </p:cTn>
                              </p:par>
                              <p:par>
                                <p:cTn id="22" presetID="16" presetClass="entr" presetSubtype="21" fill="hold"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barn(inVertical)">
                                      <p:cBhvr>
                                        <p:cTn id="24" dur="1000"/>
                                        <p:tgtEl>
                                          <p:spTgt spid="3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barn(inVertical)">
                                      <p:cBhvr>
                                        <p:cTn id="27"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7" grpId="0" animBg="1"/>
      <p:bldP spid="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86150" y="1267215"/>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27" name="Rectangle 104"/>
          <p:cNvSpPr/>
          <p:nvPr/>
        </p:nvSpPr>
        <p:spPr>
          <a:xfrm>
            <a:off x="3677314" y="918132"/>
            <a:ext cx="4528436" cy="618804"/>
          </a:xfrm>
          <a:prstGeom prst="rect">
            <a:avLst/>
          </a:prstGeom>
          <a:solidFill>
            <a:schemeClr val="bg1">
              <a:alpha val="85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I.F.F. (Indicator Friend or Foe)</a:t>
            </a:r>
            <a:endParaRPr lang="en-US" sz="1600" dirty="0">
              <a:solidFill>
                <a:srgbClr val="002060"/>
              </a:solidFill>
              <a:latin typeface="Britannic Bold" panose="020B0903060703020204" pitchFamily="34" charset="0"/>
              <a:ea typeface="Segoe UI Black" panose="020B0A02040204020203" pitchFamily="34" charset="0"/>
            </a:endParaRPr>
          </a:p>
        </p:txBody>
      </p:sp>
      <p:grpSp>
        <p:nvGrpSpPr>
          <p:cNvPr id="24" name="Grupo 23"/>
          <p:cNvGrpSpPr/>
          <p:nvPr/>
        </p:nvGrpSpPr>
        <p:grpSpPr>
          <a:xfrm>
            <a:off x="865330" y="1995884"/>
            <a:ext cx="10152403" cy="3762751"/>
            <a:chOff x="89209" y="885836"/>
            <a:chExt cx="4787590" cy="5648167"/>
          </a:xfrm>
          <a:solidFill>
            <a:srgbClr val="00B0F0">
              <a:alpha val="50000"/>
            </a:srgbClr>
          </a:solidFill>
        </p:grpSpPr>
        <p:pic>
          <p:nvPicPr>
            <p:cNvPr id="25" name="Picture 2"/>
            <p:cNvPicPr>
              <a:picLocks noChangeAspect="1" noChangeArrowheads="1"/>
            </p:cNvPicPr>
            <p:nvPr/>
          </p:nvPicPr>
          <p:blipFill>
            <a:blip r:embed="rId4"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26"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Text Box 11"/>
          <p:cNvSpPr txBox="1">
            <a:spLocks noChangeArrowheads="1"/>
          </p:cNvSpPr>
          <p:nvPr/>
        </p:nvSpPr>
        <p:spPr bwMode="auto">
          <a:xfrm>
            <a:off x="1448317" y="2595619"/>
            <a:ext cx="9289278" cy="2631490"/>
          </a:xfrm>
          <a:prstGeom prst="rect">
            <a:avLst/>
          </a:prstGeom>
          <a:noFill/>
          <a:ln w="9525">
            <a:noFill/>
            <a:miter lim="800000"/>
            <a:headEnd/>
            <a:tailEnd/>
          </a:ln>
          <a:effectLst/>
        </p:spPr>
        <p:txBody>
          <a:bodyPr wrap="square">
            <a:spAutoFit/>
          </a:bodyPr>
          <a:lstStyle/>
          <a:p>
            <a:pPr algn="just" eaLnBrk="0" hangingPunct="0">
              <a:spcBef>
                <a:spcPct val="50000"/>
              </a:spcBef>
            </a:pPr>
            <a:r>
              <a:rPr lang="es-ES_tradnl" dirty="0">
                <a:solidFill>
                  <a:schemeClr val="bg1"/>
                </a:solidFill>
                <a:effectLst>
                  <a:outerShdw blurRad="38100" dist="38100" dir="2700000" algn="tl">
                    <a:srgbClr val="000000"/>
                  </a:outerShdw>
                </a:effectLst>
              </a:rPr>
              <a:t>Es un equipo asociado al radar que permite interrogar y responder a toda unidad de superficie o aérea, mediante pulsos electromagnéticos codificados, a fin de identificarlos claramente como amigos o enemigos, ayudando a la clasificación de los contactos y evitando el derribo de unidades propias.</a:t>
            </a:r>
          </a:p>
          <a:p>
            <a:pPr algn="just" eaLnBrk="0" hangingPunct="0">
              <a:spcBef>
                <a:spcPct val="50000"/>
              </a:spcBef>
            </a:pPr>
            <a:endParaRPr lang="es-ES_tradnl" sz="1400" dirty="0">
              <a:solidFill>
                <a:schemeClr val="bg1"/>
              </a:solidFill>
              <a:effectLst>
                <a:outerShdw blurRad="38100" dist="38100" dir="2700000" algn="tl">
                  <a:srgbClr val="000000"/>
                </a:outerShdw>
              </a:effectLst>
            </a:endParaRPr>
          </a:p>
          <a:p>
            <a:pPr algn="just" eaLnBrk="0" hangingPunct="0"/>
            <a:r>
              <a:rPr lang="es-ES_tradnl" dirty="0">
                <a:solidFill>
                  <a:schemeClr val="bg1"/>
                </a:solidFill>
                <a:effectLst>
                  <a:outerShdw blurRad="38100" dist="38100" dir="2700000" algn="tl">
                    <a:srgbClr val="000000"/>
                  </a:outerShdw>
                </a:effectLst>
              </a:rPr>
              <a:t>A bordo de las unidades que lo portan es considerado un radar especial, su uso delata la presencia de la plataforma que la emplea.</a:t>
            </a:r>
          </a:p>
          <a:p>
            <a:pPr algn="just" eaLnBrk="0" hangingPunct="0"/>
            <a:r>
              <a:rPr lang="es-ES_tradnl" dirty="0">
                <a:solidFill>
                  <a:schemeClr val="bg1"/>
                </a:solidFill>
                <a:effectLst>
                  <a:outerShdw blurRad="38100" dist="38100" dir="2700000" algn="tl">
                    <a:srgbClr val="000000"/>
                  </a:outerShdw>
                </a:effectLst>
              </a:rPr>
              <a:t>Requiere una coordinación entre todas las fuerzas propias y amigas para el empleo de códigos comunes.</a:t>
            </a:r>
          </a:p>
        </p:txBody>
      </p:sp>
    </p:spTree>
    <p:extLst>
      <p:ext uri="{BB962C8B-B14F-4D97-AF65-F5344CB8AC3E}">
        <p14:creationId xmlns:p14="http://schemas.microsoft.com/office/powerpoint/2010/main" val="25589232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0"/>
            <a:ext cx="12184319" cy="6862327"/>
          </a:xfrm>
          <a:prstGeom prst="rect">
            <a:avLst/>
          </a:prstGeom>
        </p:spPr>
      </p:pic>
      <p:sp>
        <p:nvSpPr>
          <p:cNvPr id="160" name="59 Botón de acción: Personalizar">
            <a:hlinkClick r:id="" action="ppaction://noaction" highlightClick="1"/>
          </p:cNvPr>
          <p:cNvSpPr/>
          <p:nvPr/>
        </p:nvSpPr>
        <p:spPr>
          <a:xfrm>
            <a:off x="5498359" y="597331"/>
            <a:ext cx="4897438" cy="115252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2" name="Rectangle 121">
            <a:extLst>
              <a:ext uri="{FF2B5EF4-FFF2-40B4-BE49-F238E27FC236}">
                <a16:creationId xmlns:a16="http://schemas.microsoft.com/office/drawing/2014/main" id="{26519E81-C48F-4DC1-8447-5AA3137BE5EE}"/>
              </a:ext>
            </a:extLst>
          </p:cNvPr>
          <p:cNvSpPr/>
          <p:nvPr/>
        </p:nvSpPr>
        <p:spPr>
          <a:xfrm>
            <a:off x="186150" y="1267215"/>
            <a:ext cx="11827380" cy="5505524"/>
          </a:xfrm>
          <a:prstGeom prst="rect">
            <a:avLst/>
          </a:prstGeom>
          <a:solidFill>
            <a:schemeClr val="accent5">
              <a:lumMod val="20000"/>
              <a:lumOff val="80000"/>
              <a:alpha val="5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adroTexto 64"/>
          <p:cNvSpPr txBox="1"/>
          <p:nvPr/>
        </p:nvSpPr>
        <p:spPr>
          <a:xfrm>
            <a:off x="10737595" y="237241"/>
            <a:ext cx="1024114" cy="338554"/>
          </a:xfrm>
          <a:prstGeom prst="rect">
            <a:avLst/>
          </a:prstGeom>
          <a:noFill/>
        </p:spPr>
        <p:txBody>
          <a:bodyPr wrap="square" rtlCol="0">
            <a:spAutoFit/>
          </a:bodyPr>
          <a:lstStyle/>
          <a:p>
            <a:r>
              <a:rPr lang="en-US" sz="1600" dirty="0">
                <a:latin typeface="Georgia" panose="02040502050405020303" pitchFamily="18" charset="0"/>
              </a:rPr>
              <a:t>Radares</a:t>
            </a:r>
            <a:endParaRPr lang="es-CL" sz="2000" dirty="0">
              <a:solidFill>
                <a:schemeClr val="bg2">
                  <a:lumMod val="25000"/>
                </a:schemeClr>
              </a:solidFill>
              <a:latin typeface="Georgia" panose="02040502050405020303" pitchFamily="18" charset="0"/>
            </a:endParaRPr>
          </a:p>
        </p:txBody>
      </p:sp>
      <p:grpSp>
        <p:nvGrpSpPr>
          <p:cNvPr id="66" name="Grupo 65"/>
          <p:cNvGrpSpPr/>
          <p:nvPr/>
        </p:nvGrpSpPr>
        <p:grpSpPr>
          <a:xfrm>
            <a:off x="10467965" y="143216"/>
            <a:ext cx="160661" cy="585453"/>
            <a:chOff x="8070913" y="55102"/>
            <a:chExt cx="165216" cy="585453"/>
          </a:xfrm>
        </p:grpSpPr>
        <p:cxnSp>
          <p:nvCxnSpPr>
            <p:cNvPr id="67" name="Conector recto 66"/>
            <p:cNvCxnSpPr/>
            <p:nvPr/>
          </p:nvCxnSpPr>
          <p:spPr>
            <a:xfrm>
              <a:off x="8236129" y="55102"/>
              <a:ext cx="0" cy="585453"/>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Conector recto 67"/>
            <p:cNvCxnSpPr/>
            <p:nvPr/>
          </p:nvCxnSpPr>
          <p:spPr>
            <a:xfrm>
              <a:off x="8149247" y="102404"/>
              <a:ext cx="0" cy="43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Conector recto 68"/>
            <p:cNvCxnSpPr/>
            <p:nvPr/>
          </p:nvCxnSpPr>
          <p:spPr>
            <a:xfrm>
              <a:off x="8070913" y="194986"/>
              <a:ext cx="0" cy="252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pic>
        <p:nvPicPr>
          <p:cNvPr id="70" name="Imagen 6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7848" y="143216"/>
            <a:ext cx="732545" cy="732545"/>
          </a:xfrm>
          <a:prstGeom prst="rect">
            <a:avLst/>
          </a:prstGeom>
        </p:spPr>
      </p:pic>
      <p:sp>
        <p:nvSpPr>
          <p:cNvPr id="27" name="Rectangle 104"/>
          <p:cNvSpPr/>
          <p:nvPr/>
        </p:nvSpPr>
        <p:spPr>
          <a:xfrm>
            <a:off x="3677314" y="918132"/>
            <a:ext cx="4528436" cy="618804"/>
          </a:xfrm>
          <a:prstGeom prst="rect">
            <a:avLst/>
          </a:prstGeom>
          <a:solidFill>
            <a:schemeClr val="bg1">
              <a:alpha val="85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M.T.I. (Moving Target Indicator)</a:t>
            </a:r>
            <a:endParaRPr lang="en-US" sz="1600" dirty="0">
              <a:solidFill>
                <a:srgbClr val="002060"/>
              </a:solidFill>
              <a:latin typeface="Britannic Bold" panose="020B0903060703020204" pitchFamily="34" charset="0"/>
              <a:ea typeface="Segoe UI Black" panose="020B0A02040204020203" pitchFamily="34" charset="0"/>
            </a:endParaRPr>
          </a:p>
        </p:txBody>
      </p:sp>
      <p:grpSp>
        <p:nvGrpSpPr>
          <p:cNvPr id="24" name="Grupo 23"/>
          <p:cNvGrpSpPr/>
          <p:nvPr/>
        </p:nvGrpSpPr>
        <p:grpSpPr>
          <a:xfrm>
            <a:off x="865330" y="1995884"/>
            <a:ext cx="10152403" cy="3762751"/>
            <a:chOff x="89209" y="885836"/>
            <a:chExt cx="4787590" cy="5648167"/>
          </a:xfrm>
          <a:solidFill>
            <a:srgbClr val="00B0F0">
              <a:alpha val="50000"/>
            </a:srgbClr>
          </a:solidFill>
        </p:grpSpPr>
        <p:pic>
          <p:nvPicPr>
            <p:cNvPr id="25" name="Picture 2"/>
            <p:cNvPicPr>
              <a:picLocks noChangeAspect="1" noChangeArrowheads="1"/>
            </p:cNvPicPr>
            <p:nvPr/>
          </p:nvPicPr>
          <p:blipFill>
            <a:blip r:embed="rId4"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26"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Text Box 11"/>
          <p:cNvSpPr txBox="1">
            <a:spLocks noChangeArrowheads="1"/>
          </p:cNvSpPr>
          <p:nvPr/>
        </p:nvSpPr>
        <p:spPr bwMode="auto">
          <a:xfrm>
            <a:off x="1196411" y="3031455"/>
            <a:ext cx="9541184" cy="1858201"/>
          </a:xfrm>
          <a:prstGeom prst="rect">
            <a:avLst/>
          </a:prstGeom>
          <a:noFill/>
          <a:ln w="9525">
            <a:noFill/>
            <a:miter lim="800000"/>
            <a:headEnd/>
            <a:tailEnd/>
          </a:ln>
          <a:effectLst/>
        </p:spPr>
        <p:txBody>
          <a:bodyPr wrap="square">
            <a:spAutoFit/>
          </a:bodyPr>
          <a:lstStyle/>
          <a:p>
            <a:pPr algn="just" eaLnBrk="0" hangingPunct="0">
              <a:spcBef>
                <a:spcPct val="50000"/>
              </a:spcBef>
            </a:pPr>
            <a:r>
              <a:rPr lang="es-ES_tradnl" dirty="0">
                <a:solidFill>
                  <a:schemeClr val="bg1"/>
                </a:solidFill>
                <a:effectLst>
                  <a:outerShdw blurRad="38100" dist="38100" dir="2700000" algn="tl">
                    <a:srgbClr val="000000"/>
                  </a:outerShdw>
                </a:effectLst>
              </a:rPr>
              <a:t>Es un circuito especial del radar que permite </a:t>
            </a:r>
            <a:r>
              <a:rPr lang="es-ES_tradnl" b="1" dirty="0">
                <a:solidFill>
                  <a:srgbClr val="FFFF00"/>
                </a:solidFill>
                <a:effectLst>
                  <a:outerShdw blurRad="38100" dist="38100" dir="2700000" algn="tl">
                    <a:srgbClr val="000000"/>
                  </a:outerShdw>
                </a:effectLst>
              </a:rPr>
              <a:t>discriminar</a:t>
            </a:r>
            <a:r>
              <a:rPr lang="es-ES_tradnl" dirty="0">
                <a:solidFill>
                  <a:schemeClr val="bg1"/>
                </a:solidFill>
                <a:effectLst>
                  <a:outerShdw blurRad="38100" dist="38100" dir="2700000" algn="tl">
                    <a:srgbClr val="000000"/>
                  </a:outerShdw>
                </a:effectLst>
              </a:rPr>
              <a:t> entre los contactos que están </a:t>
            </a:r>
            <a:r>
              <a:rPr lang="es-ES_tradnl" b="1" dirty="0">
                <a:solidFill>
                  <a:srgbClr val="FFFF00"/>
                </a:solidFill>
                <a:effectLst>
                  <a:outerShdw blurRad="38100" dist="38100" dir="2700000" algn="tl">
                    <a:srgbClr val="000000"/>
                  </a:outerShdw>
                </a:effectLst>
              </a:rPr>
              <a:t>en movimiento</a:t>
            </a:r>
            <a:r>
              <a:rPr lang="es-ES_tradnl" dirty="0">
                <a:solidFill>
                  <a:schemeClr val="bg1"/>
                </a:solidFill>
                <a:effectLst>
                  <a:outerShdw blurRad="38100" dist="38100" dir="2700000" algn="tl">
                    <a:srgbClr val="000000"/>
                  </a:outerShdw>
                </a:effectLst>
              </a:rPr>
              <a:t> y aquellos que no se mueven. </a:t>
            </a:r>
          </a:p>
          <a:p>
            <a:pPr algn="just" eaLnBrk="0" hangingPunct="0">
              <a:spcBef>
                <a:spcPct val="50000"/>
              </a:spcBef>
            </a:pPr>
            <a:endParaRPr lang="es-ES_tradnl" sz="1050" b="1" dirty="0">
              <a:solidFill>
                <a:srgbClr val="FFFF00"/>
              </a:solidFill>
              <a:effectLst>
                <a:outerShdw blurRad="38100" dist="38100" dir="2700000" algn="tl">
                  <a:srgbClr val="000000"/>
                </a:outerShdw>
              </a:effectLst>
            </a:endParaRPr>
          </a:p>
          <a:p>
            <a:pPr algn="just" eaLnBrk="0" hangingPunct="0">
              <a:spcBef>
                <a:spcPct val="50000"/>
              </a:spcBef>
            </a:pPr>
            <a:r>
              <a:rPr lang="es-ES_tradnl" b="1" dirty="0">
                <a:solidFill>
                  <a:srgbClr val="FFFF00"/>
                </a:solidFill>
                <a:effectLst>
                  <a:outerShdw blurRad="38100" dist="38100" dir="2700000" algn="tl">
                    <a:srgbClr val="000000"/>
                  </a:outerShdw>
                </a:effectLst>
              </a:rPr>
              <a:t>Basado en el efecto doppler</a:t>
            </a:r>
            <a:r>
              <a:rPr lang="es-ES_tradnl" dirty="0">
                <a:solidFill>
                  <a:schemeClr val="bg1"/>
                </a:solidFill>
                <a:effectLst>
                  <a:outerShdw blurRad="38100" dist="38100" dir="2700000" algn="tl">
                    <a:srgbClr val="000000"/>
                  </a:outerShdw>
                </a:effectLst>
              </a:rPr>
              <a:t>, solo muestra en pantalla los blancos cuya velocidad es igual o superior a la de interés para el panorama táctico (Referencia: 100 nudos para el panorama aéreo). Se emplea principalmente en los </a:t>
            </a:r>
            <a:r>
              <a:rPr lang="es-ES_tradnl" u="sng" dirty="0">
                <a:solidFill>
                  <a:schemeClr val="bg1"/>
                </a:solidFill>
                <a:effectLst>
                  <a:outerShdw blurRad="38100" dist="38100" dir="2700000" algn="tl">
                    <a:srgbClr val="000000"/>
                  </a:outerShdw>
                </a:effectLst>
              </a:rPr>
              <a:t>radares de detección aérea</a:t>
            </a:r>
            <a:r>
              <a:rPr lang="es-ES_tradnl" dirty="0">
                <a:solidFill>
                  <a:schemeClr val="bg1"/>
                </a:solidFill>
                <a:effectLst>
                  <a:outerShdw blurRad="38100" dist="38100" dir="2700000" algn="tl">
                    <a:srgbClr val="000000"/>
                  </a:outerShdw>
                </a:effectLst>
              </a:rPr>
              <a:t>.</a:t>
            </a:r>
          </a:p>
        </p:txBody>
      </p:sp>
    </p:spTree>
    <p:extLst>
      <p:ext uri="{BB962C8B-B14F-4D97-AF65-F5344CB8AC3E}">
        <p14:creationId xmlns:p14="http://schemas.microsoft.com/office/powerpoint/2010/main" val="274746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9144" y="-13471"/>
            <a:ext cx="12184319" cy="6862327"/>
          </a:xfrm>
          <a:prstGeom prst="rect">
            <a:avLst/>
          </a:prstGeom>
        </p:spPr>
      </p:pic>
      <p:grpSp>
        <p:nvGrpSpPr>
          <p:cNvPr id="9" name="Grupo 8"/>
          <p:cNvGrpSpPr/>
          <p:nvPr/>
        </p:nvGrpSpPr>
        <p:grpSpPr>
          <a:xfrm>
            <a:off x="1335972" y="2276855"/>
            <a:ext cx="3895717" cy="3457031"/>
            <a:chOff x="604234" y="1646159"/>
            <a:chExt cx="4206798" cy="4605337"/>
          </a:xfrm>
        </p:grpSpPr>
        <p:pic>
          <p:nvPicPr>
            <p:cNvPr id="3" name="Imagen 2"/>
            <p:cNvPicPr>
              <a:picLocks noChangeAspect="1"/>
            </p:cNvPicPr>
            <p:nvPr/>
          </p:nvPicPr>
          <p:blipFill>
            <a:blip r:embed="rId3"/>
            <a:stretch>
              <a:fillRect/>
            </a:stretch>
          </p:blipFill>
          <p:spPr>
            <a:xfrm>
              <a:off x="604234" y="1646159"/>
              <a:ext cx="4206798" cy="4605337"/>
            </a:xfrm>
            <a:prstGeom prst="rect">
              <a:avLst/>
            </a:prstGeom>
            <a:ln>
              <a:solidFill>
                <a:schemeClr val="tx1"/>
              </a:solidFill>
            </a:ln>
          </p:spPr>
        </p:pic>
        <p:sp>
          <p:nvSpPr>
            <p:cNvPr id="7" name="Rectángulo 6"/>
            <p:cNvSpPr/>
            <p:nvPr/>
          </p:nvSpPr>
          <p:spPr>
            <a:xfrm>
              <a:off x="1281173" y="1947680"/>
              <a:ext cx="2673558" cy="796490"/>
            </a:xfrm>
            <a:prstGeom prst="rect">
              <a:avLst/>
            </a:prstGeom>
          </p:spPr>
          <p:txBody>
            <a:bodyPr wrap="square">
              <a:spAutoFit/>
            </a:bodyPr>
            <a:lstStyle/>
            <a:p>
              <a:pPr algn="ctr"/>
              <a:r>
                <a:rPr lang="es-CL" sz="3200" b="1" dirty="0">
                  <a:solidFill>
                    <a:srgbClr val="002060"/>
                  </a:solidFill>
                  <a:latin typeface="High Tower Text" panose="02040502050506030303" pitchFamily="18" charset="0"/>
                </a:rPr>
                <a:t>RADARES</a:t>
              </a:r>
            </a:p>
          </p:txBody>
        </p:sp>
      </p:grp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6125" y="227699"/>
            <a:ext cx="1363357" cy="1363357"/>
          </a:xfrm>
          <a:prstGeom prst="rect">
            <a:avLst/>
          </a:prstGeom>
        </p:spPr>
      </p:pic>
      <p:sp>
        <p:nvSpPr>
          <p:cNvPr id="12" name="CuadroTexto 11"/>
          <p:cNvSpPr txBox="1"/>
          <p:nvPr/>
        </p:nvSpPr>
        <p:spPr>
          <a:xfrm>
            <a:off x="6950922" y="5044393"/>
            <a:ext cx="2891247" cy="646331"/>
          </a:xfrm>
          <a:prstGeom prst="rect">
            <a:avLst/>
          </a:prstGeom>
          <a:noFill/>
        </p:spPr>
        <p:txBody>
          <a:bodyPr wrap="square" rtlCol="0">
            <a:spAutoFit/>
          </a:bodyPr>
          <a:lstStyle/>
          <a:p>
            <a:pPr algn="ctr"/>
            <a:r>
              <a:rPr lang="en-US" sz="3600" b="1" dirty="0">
                <a:solidFill>
                  <a:srgbClr val="002060"/>
                </a:solidFill>
                <a:latin typeface="High Tower Text" panose="02040502050506030303" pitchFamily="18" charset="0"/>
              </a:rPr>
              <a:t>¿ Consultas ?</a:t>
            </a:r>
          </a:p>
        </p:txBody>
      </p:sp>
      <p:pic>
        <p:nvPicPr>
          <p:cNvPr id="13" name="Imagen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07336" y="2652956"/>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4" name="Imagen 13"/>
          <p:cNvPicPr>
            <a:picLocks noChangeAspect="1"/>
          </p:cNvPicPr>
          <p:nvPr/>
        </p:nvPicPr>
        <p:blipFill>
          <a:blip r:embed="rId6"/>
          <a:stretch>
            <a:fillRect/>
          </a:stretch>
        </p:blipFill>
        <p:spPr>
          <a:xfrm>
            <a:off x="1970759" y="3316580"/>
            <a:ext cx="2626141" cy="189240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0655971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TotalTime>
  <Words>1906</Words>
  <Application>Microsoft Office PowerPoint</Application>
  <PresentationFormat>Panorámica</PresentationFormat>
  <Paragraphs>169</Paragraphs>
  <Slides>19</Slides>
  <Notes>0</Notes>
  <HiddenSlides>0</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1</vt:i4>
      </vt:variant>
      <vt:variant>
        <vt:lpstr>Títulos de diapositiva</vt:lpstr>
      </vt:variant>
      <vt:variant>
        <vt:i4>19</vt:i4>
      </vt:variant>
    </vt:vector>
  </HeadingPairs>
  <TitlesOfParts>
    <vt:vector size="31" baseType="lpstr">
      <vt:lpstr>Arial</vt:lpstr>
      <vt:lpstr>Britannic Bold</vt:lpstr>
      <vt:lpstr>Calibri</vt:lpstr>
      <vt:lpstr>Calibri Light</vt:lpstr>
      <vt:lpstr>Century Gothic</vt:lpstr>
      <vt:lpstr>Georgia</vt:lpstr>
      <vt:lpstr>High Tower Text</vt:lpstr>
      <vt:lpstr>Segoe UI</vt:lpstr>
      <vt:lpstr>Times New Roman</vt:lpstr>
      <vt:lpstr>Wingdings</vt:lpstr>
      <vt:lpstr>Tema de Office</vt:lpstr>
      <vt:lpstr>Fotografía de Photo Editor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40</cp:revision>
  <dcterms:created xsi:type="dcterms:W3CDTF">2023-04-06T20:05:16Z</dcterms:created>
  <dcterms:modified xsi:type="dcterms:W3CDTF">2023-11-08T11:34:41Z</dcterms:modified>
</cp:coreProperties>
</file>