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emf" ContentType="image/x-emf"/>
  <Default Extension="vml" ContentType="application/vnd.openxmlformats-officedocument.vmlDrawing"/>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embeddings/Microsoft_Editor_de_ecuaciones1.bin" ContentType="application/vnd.openxmlformats-officedocument.oleObject"/>
  <Override PartName="/ppt/embeddings/Microsoft_Editor_de_ecuaciones2.bin" ContentType="application/vnd.openxmlformats-officedocument.oleObject"/>
  <Override PartName="/ppt/embeddings/Microsoft_Editor_de_ecuaciones3.bin" ContentType="application/vnd.openxmlformats-officedocument.oleObject"/>
  <Override PartName="/ppt/embeddings/Microsoft_Editor_de_ecuaciones4.bin" ContentType="application/vnd.openxmlformats-officedocument.oleObject"/>
  <Override PartName="/ppt/embeddings/Microsoft_Editor_de_ecuaciones5.bin" ContentType="application/vnd.openxmlformats-officedocument.oleObject"/>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8"/>
  </p:notesMasterIdLst>
  <p:sldIdLst>
    <p:sldId id="262" r:id="rId2"/>
    <p:sldId id="257" r:id="rId3"/>
    <p:sldId id="258" r:id="rId4"/>
    <p:sldId id="259" r:id="rId5"/>
    <p:sldId id="260" r:id="rId6"/>
    <p:sldId id="261" r:id="rId7"/>
  </p:sldIdLst>
  <p:sldSz cx="9144000" cy="6858000" type="screen4x3"/>
  <p:notesSz cx="6858000" cy="9144000"/>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p:scale>
          <a:sx n="68" d="100"/>
          <a:sy n="68" d="100"/>
        </p:scale>
        <p:origin x="-1840" y="-3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viewProps" Target="viewProps.xml"/><Relationship Id="rId12" Type="http://schemas.openxmlformats.org/officeDocument/2006/relationships/theme" Target="theme/theme1.xml"/><Relationship Id="rId13"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notesMaster" Target="notesMasters/notesMaster1.xml"/><Relationship Id="rId9" Type="http://schemas.openxmlformats.org/officeDocument/2006/relationships/printerSettings" Target="printerSettings/printerSettings1.bin"/><Relationship Id="rId10"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0.emf"/><Relationship Id="rId2" Type="http://schemas.openxmlformats.org/officeDocument/2006/relationships/image" Target="../media/image1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D6AEAA4-96C9-3D4F-8C6C-9AE73EC42D3D}" type="datetimeFigureOut">
              <a:rPr lang="es-ES" smtClean="0"/>
              <a:t>25-05-15</a:t>
            </a:fld>
            <a:endParaRPr lang="es-ES"/>
          </a:p>
        </p:txBody>
      </p:sp>
      <p:sp>
        <p:nvSpPr>
          <p:cNvPr id="4" name="Marcador de imagen d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6" name="Marcador de pie de pá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5CB652A-D9FE-C84F-A9AE-2F35DD74449C}" type="slidenum">
              <a:rPr lang="es-ES" smtClean="0"/>
              <a:t>‹Nr.›</a:t>
            </a:fld>
            <a:endParaRPr lang="es-ES"/>
          </a:p>
        </p:txBody>
      </p:sp>
    </p:spTree>
    <p:extLst>
      <p:ext uri="{BB962C8B-B14F-4D97-AF65-F5344CB8AC3E}">
        <p14:creationId xmlns:p14="http://schemas.microsoft.com/office/powerpoint/2010/main" val="3476333400"/>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362" name="Rectangle 1"/>
          <p:cNvSpPr>
            <a:spLocks noGrp="1" noRot="1" noChangeAspect="1" noChangeArrowheads="1" noTextEdit="1"/>
          </p:cNvSpPr>
          <p:nvPr>
            <p:ph type="sldImg"/>
          </p:nvPr>
        </p:nvSpPr>
        <p:spPr bwMode="auto">
          <a:xfrm>
            <a:off x="-14225588" y="-11796713"/>
            <a:ext cx="16651288" cy="12490451"/>
          </a:xfrm>
          <a:solidFill>
            <a:srgbClr val="FFFFFF"/>
          </a:solidFill>
          <a:ln>
            <a:solidFill>
              <a:srgbClr val="000000"/>
            </a:solidFill>
            <a:miter lim="800000"/>
            <a:headEnd/>
            <a:tailEnd/>
          </a:ln>
          <a:extLst>
            <a:ext uri="{FAA26D3D-D897-4be2-8F04-BA451C77F1D7}">
              <ma14:placeholderFlag xmlns:ma14="http://schemas.microsoft.com/office/mac/drawingml/2011/main" val="1"/>
            </a:ext>
          </a:extLst>
        </p:spPr>
      </p:sp>
      <p:sp>
        <p:nvSpPr>
          <p:cNvPr id="15363" name="Rectangle 2"/>
          <p:cNvSpPr>
            <a:spLocks noGrp="1" noChangeArrowheads="1"/>
          </p:cNvSpPr>
          <p:nvPr>
            <p:ph type="body" idx="1"/>
          </p:nvPr>
        </p:nvSpPr>
        <p:spPr bwMode="auto">
          <a:xfrm>
            <a:off x="685800" y="4343400"/>
            <a:ext cx="5483225" cy="41116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FAA26D3D-D897-4be2-8F04-BA451C77F1D7}">
              <ma14:placeholderFlag xmlns:ma14="http://schemas.microsoft.com/office/mac/drawingml/2011/main" val="1"/>
            </a:ext>
          </a:extLst>
        </p:spPr>
        <p:txBody>
          <a:bodyPr wrap="none" anchor="ctr"/>
          <a:lstStyle/>
          <a:p>
            <a:pPr eaLnBrk="1" hangingPunct="1">
              <a:spcBef>
                <a:spcPct val="0"/>
              </a:spcBef>
            </a:pPr>
            <a:endParaRPr lang="ru-RU">
              <a:latin typeface="Calibri"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es-ES_tradnl" smtClean="0"/>
              <a:t>Clic para editar título</a:t>
            </a:r>
            <a:endParaRPr lang="es-ES"/>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_tradnl" smtClean="0"/>
              <a:t>Haga clic para modificar el estilo de subtítulo del patrón</a:t>
            </a:r>
            <a:endParaRPr lang="es-ES"/>
          </a:p>
        </p:txBody>
      </p:sp>
      <p:sp>
        <p:nvSpPr>
          <p:cNvPr id="4" name="Marcador de fecha 3"/>
          <p:cNvSpPr>
            <a:spLocks noGrp="1"/>
          </p:cNvSpPr>
          <p:nvPr>
            <p:ph type="dt" sz="half" idx="10"/>
          </p:nvPr>
        </p:nvSpPr>
        <p:spPr/>
        <p:txBody>
          <a:bodyPr/>
          <a:lstStyle/>
          <a:p>
            <a:fld id="{40C73945-F34C-514C-A452-60CE6FEEF389}" type="datetimeFigureOut">
              <a:rPr lang="es-ES" smtClean="0"/>
              <a:t>25-05-15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01DCADD7-1282-0B42-8113-8F8F88F08698}" type="slidenum">
              <a:rPr lang="es-ES" smtClean="0"/>
              <a:t>‹Nr.›</a:t>
            </a:fld>
            <a:endParaRPr lang="es-ES"/>
          </a:p>
        </p:txBody>
      </p:sp>
    </p:spTree>
    <p:extLst>
      <p:ext uri="{BB962C8B-B14F-4D97-AF65-F5344CB8AC3E}">
        <p14:creationId xmlns:p14="http://schemas.microsoft.com/office/powerpoint/2010/main" val="28943204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idx="1"/>
          </p:nvPr>
        </p:nvSpPr>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40C73945-F34C-514C-A452-60CE6FEEF389}" type="datetimeFigureOut">
              <a:rPr lang="es-ES" smtClean="0"/>
              <a:t>25-05-15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01DCADD7-1282-0B42-8113-8F8F88F08698}" type="slidenum">
              <a:rPr lang="es-ES" smtClean="0"/>
              <a:t>‹Nr.›</a:t>
            </a:fld>
            <a:endParaRPr lang="es-ES"/>
          </a:p>
        </p:txBody>
      </p:sp>
    </p:spTree>
    <p:extLst>
      <p:ext uri="{BB962C8B-B14F-4D97-AF65-F5344CB8AC3E}">
        <p14:creationId xmlns:p14="http://schemas.microsoft.com/office/powerpoint/2010/main" val="21381992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es-ES_tradnl" smtClean="0"/>
              <a:t>Clic para editar título</a:t>
            </a:r>
            <a:endParaRPr lang="es-ES"/>
          </a:p>
        </p:txBody>
      </p:sp>
      <p:sp>
        <p:nvSpPr>
          <p:cNvPr id="3" name="Marcador de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smtClean="0"/>
              <a:t>Haga clic para modificar el estilo de texto del patrón</a:t>
            </a:r>
          </a:p>
        </p:txBody>
      </p:sp>
      <p:sp>
        <p:nvSpPr>
          <p:cNvPr id="4" name="Marcador de fecha 3"/>
          <p:cNvSpPr>
            <a:spLocks noGrp="1"/>
          </p:cNvSpPr>
          <p:nvPr>
            <p:ph type="dt" sz="half" idx="10"/>
          </p:nvPr>
        </p:nvSpPr>
        <p:spPr/>
        <p:txBody>
          <a:bodyPr/>
          <a:lstStyle/>
          <a:p>
            <a:fld id="{40C73945-F34C-514C-A452-60CE6FEEF389}" type="datetimeFigureOut">
              <a:rPr lang="es-ES" smtClean="0"/>
              <a:t>25-05-15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01DCADD7-1282-0B42-8113-8F8F88F08698}" type="slidenum">
              <a:rPr lang="es-ES" smtClean="0"/>
              <a:t>‹Nr.›</a:t>
            </a:fld>
            <a:endParaRPr lang="es-ES"/>
          </a:p>
        </p:txBody>
      </p:sp>
    </p:spTree>
    <p:extLst>
      <p:ext uri="{BB962C8B-B14F-4D97-AF65-F5344CB8AC3E}">
        <p14:creationId xmlns:p14="http://schemas.microsoft.com/office/powerpoint/2010/main" val="38193844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conteni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5" name="Marcador de fecha 4"/>
          <p:cNvSpPr>
            <a:spLocks noGrp="1"/>
          </p:cNvSpPr>
          <p:nvPr>
            <p:ph type="dt" sz="half" idx="10"/>
          </p:nvPr>
        </p:nvSpPr>
        <p:spPr/>
        <p:txBody>
          <a:bodyPr/>
          <a:lstStyle/>
          <a:p>
            <a:fld id="{40C73945-F34C-514C-A452-60CE6FEEF389}" type="datetimeFigureOut">
              <a:rPr lang="es-ES" smtClean="0"/>
              <a:t>25-05-15</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01DCADD7-1282-0B42-8113-8F8F88F08698}" type="slidenum">
              <a:rPr lang="es-ES" smtClean="0"/>
              <a:t>‹Nr.›</a:t>
            </a:fld>
            <a:endParaRPr lang="es-ES"/>
          </a:p>
        </p:txBody>
      </p:sp>
    </p:spTree>
    <p:extLst>
      <p:ext uri="{BB962C8B-B14F-4D97-AF65-F5344CB8AC3E}">
        <p14:creationId xmlns:p14="http://schemas.microsoft.com/office/powerpoint/2010/main" val="9888363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es-ES_tradnl" smtClean="0"/>
              <a:t>Clic para editar título</a:t>
            </a:r>
            <a:endParaRPr lang="es-ES"/>
          </a:p>
        </p:txBody>
      </p:sp>
      <p:sp>
        <p:nvSpPr>
          <p:cNvPr id="3" name="Marcador de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4" name="Marcador de conteni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5" name="Marcador de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6" name="Marcador de conteni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7" name="Marcador de fecha 6"/>
          <p:cNvSpPr>
            <a:spLocks noGrp="1"/>
          </p:cNvSpPr>
          <p:nvPr>
            <p:ph type="dt" sz="half" idx="10"/>
          </p:nvPr>
        </p:nvSpPr>
        <p:spPr/>
        <p:txBody>
          <a:bodyPr/>
          <a:lstStyle/>
          <a:p>
            <a:fld id="{40C73945-F34C-514C-A452-60CE6FEEF389}" type="datetimeFigureOut">
              <a:rPr lang="es-ES" smtClean="0"/>
              <a:t>25-05-15</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01DCADD7-1282-0B42-8113-8F8F88F08698}" type="slidenum">
              <a:rPr lang="es-ES" smtClean="0"/>
              <a:t>‹Nr.›</a:t>
            </a:fld>
            <a:endParaRPr lang="es-ES"/>
          </a:p>
        </p:txBody>
      </p:sp>
    </p:spTree>
    <p:extLst>
      <p:ext uri="{BB962C8B-B14F-4D97-AF65-F5344CB8AC3E}">
        <p14:creationId xmlns:p14="http://schemas.microsoft.com/office/powerpoint/2010/main" val="3070865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fecha 2"/>
          <p:cNvSpPr>
            <a:spLocks noGrp="1"/>
          </p:cNvSpPr>
          <p:nvPr>
            <p:ph type="dt" sz="half" idx="10"/>
          </p:nvPr>
        </p:nvSpPr>
        <p:spPr/>
        <p:txBody>
          <a:bodyPr/>
          <a:lstStyle/>
          <a:p>
            <a:fld id="{40C73945-F34C-514C-A452-60CE6FEEF389}" type="datetimeFigureOut">
              <a:rPr lang="es-ES" smtClean="0"/>
              <a:t>25-05-15</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01DCADD7-1282-0B42-8113-8F8F88F08698}" type="slidenum">
              <a:rPr lang="es-ES" smtClean="0"/>
              <a:t>‹Nr.›</a:t>
            </a:fld>
            <a:endParaRPr lang="es-ES"/>
          </a:p>
        </p:txBody>
      </p:sp>
    </p:spTree>
    <p:extLst>
      <p:ext uri="{BB962C8B-B14F-4D97-AF65-F5344CB8AC3E}">
        <p14:creationId xmlns:p14="http://schemas.microsoft.com/office/powerpoint/2010/main" val="39929972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40C73945-F34C-514C-A452-60CE6FEEF389}" type="datetimeFigureOut">
              <a:rPr lang="es-ES" smtClean="0"/>
              <a:t>25-05-15</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01DCADD7-1282-0B42-8113-8F8F88F08698}" type="slidenum">
              <a:rPr lang="es-ES" smtClean="0"/>
              <a:t>‹Nr.›</a:t>
            </a:fld>
            <a:endParaRPr lang="es-ES"/>
          </a:p>
        </p:txBody>
      </p:sp>
    </p:spTree>
    <p:extLst>
      <p:ext uri="{BB962C8B-B14F-4D97-AF65-F5344CB8AC3E}">
        <p14:creationId xmlns:p14="http://schemas.microsoft.com/office/powerpoint/2010/main" val="14733804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es-ES_tradnl" smtClean="0"/>
              <a:t>Clic para editar título</a:t>
            </a:r>
            <a:endParaRPr lang="es-ES"/>
          </a:p>
        </p:txBody>
      </p:sp>
      <p:sp>
        <p:nvSpPr>
          <p:cNvPr id="3" name="Marcador de conteni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Marcador de fecha 4"/>
          <p:cNvSpPr>
            <a:spLocks noGrp="1"/>
          </p:cNvSpPr>
          <p:nvPr>
            <p:ph type="dt" sz="half" idx="10"/>
          </p:nvPr>
        </p:nvSpPr>
        <p:spPr/>
        <p:txBody>
          <a:bodyPr/>
          <a:lstStyle/>
          <a:p>
            <a:fld id="{40C73945-F34C-514C-A452-60CE6FEEF389}" type="datetimeFigureOut">
              <a:rPr lang="es-ES" smtClean="0"/>
              <a:t>25-05-15</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01DCADD7-1282-0B42-8113-8F8F88F08698}" type="slidenum">
              <a:rPr lang="es-ES" smtClean="0"/>
              <a:t>‹Nr.›</a:t>
            </a:fld>
            <a:endParaRPr lang="es-ES"/>
          </a:p>
        </p:txBody>
      </p:sp>
    </p:spTree>
    <p:extLst>
      <p:ext uri="{BB962C8B-B14F-4D97-AF65-F5344CB8AC3E}">
        <p14:creationId xmlns:p14="http://schemas.microsoft.com/office/powerpoint/2010/main" val="6631663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es-ES_tradnl" smtClean="0"/>
              <a:t>Clic para editar título</a:t>
            </a:r>
            <a:endParaRPr lang="es-ES"/>
          </a:p>
        </p:txBody>
      </p:sp>
      <p:sp>
        <p:nvSpPr>
          <p:cNvPr id="3" name="Marcador de posición de imagen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Marcador de fecha 4"/>
          <p:cNvSpPr>
            <a:spLocks noGrp="1"/>
          </p:cNvSpPr>
          <p:nvPr>
            <p:ph type="dt" sz="half" idx="10"/>
          </p:nvPr>
        </p:nvSpPr>
        <p:spPr/>
        <p:txBody>
          <a:bodyPr/>
          <a:lstStyle/>
          <a:p>
            <a:fld id="{40C73945-F34C-514C-A452-60CE6FEEF389}" type="datetimeFigureOut">
              <a:rPr lang="es-ES" smtClean="0"/>
              <a:t>25-05-15</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01DCADD7-1282-0B42-8113-8F8F88F08698}" type="slidenum">
              <a:rPr lang="es-ES" smtClean="0"/>
              <a:t>‹Nr.›</a:t>
            </a:fld>
            <a:endParaRPr lang="es-ES"/>
          </a:p>
        </p:txBody>
      </p:sp>
    </p:spTree>
    <p:extLst>
      <p:ext uri="{BB962C8B-B14F-4D97-AF65-F5344CB8AC3E}">
        <p14:creationId xmlns:p14="http://schemas.microsoft.com/office/powerpoint/2010/main" val="22467221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texto vertical 2"/>
          <p:cNvSpPr>
            <a:spLocks noGrp="1"/>
          </p:cNvSpPr>
          <p:nvPr>
            <p:ph type="body" orient="vert" idx="1"/>
          </p:nvPr>
        </p:nvSpPr>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40C73945-F34C-514C-A452-60CE6FEEF389}" type="datetimeFigureOut">
              <a:rPr lang="es-ES" smtClean="0"/>
              <a:t>25-05-15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01DCADD7-1282-0B42-8113-8F8F88F08698}" type="slidenum">
              <a:rPr lang="es-ES" smtClean="0"/>
              <a:t>‹Nr.›</a:t>
            </a:fld>
            <a:endParaRPr lang="es-ES"/>
          </a:p>
        </p:txBody>
      </p:sp>
    </p:spTree>
    <p:extLst>
      <p:ext uri="{BB962C8B-B14F-4D97-AF65-F5344CB8AC3E}">
        <p14:creationId xmlns:p14="http://schemas.microsoft.com/office/powerpoint/2010/main" val="107381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es-ES_tradnl" smtClean="0"/>
              <a:t>Clic para editar título</a:t>
            </a:r>
            <a:endParaRPr lang="es-ES"/>
          </a:p>
        </p:txBody>
      </p:sp>
      <p:sp>
        <p:nvSpPr>
          <p:cNvPr id="3" name="Marcador de texto vertical 2"/>
          <p:cNvSpPr>
            <a:spLocks noGrp="1"/>
          </p:cNvSpPr>
          <p:nvPr>
            <p:ph type="body" orient="vert" idx="1"/>
          </p:nvPr>
        </p:nvSpPr>
        <p:spPr>
          <a:xfrm>
            <a:off x="457200" y="274638"/>
            <a:ext cx="6019800" cy="5851525"/>
          </a:xfrm>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40C73945-F34C-514C-A452-60CE6FEEF389}" type="datetimeFigureOut">
              <a:rPr lang="es-ES" smtClean="0"/>
              <a:t>25-05-15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01DCADD7-1282-0B42-8113-8F8F88F08698}" type="slidenum">
              <a:rPr lang="es-ES" smtClean="0"/>
              <a:t>‹Nr.›</a:t>
            </a:fld>
            <a:endParaRPr lang="es-ES"/>
          </a:p>
        </p:txBody>
      </p:sp>
    </p:spTree>
    <p:extLst>
      <p:ext uri="{BB962C8B-B14F-4D97-AF65-F5344CB8AC3E}">
        <p14:creationId xmlns:p14="http://schemas.microsoft.com/office/powerpoint/2010/main" val="239081915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_tradnl" smtClean="0"/>
              <a:t>Clic para editar título</a:t>
            </a:r>
            <a:endParaRPr lang="es-ES"/>
          </a:p>
        </p:txBody>
      </p:sp>
      <p:sp>
        <p:nvSpPr>
          <p:cNvPr id="3" name="Marcador de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C73945-F34C-514C-A452-60CE6FEEF389}" type="datetimeFigureOut">
              <a:rPr lang="es-ES" smtClean="0"/>
              <a:t>25-05-15</a:t>
            </a:fld>
            <a:endParaRPr lang="es-ES"/>
          </a:p>
        </p:txBody>
      </p:sp>
      <p:sp>
        <p:nvSpPr>
          <p:cNvPr id="5" name="Marcador de pie de pá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DCADD7-1282-0B42-8113-8F8F88F08698}" type="slidenum">
              <a:rPr lang="es-ES" smtClean="0"/>
              <a:t>‹Nr.›</a:t>
            </a:fld>
            <a:endParaRPr lang="es-ES"/>
          </a:p>
        </p:txBody>
      </p:sp>
    </p:spTree>
    <p:extLst>
      <p:ext uri="{BB962C8B-B14F-4D97-AF65-F5344CB8AC3E}">
        <p14:creationId xmlns:p14="http://schemas.microsoft.com/office/powerpoint/2010/main" val="12792109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oleObject" Target="../embeddings/Microsoft_Editor_de_ecuaciones1.bin"/><Relationship Id="rId4" Type="http://schemas.openxmlformats.org/officeDocument/2006/relationships/image" Target="../media/image1.emf"/><Relationship Id="rId5" Type="http://schemas.openxmlformats.org/officeDocument/2006/relationships/image" Target="../media/image2.png"/><Relationship Id="rId6" Type="http://schemas.openxmlformats.org/officeDocument/2006/relationships/image" Target="../media/image3.png"/><Relationship Id="rId1" Type="http://schemas.openxmlformats.org/officeDocument/2006/relationships/vmlDrawing" Target="../drawings/vmlDrawing1.vml"/><Relationship Id="rId2"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oleObject" Target="../embeddings/Microsoft_Editor_de_ecuaciones2.bin"/><Relationship Id="rId5" Type="http://schemas.openxmlformats.org/officeDocument/2006/relationships/image" Target="../media/image4.emf"/><Relationship Id="rId1" Type="http://schemas.openxmlformats.org/officeDocument/2006/relationships/vmlDrawing" Target="../drawings/vmlDrawing2.vml"/><Relationship Id="rId2"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oleObject" Target="../embeddings/Microsoft_Editor_de_ecuaciones3.bin"/><Relationship Id="rId7" Type="http://schemas.openxmlformats.org/officeDocument/2006/relationships/image" Target="../media/image6.emf"/><Relationship Id="rId1" Type="http://schemas.openxmlformats.org/officeDocument/2006/relationships/vmlDrawing" Target="../drawings/vmlDrawing3.vml"/><Relationship Id="rId2"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4" Type="http://schemas.openxmlformats.org/officeDocument/2006/relationships/oleObject" Target="../embeddings/Microsoft_Editor_de_ecuaciones4.bin"/><Relationship Id="rId5" Type="http://schemas.openxmlformats.org/officeDocument/2006/relationships/image" Target="../media/image10.emf"/><Relationship Id="rId6" Type="http://schemas.openxmlformats.org/officeDocument/2006/relationships/oleObject" Target="../embeddings/Microsoft_Editor_de_ecuaciones5.bin"/><Relationship Id="rId7" Type="http://schemas.openxmlformats.org/officeDocument/2006/relationships/image" Target="../media/image11.emf"/><Relationship Id="rId1" Type="http://schemas.openxmlformats.org/officeDocument/2006/relationships/vmlDrawing" Target="../drawings/vmlDrawing4.vml"/><Relationship Id="rId2"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ext Box 1"/>
          <p:cNvSpPr txBox="1">
            <a:spLocks noChangeArrowheads="1"/>
          </p:cNvSpPr>
          <p:nvPr/>
        </p:nvSpPr>
        <p:spPr bwMode="auto">
          <a:xfrm>
            <a:off x="685800" y="2130425"/>
            <a:ext cx="7772400"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Calibri" charset="0"/>
                <a:ea typeface="ＭＳ Ｐゴシック" charset="0"/>
                <a:cs typeface="ＭＳ Ｐゴシック" charset="0"/>
              </a:defRPr>
            </a:lvl1pPr>
            <a:lvl2pPr marL="742950" indent="-28575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Calibri" charset="0"/>
                <a:ea typeface="ＭＳ Ｐゴシック" charset="0"/>
              </a:defRPr>
            </a:lvl2pPr>
            <a:lvl3pPr marL="11430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Calibri" charset="0"/>
                <a:ea typeface="ＭＳ Ｐゴシック" charset="0"/>
              </a:defRPr>
            </a:lvl3pPr>
            <a:lvl4pPr marL="16002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Calibri" charset="0"/>
                <a:ea typeface="ＭＳ Ｐゴシック" charset="0"/>
              </a:defRPr>
            </a:lvl4pPr>
            <a:lvl5pPr marL="20574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Calibri" charset="0"/>
                <a:ea typeface="ＭＳ Ｐゴシック" charset="0"/>
              </a:defRPr>
            </a:lvl5pPr>
            <a:lvl6pPr marL="25146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Calibri" charset="0"/>
                <a:ea typeface="ＭＳ Ｐゴシック" charset="0"/>
              </a:defRPr>
            </a:lvl6pPr>
            <a:lvl7pPr marL="29718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Calibri" charset="0"/>
                <a:ea typeface="ＭＳ Ｐゴシック" charset="0"/>
              </a:defRPr>
            </a:lvl7pPr>
            <a:lvl8pPr marL="34290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Calibri" charset="0"/>
                <a:ea typeface="ＭＳ Ｐゴシック" charset="0"/>
              </a:defRPr>
            </a:lvl8pPr>
            <a:lvl9pPr marL="38862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Calibri" charset="0"/>
                <a:ea typeface="ＭＳ Ｐゴシック" charset="0"/>
              </a:defRPr>
            </a:lvl9pPr>
          </a:lstStyle>
          <a:p>
            <a:pPr algn="ctr" eaLnBrk="1" hangingPunct="1"/>
            <a:r>
              <a:rPr lang="es-CL" sz="4400" b="1">
                <a:solidFill>
                  <a:srgbClr val="254061"/>
                </a:solidFill>
                <a:ea typeface="Microsoft YaHei" charset="0"/>
                <a:cs typeface="Microsoft YaHei" charset="0"/>
              </a:rPr>
              <a:t>Electromagnetismo</a:t>
            </a:r>
          </a:p>
        </p:txBody>
      </p:sp>
      <p:sp>
        <p:nvSpPr>
          <p:cNvPr id="14338" name="Text Box 2"/>
          <p:cNvSpPr txBox="1">
            <a:spLocks noChangeArrowheads="1"/>
          </p:cNvSpPr>
          <p:nvPr/>
        </p:nvSpPr>
        <p:spPr bwMode="auto">
          <a:xfrm>
            <a:off x="1371600" y="3886200"/>
            <a:ext cx="6400800" cy="1185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Calibri" charset="0"/>
                <a:ea typeface="ＭＳ Ｐゴシック" charset="0"/>
                <a:cs typeface="ＭＳ Ｐゴシック" charset="0"/>
              </a:defRPr>
            </a:lvl1pPr>
            <a:lvl2pPr marL="742950" indent="-28575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Calibri" charset="0"/>
                <a:ea typeface="ＭＳ Ｐゴシック" charset="0"/>
              </a:defRPr>
            </a:lvl2pPr>
            <a:lvl3pPr marL="11430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Calibri" charset="0"/>
                <a:ea typeface="ＭＳ Ｐゴシック" charset="0"/>
              </a:defRPr>
            </a:lvl3pPr>
            <a:lvl4pPr marL="16002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Calibri" charset="0"/>
                <a:ea typeface="ＭＳ Ｐゴシック" charset="0"/>
              </a:defRPr>
            </a:lvl4pPr>
            <a:lvl5pPr marL="20574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Calibri" charset="0"/>
                <a:ea typeface="ＭＳ Ｐゴシック" charset="0"/>
              </a:defRPr>
            </a:lvl5pPr>
            <a:lvl6pPr marL="25146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Calibri" charset="0"/>
                <a:ea typeface="ＭＳ Ｐゴシック" charset="0"/>
              </a:defRPr>
            </a:lvl6pPr>
            <a:lvl7pPr marL="29718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Calibri" charset="0"/>
                <a:ea typeface="ＭＳ Ｐゴシック" charset="0"/>
              </a:defRPr>
            </a:lvl7pPr>
            <a:lvl8pPr marL="34290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Calibri" charset="0"/>
                <a:ea typeface="ＭＳ Ｐゴシック" charset="0"/>
              </a:defRPr>
            </a:lvl8pPr>
            <a:lvl9pPr marL="38862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Calibri" charset="0"/>
                <a:ea typeface="ＭＳ Ｐゴシック" charset="0"/>
              </a:defRPr>
            </a:lvl9pPr>
          </a:lstStyle>
          <a:p>
            <a:pPr algn="ctr" eaLnBrk="1" hangingPunct="1">
              <a:spcBef>
                <a:spcPts val="800"/>
              </a:spcBef>
            </a:pPr>
            <a:r>
              <a:rPr lang="es-CL" sz="3200" b="1" dirty="0">
                <a:solidFill>
                  <a:srgbClr val="254061"/>
                </a:solidFill>
                <a:ea typeface="Microsoft YaHei" charset="0"/>
                <a:cs typeface="Microsoft YaHei" charset="0"/>
              </a:rPr>
              <a:t>Escuela Naval </a:t>
            </a:r>
            <a:r>
              <a:rPr lang="ja-JP" altLang="es-CL" sz="3200" b="1" dirty="0">
                <a:solidFill>
                  <a:srgbClr val="254061"/>
                </a:solidFill>
                <a:ea typeface="Microsoft YaHei" charset="0"/>
                <a:cs typeface="Microsoft YaHei" charset="0"/>
              </a:rPr>
              <a:t>“</a:t>
            </a:r>
            <a:r>
              <a:rPr lang="es-CL" altLang="ja-JP" sz="3200" b="1" dirty="0">
                <a:solidFill>
                  <a:srgbClr val="254061"/>
                </a:solidFill>
                <a:ea typeface="Microsoft YaHei" charset="0"/>
                <a:cs typeface="Microsoft YaHei" charset="0"/>
              </a:rPr>
              <a:t>Arturo Prat</a:t>
            </a:r>
            <a:r>
              <a:rPr lang="ja-JP" altLang="es-CL" sz="3200" b="1" dirty="0">
                <a:solidFill>
                  <a:srgbClr val="254061"/>
                </a:solidFill>
                <a:ea typeface="Microsoft YaHei" charset="0"/>
                <a:cs typeface="Microsoft YaHei" charset="0"/>
              </a:rPr>
              <a:t>”</a:t>
            </a:r>
            <a:endParaRPr lang="es-CL" altLang="ja-JP" sz="3200" b="1" dirty="0">
              <a:solidFill>
                <a:srgbClr val="254061"/>
              </a:solidFill>
              <a:ea typeface="Microsoft YaHei" charset="0"/>
              <a:cs typeface="Microsoft YaHei" charset="0"/>
            </a:endParaRPr>
          </a:p>
          <a:p>
            <a:pPr algn="ctr" eaLnBrk="1" hangingPunct="1">
              <a:spcBef>
                <a:spcPts val="800"/>
              </a:spcBef>
            </a:pPr>
            <a:r>
              <a:rPr lang="es-CL" sz="3200" b="1" dirty="0" smtClean="0">
                <a:solidFill>
                  <a:srgbClr val="254061"/>
                </a:solidFill>
                <a:ea typeface="Microsoft YaHei" charset="0"/>
                <a:cs typeface="Microsoft YaHei" charset="0"/>
              </a:rPr>
              <a:t>2015</a:t>
            </a:r>
            <a:endParaRPr lang="es-CL" sz="3200" b="1" dirty="0">
              <a:solidFill>
                <a:srgbClr val="254061"/>
              </a:solidFill>
              <a:ea typeface="Microsoft YaHei" charset="0"/>
              <a:cs typeface="Microsoft YaHei" charset="0"/>
            </a:endParaRPr>
          </a:p>
        </p:txBody>
      </p:sp>
    </p:spTree>
    <p:extLst>
      <p:ext uri="{BB962C8B-B14F-4D97-AF65-F5344CB8AC3E}">
        <p14:creationId xmlns:p14="http://schemas.microsoft.com/office/powerpoint/2010/main" val="4277752572"/>
      </p:ext>
    </p:extLst>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1"/>
          <p:cNvSpPr txBox="1">
            <a:spLocks noChangeArrowheads="1"/>
          </p:cNvSpPr>
          <p:nvPr/>
        </p:nvSpPr>
        <p:spPr bwMode="auto">
          <a:xfrm>
            <a:off x="250825" y="333375"/>
            <a:ext cx="3111549" cy="584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r>
              <a:rPr lang="es-CL" sz="3200" b="1" dirty="0" smtClean="0">
                <a:solidFill>
                  <a:srgbClr val="002060"/>
                </a:solidFill>
                <a:latin typeface="Arial" charset="0"/>
              </a:rPr>
              <a:t>Ley de Ampere</a:t>
            </a:r>
            <a:endParaRPr lang="es-CL" sz="3200" b="1" dirty="0">
              <a:solidFill>
                <a:srgbClr val="002060"/>
              </a:solidFill>
              <a:latin typeface="Arial" charset="0"/>
            </a:endParaRPr>
          </a:p>
        </p:txBody>
      </p:sp>
      <p:graphicFrame>
        <p:nvGraphicFramePr>
          <p:cNvPr id="5" name="Objeto 4"/>
          <p:cNvGraphicFramePr>
            <a:graphicFrameLocks noChangeAspect="1"/>
          </p:cNvGraphicFramePr>
          <p:nvPr>
            <p:extLst>
              <p:ext uri="{D42A27DB-BD31-4B8C-83A1-F6EECF244321}">
                <p14:modId xmlns:p14="http://schemas.microsoft.com/office/powerpoint/2010/main" val="2344209312"/>
              </p:ext>
            </p:extLst>
          </p:nvPr>
        </p:nvGraphicFramePr>
        <p:xfrm>
          <a:off x="899592" y="1844824"/>
          <a:ext cx="3039234" cy="1296144"/>
        </p:xfrm>
        <a:graphic>
          <a:graphicData uri="http://schemas.openxmlformats.org/presentationml/2006/ole">
            <mc:AlternateContent xmlns:mc="http://schemas.openxmlformats.org/markup-compatibility/2006">
              <mc:Choice xmlns:v="urn:schemas-microsoft-com:vml" Requires="v">
                <p:oleObj spid="_x0000_s1025" name="EcuaciÛn" r:id="rId3" imgW="863600" imgH="368300" progId="Equation.3">
                  <p:embed/>
                </p:oleObj>
              </mc:Choice>
              <mc:Fallback>
                <p:oleObj name="EcuaciÛn" r:id="rId3" imgW="863600" imgH="368300" progId="Equation.3">
                  <p:embed/>
                  <p:pic>
                    <p:nvPicPr>
                      <p:cNvPr id="0" name=""/>
                      <p:cNvPicPr/>
                      <p:nvPr/>
                    </p:nvPicPr>
                    <p:blipFill>
                      <a:blip r:embed="rId4"/>
                      <a:stretch>
                        <a:fillRect/>
                      </a:stretch>
                    </p:blipFill>
                    <p:spPr>
                      <a:xfrm>
                        <a:off x="899592" y="1844824"/>
                        <a:ext cx="3039234" cy="1296144"/>
                      </a:xfrm>
                      <a:prstGeom prst="rect">
                        <a:avLst/>
                      </a:prstGeom>
                    </p:spPr>
                  </p:pic>
                </p:oleObj>
              </mc:Fallback>
            </mc:AlternateContent>
          </a:graphicData>
        </a:graphic>
      </p:graphicFrame>
      <p:sp>
        <p:nvSpPr>
          <p:cNvPr id="6" name="CuadroTexto 5"/>
          <p:cNvSpPr txBox="1"/>
          <p:nvPr/>
        </p:nvSpPr>
        <p:spPr>
          <a:xfrm>
            <a:off x="179512" y="3284984"/>
            <a:ext cx="1944216" cy="369332"/>
          </a:xfrm>
          <a:prstGeom prst="rect">
            <a:avLst/>
          </a:prstGeom>
          <a:noFill/>
        </p:spPr>
        <p:txBody>
          <a:bodyPr wrap="square" rtlCol="0">
            <a:spAutoFit/>
          </a:bodyPr>
          <a:lstStyle/>
          <a:p>
            <a:r>
              <a:rPr lang="es-ES" dirty="0" smtClean="0">
                <a:latin typeface="Arial"/>
                <a:cs typeface="Arial"/>
              </a:rPr>
              <a:t>Circulación de </a:t>
            </a:r>
            <a:r>
              <a:rPr lang="es-ES" b="1" dirty="0" smtClean="0">
                <a:latin typeface="Arial"/>
                <a:cs typeface="Arial"/>
              </a:rPr>
              <a:t>B</a:t>
            </a:r>
            <a:endParaRPr lang="es-ES" b="1" dirty="0">
              <a:latin typeface="Arial"/>
              <a:cs typeface="Arial"/>
            </a:endParaRPr>
          </a:p>
        </p:txBody>
      </p:sp>
      <p:sp>
        <p:nvSpPr>
          <p:cNvPr id="8" name="Rectángulo 7"/>
          <p:cNvSpPr/>
          <p:nvPr/>
        </p:nvSpPr>
        <p:spPr>
          <a:xfrm>
            <a:off x="4139952" y="476672"/>
            <a:ext cx="4572000" cy="1200329"/>
          </a:xfrm>
          <a:prstGeom prst="rect">
            <a:avLst/>
          </a:prstGeom>
        </p:spPr>
        <p:txBody>
          <a:bodyPr>
            <a:spAutoFit/>
          </a:bodyPr>
          <a:lstStyle/>
          <a:p>
            <a:r>
              <a:rPr lang="es-ES" dirty="0" smtClean="0"/>
              <a:t>es la corriente neta que atraviesa la superficie delimitada por la trayectoria, y será positiva o negativa según el sentido con el que atraviese a la superficie</a:t>
            </a:r>
            <a:endParaRPr lang="es-ES" dirty="0"/>
          </a:p>
        </p:txBody>
      </p:sp>
      <p:sp>
        <p:nvSpPr>
          <p:cNvPr id="11" name="Llamada ovalada 10"/>
          <p:cNvSpPr/>
          <p:nvPr/>
        </p:nvSpPr>
        <p:spPr>
          <a:xfrm>
            <a:off x="611560" y="1772816"/>
            <a:ext cx="2160240" cy="1368152"/>
          </a:xfrm>
          <a:prstGeom prst="wedgeEllipseCallout">
            <a:avLst>
              <a:gd name="adj1" fmla="val -37850"/>
              <a:gd name="adj2" fmla="val 63722"/>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cxnSp>
        <p:nvCxnSpPr>
          <p:cNvPr id="13" name="Conector recto de flecha 12"/>
          <p:cNvCxnSpPr/>
          <p:nvPr/>
        </p:nvCxnSpPr>
        <p:spPr>
          <a:xfrm>
            <a:off x="3275856" y="2636912"/>
            <a:ext cx="0" cy="86409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5" name="Conector recto de flecha 14"/>
          <p:cNvCxnSpPr/>
          <p:nvPr/>
        </p:nvCxnSpPr>
        <p:spPr>
          <a:xfrm flipV="1">
            <a:off x="3779912" y="1628800"/>
            <a:ext cx="1008112" cy="648072"/>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pic>
        <p:nvPicPr>
          <p:cNvPr id="16" name="Imagen 15"/>
          <p:cNvPicPr>
            <a:picLocks noChangeAspect="1"/>
          </p:cNvPicPr>
          <p:nvPr/>
        </p:nvPicPr>
        <p:blipFill>
          <a:blip r:embed="rId5"/>
          <a:stretch>
            <a:fillRect/>
          </a:stretch>
        </p:blipFill>
        <p:spPr>
          <a:xfrm>
            <a:off x="4572000" y="2132856"/>
            <a:ext cx="4283968" cy="2284783"/>
          </a:xfrm>
          <a:prstGeom prst="rect">
            <a:avLst/>
          </a:prstGeom>
        </p:spPr>
      </p:pic>
      <p:pic>
        <p:nvPicPr>
          <p:cNvPr id="17" name="Imagen 16"/>
          <p:cNvPicPr>
            <a:picLocks noChangeAspect="1"/>
          </p:cNvPicPr>
          <p:nvPr/>
        </p:nvPicPr>
        <p:blipFill>
          <a:blip r:embed="rId6"/>
          <a:stretch>
            <a:fillRect/>
          </a:stretch>
        </p:blipFill>
        <p:spPr>
          <a:xfrm>
            <a:off x="5148064" y="4437112"/>
            <a:ext cx="2736304" cy="2207550"/>
          </a:xfrm>
          <a:prstGeom prst="rect">
            <a:avLst/>
          </a:prstGeom>
        </p:spPr>
      </p:pic>
      <p:sp>
        <p:nvSpPr>
          <p:cNvPr id="7" name="CuadroTexto 6"/>
          <p:cNvSpPr txBox="1"/>
          <p:nvPr/>
        </p:nvSpPr>
        <p:spPr>
          <a:xfrm>
            <a:off x="2411760" y="3501008"/>
            <a:ext cx="2952328" cy="646331"/>
          </a:xfrm>
          <a:prstGeom prst="rect">
            <a:avLst/>
          </a:prstGeom>
          <a:noFill/>
        </p:spPr>
        <p:txBody>
          <a:bodyPr wrap="square" rtlCol="0">
            <a:spAutoFit/>
          </a:bodyPr>
          <a:lstStyle/>
          <a:p>
            <a:r>
              <a:rPr lang="es-ES" dirty="0">
                <a:latin typeface="Arial"/>
                <a:cs typeface="Arial"/>
              </a:rPr>
              <a:t>P</a:t>
            </a:r>
            <a:r>
              <a:rPr lang="es-ES" dirty="0" smtClean="0">
                <a:latin typeface="Arial"/>
                <a:cs typeface="Arial"/>
              </a:rPr>
              <a:t>ermeabilidad del vacío</a:t>
            </a:r>
          </a:p>
          <a:p>
            <a:r>
              <a:rPr lang="es-ES" dirty="0" smtClean="0">
                <a:latin typeface="Arial"/>
                <a:cs typeface="Arial"/>
              </a:rPr>
              <a:t>μ</a:t>
            </a:r>
            <a:r>
              <a:rPr lang="es-ES" baseline="-25000" dirty="0" smtClean="0">
                <a:latin typeface="Arial"/>
                <a:cs typeface="Arial"/>
              </a:rPr>
              <a:t>0</a:t>
            </a:r>
            <a:r>
              <a:rPr lang="es-ES" dirty="0" smtClean="0">
                <a:latin typeface="Arial"/>
                <a:cs typeface="Arial"/>
              </a:rPr>
              <a:t> =4π x 10</a:t>
            </a:r>
            <a:r>
              <a:rPr lang="es-ES" baseline="30000" dirty="0" smtClean="0">
                <a:latin typeface="Arial"/>
                <a:cs typeface="Arial"/>
              </a:rPr>
              <a:t>-7 </a:t>
            </a:r>
            <a:r>
              <a:rPr lang="es-ES" dirty="0" smtClean="0">
                <a:latin typeface="Arial"/>
                <a:cs typeface="Arial"/>
              </a:rPr>
              <a:t> N/A</a:t>
            </a:r>
            <a:r>
              <a:rPr lang="es-ES" baseline="30000" dirty="0" smtClean="0">
                <a:latin typeface="Arial"/>
                <a:cs typeface="Arial"/>
              </a:rPr>
              <a:t>2</a:t>
            </a:r>
            <a:endParaRPr lang="es-ES" dirty="0" smtClean="0">
              <a:latin typeface="Arial"/>
              <a:cs typeface="Arial"/>
            </a:endParaRPr>
          </a:p>
        </p:txBody>
      </p:sp>
      <p:sp>
        <p:nvSpPr>
          <p:cNvPr id="19" name="CuadroTexto 18"/>
          <p:cNvSpPr txBox="1"/>
          <p:nvPr/>
        </p:nvSpPr>
        <p:spPr>
          <a:xfrm>
            <a:off x="395536" y="4797152"/>
            <a:ext cx="3528392" cy="1200329"/>
          </a:xfrm>
          <a:prstGeom prst="rect">
            <a:avLst/>
          </a:prstGeom>
          <a:noFill/>
        </p:spPr>
        <p:txBody>
          <a:bodyPr wrap="square" rtlCol="0">
            <a:spAutoFit/>
          </a:bodyPr>
          <a:lstStyle/>
          <a:p>
            <a:pPr algn="just"/>
            <a:r>
              <a:rPr lang="es-ES" dirty="0" smtClean="0">
                <a:latin typeface="Arial"/>
                <a:cs typeface="Arial"/>
              </a:rPr>
              <a:t>Para determinar el sentido de las corrientes (positivo o negativo) utilizamos la regla de la mano derecha</a:t>
            </a:r>
          </a:p>
        </p:txBody>
      </p:sp>
    </p:spTree>
    <p:extLst>
      <p:ext uri="{BB962C8B-B14F-4D97-AF65-F5344CB8AC3E}">
        <p14:creationId xmlns:p14="http://schemas.microsoft.com/office/powerpoint/2010/main" val="49126419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nodeType="click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blinds(horizontal)">
                                      <p:cBhvr>
                                        <p:cTn id="29" dur="500"/>
                                        <p:tgtEl>
                                          <p:spTgt spid="16"/>
                                        </p:tgtEl>
                                      </p:cBhvr>
                                    </p:animEffect>
                                  </p:childTnLst>
                                </p:cTn>
                              </p:par>
                            </p:childTnLst>
                          </p:cTn>
                        </p:par>
                      </p:childTnLst>
                    </p:cTn>
                  </p:par>
                  <p:par>
                    <p:cTn id="30" fill="hold">
                      <p:stCondLst>
                        <p:cond delay="indefinite"/>
                      </p:stCondLst>
                      <p:childTnLst>
                        <p:par>
                          <p:cTn id="31" fill="hold">
                            <p:stCondLst>
                              <p:cond delay="0"/>
                            </p:stCondLst>
                            <p:childTnLst>
                              <p:par>
                                <p:cTn id="32" presetID="5" presetClass="entr" presetSubtype="10" fill="hold" grpId="0" nodeType="click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checkerboard(across)">
                                      <p:cBhvr>
                                        <p:cTn id="34" dur="500"/>
                                        <p:tgtEl>
                                          <p:spTgt spid="19"/>
                                        </p:tgtEl>
                                      </p:cBhvr>
                                    </p:animEffect>
                                  </p:childTnLst>
                                </p:cTn>
                              </p:par>
                              <p:par>
                                <p:cTn id="35" presetID="5" presetClass="entr" presetSubtype="10"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checkerboard(across)">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1" grpId="0" animBg="1"/>
      <p:bldP spid="7" grpId="0"/>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250825" y="333375"/>
            <a:ext cx="5878532" cy="584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r>
              <a:rPr lang="es-CL" sz="3200" b="1" dirty="0" smtClean="0">
                <a:solidFill>
                  <a:srgbClr val="002060"/>
                </a:solidFill>
                <a:latin typeface="Arial" charset="0"/>
              </a:rPr>
              <a:t>Ley de Ampere- Aplicaciones</a:t>
            </a:r>
            <a:endParaRPr lang="es-CL" sz="3200" b="1" dirty="0">
              <a:solidFill>
                <a:srgbClr val="002060"/>
              </a:solidFill>
              <a:latin typeface="Arial" charset="0"/>
            </a:endParaRPr>
          </a:p>
        </p:txBody>
      </p:sp>
      <p:sp>
        <p:nvSpPr>
          <p:cNvPr id="4" name="Rectángulo 3"/>
          <p:cNvSpPr/>
          <p:nvPr/>
        </p:nvSpPr>
        <p:spPr>
          <a:xfrm>
            <a:off x="107504" y="1124744"/>
            <a:ext cx="4608512" cy="2123658"/>
          </a:xfrm>
          <a:prstGeom prst="rect">
            <a:avLst/>
          </a:prstGeom>
        </p:spPr>
        <p:txBody>
          <a:bodyPr wrap="square">
            <a:spAutoFit/>
          </a:bodyPr>
          <a:lstStyle/>
          <a:p>
            <a:pPr algn="just"/>
            <a:r>
              <a:rPr lang="es-ES" sz="2000" b="1" dirty="0" smtClean="0">
                <a:solidFill>
                  <a:srgbClr val="008000"/>
                </a:solidFill>
              </a:rPr>
              <a:t>Campo magnético creado por un hilo infinito</a:t>
            </a:r>
          </a:p>
          <a:p>
            <a:pPr algn="just"/>
            <a:endParaRPr lang="es-ES" sz="2000" b="1" dirty="0" smtClean="0">
              <a:solidFill>
                <a:srgbClr val="008000"/>
              </a:solidFill>
            </a:endParaRPr>
          </a:p>
          <a:p>
            <a:pPr algn="just"/>
            <a:r>
              <a:rPr lang="es-ES" dirty="0" smtClean="0"/>
              <a:t>Como aplicación de la ley de </a:t>
            </a:r>
            <a:r>
              <a:rPr lang="es-ES" dirty="0" err="1" smtClean="0"/>
              <a:t>Ampère</a:t>
            </a:r>
            <a:r>
              <a:rPr lang="es-ES" dirty="0" smtClean="0"/>
              <a:t>, a continuación se calcula el campo creado por un hilo infinito por el que circula una corriente I a una distancia r del mismo. </a:t>
            </a:r>
            <a:endParaRPr lang="es-ES" dirty="0"/>
          </a:p>
        </p:txBody>
      </p:sp>
      <p:sp>
        <p:nvSpPr>
          <p:cNvPr id="5" name="Rectángulo 4"/>
          <p:cNvSpPr/>
          <p:nvPr/>
        </p:nvSpPr>
        <p:spPr>
          <a:xfrm>
            <a:off x="4716016" y="1340768"/>
            <a:ext cx="4176464" cy="1754327"/>
          </a:xfrm>
          <a:prstGeom prst="rect">
            <a:avLst/>
          </a:prstGeom>
        </p:spPr>
        <p:txBody>
          <a:bodyPr wrap="square">
            <a:spAutoFit/>
          </a:bodyPr>
          <a:lstStyle/>
          <a:p>
            <a:pPr algn="just"/>
            <a:r>
              <a:rPr lang="es-ES" dirty="0" smtClean="0"/>
              <a:t>Las líneas del campo magnético tendrán el sentido dado por la regla de la mano derecha para la expresión general del campo creado por una corriente, por lo que sus líneas de campo serán circunferencias centradas en el hilo</a:t>
            </a:r>
            <a:endParaRPr lang="es-ES" dirty="0"/>
          </a:p>
        </p:txBody>
      </p:sp>
      <p:pic>
        <p:nvPicPr>
          <p:cNvPr id="6" name="Imagen 5"/>
          <p:cNvPicPr>
            <a:picLocks noChangeAspect="1"/>
          </p:cNvPicPr>
          <p:nvPr/>
        </p:nvPicPr>
        <p:blipFill>
          <a:blip r:embed="rId3"/>
          <a:stretch>
            <a:fillRect/>
          </a:stretch>
        </p:blipFill>
        <p:spPr>
          <a:xfrm>
            <a:off x="179512" y="3284984"/>
            <a:ext cx="4103397" cy="2232248"/>
          </a:xfrm>
          <a:prstGeom prst="rect">
            <a:avLst/>
          </a:prstGeom>
        </p:spPr>
      </p:pic>
      <p:graphicFrame>
        <p:nvGraphicFramePr>
          <p:cNvPr id="8" name="Objeto 7"/>
          <p:cNvGraphicFramePr>
            <a:graphicFrameLocks noChangeAspect="1"/>
          </p:cNvGraphicFramePr>
          <p:nvPr>
            <p:extLst>
              <p:ext uri="{D42A27DB-BD31-4B8C-83A1-F6EECF244321}">
                <p14:modId xmlns:p14="http://schemas.microsoft.com/office/powerpoint/2010/main" val="398679577"/>
              </p:ext>
            </p:extLst>
          </p:nvPr>
        </p:nvGraphicFramePr>
        <p:xfrm>
          <a:off x="4716016" y="3212976"/>
          <a:ext cx="3024336" cy="3088684"/>
        </p:xfrm>
        <a:graphic>
          <a:graphicData uri="http://schemas.openxmlformats.org/presentationml/2006/ole">
            <mc:AlternateContent xmlns:mc="http://schemas.openxmlformats.org/markup-compatibility/2006">
              <mc:Choice xmlns:v="urn:schemas-microsoft-com:vml" Requires="v">
                <p:oleObj spid="_x0000_s2049" name="EcuaciÛn" r:id="rId4" imgW="1295400" imgH="1409700" progId="Equation.3">
                  <p:embed/>
                </p:oleObj>
              </mc:Choice>
              <mc:Fallback>
                <p:oleObj name="EcuaciÛn" r:id="rId4" imgW="1295400" imgH="1409700" progId="Equation.3">
                  <p:embed/>
                  <p:pic>
                    <p:nvPicPr>
                      <p:cNvPr id="0" name=""/>
                      <p:cNvPicPr/>
                      <p:nvPr/>
                    </p:nvPicPr>
                    <p:blipFill>
                      <a:blip r:embed="rId5"/>
                      <a:stretch>
                        <a:fillRect/>
                      </a:stretch>
                    </p:blipFill>
                    <p:spPr>
                      <a:xfrm>
                        <a:off x="4716016" y="3212976"/>
                        <a:ext cx="3024336" cy="3088684"/>
                      </a:xfrm>
                      <a:prstGeom prst="rect">
                        <a:avLst/>
                      </a:prstGeom>
                    </p:spPr>
                  </p:pic>
                </p:oleObj>
              </mc:Fallback>
            </mc:AlternateContent>
          </a:graphicData>
        </a:graphic>
      </p:graphicFrame>
      <p:sp>
        <p:nvSpPr>
          <p:cNvPr id="9" name="Llamada ovalada 8"/>
          <p:cNvSpPr/>
          <p:nvPr/>
        </p:nvSpPr>
        <p:spPr>
          <a:xfrm>
            <a:off x="4572000" y="5301208"/>
            <a:ext cx="1800200" cy="1368152"/>
          </a:xfrm>
          <a:prstGeom prst="wedgeEllipseCallout">
            <a:avLst>
              <a:gd name="adj1" fmla="val -134645"/>
              <a:gd name="adj2" fmla="val 6138"/>
            </a:avLst>
          </a:prstGeom>
          <a:noFill/>
          <a:ln w="22225">
            <a:solidFill>
              <a:schemeClr val="accent6"/>
            </a:solidFill>
            <a:prstDash val="dash"/>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10" name="Rectángulo 9"/>
          <p:cNvSpPr/>
          <p:nvPr/>
        </p:nvSpPr>
        <p:spPr>
          <a:xfrm>
            <a:off x="179512" y="5877272"/>
            <a:ext cx="2736304" cy="646331"/>
          </a:xfrm>
          <a:prstGeom prst="rect">
            <a:avLst/>
          </a:prstGeom>
        </p:spPr>
        <p:txBody>
          <a:bodyPr wrap="square">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s-ES"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Campo magnético de una línea de corriente  </a:t>
            </a:r>
            <a:endParaRPr lang="es-ES"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Tree>
    <p:extLst>
      <p:ext uri="{BB962C8B-B14F-4D97-AF65-F5344CB8AC3E}">
        <p14:creationId xmlns:p14="http://schemas.microsoft.com/office/powerpoint/2010/main" val="429219625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animBg="1"/>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stretch>
            <a:fillRect/>
          </a:stretch>
        </p:blipFill>
        <p:spPr>
          <a:xfrm>
            <a:off x="467544" y="2348880"/>
            <a:ext cx="2664296" cy="1660969"/>
          </a:xfrm>
          <a:prstGeom prst="rect">
            <a:avLst/>
          </a:prstGeom>
        </p:spPr>
      </p:pic>
      <p:sp>
        <p:nvSpPr>
          <p:cNvPr id="4" name="Rectángulo 3"/>
          <p:cNvSpPr/>
          <p:nvPr/>
        </p:nvSpPr>
        <p:spPr>
          <a:xfrm>
            <a:off x="265964" y="332656"/>
            <a:ext cx="4292874" cy="369332"/>
          </a:xfrm>
          <a:prstGeom prst="rect">
            <a:avLst/>
          </a:prstGeom>
        </p:spPr>
        <p:txBody>
          <a:bodyPr wrap="none">
            <a:spAutoFit/>
          </a:bodyPr>
          <a:lstStyle/>
          <a:p>
            <a:pPr algn="just"/>
            <a:r>
              <a:rPr lang="es-ES" b="1" dirty="0" smtClean="0">
                <a:solidFill>
                  <a:srgbClr val="008000"/>
                </a:solidFill>
              </a:rPr>
              <a:t>Campo magnético creado por un solenoide</a:t>
            </a:r>
            <a:endParaRPr lang="es-ES" b="1" dirty="0" smtClean="0">
              <a:solidFill>
                <a:srgbClr val="008000"/>
              </a:solidFill>
            </a:endParaRPr>
          </a:p>
        </p:txBody>
      </p:sp>
      <p:pic>
        <p:nvPicPr>
          <p:cNvPr id="5" name="Imagen 4"/>
          <p:cNvPicPr>
            <a:picLocks noChangeAspect="1"/>
          </p:cNvPicPr>
          <p:nvPr/>
        </p:nvPicPr>
        <p:blipFill>
          <a:blip r:embed="rId4"/>
          <a:stretch>
            <a:fillRect/>
          </a:stretch>
        </p:blipFill>
        <p:spPr>
          <a:xfrm>
            <a:off x="-26561" y="692696"/>
            <a:ext cx="5148064" cy="1812211"/>
          </a:xfrm>
          <a:prstGeom prst="rect">
            <a:avLst/>
          </a:prstGeom>
        </p:spPr>
      </p:pic>
      <p:pic>
        <p:nvPicPr>
          <p:cNvPr id="3" name="Imagen 2"/>
          <p:cNvPicPr>
            <a:picLocks noChangeAspect="1"/>
          </p:cNvPicPr>
          <p:nvPr/>
        </p:nvPicPr>
        <p:blipFill>
          <a:blip r:embed="rId5"/>
          <a:stretch>
            <a:fillRect/>
          </a:stretch>
        </p:blipFill>
        <p:spPr>
          <a:xfrm>
            <a:off x="395536" y="4221088"/>
            <a:ext cx="4248472" cy="1948935"/>
          </a:xfrm>
          <a:prstGeom prst="rect">
            <a:avLst/>
          </a:prstGeom>
        </p:spPr>
      </p:pic>
      <p:graphicFrame>
        <p:nvGraphicFramePr>
          <p:cNvPr id="8" name="Objeto 7"/>
          <p:cNvGraphicFramePr>
            <a:graphicFrameLocks noChangeAspect="1"/>
          </p:cNvGraphicFramePr>
          <p:nvPr>
            <p:extLst>
              <p:ext uri="{D42A27DB-BD31-4B8C-83A1-F6EECF244321}">
                <p14:modId xmlns:p14="http://schemas.microsoft.com/office/powerpoint/2010/main" val="3045170037"/>
              </p:ext>
            </p:extLst>
          </p:nvPr>
        </p:nvGraphicFramePr>
        <p:xfrm>
          <a:off x="5148064" y="1124744"/>
          <a:ext cx="3096344" cy="5036222"/>
        </p:xfrm>
        <a:graphic>
          <a:graphicData uri="http://schemas.openxmlformats.org/presentationml/2006/ole">
            <mc:AlternateContent xmlns:mc="http://schemas.openxmlformats.org/markup-compatibility/2006">
              <mc:Choice xmlns:v="urn:schemas-microsoft-com:vml" Requires="v">
                <p:oleObj spid="_x0000_s3073" name="EcuaciÛn" r:id="rId6" imgW="1054100" imgH="1714500" progId="Equation.3">
                  <p:embed/>
                </p:oleObj>
              </mc:Choice>
              <mc:Fallback>
                <p:oleObj name="EcuaciÛn" r:id="rId6" imgW="1054100" imgH="1714500" progId="Equation.3">
                  <p:embed/>
                  <p:pic>
                    <p:nvPicPr>
                      <p:cNvPr id="0" name=""/>
                      <p:cNvPicPr/>
                      <p:nvPr/>
                    </p:nvPicPr>
                    <p:blipFill>
                      <a:blip r:embed="rId7"/>
                      <a:stretch>
                        <a:fillRect/>
                      </a:stretch>
                    </p:blipFill>
                    <p:spPr>
                      <a:xfrm>
                        <a:off x="5148064" y="1124744"/>
                        <a:ext cx="3096344" cy="5036222"/>
                      </a:xfrm>
                      <a:prstGeom prst="rect">
                        <a:avLst/>
                      </a:prstGeom>
                    </p:spPr>
                  </p:pic>
                </p:oleObj>
              </mc:Fallback>
            </mc:AlternateContent>
          </a:graphicData>
        </a:graphic>
      </p:graphicFrame>
    </p:spTree>
    <p:extLst>
      <p:ext uri="{BB962C8B-B14F-4D97-AF65-F5344CB8AC3E}">
        <p14:creationId xmlns:p14="http://schemas.microsoft.com/office/powerpoint/2010/main" val="111986664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79512" y="260648"/>
            <a:ext cx="8783174" cy="1077218"/>
          </a:xfrm>
          <a:prstGeom prst="rect">
            <a:avLst/>
          </a:prstGeom>
        </p:spPr>
        <p:txBody>
          <a:bodyPr wrap="none">
            <a:spAutoFit/>
          </a:bodyPr>
          <a:lstStyle/>
          <a:p>
            <a:pPr eaLnBrk="1" hangingPunct="1"/>
            <a:r>
              <a:rPr lang="es-CL" sz="3200" b="1" dirty="0" smtClean="0">
                <a:solidFill>
                  <a:srgbClr val="002060"/>
                </a:solidFill>
                <a:latin typeface="Arial" charset="0"/>
              </a:rPr>
              <a:t>Fuerza magnetica entre dos lineas paralelas</a:t>
            </a:r>
          </a:p>
          <a:p>
            <a:pPr eaLnBrk="1" hangingPunct="1"/>
            <a:r>
              <a:rPr lang="es-CL" sz="3200" b="1" dirty="0" smtClean="0">
                <a:solidFill>
                  <a:srgbClr val="002060"/>
                </a:solidFill>
                <a:latin typeface="Arial" charset="0"/>
              </a:rPr>
              <a:t>de corriente</a:t>
            </a:r>
            <a:endParaRPr lang="es-CL" sz="3200" b="1" dirty="0">
              <a:solidFill>
                <a:srgbClr val="002060"/>
              </a:solidFill>
              <a:latin typeface="Arial" charset="0"/>
            </a:endParaRPr>
          </a:p>
        </p:txBody>
      </p:sp>
      <p:pic>
        <p:nvPicPr>
          <p:cNvPr id="5" name="Imagen 4"/>
          <p:cNvPicPr>
            <a:picLocks noChangeAspect="1"/>
          </p:cNvPicPr>
          <p:nvPr/>
        </p:nvPicPr>
        <p:blipFill>
          <a:blip r:embed="rId3"/>
          <a:stretch>
            <a:fillRect/>
          </a:stretch>
        </p:blipFill>
        <p:spPr>
          <a:xfrm>
            <a:off x="251520" y="1412776"/>
            <a:ext cx="3456384" cy="2523496"/>
          </a:xfrm>
          <a:prstGeom prst="rect">
            <a:avLst/>
          </a:prstGeom>
        </p:spPr>
      </p:pic>
      <p:sp>
        <p:nvSpPr>
          <p:cNvPr id="6" name="Rectángulo 5"/>
          <p:cNvSpPr/>
          <p:nvPr/>
        </p:nvSpPr>
        <p:spPr>
          <a:xfrm>
            <a:off x="3779912" y="980728"/>
            <a:ext cx="4464496" cy="1477328"/>
          </a:xfrm>
          <a:prstGeom prst="rect">
            <a:avLst/>
          </a:prstGeom>
        </p:spPr>
        <p:txBody>
          <a:bodyPr wrap="square">
            <a:spAutoFit/>
          </a:bodyPr>
          <a:lstStyle/>
          <a:p>
            <a:pPr algn="just"/>
            <a:r>
              <a:rPr lang="es-ES" dirty="0" smtClean="0">
                <a:solidFill>
                  <a:srgbClr val="000090"/>
                </a:solidFill>
              </a:rPr>
              <a:t>Si consideramos dos alambres paralelos que transportan las corrientes </a:t>
            </a:r>
            <a:r>
              <a:rPr lang="es-ES" b="1" i="1" dirty="0" smtClean="0">
                <a:solidFill>
                  <a:srgbClr val="000090"/>
                </a:solidFill>
              </a:rPr>
              <a:t>I</a:t>
            </a:r>
            <a:r>
              <a:rPr lang="es-ES" b="1" i="1" baseline="-25000" dirty="0" smtClean="0">
                <a:solidFill>
                  <a:srgbClr val="000090"/>
                </a:solidFill>
              </a:rPr>
              <a:t>1</a:t>
            </a:r>
            <a:r>
              <a:rPr lang="es-ES" dirty="0" smtClean="0">
                <a:solidFill>
                  <a:srgbClr val="000090"/>
                </a:solidFill>
              </a:rPr>
              <a:t> e </a:t>
            </a:r>
            <a:r>
              <a:rPr lang="es-ES" b="1" i="1" dirty="0" smtClean="0">
                <a:solidFill>
                  <a:srgbClr val="000090"/>
                </a:solidFill>
              </a:rPr>
              <a:t>I</a:t>
            </a:r>
            <a:r>
              <a:rPr lang="es-ES" b="1" i="1" baseline="-25000" dirty="0" smtClean="0">
                <a:solidFill>
                  <a:srgbClr val="000090"/>
                </a:solidFill>
              </a:rPr>
              <a:t>2</a:t>
            </a:r>
            <a:r>
              <a:rPr lang="es-ES" dirty="0" smtClean="0">
                <a:solidFill>
                  <a:srgbClr val="000090"/>
                </a:solidFill>
              </a:rPr>
              <a:t> y separados por una distancia </a:t>
            </a:r>
            <a:r>
              <a:rPr lang="es-ES" b="1" i="1" dirty="0" smtClean="0">
                <a:solidFill>
                  <a:srgbClr val="000090"/>
                </a:solidFill>
              </a:rPr>
              <a:t>d, </a:t>
            </a:r>
            <a:r>
              <a:rPr lang="es-ES" dirty="0" smtClean="0">
                <a:solidFill>
                  <a:srgbClr val="000090"/>
                </a:solidFill>
              </a:rPr>
              <a:t> el campo magnético debido al primer alambre en la posición del segundo alambre tiene magnitud</a:t>
            </a:r>
          </a:p>
        </p:txBody>
      </p:sp>
      <p:graphicFrame>
        <p:nvGraphicFramePr>
          <p:cNvPr id="9" name="Objeto 8"/>
          <p:cNvGraphicFramePr>
            <a:graphicFrameLocks noChangeAspect="1"/>
          </p:cNvGraphicFramePr>
          <p:nvPr>
            <p:extLst>
              <p:ext uri="{D42A27DB-BD31-4B8C-83A1-F6EECF244321}">
                <p14:modId xmlns:p14="http://schemas.microsoft.com/office/powerpoint/2010/main" val="1293182762"/>
              </p:ext>
            </p:extLst>
          </p:nvPr>
        </p:nvGraphicFramePr>
        <p:xfrm>
          <a:off x="5220072" y="2420888"/>
          <a:ext cx="1008112" cy="589650"/>
        </p:xfrm>
        <a:graphic>
          <a:graphicData uri="http://schemas.openxmlformats.org/presentationml/2006/ole">
            <mc:AlternateContent xmlns:mc="http://schemas.openxmlformats.org/markup-compatibility/2006">
              <mc:Choice xmlns:v="urn:schemas-microsoft-com:vml" Requires="v">
                <p:oleObj spid="_x0000_s4097" name="EcuaciÛn" r:id="rId4" imgW="673100" imgH="393700" progId="Equation.3">
                  <p:embed/>
                </p:oleObj>
              </mc:Choice>
              <mc:Fallback>
                <p:oleObj name="EcuaciÛn" r:id="rId4" imgW="673100" imgH="393700" progId="Equation.3">
                  <p:embed/>
                  <p:pic>
                    <p:nvPicPr>
                      <p:cNvPr id="0" name=""/>
                      <p:cNvPicPr/>
                      <p:nvPr/>
                    </p:nvPicPr>
                    <p:blipFill>
                      <a:blip r:embed="rId5"/>
                      <a:stretch>
                        <a:fillRect/>
                      </a:stretch>
                    </p:blipFill>
                    <p:spPr>
                      <a:xfrm>
                        <a:off x="5220072" y="2420888"/>
                        <a:ext cx="1008112" cy="589650"/>
                      </a:xfrm>
                      <a:prstGeom prst="rect">
                        <a:avLst/>
                      </a:prstGeom>
                    </p:spPr>
                  </p:pic>
                </p:oleObj>
              </mc:Fallback>
            </mc:AlternateContent>
          </a:graphicData>
        </a:graphic>
      </p:graphicFrame>
      <p:sp>
        <p:nvSpPr>
          <p:cNvPr id="10" name="Rectángulo 9"/>
          <p:cNvSpPr/>
          <p:nvPr/>
        </p:nvSpPr>
        <p:spPr>
          <a:xfrm>
            <a:off x="3851920" y="3284984"/>
            <a:ext cx="4968552" cy="646331"/>
          </a:xfrm>
          <a:prstGeom prst="rect">
            <a:avLst/>
          </a:prstGeom>
        </p:spPr>
        <p:txBody>
          <a:bodyPr wrap="square">
            <a:spAutoFit/>
          </a:bodyPr>
          <a:lstStyle/>
          <a:p>
            <a:pPr algn="just"/>
            <a:r>
              <a:rPr lang="es-ES" dirty="0" smtClean="0">
                <a:solidFill>
                  <a:schemeClr val="accent6">
                    <a:lumMod val="50000"/>
                  </a:schemeClr>
                </a:solidFill>
              </a:rPr>
              <a:t>por lo que la magnitud de la fuerza experimenta un segmento del segundo alambre de longitud L</a:t>
            </a:r>
            <a:r>
              <a:rPr lang="es-ES" baseline="-25000" dirty="0" smtClean="0">
                <a:solidFill>
                  <a:schemeClr val="accent6">
                    <a:lumMod val="50000"/>
                  </a:schemeClr>
                </a:solidFill>
              </a:rPr>
              <a:t>2</a:t>
            </a:r>
            <a:r>
              <a:rPr lang="es-ES" dirty="0" smtClean="0">
                <a:solidFill>
                  <a:schemeClr val="accent6">
                    <a:lumMod val="50000"/>
                  </a:schemeClr>
                </a:solidFill>
              </a:rPr>
              <a:t> es</a:t>
            </a:r>
            <a:endParaRPr lang="es-ES" dirty="0">
              <a:solidFill>
                <a:schemeClr val="accent6">
                  <a:lumMod val="50000"/>
                </a:schemeClr>
              </a:solidFill>
            </a:endParaRPr>
          </a:p>
        </p:txBody>
      </p:sp>
      <p:graphicFrame>
        <p:nvGraphicFramePr>
          <p:cNvPr id="11" name="Objeto 10"/>
          <p:cNvGraphicFramePr>
            <a:graphicFrameLocks noChangeAspect="1"/>
          </p:cNvGraphicFramePr>
          <p:nvPr>
            <p:extLst>
              <p:ext uri="{D42A27DB-BD31-4B8C-83A1-F6EECF244321}">
                <p14:modId xmlns:p14="http://schemas.microsoft.com/office/powerpoint/2010/main" val="859103835"/>
              </p:ext>
            </p:extLst>
          </p:nvPr>
        </p:nvGraphicFramePr>
        <p:xfrm>
          <a:off x="4572000" y="4005064"/>
          <a:ext cx="2555123" cy="720080"/>
        </p:xfrm>
        <a:graphic>
          <a:graphicData uri="http://schemas.openxmlformats.org/presentationml/2006/ole">
            <mc:AlternateContent xmlns:mc="http://schemas.openxmlformats.org/markup-compatibility/2006">
              <mc:Choice xmlns:v="urn:schemas-microsoft-com:vml" Requires="v">
                <p:oleObj spid="_x0000_s4098" name="EcuaciÛn" r:id="rId6" imgW="1397000" imgH="393700" progId="Equation.3">
                  <p:embed/>
                </p:oleObj>
              </mc:Choice>
              <mc:Fallback>
                <p:oleObj name="EcuaciÛn" r:id="rId6" imgW="1397000" imgH="393700" progId="Equation.3">
                  <p:embed/>
                  <p:pic>
                    <p:nvPicPr>
                      <p:cNvPr id="0" name=""/>
                      <p:cNvPicPr/>
                      <p:nvPr/>
                    </p:nvPicPr>
                    <p:blipFill>
                      <a:blip r:embed="rId7"/>
                      <a:stretch>
                        <a:fillRect/>
                      </a:stretch>
                    </p:blipFill>
                    <p:spPr>
                      <a:xfrm>
                        <a:off x="4572000" y="4005064"/>
                        <a:ext cx="2555123" cy="720080"/>
                      </a:xfrm>
                      <a:prstGeom prst="rect">
                        <a:avLst/>
                      </a:prstGeom>
                    </p:spPr>
                  </p:pic>
                </p:oleObj>
              </mc:Fallback>
            </mc:AlternateContent>
          </a:graphicData>
        </a:graphic>
      </p:graphicFrame>
      <p:sp>
        <p:nvSpPr>
          <p:cNvPr id="12" name="Rectángulo 11"/>
          <p:cNvSpPr/>
          <p:nvPr/>
        </p:nvSpPr>
        <p:spPr>
          <a:xfrm>
            <a:off x="251520" y="5733256"/>
            <a:ext cx="8352928" cy="923330"/>
          </a:xfrm>
          <a:prstGeom prst="rect">
            <a:avLst/>
          </a:prstGeom>
        </p:spPr>
        <p:txBody>
          <a:bodyPr wrap="square">
            <a:spAutoFit/>
          </a:bodyPr>
          <a:lstStyle/>
          <a:p>
            <a:pPr algn="just"/>
            <a:r>
              <a:rPr lang="es-ES" dirty="0" smtClean="0">
                <a:solidFill>
                  <a:srgbClr val="FF6600"/>
                </a:solidFill>
              </a:rPr>
              <a:t>La dirección de la fuerza depende de las direcciones relativas de la corriente, cables con corrientes en la misma dirección se atraen entre si, aquellos con corrientes en direcciones opuestas se repelen entre sí .</a:t>
            </a:r>
            <a:endParaRPr lang="es-ES" dirty="0">
              <a:solidFill>
                <a:srgbClr val="FF6600"/>
              </a:solidFill>
            </a:endParaRPr>
          </a:p>
        </p:txBody>
      </p:sp>
    </p:spTree>
    <p:extLst>
      <p:ext uri="{BB962C8B-B14F-4D97-AF65-F5344CB8AC3E}">
        <p14:creationId xmlns:p14="http://schemas.microsoft.com/office/powerpoint/2010/main" val="309067910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blinds(horizontal)">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dissolve">
                                      <p:cBhvr>
                                        <p:cTn id="20" dur="5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horizontal)">
                                      <p:cBhvr>
                                        <p:cTn id="25" dur="500"/>
                                        <p:tgtEl>
                                          <p:spTgt spid="11"/>
                                        </p:tgtEl>
                                      </p:cBhvr>
                                    </p:animEffec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323529" y="692696"/>
            <a:ext cx="5976664" cy="4482498"/>
          </a:xfrm>
          <a:prstGeom prst="rect">
            <a:avLst/>
          </a:prstGeom>
        </p:spPr>
      </p:pic>
    </p:spTree>
    <p:extLst>
      <p:ext uri="{BB962C8B-B14F-4D97-AF65-F5344CB8AC3E}">
        <p14:creationId xmlns:p14="http://schemas.microsoft.com/office/powerpoint/2010/main" val="31713756"/>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269</Words>
  <Application>Microsoft Macintosh PowerPoint</Application>
  <PresentationFormat>Presentación en pantalla (4:3)</PresentationFormat>
  <Paragraphs>21</Paragraphs>
  <Slides>6</Slides>
  <Notes>1</Notes>
  <HiddenSlides>0</HiddenSlides>
  <MMClips>0</MMClips>
  <ScaleCrop>false</ScaleCrop>
  <HeadingPairs>
    <vt:vector size="6" baseType="variant">
      <vt:variant>
        <vt:lpstr>Tema</vt:lpstr>
      </vt:variant>
      <vt:variant>
        <vt:i4>1</vt:i4>
      </vt:variant>
      <vt:variant>
        <vt:lpstr>Servidores OLE incrustados</vt:lpstr>
      </vt:variant>
      <vt:variant>
        <vt:i4>1</vt:i4>
      </vt:variant>
      <vt:variant>
        <vt:lpstr>Títulos de diapositiva</vt:lpstr>
      </vt:variant>
      <vt:variant>
        <vt:i4>6</vt:i4>
      </vt:variant>
    </vt:vector>
  </HeadingPairs>
  <TitlesOfParts>
    <vt:vector size="8" baseType="lpstr">
      <vt:lpstr>Tema de Office</vt:lpstr>
      <vt:lpstr>Microsoft Editor de ecuaciones</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Cristian Alberto Romanque Albornoz</dc:creator>
  <cp:lastModifiedBy>Cristian Alberto Romanque Albornoz</cp:lastModifiedBy>
  <cp:revision>1</cp:revision>
  <dcterms:created xsi:type="dcterms:W3CDTF">2015-05-25T05:03:36Z</dcterms:created>
  <dcterms:modified xsi:type="dcterms:W3CDTF">2015-05-25T05:05:05Z</dcterms:modified>
</cp:coreProperties>
</file>