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2" r:id="rId7"/>
    <p:sldId id="263" r:id="rId8"/>
    <p:sldId id="264" r:id="rId9"/>
    <p:sldId id="265" r:id="rId10"/>
    <p:sldId id="267" r:id="rId11"/>
    <p:sldId id="266" r:id="rId12"/>
    <p:sldId id="261" r:id="rId13"/>
    <p:sldId id="268" r:id="rId14"/>
    <p:sldId id="269" r:id="rId15"/>
    <p:sldId id="270" r:id="rId16"/>
    <p:sldId id="272"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editar el estilo de subtítulo del patrón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smtClean="0"/>
              <a:t>Haga clic en el icono para agregar una imagen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Editar el estilo de texto del patrón</a:t>
            </a:r>
          </a:p>
        </p:txBody>
      </p:sp>
      <p:sp>
        <p:nvSpPr>
          <p:cNvPr id="4" name="Date Placeholder 3"/>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‹Nº›</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s-ES" smtClean="0"/>
              <a:t>Haga clic para modificar el estilo de título del patrón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smtClean="0"/>
              <a:t>Editar el estilo de texto del patrón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s-ES" smtClean="0"/>
              <a:t>Editar el estilo de texto del patrón</a:t>
            </a:r>
          </a:p>
        </p:txBody>
      </p:sp>
      <p:sp>
        <p:nvSpPr>
          <p:cNvPr id="5" name="Date Placeholder 4"/>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ncho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2/28/2017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2/28/2017</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r>
              <a:rPr lang="es-CL" dirty="0" smtClean="0"/>
              <a:t>ACTO ADMINISTRATIVO</a:t>
            </a:r>
            <a:endParaRPr lang="es-CL" dirty="0"/>
          </a:p>
        </p:txBody>
      </p:sp>
      <p:sp>
        <p:nvSpPr>
          <p:cNvPr id="3" name="Subtítulo 2"/>
          <p:cNvSpPr>
            <a:spLocks noGrp="1"/>
          </p:cNvSpPr>
          <p:nvPr>
            <p:ph type="subTitle" idx="1"/>
          </p:nvPr>
        </p:nvSpPr>
        <p:spPr/>
        <p:txBody>
          <a:bodyPr/>
          <a:lstStyle/>
          <a:p>
            <a:endParaRPr lang="es-CL"/>
          </a:p>
        </p:txBody>
      </p:sp>
    </p:spTree>
    <p:extLst>
      <p:ext uri="{BB962C8B-B14F-4D97-AF65-F5344CB8AC3E}">
        <p14:creationId xmlns:p14="http://schemas.microsoft.com/office/powerpoint/2010/main" val="312182367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CONCEPTOS</a:t>
            </a:r>
            <a:endParaRPr lang="es-CL" dirty="0"/>
          </a:p>
        </p:txBody>
      </p:sp>
      <p:sp>
        <p:nvSpPr>
          <p:cNvPr id="3" name="Marcador de contenido 2"/>
          <p:cNvSpPr>
            <a:spLocks noGrp="1"/>
          </p:cNvSpPr>
          <p:nvPr>
            <p:ph idx="1"/>
          </p:nvPr>
        </p:nvSpPr>
        <p:spPr/>
        <p:txBody>
          <a:bodyPr>
            <a:normAutofit/>
          </a:bodyPr>
          <a:lstStyle/>
          <a:p>
            <a:r>
              <a:rPr lang="es-CL" sz="2000" dirty="0" smtClean="0"/>
              <a:t> </a:t>
            </a:r>
            <a:r>
              <a:rPr lang="es-CL" sz="2000" dirty="0"/>
              <a:t>Declaraciones de voluntad mediante las cuales la Administración en función de una potestad administrativa manifiesta su decisión en un sentido determinado (dictamen 39.259/00) </a:t>
            </a:r>
            <a:r>
              <a:rPr lang="es-CL" sz="2000" dirty="0" smtClean="0"/>
              <a:t>.</a:t>
            </a:r>
          </a:p>
          <a:p>
            <a:endParaRPr lang="es-CL" sz="2000" dirty="0"/>
          </a:p>
          <a:p>
            <a:endParaRPr lang="es-CL" sz="2000" dirty="0" smtClean="0"/>
          </a:p>
          <a:p>
            <a:r>
              <a:rPr lang="es-CL" sz="2000" dirty="0" smtClean="0"/>
              <a:t> </a:t>
            </a:r>
            <a:r>
              <a:rPr lang="es-CL" sz="2000" dirty="0"/>
              <a:t>Decisiones formales que emiten los órganos de la Administración, en las que se contienen declaraciones finales de voluntad, realizadas en el ejercicio de una potestad pública (dto. 26/01, art. 3, actualmente derogado</a:t>
            </a:r>
            <a:r>
              <a:rPr lang="es-CL" sz="2000" dirty="0" smtClean="0"/>
              <a:t>). </a:t>
            </a:r>
            <a:endParaRPr lang="es-CL" sz="2000" dirty="0"/>
          </a:p>
        </p:txBody>
      </p:sp>
    </p:spTree>
    <p:extLst>
      <p:ext uri="{BB962C8B-B14F-4D97-AF65-F5344CB8AC3E}">
        <p14:creationId xmlns:p14="http://schemas.microsoft.com/office/powerpoint/2010/main" val="106960168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CONCEPTOS</a:t>
            </a:r>
          </a:p>
        </p:txBody>
      </p:sp>
      <p:sp>
        <p:nvSpPr>
          <p:cNvPr id="3" name="Marcador de contenido 2"/>
          <p:cNvSpPr>
            <a:spLocks noGrp="1"/>
          </p:cNvSpPr>
          <p:nvPr>
            <p:ph idx="1"/>
          </p:nvPr>
        </p:nvSpPr>
        <p:spPr/>
        <p:txBody>
          <a:bodyPr/>
          <a:lstStyle/>
          <a:p>
            <a:r>
              <a:rPr lang="es-CL" sz="2800" dirty="0" smtClean="0"/>
              <a:t> </a:t>
            </a:r>
            <a:r>
              <a:rPr lang="es-CL" sz="2800" dirty="0"/>
              <a:t>Las decisiones escritas que adopte la Administración se expresarán por medio de actos administrativos</a:t>
            </a:r>
            <a:r>
              <a:rPr lang="es-CL" sz="2800" dirty="0" smtClean="0"/>
              <a:t>.</a:t>
            </a:r>
          </a:p>
          <a:p>
            <a:endParaRPr lang="es-CL" sz="2800" dirty="0"/>
          </a:p>
          <a:p>
            <a:endParaRPr lang="es-CL" sz="2800" dirty="0" smtClean="0"/>
          </a:p>
          <a:p>
            <a:r>
              <a:rPr lang="es-CL" sz="2800" dirty="0" smtClean="0"/>
              <a:t>  </a:t>
            </a:r>
            <a:r>
              <a:rPr lang="es-CL" sz="2800" dirty="0"/>
              <a:t>Los actos administrativos tomarán la forma de decretos supremos y resoluciones</a:t>
            </a:r>
            <a:r>
              <a:rPr lang="es-CL" dirty="0"/>
              <a:t>. </a:t>
            </a:r>
          </a:p>
        </p:txBody>
      </p:sp>
    </p:spTree>
    <p:extLst>
      <p:ext uri="{BB962C8B-B14F-4D97-AF65-F5344CB8AC3E}">
        <p14:creationId xmlns:p14="http://schemas.microsoft.com/office/powerpoint/2010/main" val="20424982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CONCEPTOS</a:t>
            </a:r>
          </a:p>
        </p:txBody>
      </p:sp>
      <p:sp>
        <p:nvSpPr>
          <p:cNvPr id="3" name="Marcador de contenido 2"/>
          <p:cNvSpPr>
            <a:spLocks noGrp="1"/>
          </p:cNvSpPr>
          <p:nvPr>
            <p:ph idx="1"/>
          </p:nvPr>
        </p:nvSpPr>
        <p:spPr/>
        <p:txBody>
          <a:bodyPr>
            <a:noAutofit/>
          </a:bodyPr>
          <a:lstStyle/>
          <a:p>
            <a:r>
              <a:rPr lang="es-CL" sz="2800" dirty="0"/>
              <a:t>Los actos administrativos gozan de una presunción de legalidad, de imperio y exigibilidad frente a sus destinatarios, desde su entrada en vigencia, autorizando su ejecución de oficio por la autoridad administrativa, salvo que mediare una orden de suspensión dispuesta por la autoridad administrativa dentro del procedimiento impugnatorio o por el juez, conociendo por la vía jurisdiccional. </a:t>
            </a:r>
          </a:p>
        </p:txBody>
      </p:sp>
    </p:spTree>
    <p:extLst>
      <p:ext uri="{BB962C8B-B14F-4D97-AF65-F5344CB8AC3E}">
        <p14:creationId xmlns:p14="http://schemas.microsoft.com/office/powerpoint/2010/main" val="2258086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p:txBody>
          <a:bodyPr>
            <a:normAutofit/>
          </a:bodyPr>
          <a:lstStyle/>
          <a:p>
            <a:r>
              <a:rPr lang="es-CL" sz="2800" dirty="0"/>
              <a:t>Decretos Supremos (STC 153, </a:t>
            </a:r>
            <a:r>
              <a:rPr lang="es-CL" sz="2800" dirty="0" err="1"/>
              <a:t>cons</a:t>
            </a:r>
            <a:r>
              <a:rPr lang="es-CL" sz="2800" dirty="0"/>
              <a:t>. 7 y 8). “El decreto supremo es la orden escrita que dicta el Presidente de la República o un Ministro "Por orden del Presidente de la República", sobre asuntos propios de su competencia.” (art. 3, inc. 4, ley 19.880). Pueden ser de dos tipos</a:t>
            </a:r>
            <a:r>
              <a:rPr lang="es-CL" sz="2800" dirty="0" smtClean="0"/>
              <a:t>:</a:t>
            </a:r>
          </a:p>
          <a:p>
            <a:r>
              <a:rPr lang="es-CL" sz="2800" dirty="0" smtClean="0"/>
              <a:t>  </a:t>
            </a:r>
            <a:r>
              <a:rPr lang="es-CL" sz="2800" dirty="0"/>
              <a:t>Reglamentos</a:t>
            </a:r>
            <a:r>
              <a:rPr lang="es-CL" sz="2800" dirty="0" smtClean="0"/>
              <a:t>.</a:t>
            </a:r>
          </a:p>
          <a:p>
            <a:r>
              <a:rPr lang="es-CL" sz="2800" smtClean="0"/>
              <a:t> </a:t>
            </a:r>
            <a:r>
              <a:rPr lang="es-CL" sz="2800" smtClean="0"/>
              <a:t>Simples </a:t>
            </a:r>
            <a:r>
              <a:rPr lang="es-CL" sz="2800" dirty="0"/>
              <a:t>decretos</a:t>
            </a:r>
          </a:p>
        </p:txBody>
      </p:sp>
    </p:spTree>
    <p:extLst>
      <p:ext uri="{BB962C8B-B14F-4D97-AF65-F5344CB8AC3E}">
        <p14:creationId xmlns:p14="http://schemas.microsoft.com/office/powerpoint/2010/main" val="9863064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p:txBody>
          <a:bodyPr>
            <a:normAutofit/>
          </a:bodyPr>
          <a:lstStyle/>
          <a:p>
            <a:r>
              <a:rPr lang="es-CL" sz="2800" dirty="0"/>
              <a:t>Resoluciones. “Las resoluciones son los actos de análoga naturaleza que dictan las autoridades administrativas dotadas de poder de decisión” (art. 3, inc. 5, ley 19.880)</a:t>
            </a:r>
          </a:p>
        </p:txBody>
      </p:sp>
    </p:spTree>
    <p:extLst>
      <p:ext uri="{BB962C8B-B14F-4D97-AF65-F5344CB8AC3E}">
        <p14:creationId xmlns:p14="http://schemas.microsoft.com/office/powerpoint/2010/main" val="276522285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a:xfrm>
            <a:off x="1681655" y="2081048"/>
            <a:ext cx="9826670" cy="3987829"/>
          </a:xfrm>
        </p:spPr>
        <p:txBody>
          <a:bodyPr>
            <a:normAutofit/>
          </a:bodyPr>
          <a:lstStyle/>
          <a:p>
            <a:r>
              <a:rPr lang="es-CL" sz="2400" dirty="0"/>
              <a:t>Dictámenes. “Constituyen, también, actos administrativos los dictámenes o declaraciones de juicio, constancia o conocimiento que realicen los órganos de la Administración en el ejercicio de sus competencias.” (art. 3, inc. 6, ley 19.880). Existen distintos órganos autorizados por la ley para emitir dictámenes, como por ejemplo</a:t>
            </a:r>
            <a:r>
              <a:rPr lang="es-CL" sz="2400" dirty="0" smtClean="0"/>
              <a:t>:</a:t>
            </a:r>
          </a:p>
          <a:p>
            <a:r>
              <a:rPr lang="es-CL" sz="2400" dirty="0" smtClean="0"/>
              <a:t>  </a:t>
            </a:r>
            <a:r>
              <a:rPr lang="es-CL" sz="2400" dirty="0"/>
              <a:t>La Contraloría General de la República</a:t>
            </a:r>
            <a:r>
              <a:rPr lang="es-CL" sz="2400" dirty="0" smtClean="0"/>
              <a:t>.</a:t>
            </a:r>
          </a:p>
          <a:p>
            <a:r>
              <a:rPr lang="es-CL" sz="2400" dirty="0" smtClean="0"/>
              <a:t>  </a:t>
            </a:r>
            <a:r>
              <a:rPr lang="es-CL" sz="2400" dirty="0"/>
              <a:t>El Servicio de Impuestos Internos. </a:t>
            </a:r>
            <a:endParaRPr lang="es-CL" sz="2400" dirty="0" smtClean="0"/>
          </a:p>
          <a:p>
            <a:r>
              <a:rPr lang="es-CL" sz="2400" dirty="0"/>
              <a:t>La Dirección del Trabajo.</a:t>
            </a:r>
          </a:p>
        </p:txBody>
      </p:sp>
    </p:spTree>
    <p:extLst>
      <p:ext uri="{BB962C8B-B14F-4D97-AF65-F5344CB8AC3E}">
        <p14:creationId xmlns:p14="http://schemas.microsoft.com/office/powerpoint/2010/main" val="15117027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p:txBody>
          <a:bodyPr/>
          <a:lstStyle/>
          <a:p>
            <a:r>
              <a:rPr lang="es-CL" sz="2400" dirty="0"/>
              <a:t>La Contraloría General ha indicado que “Un dictamen consiste en la opinión jurídica o juicio que se emite o forma acerca de la correcta aplicación de un cuerpo normativo y es a esta Entidad Autónoma a la que, el Capítulo IX de la Carta Fundamental y, en general, el ordenamiento normativo nacional, han encomendado ejercer el control de juridicidad de los actos de la Administración, incluyendo el emitir pronunciamientos en derecho con fuerza obligatoria y </a:t>
            </a:r>
            <a:r>
              <a:rPr lang="es-CL" sz="2400" dirty="0" smtClean="0"/>
              <a:t>vinculante.</a:t>
            </a:r>
            <a:endParaRPr lang="es-CL" sz="2400" dirty="0"/>
          </a:p>
        </p:txBody>
      </p:sp>
    </p:spTree>
    <p:extLst>
      <p:ext uri="{BB962C8B-B14F-4D97-AF65-F5344CB8AC3E}">
        <p14:creationId xmlns:p14="http://schemas.microsoft.com/office/powerpoint/2010/main" val="28246249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a:xfrm>
            <a:off x="2589212" y="2133600"/>
            <a:ext cx="8915400" cy="4382814"/>
          </a:xfrm>
        </p:spPr>
        <p:txBody>
          <a:bodyPr>
            <a:normAutofit/>
          </a:bodyPr>
          <a:lstStyle/>
          <a:p>
            <a:r>
              <a:rPr lang="es-CL" sz="2800" dirty="0"/>
              <a:t>Por lo tanto, la obligatoriedad de los dictámenes emana, en último término, de la norma interpretada y de los preceptos constitucionales y legales que sustentan esas opiniones jurídicas, desde el momento en que este Organismo Contralor nada agrega a la disposición pertinente, limitándose a evacuar un juicio declarativo al respecto</a:t>
            </a:r>
            <a:r>
              <a:rPr lang="es-CL" sz="2800" dirty="0" smtClean="0"/>
              <a:t>.” </a:t>
            </a:r>
            <a:endParaRPr lang="es-CL" sz="2800" dirty="0"/>
          </a:p>
        </p:txBody>
      </p:sp>
    </p:spTree>
    <p:extLst>
      <p:ext uri="{BB962C8B-B14F-4D97-AF65-F5344CB8AC3E}">
        <p14:creationId xmlns:p14="http://schemas.microsoft.com/office/powerpoint/2010/main" val="4781020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a:xfrm>
            <a:off x="2589212" y="2133600"/>
            <a:ext cx="8915400" cy="4382814"/>
          </a:xfrm>
        </p:spPr>
        <p:txBody>
          <a:bodyPr>
            <a:normAutofit/>
          </a:bodyPr>
          <a:lstStyle/>
          <a:p>
            <a:r>
              <a:rPr lang="es-CL" sz="2400" dirty="0" smtClean="0"/>
              <a:t>Ha </a:t>
            </a:r>
            <a:r>
              <a:rPr lang="es-CL" sz="2400" dirty="0"/>
              <a:t>agregado que “un dictamen consiste en la opinión jurídica o juicio que se emite o forma acerca de la correcta aplicación de un cuerpo normativo y es a esta Entidad Autónoma a la que, el Capítulo X de la Carta Fundamental y, en general, el ordenamiento normativo nacional, han encomendado ejercer el control de juridicidad de los actos de la Administración, incluyendo por cierto el emitir pronunciamientos en derecho con fuerza obligatoria y vinculante, los cuales son los medios que podrán hacerse valer como constitutivos de la jurisprudencia administrativa</a:t>
            </a:r>
            <a:r>
              <a:rPr lang="es-CL" dirty="0"/>
              <a:t>. </a:t>
            </a:r>
          </a:p>
        </p:txBody>
      </p:sp>
    </p:spTree>
    <p:extLst>
      <p:ext uri="{BB962C8B-B14F-4D97-AF65-F5344CB8AC3E}">
        <p14:creationId xmlns:p14="http://schemas.microsoft.com/office/powerpoint/2010/main" val="1439162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smtClean="0"/>
              <a:t>Clasificación </a:t>
            </a:r>
            <a:r>
              <a:rPr lang="es-CL" dirty="0"/>
              <a:t>de los Actos </a:t>
            </a:r>
            <a:r>
              <a:rPr lang="es-CL" dirty="0" smtClean="0"/>
              <a:t>Administrativos</a:t>
            </a:r>
            <a:endParaRPr lang="es-CL" dirty="0"/>
          </a:p>
        </p:txBody>
      </p:sp>
      <p:sp>
        <p:nvSpPr>
          <p:cNvPr id="3" name="Marcador de contenido 2"/>
          <p:cNvSpPr>
            <a:spLocks noGrp="1"/>
          </p:cNvSpPr>
          <p:nvPr>
            <p:ph idx="1"/>
          </p:nvPr>
        </p:nvSpPr>
        <p:spPr/>
        <p:txBody>
          <a:bodyPr>
            <a:noAutofit/>
          </a:bodyPr>
          <a:lstStyle/>
          <a:p>
            <a:r>
              <a:rPr lang="es-CL" sz="2800" dirty="0"/>
              <a:t>De este modo, la función que la Constitución ha encargado a la Contraloría General de la República de interpretar con fuerza obligatoria las leyes y actos administrativos, permite dar cumplimiento al principio de la igualdad ante la ley reconocido por la Carta Fundamental y a los principios de buena fe y de confianza legítima que inspiran el ordenamiento jurídico” (Dictamen 61.817/06). </a:t>
            </a:r>
          </a:p>
        </p:txBody>
      </p:sp>
    </p:spTree>
    <p:extLst>
      <p:ext uri="{BB962C8B-B14F-4D97-AF65-F5344CB8AC3E}">
        <p14:creationId xmlns:p14="http://schemas.microsoft.com/office/powerpoint/2010/main" val="343378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normAutofit/>
          </a:bodyPr>
          <a:lstStyle/>
          <a:p>
            <a:r>
              <a:rPr lang="es-CL" sz="2800" dirty="0" smtClean="0"/>
              <a:t> </a:t>
            </a:r>
            <a:r>
              <a:rPr lang="es-CL" sz="2800" dirty="0"/>
              <a:t>Acuerdos. Las decisiones de los órganos administrativos pluripersonales se denominan acuerdos y se llevan a efecto por medio de resoluciones de la autoridad ejecutiva de la entidad correspondiente. (art. 3, inc. 7, ley 19.880).</a:t>
            </a:r>
          </a:p>
        </p:txBody>
      </p:sp>
    </p:spTree>
    <p:extLst>
      <p:ext uri="{BB962C8B-B14F-4D97-AF65-F5344CB8AC3E}">
        <p14:creationId xmlns:p14="http://schemas.microsoft.com/office/powerpoint/2010/main" val="6580537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normAutofit/>
          </a:bodyPr>
          <a:lstStyle/>
          <a:p>
            <a:r>
              <a:rPr lang="es-CL" sz="2800" dirty="0"/>
              <a:t>Ordenanzas (alcaldes). Art. 5, LOCM: Para el cumplimiento de sus funciones las municipalidades tendrán las siguientes atribuciones esenciales: d) “dictar resoluciones obligatorias con carácter general o particular”</a:t>
            </a:r>
          </a:p>
        </p:txBody>
      </p:sp>
    </p:spTree>
    <p:extLst>
      <p:ext uri="{BB962C8B-B14F-4D97-AF65-F5344CB8AC3E}">
        <p14:creationId xmlns:p14="http://schemas.microsoft.com/office/powerpoint/2010/main" val="8337249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noAutofit/>
          </a:bodyPr>
          <a:lstStyle/>
          <a:p>
            <a:r>
              <a:rPr lang="es-CL" sz="2800" dirty="0"/>
              <a:t>Artículo 12.- Las resoluciones que adopten las municipalidades se denominarán ordenanzas, reglamentos municipales, decretos </a:t>
            </a:r>
            <a:r>
              <a:rPr lang="es-CL" sz="2800" dirty="0" err="1"/>
              <a:t>alcaldicios</a:t>
            </a:r>
            <a:r>
              <a:rPr lang="es-CL" sz="2800" dirty="0"/>
              <a:t> o instrucciones. → Las ordenanzas serán normas generales y obligatorias aplicables a la comunidad. En ellas podrán establecerse multas para los infractores, </a:t>
            </a:r>
            <a:r>
              <a:rPr lang="es-CL" sz="2800" dirty="0" smtClean="0"/>
              <a:t> </a:t>
            </a:r>
            <a:r>
              <a:rPr lang="es-CL" sz="2800" dirty="0"/>
              <a:t>cuyo monto no excederá de cinco unidades tributarias mensuales, las que serán aplicadas por los juzgados de policía local correspondientes. </a:t>
            </a:r>
          </a:p>
        </p:txBody>
      </p:sp>
    </p:spTree>
    <p:extLst>
      <p:ext uri="{BB962C8B-B14F-4D97-AF65-F5344CB8AC3E}">
        <p14:creationId xmlns:p14="http://schemas.microsoft.com/office/powerpoint/2010/main" val="21979872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lstStyle/>
          <a:p>
            <a:r>
              <a:rPr lang="es-CL" sz="2800" dirty="0" smtClean="0"/>
              <a:t> </a:t>
            </a:r>
            <a:r>
              <a:rPr lang="es-CL" sz="2800" dirty="0"/>
              <a:t>Los reglamentos municipales serán normas generales obligatorias y permanentes, relativas a materias de orden interno de la municipalidad</a:t>
            </a:r>
            <a:r>
              <a:rPr lang="es-CL" sz="2800" dirty="0" smtClean="0"/>
              <a:t>.</a:t>
            </a:r>
          </a:p>
          <a:p>
            <a:r>
              <a:rPr lang="es-CL" sz="2800" dirty="0" smtClean="0"/>
              <a:t>  </a:t>
            </a:r>
            <a:r>
              <a:rPr lang="es-CL" sz="2800" dirty="0"/>
              <a:t>Los decretos </a:t>
            </a:r>
            <a:r>
              <a:rPr lang="es-CL" sz="2800" dirty="0" err="1"/>
              <a:t>alcaldicios</a:t>
            </a:r>
            <a:r>
              <a:rPr lang="es-CL" sz="2800" dirty="0"/>
              <a:t> serán resoluciones que versen sobre casos particulares</a:t>
            </a:r>
            <a:r>
              <a:rPr lang="es-CL" dirty="0"/>
              <a:t>. </a:t>
            </a:r>
          </a:p>
        </p:txBody>
      </p:sp>
    </p:spTree>
    <p:extLst>
      <p:ext uri="{BB962C8B-B14F-4D97-AF65-F5344CB8AC3E}">
        <p14:creationId xmlns:p14="http://schemas.microsoft.com/office/powerpoint/2010/main" val="266342139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lstStyle/>
          <a:p>
            <a:r>
              <a:rPr lang="es-CL" dirty="0"/>
              <a:t>→ Las instrucciones serán directivas impartidas a los subalternos. y Instrucciones: “Una instrucción es una norma de administración interna que imparte el superior jerárquico o el órgano fiscalizador a quienes están bajo su dependencia o fiscalización, para señalarles una línea de conducta a seguir en la aplicación de las leyes y reglamentos, por lo que no constituyen una decisión que establezca obligaciones o derechos para los administrados, ni pueden los servicios por su intermedio fijar normas generales y obligatorias propias de la función legislativa y de la potestad reglamentaria, salvo que cuenten con una atribución expresa en este específico sentido” (dictamen 45.522/98). Luego, hay dos tipos de instrucciones: → Las normas de administración interna que imparte el superior jerárquico a quienes están bajo su dependencia. </a:t>
            </a:r>
            <a:r>
              <a:rPr lang="es-CL"/>
              <a:t>→ Las normas que imparte el órgano fiscalizador a quienes están bajo su fiscalización. </a:t>
            </a:r>
          </a:p>
        </p:txBody>
      </p:sp>
    </p:spTree>
    <p:extLst>
      <p:ext uri="{BB962C8B-B14F-4D97-AF65-F5344CB8AC3E}">
        <p14:creationId xmlns:p14="http://schemas.microsoft.com/office/powerpoint/2010/main" val="9137280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CL" dirty="0"/>
              <a:t>Clasificación de los Actos Administrativos</a:t>
            </a:r>
          </a:p>
        </p:txBody>
      </p:sp>
      <p:sp>
        <p:nvSpPr>
          <p:cNvPr id="3" name="Marcador de contenido 2"/>
          <p:cNvSpPr>
            <a:spLocks noGrp="1"/>
          </p:cNvSpPr>
          <p:nvPr>
            <p:ph idx="1"/>
          </p:nvPr>
        </p:nvSpPr>
        <p:spPr/>
        <p:txBody>
          <a:bodyPr/>
          <a:lstStyle/>
          <a:p>
            <a:endParaRPr lang="es-CL"/>
          </a:p>
        </p:txBody>
      </p:sp>
    </p:spTree>
    <p:extLst>
      <p:ext uri="{BB962C8B-B14F-4D97-AF65-F5344CB8AC3E}">
        <p14:creationId xmlns:p14="http://schemas.microsoft.com/office/powerpoint/2010/main" val="15459573"/>
      </p:ext>
    </p:extLst>
  </p:cSld>
  <p:clrMapOvr>
    <a:masterClrMapping/>
  </p:clrMapOvr>
</p:sld>
</file>

<file path=ppt/theme/theme1.xml><?xml version="1.0" encoding="utf-8"?>
<a:theme xmlns:a="http://schemas.openxmlformats.org/drawingml/2006/main" name="Espiral">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21</TotalTime>
  <Words>1046</Words>
  <Application>Microsoft Office PowerPoint</Application>
  <PresentationFormat>Panorámica</PresentationFormat>
  <Paragraphs>44</Paragraphs>
  <Slides>17</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17</vt:i4>
      </vt:variant>
    </vt:vector>
  </HeadingPairs>
  <TitlesOfParts>
    <vt:vector size="21" baseType="lpstr">
      <vt:lpstr>Arial</vt:lpstr>
      <vt:lpstr>Century Gothic</vt:lpstr>
      <vt:lpstr>Wingdings 3</vt:lpstr>
      <vt:lpstr>Espiral</vt:lpstr>
      <vt:lpstr>ACTO ADMINISTRATIVO</vt:lpstr>
      <vt:lpstr>CONCEPTOS</vt:lpstr>
      <vt:lpstr>CONCEPTOS</vt:lpstr>
      <vt:lpstr>CONCEPTOS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lpstr>Clasificación de los Actos Administrativos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ACTO ADMINISTRATIVO</dc:title>
  <dc:creator>Usuario</dc:creator>
  <cp:lastModifiedBy>Usuario</cp:lastModifiedBy>
  <cp:revision>21</cp:revision>
  <dcterms:created xsi:type="dcterms:W3CDTF">2017-02-23T20:34:34Z</dcterms:created>
  <dcterms:modified xsi:type="dcterms:W3CDTF">2017-02-28T14:20:43Z</dcterms:modified>
</cp:coreProperties>
</file>