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57" r:id="rId3"/>
    <p:sldId id="286" r:id="rId4"/>
    <p:sldId id="283" r:id="rId5"/>
    <p:sldId id="295" r:id="rId6"/>
    <p:sldId id="264" r:id="rId7"/>
    <p:sldId id="298" r:id="rId8"/>
    <p:sldId id="299" r:id="rId9"/>
    <p:sldId id="301" r:id="rId10"/>
    <p:sldId id="300" r:id="rId11"/>
    <p:sldId id="302" r:id="rId12"/>
    <p:sldId id="303" r:id="rId13"/>
    <p:sldId id="282" r:id="rId14"/>
    <p:sldId id="305" r:id="rId15"/>
    <p:sldId id="306" r:id="rId16"/>
    <p:sldId id="304" r:id="rId17"/>
    <p:sldId id="307" r:id="rId18"/>
    <p:sldId id="285" r:id="rId19"/>
    <p:sldId id="294" r:id="rId20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258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1B98C32-62BB-4CD7-955A-E86799D4F906}" type="doc">
      <dgm:prSet loTypeId="urn:microsoft.com/office/officeart/2005/8/layout/cycle2" loCatId="cycle" qsTypeId="urn:microsoft.com/office/officeart/2005/8/quickstyle/simple5" qsCatId="simple" csTypeId="urn:microsoft.com/office/officeart/2005/8/colors/accent0_3" csCatId="mainScheme" phldr="1"/>
      <dgm:spPr/>
      <dgm:t>
        <a:bodyPr/>
        <a:lstStyle/>
        <a:p>
          <a:endParaRPr lang="es-ES"/>
        </a:p>
      </dgm:t>
    </dgm:pt>
    <dgm:pt modelId="{38C4E696-7934-4932-8A3C-076CC8697D16}">
      <dgm:prSet phldrT="[Texto]"/>
      <dgm:spPr/>
      <dgm:t>
        <a:bodyPr/>
        <a:lstStyle/>
        <a:p>
          <a:r>
            <a:rPr lang="es-ES" dirty="0" err="1" smtClean="0"/>
            <a:t>Sobretabla</a:t>
          </a:r>
          <a:endParaRPr lang="es-ES" dirty="0"/>
        </a:p>
      </dgm:t>
    </dgm:pt>
    <dgm:pt modelId="{022FDFE4-2112-4D50-AC6A-427A41FEECFE}" type="parTrans" cxnId="{4CA93B61-B461-42B9-A016-4BD7EF04486C}">
      <dgm:prSet/>
      <dgm:spPr/>
      <dgm:t>
        <a:bodyPr/>
        <a:lstStyle/>
        <a:p>
          <a:endParaRPr lang="es-ES"/>
        </a:p>
      </dgm:t>
    </dgm:pt>
    <dgm:pt modelId="{F07D8770-39A8-4012-878F-C7457D851ABF}" type="sibTrans" cxnId="{4CA93B61-B461-42B9-A016-4BD7EF04486C}">
      <dgm:prSet custT="1"/>
      <dgm:spPr/>
      <dgm:t>
        <a:bodyPr/>
        <a:lstStyle/>
        <a:p>
          <a:r>
            <a:rPr lang="es-ES" sz="1800" dirty="0" smtClean="0">
              <a:solidFill>
                <a:schemeClr val="tx1"/>
              </a:solidFill>
            </a:rPr>
            <a:t>Descuentos a </a:t>
          </a:r>
        </a:p>
        <a:p>
          <a:r>
            <a:rPr lang="es-ES" sz="1800" dirty="0" smtClean="0">
              <a:solidFill>
                <a:schemeClr val="tx1"/>
              </a:solidFill>
            </a:rPr>
            <a:t>Efectuar</a:t>
          </a:r>
          <a:endParaRPr lang="es-ES" sz="1800" dirty="0">
            <a:solidFill>
              <a:schemeClr val="tx1"/>
            </a:solidFill>
          </a:endParaRPr>
        </a:p>
      </dgm:t>
    </dgm:pt>
    <dgm:pt modelId="{B1F52E79-710D-4C29-A6B0-5D1034A7F805}">
      <dgm:prSet phldrT="[Texto]"/>
      <dgm:spPr/>
      <dgm:t>
        <a:bodyPr/>
        <a:lstStyle/>
        <a:p>
          <a:r>
            <a:rPr lang="es-ES" dirty="0" smtClean="0"/>
            <a:t>Cuentas Corrientes</a:t>
          </a:r>
          <a:endParaRPr lang="es-ES" dirty="0"/>
        </a:p>
      </dgm:t>
    </dgm:pt>
    <dgm:pt modelId="{981A7496-1241-42F4-9067-69865171DB2C}" type="parTrans" cxnId="{259DE0DB-CA92-45C2-9891-C2831069DF0B}">
      <dgm:prSet/>
      <dgm:spPr/>
      <dgm:t>
        <a:bodyPr/>
        <a:lstStyle/>
        <a:p>
          <a:endParaRPr lang="es-ES"/>
        </a:p>
      </dgm:t>
    </dgm:pt>
    <dgm:pt modelId="{E04F14AE-C274-4A93-BF93-7CDD430AE029}" type="sibTrans" cxnId="{259DE0DB-CA92-45C2-9891-C2831069DF0B}">
      <dgm:prSet custT="1"/>
      <dgm:spPr/>
      <dgm:t>
        <a:bodyPr/>
        <a:lstStyle/>
        <a:p>
          <a:r>
            <a:rPr lang="es-ES" sz="1800" dirty="0" smtClean="0">
              <a:solidFill>
                <a:schemeClr val="tx1"/>
              </a:solidFill>
            </a:rPr>
            <a:t>Descuentos Realmente Efectuados</a:t>
          </a:r>
          <a:endParaRPr lang="es-ES" sz="1800" dirty="0">
            <a:solidFill>
              <a:schemeClr val="tx1"/>
            </a:solidFill>
          </a:endParaRPr>
        </a:p>
      </dgm:t>
    </dgm:pt>
    <dgm:pt modelId="{6DB8AC37-D440-4AD4-B35F-DD282A915F62}" type="pres">
      <dgm:prSet presAssocID="{A1B98C32-62BB-4CD7-955A-E86799D4F906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E043E2C-FA21-4504-AB68-36757807351D}" type="pres">
      <dgm:prSet presAssocID="{38C4E696-7934-4932-8A3C-076CC8697D16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D3F59BC-392D-4133-B5E8-3716512377E0}" type="pres">
      <dgm:prSet presAssocID="{F07D8770-39A8-4012-878F-C7457D851ABF}" presName="sibTrans" presStyleLbl="sibTrans2D1" presStyleIdx="0" presStyleCnt="2" custScaleX="118409"/>
      <dgm:spPr/>
      <dgm:t>
        <a:bodyPr/>
        <a:lstStyle/>
        <a:p>
          <a:endParaRPr lang="es-ES"/>
        </a:p>
      </dgm:t>
    </dgm:pt>
    <dgm:pt modelId="{4A77637F-AEFE-4A84-A614-E9581508586F}" type="pres">
      <dgm:prSet presAssocID="{F07D8770-39A8-4012-878F-C7457D851ABF}" presName="connectorText" presStyleLbl="sibTrans2D1" presStyleIdx="0" presStyleCnt="2"/>
      <dgm:spPr/>
      <dgm:t>
        <a:bodyPr/>
        <a:lstStyle/>
        <a:p>
          <a:endParaRPr lang="es-ES"/>
        </a:p>
      </dgm:t>
    </dgm:pt>
    <dgm:pt modelId="{FB3B3B8C-62FE-4A3F-819C-5C404FD43BB4}" type="pres">
      <dgm:prSet presAssocID="{B1F52E79-710D-4C29-A6B0-5D1034A7F805}" presName="node" presStyleLbl="node1" presStyleIdx="1" presStyleCnt="2" custRadScaleRad="115305" custRadScaleInc="-2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38A889C-FEA3-4564-AD35-DD5A73A7064D}" type="pres">
      <dgm:prSet presAssocID="{E04F14AE-C274-4A93-BF93-7CDD430AE029}" presName="sibTrans" presStyleLbl="sibTrans2D1" presStyleIdx="1" presStyleCnt="2" custScaleX="124878"/>
      <dgm:spPr/>
      <dgm:t>
        <a:bodyPr/>
        <a:lstStyle/>
        <a:p>
          <a:endParaRPr lang="es-ES"/>
        </a:p>
      </dgm:t>
    </dgm:pt>
    <dgm:pt modelId="{695BEE3E-02B6-4ECE-92C5-AE1B953EBA87}" type="pres">
      <dgm:prSet presAssocID="{E04F14AE-C274-4A93-BF93-7CDD430AE029}" presName="connectorText" presStyleLbl="sibTrans2D1" presStyleIdx="1" presStyleCnt="2"/>
      <dgm:spPr/>
      <dgm:t>
        <a:bodyPr/>
        <a:lstStyle/>
        <a:p>
          <a:endParaRPr lang="es-ES"/>
        </a:p>
      </dgm:t>
    </dgm:pt>
  </dgm:ptLst>
  <dgm:cxnLst>
    <dgm:cxn modelId="{20F5A19E-5BCF-4777-9C92-E5026CD6715E}" type="presOf" srcId="{38C4E696-7934-4932-8A3C-076CC8697D16}" destId="{2E043E2C-FA21-4504-AB68-36757807351D}" srcOrd="0" destOrd="0" presId="urn:microsoft.com/office/officeart/2005/8/layout/cycle2"/>
    <dgm:cxn modelId="{19B6A00A-F70B-4B56-A2D0-3D8E6811DE48}" type="presOf" srcId="{F07D8770-39A8-4012-878F-C7457D851ABF}" destId="{4A77637F-AEFE-4A84-A614-E9581508586F}" srcOrd="1" destOrd="0" presId="urn:microsoft.com/office/officeart/2005/8/layout/cycle2"/>
    <dgm:cxn modelId="{4CA93B61-B461-42B9-A016-4BD7EF04486C}" srcId="{A1B98C32-62BB-4CD7-955A-E86799D4F906}" destId="{38C4E696-7934-4932-8A3C-076CC8697D16}" srcOrd="0" destOrd="0" parTransId="{022FDFE4-2112-4D50-AC6A-427A41FEECFE}" sibTransId="{F07D8770-39A8-4012-878F-C7457D851ABF}"/>
    <dgm:cxn modelId="{0444464C-B297-49FB-BA23-2D6340DB619A}" type="presOf" srcId="{E04F14AE-C274-4A93-BF93-7CDD430AE029}" destId="{338A889C-FEA3-4564-AD35-DD5A73A7064D}" srcOrd="0" destOrd="0" presId="urn:microsoft.com/office/officeart/2005/8/layout/cycle2"/>
    <dgm:cxn modelId="{2898991F-0535-49B9-8201-9E6024FE7B32}" type="presOf" srcId="{B1F52E79-710D-4C29-A6B0-5D1034A7F805}" destId="{FB3B3B8C-62FE-4A3F-819C-5C404FD43BB4}" srcOrd="0" destOrd="0" presId="urn:microsoft.com/office/officeart/2005/8/layout/cycle2"/>
    <dgm:cxn modelId="{259DE0DB-CA92-45C2-9891-C2831069DF0B}" srcId="{A1B98C32-62BB-4CD7-955A-E86799D4F906}" destId="{B1F52E79-710D-4C29-A6B0-5D1034A7F805}" srcOrd="1" destOrd="0" parTransId="{981A7496-1241-42F4-9067-69865171DB2C}" sibTransId="{E04F14AE-C274-4A93-BF93-7CDD430AE029}"/>
    <dgm:cxn modelId="{1C57116F-4B3B-4FCC-B34F-F37955B5D793}" type="presOf" srcId="{A1B98C32-62BB-4CD7-955A-E86799D4F906}" destId="{6DB8AC37-D440-4AD4-B35F-DD282A915F62}" srcOrd="0" destOrd="0" presId="urn:microsoft.com/office/officeart/2005/8/layout/cycle2"/>
    <dgm:cxn modelId="{3A5E4FC5-5B5C-435A-BA2E-D33238E18618}" type="presOf" srcId="{E04F14AE-C274-4A93-BF93-7CDD430AE029}" destId="{695BEE3E-02B6-4ECE-92C5-AE1B953EBA87}" srcOrd="1" destOrd="0" presId="urn:microsoft.com/office/officeart/2005/8/layout/cycle2"/>
    <dgm:cxn modelId="{67ECA902-80DF-4F73-A685-49BA9C9A824F}" type="presOf" srcId="{F07D8770-39A8-4012-878F-C7457D851ABF}" destId="{6D3F59BC-392D-4133-B5E8-3716512377E0}" srcOrd="0" destOrd="0" presId="urn:microsoft.com/office/officeart/2005/8/layout/cycle2"/>
    <dgm:cxn modelId="{94731E0E-B8B7-420E-A048-3B79BCFB5032}" type="presParOf" srcId="{6DB8AC37-D440-4AD4-B35F-DD282A915F62}" destId="{2E043E2C-FA21-4504-AB68-36757807351D}" srcOrd="0" destOrd="0" presId="urn:microsoft.com/office/officeart/2005/8/layout/cycle2"/>
    <dgm:cxn modelId="{8A1786AB-7313-4942-AE48-5F795D25400F}" type="presParOf" srcId="{6DB8AC37-D440-4AD4-B35F-DD282A915F62}" destId="{6D3F59BC-392D-4133-B5E8-3716512377E0}" srcOrd="1" destOrd="0" presId="urn:microsoft.com/office/officeart/2005/8/layout/cycle2"/>
    <dgm:cxn modelId="{C9185C47-3C91-4EA7-B947-26489ACC7E12}" type="presParOf" srcId="{6D3F59BC-392D-4133-B5E8-3716512377E0}" destId="{4A77637F-AEFE-4A84-A614-E9581508586F}" srcOrd="0" destOrd="0" presId="urn:microsoft.com/office/officeart/2005/8/layout/cycle2"/>
    <dgm:cxn modelId="{FDD7A0B6-28BD-4E54-BDA3-3D673CCE86F1}" type="presParOf" srcId="{6DB8AC37-D440-4AD4-B35F-DD282A915F62}" destId="{FB3B3B8C-62FE-4A3F-819C-5C404FD43BB4}" srcOrd="2" destOrd="0" presId="urn:microsoft.com/office/officeart/2005/8/layout/cycle2"/>
    <dgm:cxn modelId="{535B12C9-2D51-4B52-98DF-C766F83DED10}" type="presParOf" srcId="{6DB8AC37-D440-4AD4-B35F-DD282A915F62}" destId="{338A889C-FEA3-4564-AD35-DD5A73A7064D}" srcOrd="3" destOrd="0" presId="urn:microsoft.com/office/officeart/2005/8/layout/cycle2"/>
    <dgm:cxn modelId="{ADC1AC67-D9A7-4FBE-9C8F-850BEE170AFA}" type="presParOf" srcId="{338A889C-FEA3-4564-AD35-DD5A73A7064D}" destId="{695BEE3E-02B6-4ECE-92C5-AE1B953EBA87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043E2C-FA21-4504-AB68-36757807351D}">
      <dsp:nvSpPr>
        <dsp:cNvPr id="0" name=""/>
        <dsp:cNvSpPr/>
      </dsp:nvSpPr>
      <dsp:spPr>
        <a:xfrm>
          <a:off x="2276" y="877"/>
          <a:ext cx="2953277" cy="2953277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isometricTopDown" fov="0">
            <a:rot lat="0" lon="0" rev="0"/>
          </a:camera>
          <a:lightRig rig="balanced" dir="t">
            <a:rot lat="0" lon="0" rev="13800000"/>
          </a:lightRig>
        </a:scene3d>
        <a:sp3d extrusionH="12700" prstMaterial="plastic">
          <a:bevelT w="38100" h="25400" prst="softRound"/>
          <a:contourClr>
            <a:schemeClr val="dk2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400" kern="1200" dirty="0" err="1" smtClean="0"/>
            <a:t>Sobretabla</a:t>
          </a:r>
          <a:endParaRPr lang="es-ES" sz="3400" kern="1200" dirty="0"/>
        </a:p>
      </dsp:txBody>
      <dsp:txXfrm>
        <a:off x="434773" y="433374"/>
        <a:ext cx="2088283" cy="2088283"/>
      </dsp:txXfrm>
    </dsp:sp>
    <dsp:sp modelId="{6D3F59BC-392D-4133-B5E8-3716512377E0}">
      <dsp:nvSpPr>
        <dsp:cNvPr id="0" name=""/>
        <dsp:cNvSpPr/>
      </dsp:nvSpPr>
      <dsp:spPr>
        <a:xfrm rot="21599257">
          <a:off x="2589251" y="-427024"/>
          <a:ext cx="2413181" cy="996731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isometricTopDown" fov="0">
            <a:rot lat="0" lon="0" rev="0"/>
          </a:camera>
          <a:lightRig rig="balanced" dir="t">
            <a:rot lat="0" lon="0" rev="13800000"/>
          </a:lightRig>
        </a:scene3d>
        <a:sp3d extrusionH="12700" prstMaterial="plastic">
          <a:bevelT w="38100" h="25400" prst="softRound"/>
          <a:contourClr>
            <a:schemeClr val="dk2">
              <a:tint val="60000"/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 dirty="0" smtClean="0">
              <a:solidFill>
                <a:schemeClr val="tx1"/>
              </a:solidFill>
            </a:rPr>
            <a:t>Descuentos a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 dirty="0" smtClean="0">
              <a:solidFill>
                <a:schemeClr val="tx1"/>
              </a:solidFill>
            </a:rPr>
            <a:t>Efectuar</a:t>
          </a:r>
          <a:endParaRPr lang="es-ES" sz="1800" kern="1200" dirty="0">
            <a:solidFill>
              <a:schemeClr val="tx1"/>
            </a:solidFill>
          </a:endParaRPr>
        </a:p>
      </dsp:txBody>
      <dsp:txXfrm>
        <a:off x="2589251" y="-227646"/>
        <a:ext cx="2114162" cy="598039"/>
      </dsp:txXfrm>
    </dsp:sp>
    <dsp:sp modelId="{FB3B3B8C-62FE-4A3F-819C-5C404FD43BB4}">
      <dsp:nvSpPr>
        <dsp:cNvPr id="0" name=""/>
        <dsp:cNvSpPr/>
      </dsp:nvSpPr>
      <dsp:spPr>
        <a:xfrm>
          <a:off x="4751578" y="17"/>
          <a:ext cx="2953277" cy="2953277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isometricTopDown" fov="0">
            <a:rot lat="0" lon="0" rev="0"/>
          </a:camera>
          <a:lightRig rig="balanced" dir="t">
            <a:rot lat="0" lon="0" rev="13800000"/>
          </a:lightRig>
        </a:scene3d>
        <a:sp3d extrusionH="12700" prstMaterial="plastic">
          <a:bevelT w="38100" h="25400" prst="softRound"/>
          <a:contourClr>
            <a:schemeClr val="dk2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400" kern="1200" dirty="0" smtClean="0"/>
            <a:t>Cuentas Corrientes</a:t>
          </a:r>
          <a:endParaRPr lang="es-ES" sz="3400" kern="1200" dirty="0"/>
        </a:p>
      </dsp:txBody>
      <dsp:txXfrm>
        <a:off x="5184075" y="432514"/>
        <a:ext cx="2088283" cy="2088283"/>
      </dsp:txXfrm>
    </dsp:sp>
    <dsp:sp modelId="{338A889C-FEA3-4564-AD35-DD5A73A7064D}">
      <dsp:nvSpPr>
        <dsp:cNvPr id="0" name=""/>
        <dsp:cNvSpPr/>
      </dsp:nvSpPr>
      <dsp:spPr>
        <a:xfrm rot="10799498">
          <a:off x="2638878" y="2384632"/>
          <a:ext cx="2545693" cy="996731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isometricTopDown" fov="0">
            <a:rot lat="0" lon="0" rev="0"/>
          </a:camera>
          <a:lightRig rig="balanced" dir="t">
            <a:rot lat="0" lon="0" rev="13800000"/>
          </a:lightRig>
        </a:scene3d>
        <a:sp3d extrusionH="12700" prstMaterial="plastic">
          <a:bevelT w="38100" h="25400" prst="softRound"/>
          <a:contourClr>
            <a:schemeClr val="dk2">
              <a:tint val="60000"/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 dirty="0" smtClean="0">
              <a:solidFill>
                <a:schemeClr val="tx1"/>
              </a:solidFill>
            </a:rPr>
            <a:t>Descuentos Realmente Efectuados</a:t>
          </a:r>
          <a:endParaRPr lang="es-ES" sz="1800" kern="1200" dirty="0">
            <a:solidFill>
              <a:schemeClr val="tx1"/>
            </a:solidFill>
          </a:endParaRPr>
        </a:p>
      </dsp:txBody>
      <dsp:txXfrm rot="10800000">
        <a:off x="2937897" y="2583956"/>
        <a:ext cx="2246674" cy="59803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A126A1-244F-45E2-ABDF-01AD814DBDB6}" type="datetimeFigureOut">
              <a:rPr lang="es-ES" smtClean="0"/>
              <a:t>11-09-2013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7366BA-A9F6-4CF0-81DA-A142A8505E6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065658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7366BA-A9F6-4CF0-81DA-A142A8505E61}" type="slidenum">
              <a:rPr lang="es-ES" smtClean="0"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775576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7366BA-A9F6-4CF0-81DA-A142A8505E61}" type="slidenum">
              <a:rPr lang="es-ES" smtClean="0"/>
              <a:t>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775576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7366BA-A9F6-4CF0-81DA-A142A8505E61}" type="slidenum">
              <a:rPr lang="es-ES" smtClean="0"/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775576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7366BA-A9F6-4CF0-81DA-A142A8505E61}" type="slidenum">
              <a:rPr lang="es-ES" smtClean="0"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775576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7366BA-A9F6-4CF0-81DA-A142A8505E61}" type="slidenum">
              <a:rPr lang="es-ES" smtClean="0"/>
              <a:t>11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775576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7366BA-A9F6-4CF0-81DA-A142A8505E61}" type="slidenum">
              <a:rPr lang="es-ES" smtClean="0"/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775576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764FE13-5F47-494B-AFB4-CD3593FF2A71}" type="datetimeFigureOut">
              <a:rPr lang="es-CL" smtClean="0"/>
              <a:t>11-09-2013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3BDC4EF-152C-433C-90FD-5CB5BD79FFA7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FE13-5F47-494B-AFB4-CD3593FF2A71}" type="datetimeFigureOut">
              <a:rPr lang="es-CL" smtClean="0"/>
              <a:t>11-09-2013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3BDC4EF-152C-433C-90FD-5CB5BD79FFA7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FE13-5F47-494B-AFB4-CD3593FF2A71}" type="datetimeFigureOut">
              <a:rPr lang="es-CL" smtClean="0"/>
              <a:t>11-09-2013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43BDC4EF-152C-433C-90FD-5CB5BD79FFA7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764FE13-5F47-494B-AFB4-CD3593FF2A71}" type="datetimeFigureOut">
              <a:rPr lang="es-CL" smtClean="0"/>
              <a:t>11-09-2013</a:t>
            </a:fld>
            <a:endParaRPr lang="es-CL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43BDC4EF-152C-433C-90FD-5CB5BD79FFA7}" type="slidenum">
              <a:rPr lang="es-CL" smtClean="0"/>
              <a:t>‹Nº›</a:t>
            </a:fld>
            <a:endParaRPr lang="es-CL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764FE13-5F47-494B-AFB4-CD3593FF2A71}" type="datetimeFigureOut">
              <a:rPr lang="es-CL" smtClean="0"/>
              <a:t>11-09-2013</a:t>
            </a:fld>
            <a:endParaRPr lang="es-CL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43BDC4EF-152C-433C-90FD-5CB5BD79FFA7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FE13-5F47-494B-AFB4-CD3593FF2A71}" type="datetimeFigureOut">
              <a:rPr lang="es-CL" smtClean="0"/>
              <a:t>11-09-2013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3BDC4EF-152C-433C-90FD-5CB5BD79FFA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FE13-5F47-494B-AFB4-CD3593FF2A71}" type="datetimeFigureOut">
              <a:rPr lang="es-CL" smtClean="0"/>
              <a:t>11-09-2013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3BDC4EF-152C-433C-90FD-5CB5BD79FFA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FE13-5F47-494B-AFB4-CD3593FF2A71}" type="datetimeFigureOut">
              <a:rPr lang="es-CL" smtClean="0"/>
              <a:t>11-09-2013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3BDC4EF-152C-433C-90FD-5CB5BD79FFA7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C764FE13-5F47-494B-AFB4-CD3593FF2A71}" type="datetimeFigureOut">
              <a:rPr lang="es-CL" smtClean="0"/>
              <a:t>11-09-2013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43BDC4EF-152C-433C-90FD-5CB5BD79FFA7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FE13-5F47-494B-AFB4-CD3593FF2A71}" type="datetimeFigureOut">
              <a:rPr lang="es-CL" smtClean="0"/>
              <a:t>11-09-2013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DC4EF-152C-433C-90FD-5CB5BD79FFA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C764FE13-5F47-494B-AFB4-CD3593FF2A71}" type="datetimeFigureOut">
              <a:rPr lang="es-CL" smtClean="0"/>
              <a:t>11-09-2013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43BDC4EF-152C-433C-90FD-5CB5BD79FFA7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764FE13-5F47-494B-AFB4-CD3593FF2A71}" type="datetimeFigureOut">
              <a:rPr lang="es-CL" smtClean="0"/>
              <a:t>11-09-2013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3BDC4EF-152C-433C-90FD-5CB5BD79FFA7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0.pn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9552" y="1124744"/>
            <a:ext cx="7920880" cy="2664296"/>
          </a:xfrm>
        </p:spPr>
        <p:txBody>
          <a:bodyPr>
            <a:normAutofit fontScale="90000"/>
          </a:bodyPr>
          <a:lstStyle/>
          <a:p>
            <a:r>
              <a:rPr lang="es-ES" dirty="0" err="1" smtClean="0"/>
              <a:t>Sobretabla</a:t>
            </a:r>
            <a:r>
              <a:rPr lang="es-ES" dirty="0" smtClean="0"/>
              <a:t> v6</a:t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>Ciclo de Vida de Un Descuento</a:t>
            </a:r>
            <a:br>
              <a:rPr lang="es-ES" dirty="0" smtClean="0"/>
            </a:br>
            <a:r>
              <a:rPr lang="es-ES" sz="2700" dirty="0" err="1" smtClean="0"/>
              <a:t>Sobretabla</a:t>
            </a:r>
            <a:r>
              <a:rPr lang="es-ES" sz="2700" dirty="0" smtClean="0"/>
              <a:t> </a:t>
            </a:r>
            <a:r>
              <a:rPr lang="es-ES" sz="2700" dirty="0" smtClean="0">
                <a:sym typeface="Wingdings" panose="05000000000000000000" pitchFamily="2" charset="2"/>
              </a:rPr>
              <a:t> </a:t>
            </a:r>
            <a:r>
              <a:rPr lang="es-ES" sz="2700" dirty="0" err="1" smtClean="0">
                <a:sym typeface="Wingdings" panose="05000000000000000000" pitchFamily="2" charset="2"/>
              </a:rPr>
              <a:t>Ctas</a:t>
            </a:r>
            <a:r>
              <a:rPr lang="es-ES" sz="2700" dirty="0" smtClean="0">
                <a:sym typeface="Wingdings" panose="05000000000000000000" pitchFamily="2" charset="2"/>
              </a:rPr>
              <a:t> </a:t>
            </a:r>
            <a:r>
              <a:rPr lang="es-ES" sz="2700" dirty="0" err="1" smtClean="0">
                <a:sym typeface="Wingdings" panose="05000000000000000000" pitchFamily="2" charset="2"/>
              </a:rPr>
              <a:t>Ctes</a:t>
            </a:r>
            <a:r>
              <a:rPr lang="es-ES" sz="2700" dirty="0" smtClean="0">
                <a:sym typeface="Wingdings" panose="05000000000000000000" pitchFamily="2" charset="2"/>
              </a:rPr>
              <a:t>  Depósito Bancario</a:t>
            </a:r>
            <a:endParaRPr lang="es-CL" sz="27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" dirty="0" smtClean="0"/>
              <a:t>CINCOMAR :: </a:t>
            </a:r>
            <a:r>
              <a:rPr lang="es-ES" dirty="0" err="1" smtClean="0"/>
              <a:t>des@web</a:t>
            </a:r>
            <a:r>
              <a:rPr lang="es-ES" dirty="0" smtClean="0"/>
              <a:t> :: 2013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595064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AGENDA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ES" dirty="0" smtClean="0"/>
              <a:t>Interacción entre </a:t>
            </a:r>
            <a:r>
              <a:rPr lang="es-ES" dirty="0" err="1" smtClean="0"/>
              <a:t>Sobretabla</a:t>
            </a:r>
            <a:r>
              <a:rPr lang="es-ES" dirty="0" smtClean="0"/>
              <a:t> y </a:t>
            </a:r>
            <a:r>
              <a:rPr lang="es-ES" dirty="0" err="1" smtClean="0"/>
              <a:t>Sist</a:t>
            </a:r>
            <a:r>
              <a:rPr lang="es-ES" dirty="0" smtClean="0"/>
              <a:t>. </a:t>
            </a:r>
            <a:r>
              <a:rPr lang="es-ES" dirty="0" err="1" smtClean="0"/>
              <a:t>CtaCte</a:t>
            </a:r>
            <a:r>
              <a:rPr lang="es-ES" dirty="0" smtClean="0"/>
              <a:t>.</a:t>
            </a:r>
          </a:p>
          <a:p>
            <a:r>
              <a:rPr lang="es-ES" dirty="0" smtClean="0"/>
              <a:t>Ciclo de vida de un Descuento.</a:t>
            </a:r>
          </a:p>
          <a:p>
            <a:pPr lvl="1"/>
            <a:r>
              <a:rPr lang="es-ES" dirty="0" smtClean="0"/>
              <a:t>Cargos Pendientes.</a:t>
            </a:r>
          </a:p>
          <a:p>
            <a:r>
              <a:rPr lang="es-ES" dirty="0" smtClean="0"/>
              <a:t>Consultas de Conciliación.</a:t>
            </a:r>
          </a:p>
          <a:p>
            <a:pPr lvl="1"/>
            <a:r>
              <a:rPr lang="es-ES" dirty="0" smtClean="0"/>
              <a:t>Resumen </a:t>
            </a:r>
            <a:r>
              <a:rPr lang="es-ES" dirty="0" err="1" smtClean="0"/>
              <a:t>Sobretabla</a:t>
            </a:r>
            <a:r>
              <a:rPr lang="es-ES" dirty="0" smtClean="0"/>
              <a:t>.</a:t>
            </a:r>
          </a:p>
          <a:p>
            <a:pPr lvl="1"/>
            <a:r>
              <a:rPr lang="es-ES" dirty="0" smtClean="0"/>
              <a:t>Descuentos Efectuados.</a:t>
            </a:r>
          </a:p>
          <a:p>
            <a:r>
              <a:rPr lang="es-ES" dirty="0" smtClean="0"/>
              <a:t>Definición de Abonos.</a:t>
            </a:r>
          </a:p>
        </p:txBody>
      </p:sp>
    </p:spTree>
    <p:extLst>
      <p:ext uri="{BB962C8B-B14F-4D97-AF65-F5344CB8AC3E}">
        <p14:creationId xmlns:p14="http://schemas.microsoft.com/office/powerpoint/2010/main" val="1855570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 smtClean="0"/>
              <a:t>Sobretabla</a:t>
            </a:r>
            <a:r>
              <a:rPr lang="es-ES" dirty="0" smtClean="0"/>
              <a:t> </a:t>
            </a:r>
            <a:r>
              <a:rPr lang="es-ES" dirty="0" smtClean="0">
                <a:sym typeface="Wingdings" panose="05000000000000000000" pitchFamily="2" charset="2"/>
              </a:rPr>
              <a:t> </a:t>
            </a:r>
            <a:r>
              <a:rPr lang="es-ES" dirty="0" err="1" smtClean="0">
                <a:sym typeface="Wingdings" panose="05000000000000000000" pitchFamily="2" charset="2"/>
              </a:rPr>
              <a:t>Sist</a:t>
            </a:r>
            <a:r>
              <a:rPr lang="es-ES" dirty="0" smtClean="0">
                <a:sym typeface="Wingdings" panose="05000000000000000000" pitchFamily="2" charset="2"/>
              </a:rPr>
              <a:t>. </a:t>
            </a:r>
            <a:r>
              <a:rPr lang="es-ES" dirty="0" err="1" smtClean="0">
                <a:sym typeface="Wingdings" panose="05000000000000000000" pitchFamily="2" charset="2"/>
              </a:rPr>
              <a:t>CtaCte</a:t>
            </a:r>
            <a:r>
              <a:rPr lang="es-ES" dirty="0">
                <a:sym typeface="Wingdings" panose="05000000000000000000" pitchFamily="2" charset="2"/>
              </a:rPr>
              <a:t>.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ES" dirty="0" smtClean="0"/>
              <a:t>Interacción entre </a:t>
            </a:r>
            <a:r>
              <a:rPr lang="es-ES" dirty="0" err="1" smtClean="0"/>
              <a:t>Sobretabla</a:t>
            </a:r>
            <a:r>
              <a:rPr lang="es-ES" dirty="0" smtClean="0"/>
              <a:t> y Cuentas Corrientes</a:t>
            </a:r>
          </a:p>
          <a:p>
            <a:pPr lvl="1"/>
            <a:r>
              <a:rPr lang="es-ES" dirty="0" smtClean="0"/>
              <a:t>Toda la Planificación de Descuentos que Ud. formula en </a:t>
            </a:r>
            <a:r>
              <a:rPr lang="es-ES" dirty="0" err="1" smtClean="0"/>
              <a:t>Sobretabla</a:t>
            </a:r>
            <a:r>
              <a:rPr lang="es-ES" dirty="0" smtClean="0"/>
              <a:t>, una vez finalizado el Mes de Proceso, éstos son cargados en Sistema de </a:t>
            </a:r>
            <a:r>
              <a:rPr lang="es-ES" dirty="0" err="1" smtClean="0"/>
              <a:t>CtaCte</a:t>
            </a:r>
            <a:r>
              <a:rPr lang="es-ES" dirty="0" smtClean="0"/>
              <a:t>.</a:t>
            </a:r>
          </a:p>
          <a:p>
            <a:pPr lvl="1"/>
            <a:r>
              <a:rPr lang="es-ES" dirty="0" smtClean="0"/>
              <a:t>Sistema </a:t>
            </a:r>
            <a:r>
              <a:rPr lang="es-ES" dirty="0" err="1" smtClean="0"/>
              <a:t>CtaCte</a:t>
            </a:r>
            <a:r>
              <a:rPr lang="es-ES" dirty="0" smtClean="0"/>
              <a:t>. formula los descuentos informados por </a:t>
            </a:r>
            <a:r>
              <a:rPr lang="es-ES" dirty="0" err="1" smtClean="0"/>
              <a:t>Sobretabla</a:t>
            </a:r>
            <a:r>
              <a:rPr lang="es-ES" dirty="0" smtClean="0"/>
              <a:t>.</a:t>
            </a:r>
          </a:p>
          <a:p>
            <a:pPr lvl="1"/>
            <a:r>
              <a:rPr lang="es-ES" dirty="0" smtClean="0"/>
              <a:t>Sistema </a:t>
            </a:r>
            <a:r>
              <a:rPr lang="es-ES" dirty="0" err="1" smtClean="0"/>
              <a:t>CtaCte</a:t>
            </a:r>
            <a:r>
              <a:rPr lang="es-ES" dirty="0" smtClean="0"/>
              <a:t>. dispone la información sobre los descuentos realmente efectuados.</a:t>
            </a:r>
          </a:p>
        </p:txBody>
      </p:sp>
    </p:spTree>
    <p:extLst>
      <p:ext uri="{BB962C8B-B14F-4D97-AF65-F5344CB8AC3E}">
        <p14:creationId xmlns:p14="http://schemas.microsoft.com/office/powerpoint/2010/main" val="1467265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Interacción entre Sistemas</a:t>
            </a:r>
            <a:endParaRPr lang="es-ES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134222349"/>
              </p:ext>
            </p:extLst>
          </p:nvPr>
        </p:nvGraphicFramePr>
        <p:xfrm>
          <a:off x="683568" y="2564904"/>
          <a:ext cx="7704856" cy="2955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8550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2648" y="-99392"/>
            <a:ext cx="8153400" cy="990600"/>
          </a:xfrm>
        </p:spPr>
        <p:txBody>
          <a:bodyPr/>
          <a:lstStyle/>
          <a:p>
            <a:r>
              <a:rPr lang="es-ES" dirty="0"/>
              <a:t>Interacción entre Sistemas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3" y="980728"/>
            <a:ext cx="8601075" cy="581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0115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4788024" y="1229071"/>
            <a:ext cx="4032448" cy="299201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/>
            <a:r>
              <a:rPr lang="es-ES" sz="2400" dirty="0" smtClean="0"/>
              <a:t>CUENTAS CORRIENTES</a:t>
            </a:r>
            <a:endParaRPr lang="es-CL" sz="2400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7504" y="228600"/>
            <a:ext cx="8928992" cy="990600"/>
          </a:xfrm>
        </p:spPr>
        <p:txBody>
          <a:bodyPr>
            <a:normAutofit fontScale="90000"/>
          </a:bodyPr>
          <a:lstStyle/>
          <a:p>
            <a:r>
              <a:rPr lang="es-ES" sz="3600" dirty="0"/>
              <a:t>Ciclo de Vida de un </a:t>
            </a:r>
            <a:r>
              <a:rPr lang="es-ES" sz="3600" dirty="0" smtClean="0"/>
              <a:t>Descuento</a:t>
            </a:r>
            <a:br>
              <a:rPr lang="es-ES" sz="3600" dirty="0" smtClean="0"/>
            </a:br>
            <a:r>
              <a:rPr lang="es-ES" sz="3600" dirty="0" smtClean="0"/>
              <a:t>Caso Ideal: Informado, Formulado y Efectuado</a:t>
            </a:r>
            <a:endParaRPr lang="es-CL" sz="3600" dirty="0"/>
          </a:p>
        </p:txBody>
      </p:sp>
      <p:sp>
        <p:nvSpPr>
          <p:cNvPr id="7" name="6 Rectángulo"/>
          <p:cNvSpPr/>
          <p:nvPr/>
        </p:nvSpPr>
        <p:spPr>
          <a:xfrm>
            <a:off x="323528" y="1229072"/>
            <a:ext cx="4032448" cy="525658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/>
            <a:r>
              <a:rPr lang="es-ES" sz="2400" dirty="0" smtClean="0"/>
              <a:t>SOBRETABLA</a:t>
            </a:r>
            <a:endParaRPr lang="es-CL" sz="2400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6243" y="2566309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724" y="2025819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351" y="3027591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7584" y="2073804"/>
            <a:ext cx="567000" cy="73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384" y="1883379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2106" y="1834067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2923" y="2830085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347020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 descr="C:\Users\cincomardesweb3\AppData\Local\Microsoft\Windows\Temporary Internet Files\Content.IE5\CB29F6E0\MC900431631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5039" y="3857364"/>
            <a:ext cx="2998415" cy="2998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395536" y="4869160"/>
            <a:ext cx="3888432" cy="120032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Pasos:</a:t>
            </a:r>
          </a:p>
          <a:p>
            <a:pPr marL="342900" indent="-342900">
              <a:buAutoNum type="arabicPeriod"/>
            </a:pPr>
            <a:r>
              <a:rPr lang="es-ES" dirty="0" err="1" smtClean="0"/>
              <a:t>Sobretabla</a:t>
            </a:r>
            <a:r>
              <a:rPr lang="es-ES" dirty="0" smtClean="0"/>
              <a:t> Informa Cargos.</a:t>
            </a:r>
          </a:p>
          <a:p>
            <a:pPr marL="342900" indent="-342900">
              <a:buAutoNum type="arabicPeriod"/>
            </a:pPr>
            <a:r>
              <a:rPr lang="es-ES" dirty="0" err="1" smtClean="0"/>
              <a:t>CtaCte</a:t>
            </a:r>
            <a:r>
              <a:rPr lang="es-ES" dirty="0" smtClean="0"/>
              <a:t>: Formula los Cargos.</a:t>
            </a:r>
          </a:p>
          <a:p>
            <a:pPr marL="342900" indent="-342900">
              <a:buAutoNum type="arabicPeriod"/>
            </a:pPr>
            <a:r>
              <a:rPr lang="es-ES" dirty="0" err="1" smtClean="0"/>
              <a:t>CtaCte</a:t>
            </a:r>
            <a:r>
              <a:rPr lang="es-ES" dirty="0" smtClean="0"/>
              <a:t>: Efectúa los Cargos.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71519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9.90053E-7 L 0.1368 0.0539 C 0.16562 0.06616 0.20798 0.07148 0.25173 0.06778 C 0.30191 0.06384 0.34132 0.05205 0.36875 0.03539 L 0.50034 -0.04002 " pathEditMode="relative" rAng="-204830" ptsTypes="FffFF">
                                      <p:cBhvr>
                                        <p:cTn id="28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08" y="2383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3951E-8 L 0.14149 0.04002 C 0.17118 0.04904 0.21562 0.0539 0.2618 0.0539 C 0.31475 0.0539 0.35694 0.04904 0.38663 0.04002 L 0.5283 4.3951E-8 " pathEditMode="relative" rAng="0" ptsTypes="FffFF">
                                      <p:cBhvr>
                                        <p:cTn id="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406" y="2683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41198E-6 L 0.14687 0.04002 C 0.17777 0.04904 0.22378 0.05389 0.2717 0.05389 C 0.32656 0.05389 0.37031 0.04904 0.40121 0.04002 L 0.54826 3.41198E-6 " pathEditMode="relative" rAng="0" ptsTypes="FffFF">
                                      <p:cBhvr>
                                        <p:cTn id="3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13" y="2683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5.5517E-7 L 0.14444 0.04002 C 0.17482 0.04904 0.22013 0.0539 0.26736 0.0539 C 0.32118 0.0539 0.36423 0.04904 0.39461 0.04025 L 0.53906 5.5517E-7 " pathEditMode="relative" rAng="0" ptsTypes="FffFF">
                                      <p:cBhvr>
                                        <p:cTn id="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44" y="2683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1152E-6 L 0.14688 0.04002 C 0.17778 0.04904 0.22379 0.0539 0.27171 0.0539 C 0.32657 0.0539 0.37032 0.04904 0.40122 0.04002 L 0.54827 -4.1152E-6 " pathEditMode="relative" rAng="0" ptsTypes="FffFF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13" y="2683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51214E-6 L 0.1415 0.04002 C 0.17118 0.04904 0.21563 0.0539 0.26181 0.0539 C 0.31476 0.0539 0.35695 0.04904 0.38663 0.04002 L 0.5283 2.51214E-6 " pathEditMode="relative" rAng="0" ptsTypes="FffFF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406" y="2683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-9.39163E-7 L 0.14444 0.04002 C 0.17483 0.04904 0.22014 0.0539 0.26736 0.0539 C 0.32118 0.0539 0.36424 0.04904 0.39462 0.04025 L 0.53906 -9.39163E-7 " pathEditMode="relative" rAng="0" ptsTypes="FffFF">
                                      <p:cBhvr>
                                        <p:cTn id="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44" y="2683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95859E-6 L 0.13646 0.05575 C 0.1651 0.06894 0.20764 0.07333 0.25121 0.07056 C 0.30156 0.06685 0.34097 0.05529 0.3684 0.03817 L 0.5 -0.0377 " pathEditMode="relative" rAng="-193285" ptsTypes="FffFF">
                                      <p:cBhvr>
                                        <p:cTn id="4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91" y="25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0034 -0.04002 L 0.60538 0.38168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43" y="21073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283 4.3951E-8 L 0.47309 0.38885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0" y="19431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4826 3.41198E-6 L 0.3592 0.31413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62" y="15707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3907 -2.65325E-6 L 0.53907 0.25006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4788024" y="1229071"/>
            <a:ext cx="4032448" cy="299201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/>
            <a:r>
              <a:rPr lang="es-ES" sz="2400" dirty="0" smtClean="0"/>
              <a:t>CUENTAS CORRIENTES</a:t>
            </a:r>
            <a:endParaRPr lang="es-CL" sz="2400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7504" y="228600"/>
            <a:ext cx="8928992" cy="990600"/>
          </a:xfrm>
        </p:spPr>
        <p:txBody>
          <a:bodyPr>
            <a:normAutofit fontScale="90000"/>
          </a:bodyPr>
          <a:lstStyle/>
          <a:p>
            <a:r>
              <a:rPr lang="es-ES" sz="3600" dirty="0"/>
              <a:t>Ciclo de Vida de un </a:t>
            </a:r>
            <a:r>
              <a:rPr lang="es-ES" sz="3600" dirty="0" smtClean="0"/>
              <a:t>Descuento</a:t>
            </a:r>
            <a:br>
              <a:rPr lang="es-ES" sz="3600" dirty="0" smtClean="0"/>
            </a:br>
            <a:r>
              <a:rPr lang="es-ES" sz="3600" dirty="0" smtClean="0"/>
              <a:t>Informado, Formulado  y NO Efectuado</a:t>
            </a:r>
            <a:endParaRPr lang="es-CL" sz="3600" dirty="0"/>
          </a:p>
        </p:txBody>
      </p:sp>
      <p:sp>
        <p:nvSpPr>
          <p:cNvPr id="7" name="6 Rectángulo"/>
          <p:cNvSpPr/>
          <p:nvPr/>
        </p:nvSpPr>
        <p:spPr>
          <a:xfrm>
            <a:off x="323528" y="1229072"/>
            <a:ext cx="4032448" cy="525658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/>
            <a:r>
              <a:rPr lang="es-ES" sz="2400" dirty="0" smtClean="0"/>
              <a:t>SOBRETABLA</a:t>
            </a:r>
            <a:endParaRPr lang="es-CL" sz="2400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6243" y="2566309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724" y="2025819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351" y="3027591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7584" y="2073804"/>
            <a:ext cx="567000" cy="73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384" y="1883379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2106" y="1834067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2923" y="2830085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347020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 descr="C:\Users\cincomardesweb3\AppData\Local\Microsoft\Windows\Temporary Internet Files\Content.IE5\CB29F6E0\MC900431631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655933"/>
            <a:ext cx="1296144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C:\Users\cincomardesweb3\AppData\Local\Microsoft\Windows\Temporary Internet Files\Content.IE5\HAYDV38D\MC900432526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56376" y="1642840"/>
            <a:ext cx="765957" cy="76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Llamada ovalada"/>
          <p:cNvSpPr/>
          <p:nvPr/>
        </p:nvSpPr>
        <p:spPr>
          <a:xfrm>
            <a:off x="5796136" y="116632"/>
            <a:ext cx="3347864" cy="1224136"/>
          </a:xfrm>
          <a:prstGeom prst="wedgeEllipseCallout">
            <a:avLst>
              <a:gd name="adj1" fmla="val 24100"/>
              <a:gd name="adj2" fmla="val 139583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Cargo Pendiente</a:t>
            </a:r>
          </a:p>
          <a:p>
            <a:pPr algn="ctr"/>
            <a:r>
              <a:rPr lang="es-ES" sz="1200" dirty="0" smtClean="0"/>
              <a:t>Motivos: Baja, </a:t>
            </a:r>
            <a:r>
              <a:rPr lang="es-ES" sz="1200" dirty="0"/>
              <a:t>Tope </a:t>
            </a:r>
            <a:r>
              <a:rPr lang="es-ES" sz="1200" dirty="0" smtClean="0"/>
              <a:t>total haberes Permiso sin goce desueldo.</a:t>
            </a:r>
            <a:endParaRPr lang="es-ES" sz="1200" dirty="0"/>
          </a:p>
        </p:txBody>
      </p:sp>
      <p:sp>
        <p:nvSpPr>
          <p:cNvPr id="18" name="17 CuadroTexto"/>
          <p:cNvSpPr txBox="1"/>
          <p:nvPr/>
        </p:nvSpPr>
        <p:spPr>
          <a:xfrm>
            <a:off x="395536" y="4365104"/>
            <a:ext cx="3888432" cy="203132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Pasos:</a:t>
            </a:r>
          </a:p>
          <a:p>
            <a:pPr marL="342900" indent="-342900">
              <a:buAutoNum type="arabicPeriod"/>
            </a:pPr>
            <a:r>
              <a:rPr lang="es-ES" dirty="0" err="1" smtClean="0"/>
              <a:t>Sobretabla</a:t>
            </a:r>
            <a:r>
              <a:rPr lang="es-ES" dirty="0" smtClean="0"/>
              <a:t> Informa Cargos.</a:t>
            </a:r>
          </a:p>
          <a:p>
            <a:pPr marL="342900" indent="-342900">
              <a:buAutoNum type="arabicPeriod"/>
            </a:pPr>
            <a:r>
              <a:rPr lang="es-ES" dirty="0" err="1" smtClean="0"/>
              <a:t>CtaCte</a:t>
            </a:r>
            <a:r>
              <a:rPr lang="es-ES" dirty="0" smtClean="0"/>
              <a:t>: Formula los Cargos.</a:t>
            </a:r>
          </a:p>
          <a:p>
            <a:pPr marL="342900" indent="-342900">
              <a:buAutoNum type="arabicPeriod"/>
            </a:pPr>
            <a:r>
              <a:rPr lang="es-ES" dirty="0" err="1" smtClean="0"/>
              <a:t>CtaCte</a:t>
            </a:r>
            <a:r>
              <a:rPr lang="es-ES" dirty="0" smtClean="0"/>
              <a:t>: Efectúa los Cargos, pero uno no lo puede realizar, por lo tanto el depósito es menor y queda como “cargo pendiente”.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45624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9.90053E-7 L 0.1368 0.0539 C 0.16562 0.06616 0.20798 0.07148 0.25173 0.06778 C 0.30191 0.06384 0.34132 0.05205 0.36875 0.03539 L 0.50034 -0.04002 " pathEditMode="relative" rAng="-204830" ptsTypes="FffFF">
                                      <p:cBhvr>
                                        <p:cTn id="28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08" y="2383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3951E-8 L 0.14149 0.04002 C 0.17118 0.04904 0.21562 0.0539 0.2618 0.0539 C 0.31475 0.0539 0.35694 0.04904 0.38663 0.04002 L 0.5283 4.3951E-8 " pathEditMode="relative" rAng="0" ptsTypes="FffFF">
                                      <p:cBhvr>
                                        <p:cTn id="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406" y="2683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41198E-6 L 0.14687 0.04002 C 0.17777 0.04904 0.22378 0.05389 0.2717 0.05389 C 0.32656 0.05389 0.37031 0.04904 0.40121 0.04002 L 0.54826 3.41198E-6 " pathEditMode="relative" rAng="0" ptsTypes="FffFF">
                                      <p:cBhvr>
                                        <p:cTn id="3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13" y="2683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5.5517E-7 L 0.14444 0.04002 C 0.17482 0.04904 0.22013 0.0539 0.26736 0.0539 C 0.32118 0.0539 0.36423 0.04904 0.39461 0.04025 L 0.53906 5.5517E-7 " pathEditMode="relative" rAng="0" ptsTypes="FffFF">
                                      <p:cBhvr>
                                        <p:cTn id="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44" y="2683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1152E-6 L 0.14688 0.04002 C 0.17778 0.04904 0.22379 0.0539 0.27171 0.0539 C 0.32657 0.0539 0.37032 0.04904 0.40122 0.04002 L 0.54827 -4.1152E-6 " pathEditMode="relative" rAng="0" ptsTypes="FffFF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13" y="2683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51214E-6 L 0.1415 0.04002 C 0.17118 0.04904 0.21563 0.0539 0.26181 0.0539 C 0.31476 0.0539 0.35695 0.04904 0.38663 0.04002 L 0.5283 2.51214E-6 " pathEditMode="relative" rAng="0" ptsTypes="FffFF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406" y="2683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-9.39163E-7 L 0.14444 0.04002 C 0.17483 0.04904 0.22014 0.0539 0.26736 0.0539 C 0.32118 0.0539 0.36424 0.04904 0.39462 0.04025 L 0.53906 -9.39163E-7 " pathEditMode="relative" rAng="0" ptsTypes="FffFF">
                                      <p:cBhvr>
                                        <p:cTn id="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44" y="2683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95859E-6 L 0.13646 0.05575 C 0.1651 0.06894 0.20764 0.07333 0.25121 0.07056 C 0.30156 0.06685 0.34097 0.05529 0.3684 0.03817 L 0.5 -0.0377 " pathEditMode="relative" rAng="-193285" ptsTypes="FffFF">
                                      <p:cBhvr>
                                        <p:cTn id="4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91" y="25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0034 -0.04002 L 0.60538 0.38168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43" y="21073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283 4.3951E-8 L 0.47309 0.38885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0" y="19431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3907 -2.65325E-6 L 0.53907 0.25006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4788024" y="1229071"/>
            <a:ext cx="4032448" cy="299201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/>
            <a:r>
              <a:rPr lang="es-ES" sz="2400" dirty="0" smtClean="0"/>
              <a:t>CUENTAS CORRIENTES</a:t>
            </a:r>
            <a:endParaRPr lang="es-CL" sz="2400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7504" y="228600"/>
            <a:ext cx="8928992" cy="990600"/>
          </a:xfrm>
        </p:spPr>
        <p:txBody>
          <a:bodyPr>
            <a:normAutofit fontScale="90000"/>
          </a:bodyPr>
          <a:lstStyle/>
          <a:p>
            <a:r>
              <a:rPr lang="es-ES" sz="3600" dirty="0"/>
              <a:t>Ciclo de Vida de un </a:t>
            </a:r>
            <a:r>
              <a:rPr lang="es-ES" sz="3600" dirty="0" smtClean="0"/>
              <a:t>Descuento</a:t>
            </a:r>
            <a:br>
              <a:rPr lang="es-ES" sz="3600" dirty="0" smtClean="0"/>
            </a:br>
            <a:r>
              <a:rPr lang="es-ES" sz="3600" dirty="0" smtClean="0"/>
              <a:t>Informado, Formulado + Cargo Pend. y Efectuado</a:t>
            </a:r>
            <a:endParaRPr lang="es-CL" sz="3600" dirty="0"/>
          </a:p>
        </p:txBody>
      </p:sp>
      <p:sp>
        <p:nvSpPr>
          <p:cNvPr id="7" name="6 Rectángulo"/>
          <p:cNvSpPr/>
          <p:nvPr/>
        </p:nvSpPr>
        <p:spPr>
          <a:xfrm>
            <a:off x="323528" y="1229072"/>
            <a:ext cx="4032448" cy="525658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/>
            <a:r>
              <a:rPr lang="es-ES" sz="2400" dirty="0" smtClean="0"/>
              <a:t>SOBRETABLA</a:t>
            </a:r>
            <a:endParaRPr lang="es-CL" sz="2400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6243" y="2566309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724" y="2025819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351" y="3027591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7584" y="2073804"/>
            <a:ext cx="567000" cy="73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384" y="1883379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2106" y="1834067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2923" y="2830085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347020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1484" y="1578159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6385" y="1333499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 descr="C:\Users\cincomardesweb3\AppData\Local\Microsoft\Windows\Temporary Internet Files\Content.IE5\CB29F6E0\MC900431631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7" y="3124323"/>
            <a:ext cx="4464500" cy="4464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17 CuadroTexto"/>
          <p:cNvSpPr txBox="1"/>
          <p:nvPr/>
        </p:nvSpPr>
        <p:spPr>
          <a:xfrm>
            <a:off x="251520" y="4581128"/>
            <a:ext cx="4176464" cy="203132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Pasos:</a:t>
            </a:r>
          </a:p>
          <a:p>
            <a:pPr marL="342900" indent="-342900">
              <a:buAutoNum type="arabicPeriod"/>
            </a:pPr>
            <a:r>
              <a:rPr lang="es-ES" dirty="0" err="1" smtClean="0"/>
              <a:t>Sobretabla</a:t>
            </a:r>
            <a:r>
              <a:rPr lang="es-ES" dirty="0" smtClean="0"/>
              <a:t> Informa Cargos.</a:t>
            </a:r>
          </a:p>
          <a:p>
            <a:pPr marL="342900" indent="-342900">
              <a:buAutoNum type="arabicPeriod"/>
            </a:pPr>
            <a:r>
              <a:rPr lang="es-ES" dirty="0" err="1" smtClean="0"/>
              <a:t>CtaCte</a:t>
            </a:r>
            <a:r>
              <a:rPr lang="es-ES" dirty="0" smtClean="0"/>
              <a:t>: Formula los Cargos.</a:t>
            </a:r>
          </a:p>
          <a:p>
            <a:pPr marL="342900" indent="-342900">
              <a:buAutoNum type="arabicPeriod"/>
            </a:pPr>
            <a:r>
              <a:rPr lang="es-ES" dirty="0" err="1" smtClean="0"/>
              <a:t>CtaCte</a:t>
            </a:r>
            <a:r>
              <a:rPr lang="es-ES" dirty="0" smtClean="0"/>
              <a:t>: Formula los Cargos Pendientes.</a:t>
            </a:r>
          </a:p>
          <a:p>
            <a:pPr marL="342900" indent="-342900">
              <a:buAutoNum type="arabicPeriod"/>
            </a:pPr>
            <a:r>
              <a:rPr lang="es-ES" dirty="0" err="1" smtClean="0"/>
              <a:t>CtaCte</a:t>
            </a:r>
            <a:r>
              <a:rPr lang="es-ES" dirty="0" smtClean="0"/>
              <a:t>: Efectúa todos los cargos, por lo tanto, el depósito es mayor a lo solicitado.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70208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9.90053E-7 L 0.1368 0.0539 C 0.16562 0.06616 0.20798 0.07148 0.25173 0.06778 C 0.30191 0.06384 0.34132 0.05205 0.36875 0.03539 L 0.50034 -0.04002 " pathEditMode="relative" rAng="-204830" ptsTypes="FffFF">
                                      <p:cBhvr>
                                        <p:cTn id="28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08" y="2383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3951E-8 L 0.14149 0.04002 C 0.17118 0.04904 0.21562 0.0539 0.2618 0.0539 C 0.31475 0.0539 0.35694 0.04904 0.38663 0.04002 L 0.5283 4.3951E-8 " pathEditMode="relative" rAng="0" ptsTypes="FffFF">
                                      <p:cBhvr>
                                        <p:cTn id="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406" y="2683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41198E-6 L 0.14687 0.04002 C 0.17777 0.04904 0.22378 0.05389 0.2717 0.05389 C 0.32656 0.05389 0.37031 0.04904 0.40121 0.04002 L 0.54826 3.41198E-6 " pathEditMode="relative" rAng="0" ptsTypes="FffFF">
                                      <p:cBhvr>
                                        <p:cTn id="3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13" y="2683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5.5517E-7 L 0.14444 0.04002 C 0.17482 0.04904 0.22013 0.0539 0.26736 0.0539 C 0.32118 0.0539 0.36423 0.04904 0.39461 0.04025 L 0.53906 5.5517E-7 " pathEditMode="relative" rAng="0" ptsTypes="FffFF">
                                      <p:cBhvr>
                                        <p:cTn id="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44" y="2683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1152E-6 L 0.14688 0.04002 C 0.17778 0.04904 0.22379 0.0539 0.27171 0.0539 C 0.32657 0.0539 0.37032 0.04904 0.40122 0.04002 L 0.54827 -4.1152E-6 " pathEditMode="relative" rAng="0" ptsTypes="FffFF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13" y="2683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51214E-6 L 0.1415 0.04002 C 0.17118 0.04904 0.21563 0.0539 0.26181 0.0539 C 0.31476 0.0539 0.35695 0.04904 0.38663 0.04002 L 0.5283 2.51214E-6 " pathEditMode="relative" rAng="0" ptsTypes="FffFF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406" y="2683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-9.39163E-7 L 0.14444 0.04002 C 0.17483 0.04904 0.22014 0.0539 0.26736 0.0539 C 0.32118 0.0539 0.36424 0.04904 0.39462 0.04025 L 0.53906 -9.39163E-7 " pathEditMode="relative" rAng="0" ptsTypes="FffFF">
                                      <p:cBhvr>
                                        <p:cTn id="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44" y="2683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95859E-6 L 0.13646 0.05575 C 0.1651 0.06894 0.20764 0.07333 0.25121 0.07056 C 0.30156 0.06685 0.34097 0.05529 0.3684 0.03817 L 0.5 -0.0377 " pathEditMode="relative" rAng="-193285" ptsTypes="FffFF">
                                      <p:cBhvr>
                                        <p:cTn id="4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91" y="25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89082E-6 L -0.03004 0.14712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0" y="7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4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0034 -0.04002 L 0.60538 0.38168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43" y="21073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283 4.3951E-8 L 0.47309 0.38885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0" y="19431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4826 3.41198E-6 L 0.3592 0.31413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62" y="15707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3907 -2.65325E-6 L 0.53907 0.25006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491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004 0.14712 L -0.1323 0.46172 " pathEditMode="fixed" rAng="0" ptsTypes="AA">
                                      <p:cBhvr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22" y="157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4788024" y="1229071"/>
            <a:ext cx="4032448" cy="299201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/>
            <a:r>
              <a:rPr lang="es-ES" sz="2400" dirty="0" smtClean="0"/>
              <a:t>CUENTAS CORRIENTES</a:t>
            </a:r>
            <a:endParaRPr lang="es-CL" sz="2400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7504" y="228600"/>
            <a:ext cx="8928992" cy="990600"/>
          </a:xfrm>
        </p:spPr>
        <p:txBody>
          <a:bodyPr>
            <a:normAutofit fontScale="90000"/>
          </a:bodyPr>
          <a:lstStyle/>
          <a:p>
            <a:r>
              <a:rPr lang="es-ES" sz="3600" dirty="0"/>
              <a:t>Ciclo de Vida de un </a:t>
            </a:r>
            <a:r>
              <a:rPr lang="es-ES" sz="3600" dirty="0" smtClean="0"/>
              <a:t>Descuento</a:t>
            </a:r>
            <a:br>
              <a:rPr lang="es-ES" sz="3600" dirty="0" smtClean="0"/>
            </a:br>
            <a:r>
              <a:rPr lang="es-ES" sz="3600" dirty="0" smtClean="0"/>
              <a:t>Informado, </a:t>
            </a:r>
            <a:r>
              <a:rPr lang="es-ES" sz="3600" dirty="0" err="1" smtClean="0"/>
              <a:t>Formulado+Cargo</a:t>
            </a:r>
            <a:r>
              <a:rPr lang="es-ES" sz="3600" dirty="0" smtClean="0"/>
              <a:t> Pend. y NO Efectuado</a:t>
            </a:r>
            <a:endParaRPr lang="es-CL" sz="3600" dirty="0"/>
          </a:p>
        </p:txBody>
      </p:sp>
      <p:sp>
        <p:nvSpPr>
          <p:cNvPr id="7" name="6 Rectángulo"/>
          <p:cNvSpPr/>
          <p:nvPr/>
        </p:nvSpPr>
        <p:spPr>
          <a:xfrm>
            <a:off x="323528" y="1229072"/>
            <a:ext cx="4032448" cy="525658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/>
            <a:r>
              <a:rPr lang="es-ES" sz="2400" dirty="0" smtClean="0"/>
              <a:t>SOBRETABLA</a:t>
            </a:r>
            <a:endParaRPr lang="es-CL" sz="2400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6243" y="2566309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724" y="2025819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351" y="3027591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7584" y="2073804"/>
            <a:ext cx="567000" cy="73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384" y="1883379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2106" y="1834067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2923" y="2830085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347020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1484" y="1578159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6385" y="1333499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 descr="C:\Users\cincomardesweb3\AppData\Local\Microsoft\Windows\Temporary Internet Files\Content.IE5\CB29F6E0\MC900431631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8762" y="4221088"/>
            <a:ext cx="2270970" cy="2270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17 CuadroTexto"/>
          <p:cNvSpPr txBox="1"/>
          <p:nvPr/>
        </p:nvSpPr>
        <p:spPr>
          <a:xfrm>
            <a:off x="251520" y="4581128"/>
            <a:ext cx="4176464" cy="203132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Pasos:</a:t>
            </a:r>
          </a:p>
          <a:p>
            <a:pPr marL="342900" indent="-342900">
              <a:buAutoNum type="arabicPeriod"/>
            </a:pPr>
            <a:r>
              <a:rPr lang="es-ES" dirty="0" err="1" smtClean="0"/>
              <a:t>Sobretabla</a:t>
            </a:r>
            <a:r>
              <a:rPr lang="es-ES" dirty="0" smtClean="0"/>
              <a:t> Informa Cargos.</a:t>
            </a:r>
          </a:p>
          <a:p>
            <a:pPr marL="342900" indent="-342900">
              <a:buAutoNum type="arabicPeriod"/>
            </a:pPr>
            <a:r>
              <a:rPr lang="es-ES" dirty="0" err="1" smtClean="0"/>
              <a:t>CtaCte</a:t>
            </a:r>
            <a:r>
              <a:rPr lang="es-ES" dirty="0" smtClean="0"/>
              <a:t>: Formula los Cargos.</a:t>
            </a:r>
          </a:p>
          <a:p>
            <a:pPr marL="342900" indent="-342900">
              <a:buAutoNum type="arabicPeriod"/>
            </a:pPr>
            <a:r>
              <a:rPr lang="es-ES" dirty="0" err="1" smtClean="0"/>
              <a:t>CtaCte</a:t>
            </a:r>
            <a:r>
              <a:rPr lang="es-ES" dirty="0" smtClean="0"/>
              <a:t>: Formula los Cargos Pendientes.</a:t>
            </a:r>
          </a:p>
          <a:p>
            <a:pPr marL="342900" indent="-342900">
              <a:buAutoNum type="arabicPeriod"/>
            </a:pPr>
            <a:r>
              <a:rPr lang="es-ES" dirty="0" err="1" smtClean="0"/>
              <a:t>CtaCte</a:t>
            </a:r>
            <a:r>
              <a:rPr lang="es-ES" dirty="0" smtClean="0"/>
              <a:t>: Efectúa los Cargos, pero nuevamente no puede… quedando dos cargos pendientes.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70882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9.90053E-7 L 0.1368 0.0539 C 0.16562 0.06616 0.20798 0.07148 0.25173 0.06778 C 0.30191 0.06384 0.34132 0.05205 0.36875 0.03539 L 0.50034 -0.04002 " pathEditMode="relative" rAng="-204830" ptsTypes="FffFF">
                                      <p:cBhvr>
                                        <p:cTn id="28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08" y="2383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3951E-8 L 0.14149 0.04002 C 0.17118 0.04904 0.21562 0.0539 0.2618 0.0539 C 0.31475 0.0539 0.35694 0.04904 0.38663 0.04002 L 0.5283 4.3951E-8 " pathEditMode="relative" rAng="0" ptsTypes="FffFF">
                                      <p:cBhvr>
                                        <p:cTn id="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406" y="2683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41198E-6 L 0.14687 0.04002 C 0.17777 0.04904 0.22378 0.05389 0.2717 0.05389 C 0.32656 0.05389 0.37031 0.04904 0.40121 0.04002 L 0.54826 3.41198E-6 " pathEditMode="relative" rAng="0" ptsTypes="FffFF">
                                      <p:cBhvr>
                                        <p:cTn id="3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13" y="2683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5.5517E-7 L 0.14444 0.04002 C 0.17482 0.04904 0.22013 0.0539 0.26736 0.0539 C 0.32118 0.0539 0.36423 0.04904 0.39461 0.04025 L 0.53906 5.5517E-7 " pathEditMode="relative" rAng="0" ptsTypes="FffFF">
                                      <p:cBhvr>
                                        <p:cTn id="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44" y="2683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1152E-6 L 0.14688 0.04002 C 0.17778 0.04904 0.22379 0.0539 0.27171 0.0539 C 0.32657 0.0539 0.37032 0.04904 0.40122 0.04002 L 0.54827 -4.1152E-6 " pathEditMode="relative" rAng="0" ptsTypes="FffFF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13" y="2683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51214E-6 L 0.1415 0.04002 C 0.17118 0.04904 0.21563 0.0539 0.26181 0.0539 C 0.31476 0.0539 0.35695 0.04904 0.38663 0.04002 L 0.5283 2.51214E-6 " pathEditMode="relative" rAng="0" ptsTypes="FffFF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406" y="2683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-9.39163E-7 L 0.14444 0.04002 C 0.17483 0.04904 0.22014 0.0539 0.26736 0.0539 C 0.32118 0.0539 0.36424 0.04904 0.39462 0.04025 L 0.53906 -9.39163E-7 " pathEditMode="relative" rAng="0" ptsTypes="FffFF">
                                      <p:cBhvr>
                                        <p:cTn id="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44" y="2683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95859E-6 L 0.13646 0.05575 C 0.1651 0.06894 0.20764 0.07333 0.25121 0.07056 C 0.30156 0.06685 0.34097 0.05529 0.3684 0.03817 L 0.5 -0.0377 " pathEditMode="relative" rAng="-193285" ptsTypes="FffFF">
                                      <p:cBhvr>
                                        <p:cTn id="4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91" y="25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89082E-6 L -0.03004 0.14712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0" y="7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4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0034 -0.04002 L 0.60538 0.38168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43" y="21073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283 4.3951E-8 L 0.47309 0.38885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0" y="19431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3907 -2.65325E-6 L 0.53907 0.25006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4788024" y="1229071"/>
            <a:ext cx="4032448" cy="299201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/>
            <a:r>
              <a:rPr lang="es-ES" sz="2400" dirty="0" smtClean="0"/>
              <a:t>CUENTAS CORRIENTES</a:t>
            </a:r>
            <a:endParaRPr lang="es-CL" sz="2400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7504" y="228600"/>
            <a:ext cx="8928992" cy="990600"/>
          </a:xfrm>
        </p:spPr>
        <p:txBody>
          <a:bodyPr>
            <a:normAutofit fontScale="90000"/>
          </a:bodyPr>
          <a:lstStyle/>
          <a:p>
            <a:r>
              <a:rPr lang="es-ES" sz="3600" dirty="0"/>
              <a:t>Ciclo de Vida de un </a:t>
            </a:r>
            <a:r>
              <a:rPr lang="es-ES" sz="3600" dirty="0" smtClean="0"/>
              <a:t>Descuento</a:t>
            </a:r>
            <a:br>
              <a:rPr lang="es-ES" sz="3600" dirty="0" smtClean="0"/>
            </a:br>
            <a:r>
              <a:rPr lang="es-ES" sz="3600" dirty="0" smtClean="0"/>
              <a:t>No Informado, Formulado y NO Efectuado</a:t>
            </a:r>
            <a:endParaRPr lang="es-CL" sz="3600" dirty="0"/>
          </a:p>
        </p:txBody>
      </p:sp>
      <p:sp>
        <p:nvSpPr>
          <p:cNvPr id="7" name="6 Rectángulo"/>
          <p:cNvSpPr/>
          <p:nvPr/>
        </p:nvSpPr>
        <p:spPr>
          <a:xfrm>
            <a:off x="323528" y="1229072"/>
            <a:ext cx="4032448" cy="525658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/>
            <a:r>
              <a:rPr lang="es-ES" sz="2400" dirty="0" smtClean="0"/>
              <a:t>SOBRETABLA</a:t>
            </a:r>
            <a:endParaRPr lang="es-CL" sz="2400" dirty="0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724" y="2025819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351" y="3027591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7584" y="2073804"/>
            <a:ext cx="567000" cy="73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384" y="1883379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2106" y="1834067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2923" y="2830085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1484" y="1578159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6385" y="1333499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 descr="C:\Users\cincomardesweb3\AppData\Local\Microsoft\Windows\Temporary Internet Files\Content.IE5\CB29F6E0\MC900431631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6714" y="3789040"/>
            <a:ext cx="3135066" cy="3135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1333499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18 CuadroTexto"/>
          <p:cNvSpPr txBox="1"/>
          <p:nvPr/>
        </p:nvSpPr>
        <p:spPr>
          <a:xfrm>
            <a:off x="0" y="4293096"/>
            <a:ext cx="4891442" cy="23083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Pasos:</a:t>
            </a:r>
          </a:p>
          <a:p>
            <a:pPr marL="342900" indent="-342900">
              <a:buFontTx/>
              <a:buAutoNum type="arabicPeriod"/>
            </a:pPr>
            <a:r>
              <a:rPr lang="es-ES" dirty="0" err="1" smtClean="0"/>
              <a:t>Sobretabla</a:t>
            </a:r>
            <a:r>
              <a:rPr lang="es-ES" dirty="0" smtClean="0"/>
              <a:t> Informa Cargos</a:t>
            </a:r>
            <a:br>
              <a:rPr lang="es-ES" dirty="0" smtClean="0"/>
            </a:br>
            <a:r>
              <a:rPr lang="es-ES" dirty="0" smtClean="0"/>
              <a:t>Nótese </a:t>
            </a:r>
            <a:r>
              <a:rPr lang="es-ES" dirty="0"/>
              <a:t>que no se </a:t>
            </a:r>
            <a:r>
              <a:rPr lang="es-ES" dirty="0" smtClean="0"/>
              <a:t>informan cargos al funcionario que ya tiene cargos pendientes.</a:t>
            </a:r>
          </a:p>
          <a:p>
            <a:pPr marL="342900" indent="-342900">
              <a:buAutoNum type="arabicPeriod"/>
            </a:pPr>
            <a:r>
              <a:rPr lang="es-ES" dirty="0" err="1" smtClean="0"/>
              <a:t>CtaCte</a:t>
            </a:r>
            <a:r>
              <a:rPr lang="es-ES" dirty="0" smtClean="0"/>
              <a:t>: Formula los Cargos.</a:t>
            </a:r>
          </a:p>
          <a:p>
            <a:pPr marL="342900" indent="-342900">
              <a:buAutoNum type="arabicPeriod"/>
            </a:pPr>
            <a:r>
              <a:rPr lang="es-ES" dirty="0" err="1" smtClean="0"/>
              <a:t>CtaCte</a:t>
            </a:r>
            <a:r>
              <a:rPr lang="es-ES" dirty="0" smtClean="0"/>
              <a:t>: Formula los Cargos Pendientes.</a:t>
            </a:r>
          </a:p>
          <a:p>
            <a:pPr marL="342900" indent="-342900">
              <a:buAutoNum type="arabicPeriod"/>
            </a:pPr>
            <a:r>
              <a:rPr lang="es-ES" dirty="0" err="1" smtClean="0"/>
              <a:t>CtaCte</a:t>
            </a:r>
            <a:r>
              <a:rPr lang="es-ES" dirty="0" smtClean="0"/>
              <a:t>: Efectúa los Cargos, pero nuevamente no puede… quedado varios cargos pendientes.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3778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9.90053E-7 L 0.1368 0.0539 C 0.16562 0.06616 0.20798 0.07148 0.25173 0.06778 C 0.30191 0.06384 0.34132 0.05205 0.36875 0.03539 L 0.50034 -0.04002 " pathEditMode="relative" rAng="-204830" ptsTypes="FffFF">
                                      <p:cBhvr>
                                        <p:cTn id="23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08" y="2383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3951E-8 L 0.14149 0.04002 C 0.17118 0.04904 0.21562 0.0539 0.2618 0.0539 C 0.31475 0.0539 0.35694 0.04904 0.38663 0.04002 L 0.5283 4.3951E-8 " pathEditMode="relative" rAng="0" ptsTypes="FffFF">
                                      <p:cBhvr>
                                        <p:cTn id="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406" y="2683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5.5517E-7 L 0.14444 0.04002 C 0.17482 0.04904 0.22013 0.0539 0.26736 0.0539 C 0.32118 0.0539 0.36423 0.04904 0.39461 0.04025 L 0.53906 5.5517E-7 " pathEditMode="relative" rAng="0" ptsTypes="FffFF">
                                      <p:cBhvr>
                                        <p:cTn id="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44" y="2683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51214E-6 L 0.1415 0.04002 C 0.17118 0.04904 0.21563 0.0539 0.26181 0.0539 C 0.31476 0.0539 0.35695 0.04904 0.38663 0.04002 L 0.5283 2.51214E-6 " pathEditMode="relative" rAng="0" ptsTypes="FffFF">
                                      <p:cBhvr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406" y="2683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-9.39163E-7 L 0.14444 0.04002 C 0.17483 0.04904 0.22014 0.0539 0.26736 0.0539 C 0.32118 0.0539 0.36424 0.04904 0.39462 0.04025 L 0.53906 -9.39163E-7 " pathEditMode="relative" rAng="0" ptsTypes="FffFF"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44" y="2683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95859E-6 L 0.13646 0.05575 C 0.1651 0.06894 0.20764 0.07333 0.25121 0.07056 C 0.30156 0.06685 0.34097 0.05529 0.3684 0.03817 L 0.5 -0.0377 " pathEditMode="relative" rAng="-193285" ptsTypes="FffFF">
                                      <p:cBhvr>
                                        <p:cTn id="3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91" y="25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0034 -0.04002 L 0.60538 0.38168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43" y="21073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283 4.3951E-8 L 0.47309 0.38885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0" y="19431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3907 -2.65325E-6 L 0.53907 0.25006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4788024" y="1229071"/>
            <a:ext cx="4032448" cy="299201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/>
            <a:r>
              <a:rPr lang="es-ES" sz="2400" dirty="0" smtClean="0"/>
              <a:t>CUENTAS CORRIENTES</a:t>
            </a:r>
            <a:endParaRPr lang="es-CL" sz="2400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7504" y="228600"/>
            <a:ext cx="8928992" cy="990600"/>
          </a:xfrm>
        </p:spPr>
        <p:txBody>
          <a:bodyPr>
            <a:normAutofit fontScale="90000"/>
          </a:bodyPr>
          <a:lstStyle/>
          <a:p>
            <a:r>
              <a:rPr lang="es-ES" sz="3600" dirty="0"/>
              <a:t>Ciclo de Vida de un </a:t>
            </a:r>
            <a:r>
              <a:rPr lang="es-ES" sz="3600" dirty="0" smtClean="0"/>
              <a:t>Descuento</a:t>
            </a:r>
            <a:br>
              <a:rPr lang="es-ES" sz="3600" dirty="0" smtClean="0"/>
            </a:br>
            <a:r>
              <a:rPr lang="es-ES" sz="3600" dirty="0" smtClean="0"/>
              <a:t>Cargos Pendientes “Viven” en </a:t>
            </a:r>
            <a:r>
              <a:rPr lang="es-ES" sz="3600" dirty="0" err="1" smtClean="0"/>
              <a:t>Cta</a:t>
            </a:r>
            <a:r>
              <a:rPr lang="es-ES" sz="3600" dirty="0" smtClean="0"/>
              <a:t> Cte.</a:t>
            </a:r>
            <a:endParaRPr lang="es-CL" sz="3600" dirty="0"/>
          </a:p>
        </p:txBody>
      </p:sp>
      <p:sp>
        <p:nvSpPr>
          <p:cNvPr id="7" name="6 Rectángulo"/>
          <p:cNvSpPr/>
          <p:nvPr/>
        </p:nvSpPr>
        <p:spPr>
          <a:xfrm>
            <a:off x="323528" y="1229072"/>
            <a:ext cx="4032448" cy="525658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/>
            <a:r>
              <a:rPr lang="es-ES" sz="2400" dirty="0" smtClean="0"/>
              <a:t>SOBRETABLA</a:t>
            </a:r>
            <a:endParaRPr lang="es-CL" sz="2400" dirty="0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1484" y="1578159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6385" y="1333499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7179" y="1675226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430566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6749" y="2624063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852063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8954" y="2619664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624063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1333499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50" y="2905458"/>
            <a:ext cx="4511040" cy="36347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cxnSp>
        <p:nvCxnSpPr>
          <p:cNvPr id="6" name="5 Conector recto"/>
          <p:cNvCxnSpPr/>
          <p:nvPr/>
        </p:nvCxnSpPr>
        <p:spPr>
          <a:xfrm>
            <a:off x="323528" y="4437112"/>
            <a:ext cx="204674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3" name="32 Conector recto"/>
          <p:cNvCxnSpPr/>
          <p:nvPr/>
        </p:nvCxnSpPr>
        <p:spPr>
          <a:xfrm>
            <a:off x="323528" y="4581128"/>
            <a:ext cx="204674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5" name="34 Conector recto"/>
          <p:cNvCxnSpPr/>
          <p:nvPr/>
        </p:nvCxnSpPr>
        <p:spPr>
          <a:xfrm>
            <a:off x="323528" y="4771251"/>
            <a:ext cx="204674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35 Conector recto"/>
          <p:cNvCxnSpPr/>
          <p:nvPr/>
        </p:nvCxnSpPr>
        <p:spPr>
          <a:xfrm>
            <a:off x="323528" y="6021288"/>
            <a:ext cx="204674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7" name="Picture 9" descr="C:\Users\cincomardesweb3\AppData\Local\Microsoft\Windows\Temporary Internet Files\Content.IE5\CB29F6E0\MC900431631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4665" y="4129809"/>
            <a:ext cx="2666922" cy="2666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Flecha curvada hacia la derecha"/>
          <p:cNvSpPr/>
          <p:nvPr/>
        </p:nvSpPr>
        <p:spPr>
          <a:xfrm flipH="1">
            <a:off x="3419872" y="1675226"/>
            <a:ext cx="5040560" cy="4994133"/>
          </a:xfrm>
          <a:prstGeom prst="curvedRightArrow">
            <a:avLst/>
          </a:prstGeom>
          <a:solidFill>
            <a:schemeClr val="accent1">
              <a:alpha val="4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6963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4788024" y="1229071"/>
            <a:ext cx="4032448" cy="299201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/>
            <a:r>
              <a:rPr lang="es-ES" sz="2400" dirty="0" smtClean="0"/>
              <a:t>CUENTAS CORRIENTES</a:t>
            </a:r>
            <a:endParaRPr lang="es-CL" sz="2400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7504" y="228600"/>
            <a:ext cx="8928992" cy="990600"/>
          </a:xfrm>
        </p:spPr>
        <p:txBody>
          <a:bodyPr>
            <a:normAutofit fontScale="90000"/>
          </a:bodyPr>
          <a:lstStyle/>
          <a:p>
            <a:r>
              <a:rPr lang="es-ES" sz="3600" dirty="0"/>
              <a:t>Ciclo de Vida de un </a:t>
            </a:r>
            <a:r>
              <a:rPr lang="es-ES" sz="3600" dirty="0" smtClean="0"/>
              <a:t>Descuento</a:t>
            </a:r>
            <a:br>
              <a:rPr lang="es-ES" sz="3600" dirty="0" smtClean="0"/>
            </a:br>
            <a:r>
              <a:rPr lang="es-ES" sz="3600" dirty="0" smtClean="0"/>
              <a:t>Cargos Pendientes “Viven” en </a:t>
            </a:r>
            <a:r>
              <a:rPr lang="es-ES" sz="3600" dirty="0" err="1" smtClean="0"/>
              <a:t>Cta</a:t>
            </a:r>
            <a:r>
              <a:rPr lang="es-ES" sz="3600" dirty="0" smtClean="0"/>
              <a:t> Cte.</a:t>
            </a:r>
            <a:endParaRPr lang="es-CL" sz="3600" dirty="0"/>
          </a:p>
        </p:txBody>
      </p:sp>
      <p:sp>
        <p:nvSpPr>
          <p:cNvPr id="7" name="6 Rectángulo"/>
          <p:cNvSpPr/>
          <p:nvPr/>
        </p:nvSpPr>
        <p:spPr>
          <a:xfrm>
            <a:off x="323528" y="1229072"/>
            <a:ext cx="4032448" cy="525658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/>
            <a:r>
              <a:rPr lang="es-ES" sz="2400" dirty="0" smtClean="0"/>
              <a:t>SOBRETABLA</a:t>
            </a:r>
            <a:endParaRPr lang="es-CL" sz="2400" dirty="0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1484" y="1578159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6385" y="1333499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7179" y="1675226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430566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6749" y="2624063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852063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8954" y="2619664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624063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2936"/>
            <a:ext cx="4511040" cy="399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1333499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5 Conector recto"/>
          <p:cNvCxnSpPr/>
          <p:nvPr/>
        </p:nvCxnSpPr>
        <p:spPr>
          <a:xfrm>
            <a:off x="323528" y="4365104"/>
            <a:ext cx="204674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3" name="32 Conector recto"/>
          <p:cNvCxnSpPr/>
          <p:nvPr/>
        </p:nvCxnSpPr>
        <p:spPr>
          <a:xfrm>
            <a:off x="323528" y="4581128"/>
            <a:ext cx="204674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35 Conector recto"/>
          <p:cNvCxnSpPr/>
          <p:nvPr/>
        </p:nvCxnSpPr>
        <p:spPr>
          <a:xfrm>
            <a:off x="323528" y="5805264"/>
            <a:ext cx="204674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7" name="Picture 9" descr="C:\Users\cincomardesweb3\AppData\Local\Microsoft\Windows\Temporary Internet Files\Content.IE5\CB29F6E0\MC900431631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4665" y="4129809"/>
            <a:ext cx="2666922" cy="2666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Flecha curvada hacia la derecha"/>
          <p:cNvSpPr/>
          <p:nvPr/>
        </p:nvSpPr>
        <p:spPr>
          <a:xfrm flipH="1">
            <a:off x="3419872" y="1675226"/>
            <a:ext cx="5040560" cy="4994133"/>
          </a:xfrm>
          <a:prstGeom prst="curvedRightArrow">
            <a:avLst/>
          </a:prstGeom>
          <a:solidFill>
            <a:schemeClr val="accent1">
              <a:alpha val="4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cxnSp>
        <p:nvCxnSpPr>
          <p:cNvPr id="25" name="24 Conector recto"/>
          <p:cNvCxnSpPr/>
          <p:nvPr/>
        </p:nvCxnSpPr>
        <p:spPr>
          <a:xfrm>
            <a:off x="340619" y="6115291"/>
            <a:ext cx="204674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25 Conector recto"/>
          <p:cNvCxnSpPr/>
          <p:nvPr/>
        </p:nvCxnSpPr>
        <p:spPr>
          <a:xfrm>
            <a:off x="323528" y="5949280"/>
            <a:ext cx="204674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27 Conector recto"/>
          <p:cNvCxnSpPr/>
          <p:nvPr/>
        </p:nvCxnSpPr>
        <p:spPr>
          <a:xfrm>
            <a:off x="340619" y="6277661"/>
            <a:ext cx="204674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4766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Entonces, los Cargos Pendientes son: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s-ES" dirty="0" smtClean="0"/>
              <a:t>Cargos Pendientes</a:t>
            </a:r>
          </a:p>
          <a:p>
            <a:pPr lvl="1"/>
            <a:r>
              <a:rPr lang="es-ES" dirty="0" smtClean="0"/>
              <a:t>Son descuentos informados por </a:t>
            </a:r>
            <a:r>
              <a:rPr lang="es-ES" dirty="0" err="1" smtClean="0"/>
              <a:t>Sobretabla</a:t>
            </a:r>
            <a:r>
              <a:rPr lang="es-ES" dirty="0" smtClean="0"/>
              <a:t> en procesos anteriores y estos no pudieron ser efectuados por el Sistema </a:t>
            </a:r>
            <a:r>
              <a:rPr lang="es-ES" dirty="0" err="1" smtClean="0"/>
              <a:t>CtaCte</a:t>
            </a:r>
            <a:r>
              <a:rPr lang="es-ES" dirty="0" smtClean="0"/>
              <a:t>.</a:t>
            </a:r>
          </a:p>
          <a:p>
            <a:r>
              <a:rPr lang="es-ES" dirty="0" smtClean="0"/>
              <a:t>Recuerde, un cargo tiene los siguientes estados:</a:t>
            </a:r>
          </a:p>
          <a:p>
            <a:pPr lvl="1"/>
            <a:r>
              <a:rPr lang="es-ES" dirty="0" smtClean="0"/>
              <a:t>Informado: Valor que se desea descontar.</a:t>
            </a:r>
          </a:p>
          <a:p>
            <a:pPr lvl="1"/>
            <a:r>
              <a:rPr lang="es-ES" dirty="0" smtClean="0"/>
              <a:t>Formulado: Valor que se intenta descontar.</a:t>
            </a:r>
          </a:p>
          <a:p>
            <a:pPr lvl="2"/>
            <a:r>
              <a:rPr lang="es-ES" dirty="0" smtClean="0"/>
              <a:t>Puede ser mayor al informado, si es que hay Cargos Pendientes.</a:t>
            </a:r>
          </a:p>
          <a:p>
            <a:pPr lvl="2"/>
            <a:r>
              <a:rPr lang="es-ES" dirty="0" smtClean="0"/>
              <a:t>Puede ser menor al informado, si hay Abonos.</a:t>
            </a:r>
          </a:p>
          <a:p>
            <a:pPr lvl="1"/>
            <a:r>
              <a:rPr lang="es-ES" dirty="0" smtClean="0"/>
              <a:t>Efectuado: Valor realmente descontado.</a:t>
            </a:r>
          </a:p>
        </p:txBody>
      </p:sp>
    </p:spTree>
    <p:extLst>
      <p:ext uri="{BB962C8B-B14F-4D97-AF65-F5344CB8AC3E}">
        <p14:creationId xmlns:p14="http://schemas.microsoft.com/office/powerpoint/2010/main" val="1576138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Consultar los estados de los cargos:</a:t>
            </a:r>
            <a:br>
              <a:rPr lang="es-ES" dirty="0" smtClean="0"/>
            </a:br>
            <a:r>
              <a:rPr lang="es-ES" sz="3100" dirty="0" smtClean="0"/>
              <a:t>Menú: Conciliación &gt;&gt; Descuento Efectuado</a:t>
            </a:r>
            <a:endParaRPr lang="es-ES" sz="3100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4031360" cy="4495800"/>
          </a:xfrm>
        </p:spPr>
        <p:txBody>
          <a:bodyPr>
            <a:normAutofit/>
          </a:bodyPr>
          <a:lstStyle/>
          <a:p>
            <a:r>
              <a:rPr lang="es-ES" dirty="0" smtClean="0"/>
              <a:t>¿Cuáles son los descuentos que informé en el Mes?.</a:t>
            </a:r>
          </a:p>
          <a:p>
            <a:endParaRPr lang="es-ES" dirty="0" smtClean="0"/>
          </a:p>
          <a:p>
            <a:r>
              <a:rPr lang="es-ES" dirty="0" smtClean="0"/>
              <a:t>De los cargos que informe, ¿Cuáles quedaron pendientes?.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556792"/>
            <a:ext cx="2156460" cy="1318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717032"/>
            <a:ext cx="2133600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Flecha izquierda"/>
          <p:cNvSpPr/>
          <p:nvPr/>
        </p:nvSpPr>
        <p:spPr>
          <a:xfrm>
            <a:off x="7637657" y="2060848"/>
            <a:ext cx="432048" cy="216024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lecha izquierda"/>
          <p:cNvSpPr/>
          <p:nvPr/>
        </p:nvSpPr>
        <p:spPr>
          <a:xfrm>
            <a:off x="7637657" y="4437112"/>
            <a:ext cx="432048" cy="216024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98001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Consultar los estados de los cargos:</a:t>
            </a:r>
            <a:br>
              <a:rPr lang="es-ES" dirty="0" smtClean="0"/>
            </a:br>
            <a:r>
              <a:rPr lang="es-ES" sz="3100" dirty="0" smtClean="0"/>
              <a:t>Menú: Conciliación &gt;&gt; Descuento Efectuado</a:t>
            </a:r>
            <a:endParaRPr lang="es-ES" sz="3100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4031360" cy="4495800"/>
          </a:xfrm>
        </p:spPr>
        <p:txBody>
          <a:bodyPr>
            <a:normAutofit/>
          </a:bodyPr>
          <a:lstStyle/>
          <a:p>
            <a:r>
              <a:rPr lang="es-ES" dirty="0" smtClean="0"/>
              <a:t>¿Cuáles son los Cargos Pendientes?.</a:t>
            </a:r>
          </a:p>
          <a:p>
            <a:endParaRPr lang="es-ES" dirty="0" smtClean="0"/>
          </a:p>
          <a:p>
            <a:endParaRPr lang="es-ES" dirty="0" smtClean="0"/>
          </a:p>
          <a:p>
            <a:r>
              <a:rPr lang="es-ES" dirty="0" smtClean="0"/>
              <a:t>De los cargos  pendientes, ¿Cuáles fueron efectuados?.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8584" y="1628800"/>
            <a:ext cx="2125980" cy="1280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8584" y="3645024"/>
            <a:ext cx="214122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Flecha izquierda"/>
          <p:cNvSpPr/>
          <p:nvPr/>
        </p:nvSpPr>
        <p:spPr>
          <a:xfrm>
            <a:off x="7637657" y="2060848"/>
            <a:ext cx="432048" cy="216024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lecha izquierda"/>
          <p:cNvSpPr/>
          <p:nvPr/>
        </p:nvSpPr>
        <p:spPr>
          <a:xfrm>
            <a:off x="7637657" y="4365104"/>
            <a:ext cx="432048" cy="216024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52053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Cargos Pendientes y Abonos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Pero</a:t>
            </a:r>
            <a:r>
              <a:rPr lang="en-US" dirty="0" smtClean="0"/>
              <a:t>… </a:t>
            </a:r>
            <a:br>
              <a:rPr lang="en-US" dirty="0" smtClean="0"/>
            </a:br>
            <a:r>
              <a:rPr lang="en-US" dirty="0" smtClean="0"/>
              <a:t>Si no se </a:t>
            </a:r>
            <a:r>
              <a:rPr lang="es-ES" dirty="0" smtClean="0"/>
              <a:t>pueden</a:t>
            </a:r>
            <a:r>
              <a:rPr lang="en-US" dirty="0" smtClean="0"/>
              <a:t> </a:t>
            </a:r>
            <a:r>
              <a:rPr lang="es-ES" dirty="0" smtClean="0"/>
              <a:t>descontar</a:t>
            </a:r>
            <a:r>
              <a:rPr lang="en-US" dirty="0" smtClean="0"/>
              <a:t>… </a:t>
            </a:r>
            <a:br>
              <a:rPr lang="en-US" dirty="0" smtClean="0"/>
            </a:br>
            <a:r>
              <a:rPr lang="en-US" dirty="0" smtClean="0"/>
              <a:t>¿</a:t>
            </a:r>
            <a:r>
              <a:rPr lang="es-ES" dirty="0" smtClean="0"/>
              <a:t>Vivirán</a:t>
            </a:r>
            <a:r>
              <a:rPr lang="en-US" dirty="0" smtClean="0"/>
              <a:t> </a:t>
            </a:r>
            <a:r>
              <a:rPr lang="es-ES" dirty="0" smtClean="0"/>
              <a:t>para</a:t>
            </a:r>
            <a:r>
              <a:rPr lang="en-US" dirty="0" smtClean="0"/>
              <a:t> </a:t>
            </a:r>
            <a:r>
              <a:rPr lang="es-ES" dirty="0" smtClean="0"/>
              <a:t>siempre</a:t>
            </a:r>
            <a:r>
              <a:rPr lang="en-US" dirty="0" smtClean="0"/>
              <a:t>?</a:t>
            </a:r>
          </a:p>
          <a:p>
            <a:pPr lvl="1"/>
            <a:r>
              <a:rPr lang="en-US" dirty="0" smtClean="0"/>
              <a:t>R: </a:t>
            </a:r>
            <a:r>
              <a:rPr lang="es-ES" dirty="0" smtClean="0"/>
              <a:t>No necesariamente, los puede rebajar con abonos</a:t>
            </a:r>
            <a:r>
              <a:rPr lang="en-US" dirty="0" smtClean="0"/>
              <a:t>.</a:t>
            </a:r>
            <a:endParaRPr lang="es-ES" dirty="0" smtClean="0"/>
          </a:p>
        </p:txBody>
      </p:sp>
      <p:sp>
        <p:nvSpPr>
          <p:cNvPr id="4" name="3 Rectángulo"/>
          <p:cNvSpPr/>
          <p:nvPr/>
        </p:nvSpPr>
        <p:spPr>
          <a:xfrm>
            <a:off x="4466507" y="3645024"/>
            <a:ext cx="4032448" cy="299201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/>
            <a:r>
              <a:rPr lang="es-ES" sz="2400" dirty="0" smtClean="0"/>
              <a:t>CUENTAS CORRIENTES</a:t>
            </a:r>
            <a:endParaRPr lang="es-CL" sz="24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9967" y="3994112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4868" y="3749452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5662" y="4091179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563" y="3846519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232" y="5040016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8675" y="5268016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7437" y="5035617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2731" y="5040016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859" y="3749452"/>
            <a:ext cx="135413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0393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Abonos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Es la posibilidad de rebajar un “Cargo Pendiente”, ya sea de manera Total o Parcial</a:t>
            </a:r>
          </a:p>
          <a:p>
            <a:r>
              <a:rPr lang="es-ES" dirty="0" smtClean="0"/>
              <a:t>Los Abonos pueden ser de tres tipos: Directo, Por Baja o Contrapartida.</a:t>
            </a:r>
          </a:p>
        </p:txBody>
      </p:sp>
      <p:grpSp>
        <p:nvGrpSpPr>
          <p:cNvPr id="14" name="13 Grupo"/>
          <p:cNvGrpSpPr/>
          <p:nvPr/>
        </p:nvGrpSpPr>
        <p:grpSpPr>
          <a:xfrm>
            <a:off x="4466507" y="3645024"/>
            <a:ext cx="4522489" cy="2992017"/>
            <a:chOff x="4788024" y="1229071"/>
            <a:chExt cx="4522489" cy="2992017"/>
          </a:xfrm>
        </p:grpSpPr>
        <p:sp>
          <p:nvSpPr>
            <p:cNvPr id="4" name="3 Rectángulo"/>
            <p:cNvSpPr/>
            <p:nvPr/>
          </p:nvSpPr>
          <p:spPr>
            <a:xfrm>
              <a:off x="4788024" y="1229071"/>
              <a:ext cx="4032448" cy="2992017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t" anchorCtr="0"/>
            <a:lstStyle/>
            <a:p>
              <a:pPr algn="ctr"/>
              <a:r>
                <a:rPr lang="es-ES" sz="2400" dirty="0" smtClean="0"/>
                <a:t>CUENTAS CORRIENTES</a:t>
              </a:r>
              <a:endParaRPr lang="es-CL" sz="2400" dirty="0"/>
            </a:p>
          </p:txBody>
        </p:sp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41484" y="1578159"/>
              <a:ext cx="504056" cy="6560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26385" y="1333499"/>
              <a:ext cx="1354137" cy="1597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7179" y="1675226"/>
              <a:ext cx="504056" cy="6560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2080" y="1430566"/>
              <a:ext cx="1354137" cy="1597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36749" y="2624063"/>
              <a:ext cx="1354137" cy="1597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0192" y="2852063"/>
              <a:ext cx="504056" cy="6560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1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78954" y="2619664"/>
              <a:ext cx="1354137" cy="1597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2624063"/>
              <a:ext cx="1354137" cy="1597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3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1333499"/>
              <a:ext cx="1354137" cy="1597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7" name="AutoShape 4"/>
          <p:cNvSpPr>
            <a:spLocks noChangeAspect="1" noChangeArrowheads="1" noTextEdit="1"/>
          </p:cNvSpPr>
          <p:nvPr/>
        </p:nvSpPr>
        <p:spPr bwMode="auto">
          <a:xfrm>
            <a:off x="320675" y="5055639"/>
            <a:ext cx="3800476" cy="142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grpSp>
        <p:nvGrpSpPr>
          <p:cNvPr id="2059" name="2058 Grupo"/>
          <p:cNvGrpSpPr/>
          <p:nvPr/>
        </p:nvGrpSpPr>
        <p:grpSpPr>
          <a:xfrm>
            <a:off x="106928" y="5049289"/>
            <a:ext cx="2235200" cy="1358900"/>
            <a:chOff x="213747" y="4527550"/>
            <a:chExt cx="2235200" cy="1358900"/>
          </a:xfrm>
        </p:grpSpPr>
        <p:sp>
          <p:nvSpPr>
            <p:cNvPr id="18" name="Freeform 6"/>
            <p:cNvSpPr>
              <a:spLocks/>
            </p:cNvSpPr>
            <p:nvPr/>
          </p:nvSpPr>
          <p:spPr bwMode="auto">
            <a:xfrm>
              <a:off x="689997" y="4527550"/>
              <a:ext cx="920750" cy="774700"/>
            </a:xfrm>
            <a:custGeom>
              <a:avLst/>
              <a:gdLst>
                <a:gd name="T0" fmla="*/ 398 w 580"/>
                <a:gd name="T1" fmla="*/ 356 h 488"/>
                <a:gd name="T2" fmla="*/ 424 w 580"/>
                <a:gd name="T3" fmla="*/ 342 h 488"/>
                <a:gd name="T4" fmla="*/ 464 w 580"/>
                <a:gd name="T5" fmla="*/ 330 h 488"/>
                <a:gd name="T6" fmla="*/ 490 w 580"/>
                <a:gd name="T7" fmla="*/ 330 h 488"/>
                <a:gd name="T8" fmla="*/ 520 w 580"/>
                <a:gd name="T9" fmla="*/ 336 h 488"/>
                <a:gd name="T10" fmla="*/ 552 w 580"/>
                <a:gd name="T11" fmla="*/ 350 h 488"/>
                <a:gd name="T12" fmla="*/ 564 w 580"/>
                <a:gd name="T13" fmla="*/ 326 h 488"/>
                <a:gd name="T14" fmla="*/ 578 w 580"/>
                <a:gd name="T15" fmla="*/ 272 h 488"/>
                <a:gd name="T16" fmla="*/ 580 w 580"/>
                <a:gd name="T17" fmla="*/ 244 h 488"/>
                <a:gd name="T18" fmla="*/ 576 w 580"/>
                <a:gd name="T19" fmla="*/ 194 h 488"/>
                <a:gd name="T20" fmla="*/ 558 w 580"/>
                <a:gd name="T21" fmla="*/ 150 h 488"/>
                <a:gd name="T22" fmla="*/ 532 w 580"/>
                <a:gd name="T23" fmla="*/ 108 h 488"/>
                <a:gd name="T24" fmla="*/ 496 w 580"/>
                <a:gd name="T25" fmla="*/ 72 h 488"/>
                <a:gd name="T26" fmla="*/ 454 w 580"/>
                <a:gd name="T27" fmla="*/ 42 h 488"/>
                <a:gd name="T28" fmla="*/ 404 w 580"/>
                <a:gd name="T29" fmla="*/ 20 h 488"/>
                <a:gd name="T30" fmla="*/ 350 w 580"/>
                <a:gd name="T31" fmla="*/ 6 h 488"/>
                <a:gd name="T32" fmla="*/ 290 w 580"/>
                <a:gd name="T33" fmla="*/ 0 h 488"/>
                <a:gd name="T34" fmla="*/ 262 w 580"/>
                <a:gd name="T35" fmla="*/ 2 h 488"/>
                <a:gd name="T36" fmla="*/ 204 w 580"/>
                <a:gd name="T37" fmla="*/ 12 h 488"/>
                <a:gd name="T38" fmla="*/ 152 w 580"/>
                <a:gd name="T39" fmla="*/ 30 h 488"/>
                <a:gd name="T40" fmla="*/ 106 w 580"/>
                <a:gd name="T41" fmla="*/ 56 h 488"/>
                <a:gd name="T42" fmla="*/ 66 w 580"/>
                <a:gd name="T43" fmla="*/ 90 h 488"/>
                <a:gd name="T44" fmla="*/ 36 w 580"/>
                <a:gd name="T45" fmla="*/ 128 h 488"/>
                <a:gd name="T46" fmla="*/ 14 w 580"/>
                <a:gd name="T47" fmla="*/ 172 h 488"/>
                <a:gd name="T48" fmla="*/ 2 w 580"/>
                <a:gd name="T49" fmla="*/ 218 h 488"/>
                <a:gd name="T50" fmla="*/ 0 w 580"/>
                <a:gd name="T51" fmla="*/ 244 h 488"/>
                <a:gd name="T52" fmla="*/ 6 w 580"/>
                <a:gd name="T53" fmla="*/ 292 h 488"/>
                <a:gd name="T54" fmla="*/ 24 w 580"/>
                <a:gd name="T55" fmla="*/ 338 h 488"/>
                <a:gd name="T56" fmla="*/ 50 w 580"/>
                <a:gd name="T57" fmla="*/ 380 h 488"/>
                <a:gd name="T58" fmla="*/ 86 w 580"/>
                <a:gd name="T59" fmla="*/ 416 h 488"/>
                <a:gd name="T60" fmla="*/ 128 w 580"/>
                <a:gd name="T61" fmla="*/ 446 h 488"/>
                <a:gd name="T62" fmla="*/ 178 w 580"/>
                <a:gd name="T63" fmla="*/ 468 h 488"/>
                <a:gd name="T64" fmla="*/ 232 w 580"/>
                <a:gd name="T65" fmla="*/ 482 h 488"/>
                <a:gd name="T66" fmla="*/ 290 w 580"/>
                <a:gd name="T67" fmla="*/ 488 h 488"/>
                <a:gd name="T68" fmla="*/ 330 w 580"/>
                <a:gd name="T69" fmla="*/ 484 h 488"/>
                <a:gd name="T70" fmla="*/ 402 w 580"/>
                <a:gd name="T71" fmla="*/ 468 h 488"/>
                <a:gd name="T72" fmla="*/ 466 w 580"/>
                <a:gd name="T73" fmla="*/ 438 h 488"/>
                <a:gd name="T74" fmla="*/ 520 w 580"/>
                <a:gd name="T75" fmla="*/ 394 h 488"/>
                <a:gd name="T76" fmla="*/ 540 w 580"/>
                <a:gd name="T77" fmla="*/ 368 h 488"/>
                <a:gd name="T78" fmla="*/ 506 w 580"/>
                <a:gd name="T79" fmla="*/ 356 h 488"/>
                <a:gd name="T80" fmla="*/ 470 w 580"/>
                <a:gd name="T81" fmla="*/ 348 h 488"/>
                <a:gd name="T82" fmla="*/ 424 w 580"/>
                <a:gd name="T83" fmla="*/ 350 h 488"/>
                <a:gd name="T84" fmla="*/ 398 w 580"/>
                <a:gd name="T85" fmla="*/ 356 h 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80" h="488">
                  <a:moveTo>
                    <a:pt x="398" y="356"/>
                  </a:moveTo>
                  <a:lnTo>
                    <a:pt x="398" y="356"/>
                  </a:lnTo>
                  <a:lnTo>
                    <a:pt x="410" y="348"/>
                  </a:lnTo>
                  <a:lnTo>
                    <a:pt x="424" y="342"/>
                  </a:lnTo>
                  <a:lnTo>
                    <a:pt x="442" y="334"/>
                  </a:lnTo>
                  <a:lnTo>
                    <a:pt x="464" y="330"/>
                  </a:lnTo>
                  <a:lnTo>
                    <a:pt x="476" y="330"/>
                  </a:lnTo>
                  <a:lnTo>
                    <a:pt x="490" y="330"/>
                  </a:lnTo>
                  <a:lnTo>
                    <a:pt x="504" y="334"/>
                  </a:lnTo>
                  <a:lnTo>
                    <a:pt x="520" y="336"/>
                  </a:lnTo>
                  <a:lnTo>
                    <a:pt x="536" y="342"/>
                  </a:lnTo>
                  <a:lnTo>
                    <a:pt x="552" y="350"/>
                  </a:lnTo>
                  <a:lnTo>
                    <a:pt x="552" y="350"/>
                  </a:lnTo>
                  <a:lnTo>
                    <a:pt x="564" y="326"/>
                  </a:lnTo>
                  <a:lnTo>
                    <a:pt x="574" y="300"/>
                  </a:lnTo>
                  <a:lnTo>
                    <a:pt x="578" y="272"/>
                  </a:lnTo>
                  <a:lnTo>
                    <a:pt x="580" y="244"/>
                  </a:lnTo>
                  <a:lnTo>
                    <a:pt x="580" y="244"/>
                  </a:lnTo>
                  <a:lnTo>
                    <a:pt x="580" y="218"/>
                  </a:lnTo>
                  <a:lnTo>
                    <a:pt x="576" y="194"/>
                  </a:lnTo>
                  <a:lnTo>
                    <a:pt x="568" y="172"/>
                  </a:lnTo>
                  <a:lnTo>
                    <a:pt x="558" y="150"/>
                  </a:lnTo>
                  <a:lnTo>
                    <a:pt x="546" y="128"/>
                  </a:lnTo>
                  <a:lnTo>
                    <a:pt x="532" y="108"/>
                  </a:lnTo>
                  <a:lnTo>
                    <a:pt x="514" y="90"/>
                  </a:lnTo>
                  <a:lnTo>
                    <a:pt x="496" y="72"/>
                  </a:lnTo>
                  <a:lnTo>
                    <a:pt x="476" y="56"/>
                  </a:lnTo>
                  <a:lnTo>
                    <a:pt x="454" y="42"/>
                  </a:lnTo>
                  <a:lnTo>
                    <a:pt x="430" y="30"/>
                  </a:lnTo>
                  <a:lnTo>
                    <a:pt x="404" y="20"/>
                  </a:lnTo>
                  <a:lnTo>
                    <a:pt x="378" y="12"/>
                  </a:lnTo>
                  <a:lnTo>
                    <a:pt x="350" y="6"/>
                  </a:lnTo>
                  <a:lnTo>
                    <a:pt x="320" y="2"/>
                  </a:lnTo>
                  <a:lnTo>
                    <a:pt x="290" y="0"/>
                  </a:lnTo>
                  <a:lnTo>
                    <a:pt x="290" y="0"/>
                  </a:lnTo>
                  <a:lnTo>
                    <a:pt x="262" y="2"/>
                  </a:lnTo>
                  <a:lnTo>
                    <a:pt x="232" y="6"/>
                  </a:lnTo>
                  <a:lnTo>
                    <a:pt x="204" y="12"/>
                  </a:lnTo>
                  <a:lnTo>
                    <a:pt x="178" y="20"/>
                  </a:lnTo>
                  <a:lnTo>
                    <a:pt x="152" y="30"/>
                  </a:lnTo>
                  <a:lnTo>
                    <a:pt x="128" y="42"/>
                  </a:lnTo>
                  <a:lnTo>
                    <a:pt x="106" y="56"/>
                  </a:lnTo>
                  <a:lnTo>
                    <a:pt x="86" y="72"/>
                  </a:lnTo>
                  <a:lnTo>
                    <a:pt x="66" y="90"/>
                  </a:lnTo>
                  <a:lnTo>
                    <a:pt x="50" y="108"/>
                  </a:lnTo>
                  <a:lnTo>
                    <a:pt x="36" y="128"/>
                  </a:lnTo>
                  <a:lnTo>
                    <a:pt x="24" y="150"/>
                  </a:lnTo>
                  <a:lnTo>
                    <a:pt x="14" y="172"/>
                  </a:lnTo>
                  <a:lnTo>
                    <a:pt x="6" y="194"/>
                  </a:lnTo>
                  <a:lnTo>
                    <a:pt x="2" y="218"/>
                  </a:lnTo>
                  <a:lnTo>
                    <a:pt x="0" y="244"/>
                  </a:lnTo>
                  <a:lnTo>
                    <a:pt x="0" y="244"/>
                  </a:lnTo>
                  <a:lnTo>
                    <a:pt x="2" y="268"/>
                  </a:lnTo>
                  <a:lnTo>
                    <a:pt x="6" y="292"/>
                  </a:lnTo>
                  <a:lnTo>
                    <a:pt x="14" y="316"/>
                  </a:lnTo>
                  <a:lnTo>
                    <a:pt x="24" y="338"/>
                  </a:lnTo>
                  <a:lnTo>
                    <a:pt x="36" y="360"/>
                  </a:lnTo>
                  <a:lnTo>
                    <a:pt x="50" y="380"/>
                  </a:lnTo>
                  <a:lnTo>
                    <a:pt x="66" y="398"/>
                  </a:lnTo>
                  <a:lnTo>
                    <a:pt x="86" y="416"/>
                  </a:lnTo>
                  <a:lnTo>
                    <a:pt x="106" y="432"/>
                  </a:lnTo>
                  <a:lnTo>
                    <a:pt x="128" y="446"/>
                  </a:lnTo>
                  <a:lnTo>
                    <a:pt x="152" y="458"/>
                  </a:lnTo>
                  <a:lnTo>
                    <a:pt x="178" y="468"/>
                  </a:lnTo>
                  <a:lnTo>
                    <a:pt x="204" y="476"/>
                  </a:lnTo>
                  <a:lnTo>
                    <a:pt x="232" y="482"/>
                  </a:lnTo>
                  <a:lnTo>
                    <a:pt x="262" y="486"/>
                  </a:lnTo>
                  <a:lnTo>
                    <a:pt x="290" y="488"/>
                  </a:lnTo>
                  <a:lnTo>
                    <a:pt x="290" y="488"/>
                  </a:lnTo>
                  <a:lnTo>
                    <a:pt x="330" y="484"/>
                  </a:lnTo>
                  <a:lnTo>
                    <a:pt x="368" y="478"/>
                  </a:lnTo>
                  <a:lnTo>
                    <a:pt x="402" y="468"/>
                  </a:lnTo>
                  <a:lnTo>
                    <a:pt x="436" y="454"/>
                  </a:lnTo>
                  <a:lnTo>
                    <a:pt x="466" y="438"/>
                  </a:lnTo>
                  <a:lnTo>
                    <a:pt x="494" y="418"/>
                  </a:lnTo>
                  <a:lnTo>
                    <a:pt x="520" y="394"/>
                  </a:lnTo>
                  <a:lnTo>
                    <a:pt x="540" y="368"/>
                  </a:lnTo>
                  <a:lnTo>
                    <a:pt x="540" y="368"/>
                  </a:lnTo>
                  <a:lnTo>
                    <a:pt x="520" y="360"/>
                  </a:lnTo>
                  <a:lnTo>
                    <a:pt x="506" y="356"/>
                  </a:lnTo>
                  <a:lnTo>
                    <a:pt x="488" y="352"/>
                  </a:lnTo>
                  <a:lnTo>
                    <a:pt x="470" y="348"/>
                  </a:lnTo>
                  <a:lnTo>
                    <a:pt x="448" y="348"/>
                  </a:lnTo>
                  <a:lnTo>
                    <a:pt x="424" y="350"/>
                  </a:lnTo>
                  <a:lnTo>
                    <a:pt x="398" y="356"/>
                  </a:lnTo>
                  <a:lnTo>
                    <a:pt x="398" y="35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"/>
            </a:p>
          </p:txBody>
        </p:sp>
        <p:sp>
          <p:nvSpPr>
            <p:cNvPr id="20" name="Freeform 8"/>
            <p:cNvSpPr>
              <a:spLocks/>
            </p:cNvSpPr>
            <p:nvPr/>
          </p:nvSpPr>
          <p:spPr bwMode="auto">
            <a:xfrm>
              <a:off x="213747" y="5784850"/>
              <a:ext cx="1530350" cy="101600"/>
            </a:xfrm>
            <a:custGeom>
              <a:avLst/>
              <a:gdLst>
                <a:gd name="T0" fmla="*/ 964 w 964"/>
                <a:gd name="T1" fmla="*/ 32 h 64"/>
                <a:gd name="T2" fmla="*/ 964 w 964"/>
                <a:gd name="T3" fmla="*/ 32 h 64"/>
                <a:gd name="T4" fmla="*/ 962 w 964"/>
                <a:gd name="T5" fmla="*/ 28 h 64"/>
                <a:gd name="T6" fmla="*/ 954 w 964"/>
                <a:gd name="T7" fmla="*/ 26 h 64"/>
                <a:gd name="T8" fmla="*/ 926 w 964"/>
                <a:gd name="T9" fmla="*/ 20 h 64"/>
                <a:gd name="T10" fmla="*/ 882 w 964"/>
                <a:gd name="T11" fmla="*/ 14 h 64"/>
                <a:gd name="T12" fmla="*/ 822 w 964"/>
                <a:gd name="T13" fmla="*/ 10 h 64"/>
                <a:gd name="T14" fmla="*/ 752 w 964"/>
                <a:gd name="T15" fmla="*/ 6 h 64"/>
                <a:gd name="T16" fmla="*/ 670 w 964"/>
                <a:gd name="T17" fmla="*/ 2 h 64"/>
                <a:gd name="T18" fmla="*/ 578 w 964"/>
                <a:gd name="T19" fmla="*/ 0 h 64"/>
                <a:gd name="T20" fmla="*/ 482 w 964"/>
                <a:gd name="T21" fmla="*/ 0 h 64"/>
                <a:gd name="T22" fmla="*/ 482 w 964"/>
                <a:gd name="T23" fmla="*/ 0 h 64"/>
                <a:gd name="T24" fmla="*/ 384 w 964"/>
                <a:gd name="T25" fmla="*/ 0 h 64"/>
                <a:gd name="T26" fmla="*/ 294 w 964"/>
                <a:gd name="T27" fmla="*/ 2 h 64"/>
                <a:gd name="T28" fmla="*/ 212 w 964"/>
                <a:gd name="T29" fmla="*/ 6 h 64"/>
                <a:gd name="T30" fmla="*/ 140 w 964"/>
                <a:gd name="T31" fmla="*/ 10 h 64"/>
                <a:gd name="T32" fmla="*/ 82 w 964"/>
                <a:gd name="T33" fmla="*/ 14 h 64"/>
                <a:gd name="T34" fmla="*/ 38 w 964"/>
                <a:gd name="T35" fmla="*/ 20 h 64"/>
                <a:gd name="T36" fmla="*/ 10 w 964"/>
                <a:gd name="T37" fmla="*/ 26 h 64"/>
                <a:gd name="T38" fmla="*/ 2 w 964"/>
                <a:gd name="T39" fmla="*/ 28 h 64"/>
                <a:gd name="T40" fmla="*/ 0 w 964"/>
                <a:gd name="T41" fmla="*/ 32 h 64"/>
                <a:gd name="T42" fmla="*/ 0 w 964"/>
                <a:gd name="T43" fmla="*/ 32 h 64"/>
                <a:gd name="T44" fmla="*/ 2 w 964"/>
                <a:gd name="T45" fmla="*/ 36 h 64"/>
                <a:gd name="T46" fmla="*/ 10 w 964"/>
                <a:gd name="T47" fmla="*/ 38 h 64"/>
                <a:gd name="T48" fmla="*/ 38 w 964"/>
                <a:gd name="T49" fmla="*/ 44 h 64"/>
                <a:gd name="T50" fmla="*/ 82 w 964"/>
                <a:gd name="T51" fmla="*/ 50 h 64"/>
                <a:gd name="T52" fmla="*/ 140 w 964"/>
                <a:gd name="T53" fmla="*/ 54 h 64"/>
                <a:gd name="T54" fmla="*/ 212 w 964"/>
                <a:gd name="T55" fmla="*/ 58 h 64"/>
                <a:gd name="T56" fmla="*/ 294 w 964"/>
                <a:gd name="T57" fmla="*/ 62 h 64"/>
                <a:gd name="T58" fmla="*/ 384 w 964"/>
                <a:gd name="T59" fmla="*/ 64 h 64"/>
                <a:gd name="T60" fmla="*/ 482 w 964"/>
                <a:gd name="T61" fmla="*/ 64 h 64"/>
                <a:gd name="T62" fmla="*/ 482 w 964"/>
                <a:gd name="T63" fmla="*/ 64 h 64"/>
                <a:gd name="T64" fmla="*/ 578 w 964"/>
                <a:gd name="T65" fmla="*/ 64 h 64"/>
                <a:gd name="T66" fmla="*/ 670 w 964"/>
                <a:gd name="T67" fmla="*/ 62 h 64"/>
                <a:gd name="T68" fmla="*/ 752 w 964"/>
                <a:gd name="T69" fmla="*/ 58 h 64"/>
                <a:gd name="T70" fmla="*/ 822 w 964"/>
                <a:gd name="T71" fmla="*/ 54 h 64"/>
                <a:gd name="T72" fmla="*/ 882 w 964"/>
                <a:gd name="T73" fmla="*/ 50 h 64"/>
                <a:gd name="T74" fmla="*/ 926 w 964"/>
                <a:gd name="T75" fmla="*/ 44 h 64"/>
                <a:gd name="T76" fmla="*/ 954 w 964"/>
                <a:gd name="T77" fmla="*/ 38 h 64"/>
                <a:gd name="T78" fmla="*/ 962 w 964"/>
                <a:gd name="T79" fmla="*/ 36 h 64"/>
                <a:gd name="T80" fmla="*/ 964 w 964"/>
                <a:gd name="T81" fmla="*/ 32 h 64"/>
                <a:gd name="T82" fmla="*/ 964 w 964"/>
                <a:gd name="T83" fmla="*/ 3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64" h="64">
                  <a:moveTo>
                    <a:pt x="964" y="32"/>
                  </a:moveTo>
                  <a:lnTo>
                    <a:pt x="964" y="32"/>
                  </a:lnTo>
                  <a:lnTo>
                    <a:pt x="962" y="28"/>
                  </a:lnTo>
                  <a:lnTo>
                    <a:pt x="954" y="26"/>
                  </a:lnTo>
                  <a:lnTo>
                    <a:pt x="926" y="20"/>
                  </a:lnTo>
                  <a:lnTo>
                    <a:pt x="882" y="14"/>
                  </a:lnTo>
                  <a:lnTo>
                    <a:pt x="822" y="10"/>
                  </a:lnTo>
                  <a:lnTo>
                    <a:pt x="752" y="6"/>
                  </a:lnTo>
                  <a:lnTo>
                    <a:pt x="670" y="2"/>
                  </a:lnTo>
                  <a:lnTo>
                    <a:pt x="578" y="0"/>
                  </a:lnTo>
                  <a:lnTo>
                    <a:pt x="482" y="0"/>
                  </a:lnTo>
                  <a:lnTo>
                    <a:pt x="482" y="0"/>
                  </a:lnTo>
                  <a:lnTo>
                    <a:pt x="384" y="0"/>
                  </a:lnTo>
                  <a:lnTo>
                    <a:pt x="294" y="2"/>
                  </a:lnTo>
                  <a:lnTo>
                    <a:pt x="212" y="6"/>
                  </a:lnTo>
                  <a:lnTo>
                    <a:pt x="140" y="10"/>
                  </a:lnTo>
                  <a:lnTo>
                    <a:pt x="82" y="14"/>
                  </a:lnTo>
                  <a:lnTo>
                    <a:pt x="38" y="20"/>
                  </a:lnTo>
                  <a:lnTo>
                    <a:pt x="10" y="26"/>
                  </a:lnTo>
                  <a:lnTo>
                    <a:pt x="2" y="28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36"/>
                  </a:lnTo>
                  <a:lnTo>
                    <a:pt x="10" y="38"/>
                  </a:lnTo>
                  <a:lnTo>
                    <a:pt x="38" y="44"/>
                  </a:lnTo>
                  <a:lnTo>
                    <a:pt x="82" y="50"/>
                  </a:lnTo>
                  <a:lnTo>
                    <a:pt x="140" y="54"/>
                  </a:lnTo>
                  <a:lnTo>
                    <a:pt x="212" y="58"/>
                  </a:lnTo>
                  <a:lnTo>
                    <a:pt x="294" y="62"/>
                  </a:lnTo>
                  <a:lnTo>
                    <a:pt x="384" y="64"/>
                  </a:lnTo>
                  <a:lnTo>
                    <a:pt x="482" y="64"/>
                  </a:lnTo>
                  <a:lnTo>
                    <a:pt x="482" y="64"/>
                  </a:lnTo>
                  <a:lnTo>
                    <a:pt x="578" y="64"/>
                  </a:lnTo>
                  <a:lnTo>
                    <a:pt x="670" y="62"/>
                  </a:lnTo>
                  <a:lnTo>
                    <a:pt x="752" y="58"/>
                  </a:lnTo>
                  <a:lnTo>
                    <a:pt x="822" y="54"/>
                  </a:lnTo>
                  <a:lnTo>
                    <a:pt x="882" y="50"/>
                  </a:lnTo>
                  <a:lnTo>
                    <a:pt x="926" y="44"/>
                  </a:lnTo>
                  <a:lnTo>
                    <a:pt x="954" y="38"/>
                  </a:lnTo>
                  <a:lnTo>
                    <a:pt x="962" y="36"/>
                  </a:lnTo>
                  <a:lnTo>
                    <a:pt x="964" y="32"/>
                  </a:lnTo>
                  <a:lnTo>
                    <a:pt x="964" y="32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"/>
            </a:p>
          </p:txBody>
        </p:sp>
        <p:sp>
          <p:nvSpPr>
            <p:cNvPr id="21" name="Freeform 9"/>
            <p:cNvSpPr>
              <a:spLocks/>
            </p:cNvSpPr>
            <p:nvPr/>
          </p:nvSpPr>
          <p:spPr bwMode="auto">
            <a:xfrm>
              <a:off x="1382147" y="4708525"/>
              <a:ext cx="130175" cy="222250"/>
            </a:xfrm>
            <a:custGeom>
              <a:avLst/>
              <a:gdLst>
                <a:gd name="T0" fmla="*/ 26 w 82"/>
                <a:gd name="T1" fmla="*/ 140 h 140"/>
                <a:gd name="T2" fmla="*/ 26 w 82"/>
                <a:gd name="T3" fmla="*/ 140 h 140"/>
                <a:gd name="T4" fmla="*/ 40 w 82"/>
                <a:gd name="T5" fmla="*/ 136 h 140"/>
                <a:gd name="T6" fmla="*/ 40 w 82"/>
                <a:gd name="T7" fmla="*/ 136 h 140"/>
                <a:gd name="T8" fmla="*/ 60 w 82"/>
                <a:gd name="T9" fmla="*/ 134 h 140"/>
                <a:gd name="T10" fmla="*/ 78 w 82"/>
                <a:gd name="T11" fmla="*/ 134 h 140"/>
                <a:gd name="T12" fmla="*/ 78 w 82"/>
                <a:gd name="T13" fmla="*/ 134 h 140"/>
                <a:gd name="T14" fmla="*/ 82 w 82"/>
                <a:gd name="T15" fmla="*/ 118 h 140"/>
                <a:gd name="T16" fmla="*/ 82 w 82"/>
                <a:gd name="T17" fmla="*/ 98 h 140"/>
                <a:gd name="T18" fmla="*/ 82 w 82"/>
                <a:gd name="T19" fmla="*/ 98 h 140"/>
                <a:gd name="T20" fmla="*/ 80 w 82"/>
                <a:gd name="T21" fmla="*/ 82 h 140"/>
                <a:gd name="T22" fmla="*/ 78 w 82"/>
                <a:gd name="T23" fmla="*/ 66 h 140"/>
                <a:gd name="T24" fmla="*/ 72 w 82"/>
                <a:gd name="T25" fmla="*/ 52 h 140"/>
                <a:gd name="T26" fmla="*/ 68 w 82"/>
                <a:gd name="T27" fmla="*/ 38 h 140"/>
                <a:gd name="T28" fmla="*/ 60 w 82"/>
                <a:gd name="T29" fmla="*/ 26 h 140"/>
                <a:gd name="T30" fmla="*/ 54 w 82"/>
                <a:gd name="T31" fmla="*/ 14 h 140"/>
                <a:gd name="T32" fmla="*/ 46 w 82"/>
                <a:gd name="T33" fmla="*/ 6 h 140"/>
                <a:gd name="T34" fmla="*/ 38 w 82"/>
                <a:gd name="T35" fmla="*/ 2 h 140"/>
                <a:gd name="T36" fmla="*/ 38 w 82"/>
                <a:gd name="T37" fmla="*/ 2 h 140"/>
                <a:gd name="T38" fmla="*/ 28 w 82"/>
                <a:gd name="T39" fmla="*/ 0 h 140"/>
                <a:gd name="T40" fmla="*/ 22 w 82"/>
                <a:gd name="T41" fmla="*/ 0 h 140"/>
                <a:gd name="T42" fmla="*/ 14 w 82"/>
                <a:gd name="T43" fmla="*/ 4 h 140"/>
                <a:gd name="T44" fmla="*/ 8 w 82"/>
                <a:gd name="T45" fmla="*/ 10 h 140"/>
                <a:gd name="T46" fmla="*/ 4 w 82"/>
                <a:gd name="T47" fmla="*/ 20 h 140"/>
                <a:gd name="T48" fmla="*/ 2 w 82"/>
                <a:gd name="T49" fmla="*/ 32 h 140"/>
                <a:gd name="T50" fmla="*/ 0 w 82"/>
                <a:gd name="T51" fmla="*/ 46 h 140"/>
                <a:gd name="T52" fmla="*/ 0 w 82"/>
                <a:gd name="T53" fmla="*/ 60 h 140"/>
                <a:gd name="T54" fmla="*/ 0 w 82"/>
                <a:gd name="T55" fmla="*/ 60 h 140"/>
                <a:gd name="T56" fmla="*/ 2 w 82"/>
                <a:gd name="T57" fmla="*/ 84 h 140"/>
                <a:gd name="T58" fmla="*/ 8 w 82"/>
                <a:gd name="T59" fmla="*/ 106 h 140"/>
                <a:gd name="T60" fmla="*/ 16 w 82"/>
                <a:gd name="T61" fmla="*/ 124 h 140"/>
                <a:gd name="T62" fmla="*/ 26 w 82"/>
                <a:gd name="T63" fmla="*/ 140 h 140"/>
                <a:gd name="T64" fmla="*/ 26 w 82"/>
                <a:gd name="T65" fmla="*/ 14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2" h="140">
                  <a:moveTo>
                    <a:pt x="26" y="140"/>
                  </a:moveTo>
                  <a:lnTo>
                    <a:pt x="26" y="140"/>
                  </a:lnTo>
                  <a:lnTo>
                    <a:pt x="40" y="136"/>
                  </a:lnTo>
                  <a:lnTo>
                    <a:pt x="40" y="136"/>
                  </a:lnTo>
                  <a:lnTo>
                    <a:pt x="60" y="134"/>
                  </a:lnTo>
                  <a:lnTo>
                    <a:pt x="78" y="134"/>
                  </a:lnTo>
                  <a:lnTo>
                    <a:pt x="78" y="134"/>
                  </a:lnTo>
                  <a:lnTo>
                    <a:pt x="82" y="118"/>
                  </a:lnTo>
                  <a:lnTo>
                    <a:pt x="82" y="98"/>
                  </a:lnTo>
                  <a:lnTo>
                    <a:pt x="82" y="98"/>
                  </a:lnTo>
                  <a:lnTo>
                    <a:pt x="80" y="82"/>
                  </a:lnTo>
                  <a:lnTo>
                    <a:pt x="78" y="66"/>
                  </a:lnTo>
                  <a:lnTo>
                    <a:pt x="72" y="52"/>
                  </a:lnTo>
                  <a:lnTo>
                    <a:pt x="68" y="38"/>
                  </a:lnTo>
                  <a:lnTo>
                    <a:pt x="60" y="26"/>
                  </a:lnTo>
                  <a:lnTo>
                    <a:pt x="54" y="14"/>
                  </a:lnTo>
                  <a:lnTo>
                    <a:pt x="46" y="6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28" y="0"/>
                  </a:lnTo>
                  <a:lnTo>
                    <a:pt x="22" y="0"/>
                  </a:lnTo>
                  <a:lnTo>
                    <a:pt x="14" y="4"/>
                  </a:lnTo>
                  <a:lnTo>
                    <a:pt x="8" y="10"/>
                  </a:lnTo>
                  <a:lnTo>
                    <a:pt x="4" y="20"/>
                  </a:lnTo>
                  <a:lnTo>
                    <a:pt x="2" y="32"/>
                  </a:lnTo>
                  <a:lnTo>
                    <a:pt x="0" y="46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2" y="84"/>
                  </a:lnTo>
                  <a:lnTo>
                    <a:pt x="8" y="106"/>
                  </a:lnTo>
                  <a:lnTo>
                    <a:pt x="16" y="124"/>
                  </a:lnTo>
                  <a:lnTo>
                    <a:pt x="26" y="140"/>
                  </a:lnTo>
                  <a:lnTo>
                    <a:pt x="26" y="14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"/>
            </a:p>
          </p:txBody>
        </p:sp>
        <p:sp>
          <p:nvSpPr>
            <p:cNvPr id="22" name="Freeform 10"/>
            <p:cNvSpPr>
              <a:spLocks/>
            </p:cNvSpPr>
            <p:nvPr/>
          </p:nvSpPr>
          <p:spPr bwMode="auto">
            <a:xfrm>
              <a:off x="1309122" y="5470525"/>
              <a:ext cx="355600" cy="381000"/>
            </a:xfrm>
            <a:custGeom>
              <a:avLst/>
              <a:gdLst>
                <a:gd name="T0" fmla="*/ 16 w 224"/>
                <a:gd name="T1" fmla="*/ 0 h 240"/>
                <a:gd name="T2" fmla="*/ 16 w 224"/>
                <a:gd name="T3" fmla="*/ 0 h 240"/>
                <a:gd name="T4" fmla="*/ 40 w 224"/>
                <a:gd name="T5" fmla="*/ 14 h 240"/>
                <a:gd name="T6" fmla="*/ 64 w 224"/>
                <a:gd name="T7" fmla="*/ 28 h 240"/>
                <a:gd name="T8" fmla="*/ 92 w 224"/>
                <a:gd name="T9" fmla="*/ 44 h 240"/>
                <a:gd name="T10" fmla="*/ 120 w 224"/>
                <a:gd name="T11" fmla="*/ 64 h 240"/>
                <a:gd name="T12" fmla="*/ 146 w 224"/>
                <a:gd name="T13" fmla="*/ 84 h 240"/>
                <a:gd name="T14" fmla="*/ 156 w 224"/>
                <a:gd name="T15" fmla="*/ 94 h 240"/>
                <a:gd name="T16" fmla="*/ 162 w 224"/>
                <a:gd name="T17" fmla="*/ 104 h 240"/>
                <a:gd name="T18" fmla="*/ 168 w 224"/>
                <a:gd name="T19" fmla="*/ 114 h 240"/>
                <a:gd name="T20" fmla="*/ 170 w 224"/>
                <a:gd name="T21" fmla="*/ 122 h 240"/>
                <a:gd name="T22" fmla="*/ 166 w 224"/>
                <a:gd name="T23" fmla="*/ 196 h 240"/>
                <a:gd name="T24" fmla="*/ 166 w 224"/>
                <a:gd name="T25" fmla="*/ 196 h 240"/>
                <a:gd name="T26" fmla="*/ 186 w 224"/>
                <a:gd name="T27" fmla="*/ 200 h 240"/>
                <a:gd name="T28" fmla="*/ 202 w 224"/>
                <a:gd name="T29" fmla="*/ 206 h 240"/>
                <a:gd name="T30" fmla="*/ 218 w 224"/>
                <a:gd name="T31" fmla="*/ 216 h 240"/>
                <a:gd name="T32" fmla="*/ 218 w 224"/>
                <a:gd name="T33" fmla="*/ 216 h 240"/>
                <a:gd name="T34" fmla="*/ 222 w 224"/>
                <a:gd name="T35" fmla="*/ 222 h 240"/>
                <a:gd name="T36" fmla="*/ 224 w 224"/>
                <a:gd name="T37" fmla="*/ 228 h 240"/>
                <a:gd name="T38" fmla="*/ 224 w 224"/>
                <a:gd name="T39" fmla="*/ 232 h 240"/>
                <a:gd name="T40" fmla="*/ 222 w 224"/>
                <a:gd name="T41" fmla="*/ 234 h 240"/>
                <a:gd name="T42" fmla="*/ 220 w 224"/>
                <a:gd name="T43" fmla="*/ 236 h 240"/>
                <a:gd name="T44" fmla="*/ 216 w 224"/>
                <a:gd name="T45" fmla="*/ 238 h 240"/>
                <a:gd name="T46" fmla="*/ 210 w 224"/>
                <a:gd name="T47" fmla="*/ 240 h 240"/>
                <a:gd name="T48" fmla="*/ 200 w 224"/>
                <a:gd name="T49" fmla="*/ 238 h 240"/>
                <a:gd name="T50" fmla="*/ 176 w 224"/>
                <a:gd name="T51" fmla="*/ 234 h 240"/>
                <a:gd name="T52" fmla="*/ 138 w 224"/>
                <a:gd name="T53" fmla="*/ 222 h 240"/>
                <a:gd name="T54" fmla="*/ 112 w 224"/>
                <a:gd name="T55" fmla="*/ 120 h 240"/>
                <a:gd name="T56" fmla="*/ 0 w 224"/>
                <a:gd name="T57" fmla="*/ 36 h 240"/>
                <a:gd name="T58" fmla="*/ 16 w 224"/>
                <a:gd name="T59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24" h="240">
                  <a:moveTo>
                    <a:pt x="16" y="0"/>
                  </a:moveTo>
                  <a:lnTo>
                    <a:pt x="16" y="0"/>
                  </a:lnTo>
                  <a:lnTo>
                    <a:pt x="40" y="14"/>
                  </a:lnTo>
                  <a:lnTo>
                    <a:pt x="64" y="28"/>
                  </a:lnTo>
                  <a:lnTo>
                    <a:pt x="92" y="44"/>
                  </a:lnTo>
                  <a:lnTo>
                    <a:pt x="120" y="64"/>
                  </a:lnTo>
                  <a:lnTo>
                    <a:pt x="146" y="84"/>
                  </a:lnTo>
                  <a:lnTo>
                    <a:pt x="156" y="94"/>
                  </a:lnTo>
                  <a:lnTo>
                    <a:pt x="162" y="104"/>
                  </a:lnTo>
                  <a:lnTo>
                    <a:pt x="168" y="114"/>
                  </a:lnTo>
                  <a:lnTo>
                    <a:pt x="170" y="122"/>
                  </a:lnTo>
                  <a:lnTo>
                    <a:pt x="166" y="196"/>
                  </a:lnTo>
                  <a:lnTo>
                    <a:pt x="166" y="196"/>
                  </a:lnTo>
                  <a:lnTo>
                    <a:pt x="186" y="200"/>
                  </a:lnTo>
                  <a:lnTo>
                    <a:pt x="202" y="206"/>
                  </a:lnTo>
                  <a:lnTo>
                    <a:pt x="218" y="216"/>
                  </a:lnTo>
                  <a:lnTo>
                    <a:pt x="218" y="216"/>
                  </a:lnTo>
                  <a:lnTo>
                    <a:pt x="222" y="222"/>
                  </a:lnTo>
                  <a:lnTo>
                    <a:pt x="224" y="228"/>
                  </a:lnTo>
                  <a:lnTo>
                    <a:pt x="224" y="232"/>
                  </a:lnTo>
                  <a:lnTo>
                    <a:pt x="222" y="234"/>
                  </a:lnTo>
                  <a:lnTo>
                    <a:pt x="220" y="236"/>
                  </a:lnTo>
                  <a:lnTo>
                    <a:pt x="216" y="238"/>
                  </a:lnTo>
                  <a:lnTo>
                    <a:pt x="210" y="240"/>
                  </a:lnTo>
                  <a:lnTo>
                    <a:pt x="200" y="238"/>
                  </a:lnTo>
                  <a:lnTo>
                    <a:pt x="176" y="234"/>
                  </a:lnTo>
                  <a:lnTo>
                    <a:pt x="138" y="222"/>
                  </a:lnTo>
                  <a:lnTo>
                    <a:pt x="112" y="120"/>
                  </a:lnTo>
                  <a:lnTo>
                    <a:pt x="0" y="36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"/>
            </a:p>
          </p:txBody>
        </p:sp>
        <p:sp>
          <p:nvSpPr>
            <p:cNvPr id="23" name="Freeform 11"/>
            <p:cNvSpPr>
              <a:spLocks/>
            </p:cNvSpPr>
            <p:nvPr/>
          </p:nvSpPr>
          <p:spPr bwMode="auto">
            <a:xfrm>
              <a:off x="855097" y="5200650"/>
              <a:ext cx="650875" cy="431800"/>
            </a:xfrm>
            <a:custGeom>
              <a:avLst/>
              <a:gdLst>
                <a:gd name="T0" fmla="*/ 2 w 410"/>
                <a:gd name="T1" fmla="*/ 46 h 272"/>
                <a:gd name="T2" fmla="*/ 2 w 410"/>
                <a:gd name="T3" fmla="*/ 46 h 272"/>
                <a:gd name="T4" fmla="*/ 12 w 410"/>
                <a:gd name="T5" fmla="*/ 50 h 272"/>
                <a:gd name="T6" fmla="*/ 38 w 410"/>
                <a:gd name="T7" fmla="*/ 60 h 272"/>
                <a:gd name="T8" fmla="*/ 78 w 410"/>
                <a:gd name="T9" fmla="*/ 70 h 272"/>
                <a:gd name="T10" fmla="*/ 104 w 410"/>
                <a:gd name="T11" fmla="*/ 74 h 272"/>
                <a:gd name="T12" fmla="*/ 132 w 410"/>
                <a:gd name="T13" fmla="*/ 76 h 272"/>
                <a:gd name="T14" fmla="*/ 160 w 410"/>
                <a:gd name="T15" fmla="*/ 78 h 272"/>
                <a:gd name="T16" fmla="*/ 192 w 410"/>
                <a:gd name="T17" fmla="*/ 78 h 272"/>
                <a:gd name="T18" fmla="*/ 226 w 410"/>
                <a:gd name="T19" fmla="*/ 74 h 272"/>
                <a:gd name="T20" fmla="*/ 262 w 410"/>
                <a:gd name="T21" fmla="*/ 68 h 272"/>
                <a:gd name="T22" fmla="*/ 298 w 410"/>
                <a:gd name="T23" fmla="*/ 58 h 272"/>
                <a:gd name="T24" fmla="*/ 334 w 410"/>
                <a:gd name="T25" fmla="*/ 44 h 272"/>
                <a:gd name="T26" fmla="*/ 372 w 410"/>
                <a:gd name="T27" fmla="*/ 24 h 272"/>
                <a:gd name="T28" fmla="*/ 410 w 410"/>
                <a:gd name="T29" fmla="*/ 0 h 272"/>
                <a:gd name="T30" fmla="*/ 410 w 410"/>
                <a:gd name="T31" fmla="*/ 0 h 272"/>
                <a:gd name="T32" fmla="*/ 402 w 410"/>
                <a:gd name="T33" fmla="*/ 28 h 272"/>
                <a:gd name="T34" fmla="*/ 384 w 410"/>
                <a:gd name="T35" fmla="*/ 90 h 272"/>
                <a:gd name="T36" fmla="*/ 372 w 410"/>
                <a:gd name="T37" fmla="*/ 128 h 272"/>
                <a:gd name="T38" fmla="*/ 358 w 410"/>
                <a:gd name="T39" fmla="*/ 166 h 272"/>
                <a:gd name="T40" fmla="*/ 344 w 410"/>
                <a:gd name="T41" fmla="*/ 200 h 272"/>
                <a:gd name="T42" fmla="*/ 330 w 410"/>
                <a:gd name="T43" fmla="*/ 226 h 272"/>
                <a:gd name="T44" fmla="*/ 330 w 410"/>
                <a:gd name="T45" fmla="*/ 226 h 272"/>
                <a:gd name="T46" fmla="*/ 324 w 410"/>
                <a:gd name="T47" fmla="*/ 236 h 272"/>
                <a:gd name="T48" fmla="*/ 316 w 410"/>
                <a:gd name="T49" fmla="*/ 244 h 272"/>
                <a:gd name="T50" fmla="*/ 316 w 410"/>
                <a:gd name="T51" fmla="*/ 244 h 272"/>
                <a:gd name="T52" fmla="*/ 306 w 410"/>
                <a:gd name="T53" fmla="*/ 250 h 272"/>
                <a:gd name="T54" fmla="*/ 294 w 410"/>
                <a:gd name="T55" fmla="*/ 256 h 272"/>
                <a:gd name="T56" fmla="*/ 276 w 410"/>
                <a:gd name="T57" fmla="*/ 260 h 272"/>
                <a:gd name="T58" fmla="*/ 258 w 410"/>
                <a:gd name="T59" fmla="*/ 266 h 272"/>
                <a:gd name="T60" fmla="*/ 236 w 410"/>
                <a:gd name="T61" fmla="*/ 268 h 272"/>
                <a:gd name="T62" fmla="*/ 212 w 410"/>
                <a:gd name="T63" fmla="*/ 272 h 272"/>
                <a:gd name="T64" fmla="*/ 188 w 410"/>
                <a:gd name="T65" fmla="*/ 272 h 272"/>
                <a:gd name="T66" fmla="*/ 164 w 410"/>
                <a:gd name="T67" fmla="*/ 270 h 272"/>
                <a:gd name="T68" fmla="*/ 138 w 410"/>
                <a:gd name="T69" fmla="*/ 268 h 272"/>
                <a:gd name="T70" fmla="*/ 114 w 410"/>
                <a:gd name="T71" fmla="*/ 264 h 272"/>
                <a:gd name="T72" fmla="*/ 92 w 410"/>
                <a:gd name="T73" fmla="*/ 256 h 272"/>
                <a:gd name="T74" fmla="*/ 70 w 410"/>
                <a:gd name="T75" fmla="*/ 248 h 272"/>
                <a:gd name="T76" fmla="*/ 52 w 410"/>
                <a:gd name="T77" fmla="*/ 236 h 272"/>
                <a:gd name="T78" fmla="*/ 36 w 410"/>
                <a:gd name="T79" fmla="*/ 220 h 272"/>
                <a:gd name="T80" fmla="*/ 30 w 410"/>
                <a:gd name="T81" fmla="*/ 212 h 272"/>
                <a:gd name="T82" fmla="*/ 24 w 410"/>
                <a:gd name="T83" fmla="*/ 202 h 272"/>
                <a:gd name="T84" fmla="*/ 18 w 410"/>
                <a:gd name="T85" fmla="*/ 192 h 272"/>
                <a:gd name="T86" fmla="*/ 14 w 410"/>
                <a:gd name="T87" fmla="*/ 182 h 272"/>
                <a:gd name="T88" fmla="*/ 14 w 410"/>
                <a:gd name="T89" fmla="*/ 182 h 272"/>
                <a:gd name="T90" fmla="*/ 6 w 410"/>
                <a:gd name="T91" fmla="*/ 122 h 272"/>
                <a:gd name="T92" fmla="*/ 0 w 410"/>
                <a:gd name="T93" fmla="*/ 76 h 272"/>
                <a:gd name="T94" fmla="*/ 0 w 410"/>
                <a:gd name="T95" fmla="*/ 58 h 272"/>
                <a:gd name="T96" fmla="*/ 2 w 410"/>
                <a:gd name="T97" fmla="*/ 46 h 272"/>
                <a:gd name="T98" fmla="*/ 2 w 410"/>
                <a:gd name="T99" fmla="*/ 46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10" h="272">
                  <a:moveTo>
                    <a:pt x="2" y="46"/>
                  </a:moveTo>
                  <a:lnTo>
                    <a:pt x="2" y="46"/>
                  </a:lnTo>
                  <a:lnTo>
                    <a:pt x="12" y="50"/>
                  </a:lnTo>
                  <a:lnTo>
                    <a:pt x="38" y="60"/>
                  </a:lnTo>
                  <a:lnTo>
                    <a:pt x="78" y="70"/>
                  </a:lnTo>
                  <a:lnTo>
                    <a:pt x="104" y="74"/>
                  </a:lnTo>
                  <a:lnTo>
                    <a:pt x="132" y="76"/>
                  </a:lnTo>
                  <a:lnTo>
                    <a:pt x="160" y="78"/>
                  </a:lnTo>
                  <a:lnTo>
                    <a:pt x="192" y="78"/>
                  </a:lnTo>
                  <a:lnTo>
                    <a:pt x="226" y="74"/>
                  </a:lnTo>
                  <a:lnTo>
                    <a:pt x="262" y="68"/>
                  </a:lnTo>
                  <a:lnTo>
                    <a:pt x="298" y="58"/>
                  </a:lnTo>
                  <a:lnTo>
                    <a:pt x="334" y="44"/>
                  </a:lnTo>
                  <a:lnTo>
                    <a:pt x="372" y="24"/>
                  </a:lnTo>
                  <a:lnTo>
                    <a:pt x="410" y="0"/>
                  </a:lnTo>
                  <a:lnTo>
                    <a:pt x="410" y="0"/>
                  </a:lnTo>
                  <a:lnTo>
                    <a:pt x="402" y="28"/>
                  </a:lnTo>
                  <a:lnTo>
                    <a:pt x="384" y="90"/>
                  </a:lnTo>
                  <a:lnTo>
                    <a:pt x="372" y="128"/>
                  </a:lnTo>
                  <a:lnTo>
                    <a:pt x="358" y="166"/>
                  </a:lnTo>
                  <a:lnTo>
                    <a:pt x="344" y="200"/>
                  </a:lnTo>
                  <a:lnTo>
                    <a:pt x="330" y="226"/>
                  </a:lnTo>
                  <a:lnTo>
                    <a:pt x="330" y="226"/>
                  </a:lnTo>
                  <a:lnTo>
                    <a:pt x="324" y="236"/>
                  </a:lnTo>
                  <a:lnTo>
                    <a:pt x="316" y="244"/>
                  </a:lnTo>
                  <a:lnTo>
                    <a:pt x="316" y="244"/>
                  </a:lnTo>
                  <a:lnTo>
                    <a:pt x="306" y="250"/>
                  </a:lnTo>
                  <a:lnTo>
                    <a:pt x="294" y="256"/>
                  </a:lnTo>
                  <a:lnTo>
                    <a:pt x="276" y="260"/>
                  </a:lnTo>
                  <a:lnTo>
                    <a:pt x="258" y="266"/>
                  </a:lnTo>
                  <a:lnTo>
                    <a:pt x="236" y="268"/>
                  </a:lnTo>
                  <a:lnTo>
                    <a:pt x="212" y="272"/>
                  </a:lnTo>
                  <a:lnTo>
                    <a:pt x="188" y="272"/>
                  </a:lnTo>
                  <a:lnTo>
                    <a:pt x="164" y="270"/>
                  </a:lnTo>
                  <a:lnTo>
                    <a:pt x="138" y="268"/>
                  </a:lnTo>
                  <a:lnTo>
                    <a:pt x="114" y="264"/>
                  </a:lnTo>
                  <a:lnTo>
                    <a:pt x="92" y="256"/>
                  </a:lnTo>
                  <a:lnTo>
                    <a:pt x="70" y="248"/>
                  </a:lnTo>
                  <a:lnTo>
                    <a:pt x="52" y="236"/>
                  </a:lnTo>
                  <a:lnTo>
                    <a:pt x="36" y="220"/>
                  </a:lnTo>
                  <a:lnTo>
                    <a:pt x="30" y="212"/>
                  </a:lnTo>
                  <a:lnTo>
                    <a:pt x="24" y="202"/>
                  </a:lnTo>
                  <a:lnTo>
                    <a:pt x="18" y="192"/>
                  </a:lnTo>
                  <a:lnTo>
                    <a:pt x="14" y="182"/>
                  </a:lnTo>
                  <a:lnTo>
                    <a:pt x="14" y="182"/>
                  </a:lnTo>
                  <a:lnTo>
                    <a:pt x="6" y="122"/>
                  </a:lnTo>
                  <a:lnTo>
                    <a:pt x="0" y="76"/>
                  </a:lnTo>
                  <a:lnTo>
                    <a:pt x="0" y="58"/>
                  </a:lnTo>
                  <a:lnTo>
                    <a:pt x="2" y="46"/>
                  </a:lnTo>
                  <a:lnTo>
                    <a:pt x="2" y="4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"/>
            </a:p>
          </p:txBody>
        </p:sp>
        <p:sp>
          <p:nvSpPr>
            <p:cNvPr id="24" name="Freeform 12"/>
            <p:cNvSpPr>
              <a:spLocks/>
            </p:cNvSpPr>
            <p:nvPr/>
          </p:nvSpPr>
          <p:spPr bwMode="auto">
            <a:xfrm>
              <a:off x="426472" y="5518150"/>
              <a:ext cx="571500" cy="330200"/>
            </a:xfrm>
            <a:custGeom>
              <a:avLst/>
              <a:gdLst>
                <a:gd name="T0" fmla="*/ 100 w 360"/>
                <a:gd name="T1" fmla="*/ 180 h 208"/>
                <a:gd name="T2" fmla="*/ 100 w 360"/>
                <a:gd name="T3" fmla="*/ 180 h 208"/>
                <a:gd name="T4" fmla="*/ 130 w 360"/>
                <a:gd name="T5" fmla="*/ 162 h 208"/>
                <a:gd name="T6" fmla="*/ 200 w 360"/>
                <a:gd name="T7" fmla="*/ 122 h 208"/>
                <a:gd name="T8" fmla="*/ 240 w 360"/>
                <a:gd name="T9" fmla="*/ 100 h 208"/>
                <a:gd name="T10" fmla="*/ 280 w 360"/>
                <a:gd name="T11" fmla="*/ 80 h 208"/>
                <a:gd name="T12" fmla="*/ 316 w 360"/>
                <a:gd name="T13" fmla="*/ 64 h 208"/>
                <a:gd name="T14" fmla="*/ 330 w 360"/>
                <a:gd name="T15" fmla="*/ 58 h 208"/>
                <a:gd name="T16" fmla="*/ 344 w 360"/>
                <a:gd name="T17" fmla="*/ 54 h 208"/>
                <a:gd name="T18" fmla="*/ 344 w 360"/>
                <a:gd name="T19" fmla="*/ 54 h 208"/>
                <a:gd name="T20" fmla="*/ 352 w 360"/>
                <a:gd name="T21" fmla="*/ 52 h 208"/>
                <a:gd name="T22" fmla="*/ 358 w 360"/>
                <a:gd name="T23" fmla="*/ 48 h 208"/>
                <a:gd name="T24" fmla="*/ 360 w 360"/>
                <a:gd name="T25" fmla="*/ 44 h 208"/>
                <a:gd name="T26" fmla="*/ 360 w 360"/>
                <a:gd name="T27" fmla="*/ 40 h 208"/>
                <a:gd name="T28" fmla="*/ 356 w 360"/>
                <a:gd name="T29" fmla="*/ 36 h 208"/>
                <a:gd name="T30" fmla="*/ 350 w 360"/>
                <a:gd name="T31" fmla="*/ 32 h 208"/>
                <a:gd name="T32" fmla="*/ 336 w 360"/>
                <a:gd name="T33" fmla="*/ 22 h 208"/>
                <a:gd name="T34" fmla="*/ 318 w 360"/>
                <a:gd name="T35" fmla="*/ 14 h 208"/>
                <a:gd name="T36" fmla="*/ 300 w 360"/>
                <a:gd name="T37" fmla="*/ 8 h 208"/>
                <a:gd name="T38" fmla="*/ 282 w 360"/>
                <a:gd name="T39" fmla="*/ 0 h 208"/>
                <a:gd name="T40" fmla="*/ 282 w 360"/>
                <a:gd name="T41" fmla="*/ 0 h 208"/>
                <a:gd name="T42" fmla="*/ 198 w 360"/>
                <a:gd name="T43" fmla="*/ 64 h 208"/>
                <a:gd name="T44" fmla="*/ 134 w 360"/>
                <a:gd name="T45" fmla="*/ 114 h 208"/>
                <a:gd name="T46" fmla="*/ 88 w 360"/>
                <a:gd name="T47" fmla="*/ 150 h 208"/>
                <a:gd name="T48" fmla="*/ 88 w 360"/>
                <a:gd name="T49" fmla="*/ 150 h 208"/>
                <a:gd name="T50" fmla="*/ 80 w 360"/>
                <a:gd name="T51" fmla="*/ 150 h 208"/>
                <a:gd name="T52" fmla="*/ 70 w 360"/>
                <a:gd name="T53" fmla="*/ 152 h 208"/>
                <a:gd name="T54" fmla="*/ 60 w 360"/>
                <a:gd name="T55" fmla="*/ 154 h 208"/>
                <a:gd name="T56" fmla="*/ 46 w 360"/>
                <a:gd name="T57" fmla="*/ 158 h 208"/>
                <a:gd name="T58" fmla="*/ 32 w 360"/>
                <a:gd name="T59" fmla="*/ 166 h 208"/>
                <a:gd name="T60" fmla="*/ 16 w 360"/>
                <a:gd name="T61" fmla="*/ 178 h 208"/>
                <a:gd name="T62" fmla="*/ 2 w 360"/>
                <a:gd name="T63" fmla="*/ 194 h 208"/>
                <a:gd name="T64" fmla="*/ 2 w 360"/>
                <a:gd name="T65" fmla="*/ 194 h 208"/>
                <a:gd name="T66" fmla="*/ 0 w 360"/>
                <a:gd name="T67" fmla="*/ 198 h 208"/>
                <a:gd name="T68" fmla="*/ 0 w 360"/>
                <a:gd name="T69" fmla="*/ 200 h 208"/>
                <a:gd name="T70" fmla="*/ 2 w 360"/>
                <a:gd name="T71" fmla="*/ 204 h 208"/>
                <a:gd name="T72" fmla="*/ 8 w 360"/>
                <a:gd name="T73" fmla="*/ 206 h 208"/>
                <a:gd name="T74" fmla="*/ 20 w 360"/>
                <a:gd name="T75" fmla="*/ 208 h 208"/>
                <a:gd name="T76" fmla="*/ 38 w 360"/>
                <a:gd name="T77" fmla="*/ 206 h 208"/>
                <a:gd name="T78" fmla="*/ 66 w 360"/>
                <a:gd name="T79" fmla="*/ 202 h 208"/>
                <a:gd name="T80" fmla="*/ 100 w 360"/>
                <a:gd name="T81" fmla="*/ 180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60" h="208">
                  <a:moveTo>
                    <a:pt x="100" y="180"/>
                  </a:moveTo>
                  <a:lnTo>
                    <a:pt x="100" y="180"/>
                  </a:lnTo>
                  <a:lnTo>
                    <a:pt x="130" y="162"/>
                  </a:lnTo>
                  <a:lnTo>
                    <a:pt x="200" y="122"/>
                  </a:lnTo>
                  <a:lnTo>
                    <a:pt x="240" y="100"/>
                  </a:lnTo>
                  <a:lnTo>
                    <a:pt x="280" y="80"/>
                  </a:lnTo>
                  <a:lnTo>
                    <a:pt x="316" y="64"/>
                  </a:lnTo>
                  <a:lnTo>
                    <a:pt x="330" y="58"/>
                  </a:lnTo>
                  <a:lnTo>
                    <a:pt x="344" y="54"/>
                  </a:lnTo>
                  <a:lnTo>
                    <a:pt x="344" y="54"/>
                  </a:lnTo>
                  <a:lnTo>
                    <a:pt x="352" y="52"/>
                  </a:lnTo>
                  <a:lnTo>
                    <a:pt x="358" y="48"/>
                  </a:lnTo>
                  <a:lnTo>
                    <a:pt x="360" y="44"/>
                  </a:lnTo>
                  <a:lnTo>
                    <a:pt x="360" y="40"/>
                  </a:lnTo>
                  <a:lnTo>
                    <a:pt x="356" y="36"/>
                  </a:lnTo>
                  <a:lnTo>
                    <a:pt x="350" y="32"/>
                  </a:lnTo>
                  <a:lnTo>
                    <a:pt x="336" y="22"/>
                  </a:lnTo>
                  <a:lnTo>
                    <a:pt x="318" y="14"/>
                  </a:lnTo>
                  <a:lnTo>
                    <a:pt x="300" y="8"/>
                  </a:lnTo>
                  <a:lnTo>
                    <a:pt x="282" y="0"/>
                  </a:lnTo>
                  <a:lnTo>
                    <a:pt x="282" y="0"/>
                  </a:lnTo>
                  <a:lnTo>
                    <a:pt x="198" y="64"/>
                  </a:lnTo>
                  <a:lnTo>
                    <a:pt x="134" y="114"/>
                  </a:lnTo>
                  <a:lnTo>
                    <a:pt x="88" y="150"/>
                  </a:lnTo>
                  <a:lnTo>
                    <a:pt x="88" y="150"/>
                  </a:lnTo>
                  <a:lnTo>
                    <a:pt x="80" y="150"/>
                  </a:lnTo>
                  <a:lnTo>
                    <a:pt x="70" y="152"/>
                  </a:lnTo>
                  <a:lnTo>
                    <a:pt x="60" y="154"/>
                  </a:lnTo>
                  <a:lnTo>
                    <a:pt x="46" y="158"/>
                  </a:lnTo>
                  <a:lnTo>
                    <a:pt x="32" y="166"/>
                  </a:lnTo>
                  <a:lnTo>
                    <a:pt x="16" y="178"/>
                  </a:lnTo>
                  <a:lnTo>
                    <a:pt x="2" y="194"/>
                  </a:lnTo>
                  <a:lnTo>
                    <a:pt x="2" y="194"/>
                  </a:lnTo>
                  <a:lnTo>
                    <a:pt x="0" y="198"/>
                  </a:lnTo>
                  <a:lnTo>
                    <a:pt x="0" y="200"/>
                  </a:lnTo>
                  <a:lnTo>
                    <a:pt x="2" y="204"/>
                  </a:lnTo>
                  <a:lnTo>
                    <a:pt x="8" y="206"/>
                  </a:lnTo>
                  <a:lnTo>
                    <a:pt x="20" y="208"/>
                  </a:lnTo>
                  <a:lnTo>
                    <a:pt x="38" y="206"/>
                  </a:lnTo>
                  <a:lnTo>
                    <a:pt x="66" y="202"/>
                  </a:lnTo>
                  <a:lnTo>
                    <a:pt x="100" y="18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"/>
            </a:p>
          </p:txBody>
        </p:sp>
        <p:sp>
          <p:nvSpPr>
            <p:cNvPr id="25" name="Freeform 13"/>
            <p:cNvSpPr>
              <a:spLocks/>
            </p:cNvSpPr>
            <p:nvPr/>
          </p:nvSpPr>
          <p:spPr bwMode="auto">
            <a:xfrm>
              <a:off x="426472" y="5518150"/>
              <a:ext cx="571500" cy="330200"/>
            </a:xfrm>
            <a:custGeom>
              <a:avLst/>
              <a:gdLst>
                <a:gd name="T0" fmla="*/ 100 w 360"/>
                <a:gd name="T1" fmla="*/ 180 h 208"/>
                <a:gd name="T2" fmla="*/ 100 w 360"/>
                <a:gd name="T3" fmla="*/ 180 h 208"/>
                <a:gd name="T4" fmla="*/ 130 w 360"/>
                <a:gd name="T5" fmla="*/ 162 h 208"/>
                <a:gd name="T6" fmla="*/ 200 w 360"/>
                <a:gd name="T7" fmla="*/ 122 h 208"/>
                <a:gd name="T8" fmla="*/ 240 w 360"/>
                <a:gd name="T9" fmla="*/ 100 h 208"/>
                <a:gd name="T10" fmla="*/ 280 w 360"/>
                <a:gd name="T11" fmla="*/ 80 h 208"/>
                <a:gd name="T12" fmla="*/ 316 w 360"/>
                <a:gd name="T13" fmla="*/ 64 h 208"/>
                <a:gd name="T14" fmla="*/ 330 w 360"/>
                <a:gd name="T15" fmla="*/ 58 h 208"/>
                <a:gd name="T16" fmla="*/ 344 w 360"/>
                <a:gd name="T17" fmla="*/ 54 h 208"/>
                <a:gd name="T18" fmla="*/ 344 w 360"/>
                <a:gd name="T19" fmla="*/ 54 h 208"/>
                <a:gd name="T20" fmla="*/ 352 w 360"/>
                <a:gd name="T21" fmla="*/ 52 h 208"/>
                <a:gd name="T22" fmla="*/ 358 w 360"/>
                <a:gd name="T23" fmla="*/ 48 h 208"/>
                <a:gd name="T24" fmla="*/ 360 w 360"/>
                <a:gd name="T25" fmla="*/ 44 h 208"/>
                <a:gd name="T26" fmla="*/ 360 w 360"/>
                <a:gd name="T27" fmla="*/ 40 h 208"/>
                <a:gd name="T28" fmla="*/ 356 w 360"/>
                <a:gd name="T29" fmla="*/ 36 h 208"/>
                <a:gd name="T30" fmla="*/ 350 w 360"/>
                <a:gd name="T31" fmla="*/ 32 h 208"/>
                <a:gd name="T32" fmla="*/ 336 w 360"/>
                <a:gd name="T33" fmla="*/ 22 h 208"/>
                <a:gd name="T34" fmla="*/ 318 w 360"/>
                <a:gd name="T35" fmla="*/ 14 h 208"/>
                <a:gd name="T36" fmla="*/ 300 w 360"/>
                <a:gd name="T37" fmla="*/ 8 h 208"/>
                <a:gd name="T38" fmla="*/ 282 w 360"/>
                <a:gd name="T39" fmla="*/ 0 h 208"/>
                <a:gd name="T40" fmla="*/ 282 w 360"/>
                <a:gd name="T41" fmla="*/ 0 h 208"/>
                <a:gd name="T42" fmla="*/ 198 w 360"/>
                <a:gd name="T43" fmla="*/ 64 h 208"/>
                <a:gd name="T44" fmla="*/ 134 w 360"/>
                <a:gd name="T45" fmla="*/ 114 h 208"/>
                <a:gd name="T46" fmla="*/ 88 w 360"/>
                <a:gd name="T47" fmla="*/ 150 h 208"/>
                <a:gd name="T48" fmla="*/ 88 w 360"/>
                <a:gd name="T49" fmla="*/ 150 h 208"/>
                <a:gd name="T50" fmla="*/ 80 w 360"/>
                <a:gd name="T51" fmla="*/ 150 h 208"/>
                <a:gd name="T52" fmla="*/ 70 w 360"/>
                <a:gd name="T53" fmla="*/ 152 h 208"/>
                <a:gd name="T54" fmla="*/ 60 w 360"/>
                <a:gd name="T55" fmla="*/ 154 h 208"/>
                <a:gd name="T56" fmla="*/ 46 w 360"/>
                <a:gd name="T57" fmla="*/ 158 h 208"/>
                <a:gd name="T58" fmla="*/ 32 w 360"/>
                <a:gd name="T59" fmla="*/ 166 h 208"/>
                <a:gd name="T60" fmla="*/ 16 w 360"/>
                <a:gd name="T61" fmla="*/ 178 h 208"/>
                <a:gd name="T62" fmla="*/ 2 w 360"/>
                <a:gd name="T63" fmla="*/ 194 h 208"/>
                <a:gd name="T64" fmla="*/ 2 w 360"/>
                <a:gd name="T65" fmla="*/ 194 h 208"/>
                <a:gd name="T66" fmla="*/ 0 w 360"/>
                <a:gd name="T67" fmla="*/ 198 h 208"/>
                <a:gd name="T68" fmla="*/ 0 w 360"/>
                <a:gd name="T69" fmla="*/ 200 h 208"/>
                <a:gd name="T70" fmla="*/ 2 w 360"/>
                <a:gd name="T71" fmla="*/ 204 h 208"/>
                <a:gd name="T72" fmla="*/ 8 w 360"/>
                <a:gd name="T73" fmla="*/ 206 h 208"/>
                <a:gd name="T74" fmla="*/ 20 w 360"/>
                <a:gd name="T75" fmla="*/ 208 h 208"/>
                <a:gd name="T76" fmla="*/ 38 w 360"/>
                <a:gd name="T77" fmla="*/ 206 h 208"/>
                <a:gd name="T78" fmla="*/ 66 w 360"/>
                <a:gd name="T79" fmla="*/ 202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60" h="208">
                  <a:moveTo>
                    <a:pt x="100" y="180"/>
                  </a:moveTo>
                  <a:lnTo>
                    <a:pt x="100" y="180"/>
                  </a:lnTo>
                  <a:lnTo>
                    <a:pt x="130" y="162"/>
                  </a:lnTo>
                  <a:lnTo>
                    <a:pt x="200" y="122"/>
                  </a:lnTo>
                  <a:lnTo>
                    <a:pt x="240" y="100"/>
                  </a:lnTo>
                  <a:lnTo>
                    <a:pt x="280" y="80"/>
                  </a:lnTo>
                  <a:lnTo>
                    <a:pt x="316" y="64"/>
                  </a:lnTo>
                  <a:lnTo>
                    <a:pt x="330" y="58"/>
                  </a:lnTo>
                  <a:lnTo>
                    <a:pt x="344" y="54"/>
                  </a:lnTo>
                  <a:lnTo>
                    <a:pt x="344" y="54"/>
                  </a:lnTo>
                  <a:lnTo>
                    <a:pt x="352" y="52"/>
                  </a:lnTo>
                  <a:lnTo>
                    <a:pt x="358" y="48"/>
                  </a:lnTo>
                  <a:lnTo>
                    <a:pt x="360" y="44"/>
                  </a:lnTo>
                  <a:lnTo>
                    <a:pt x="360" y="40"/>
                  </a:lnTo>
                  <a:lnTo>
                    <a:pt x="356" y="36"/>
                  </a:lnTo>
                  <a:lnTo>
                    <a:pt x="350" y="32"/>
                  </a:lnTo>
                  <a:lnTo>
                    <a:pt x="336" y="22"/>
                  </a:lnTo>
                  <a:lnTo>
                    <a:pt x="318" y="14"/>
                  </a:lnTo>
                  <a:lnTo>
                    <a:pt x="300" y="8"/>
                  </a:lnTo>
                  <a:lnTo>
                    <a:pt x="282" y="0"/>
                  </a:lnTo>
                  <a:lnTo>
                    <a:pt x="282" y="0"/>
                  </a:lnTo>
                  <a:lnTo>
                    <a:pt x="198" y="64"/>
                  </a:lnTo>
                  <a:lnTo>
                    <a:pt x="134" y="114"/>
                  </a:lnTo>
                  <a:lnTo>
                    <a:pt x="88" y="150"/>
                  </a:lnTo>
                  <a:lnTo>
                    <a:pt x="88" y="150"/>
                  </a:lnTo>
                  <a:lnTo>
                    <a:pt x="80" y="150"/>
                  </a:lnTo>
                  <a:lnTo>
                    <a:pt x="70" y="152"/>
                  </a:lnTo>
                  <a:lnTo>
                    <a:pt x="60" y="154"/>
                  </a:lnTo>
                  <a:lnTo>
                    <a:pt x="46" y="158"/>
                  </a:lnTo>
                  <a:lnTo>
                    <a:pt x="32" y="166"/>
                  </a:lnTo>
                  <a:lnTo>
                    <a:pt x="16" y="178"/>
                  </a:lnTo>
                  <a:lnTo>
                    <a:pt x="2" y="194"/>
                  </a:lnTo>
                  <a:lnTo>
                    <a:pt x="2" y="194"/>
                  </a:lnTo>
                  <a:lnTo>
                    <a:pt x="0" y="198"/>
                  </a:lnTo>
                  <a:lnTo>
                    <a:pt x="0" y="200"/>
                  </a:lnTo>
                  <a:lnTo>
                    <a:pt x="2" y="204"/>
                  </a:lnTo>
                  <a:lnTo>
                    <a:pt x="8" y="206"/>
                  </a:lnTo>
                  <a:lnTo>
                    <a:pt x="20" y="208"/>
                  </a:lnTo>
                  <a:lnTo>
                    <a:pt x="38" y="206"/>
                  </a:lnTo>
                  <a:lnTo>
                    <a:pt x="66" y="20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"/>
            </a:p>
          </p:txBody>
        </p:sp>
        <p:sp>
          <p:nvSpPr>
            <p:cNvPr id="26" name="Freeform 14"/>
            <p:cNvSpPr>
              <a:spLocks/>
            </p:cNvSpPr>
            <p:nvPr/>
          </p:nvSpPr>
          <p:spPr bwMode="auto">
            <a:xfrm>
              <a:off x="534422" y="5207000"/>
              <a:ext cx="396875" cy="193675"/>
            </a:xfrm>
            <a:custGeom>
              <a:avLst/>
              <a:gdLst>
                <a:gd name="T0" fmla="*/ 232 w 250"/>
                <a:gd name="T1" fmla="*/ 52 h 122"/>
                <a:gd name="T2" fmla="*/ 232 w 250"/>
                <a:gd name="T3" fmla="*/ 52 h 122"/>
                <a:gd name="T4" fmla="*/ 202 w 250"/>
                <a:gd name="T5" fmla="*/ 40 h 122"/>
                <a:gd name="T6" fmla="*/ 170 w 250"/>
                <a:gd name="T7" fmla="*/ 28 h 122"/>
                <a:gd name="T8" fmla="*/ 130 w 250"/>
                <a:gd name="T9" fmla="*/ 16 h 122"/>
                <a:gd name="T10" fmla="*/ 92 w 250"/>
                <a:gd name="T11" fmla="*/ 6 h 122"/>
                <a:gd name="T12" fmla="*/ 72 w 250"/>
                <a:gd name="T13" fmla="*/ 2 h 122"/>
                <a:gd name="T14" fmla="*/ 54 w 250"/>
                <a:gd name="T15" fmla="*/ 0 h 122"/>
                <a:gd name="T16" fmla="*/ 38 w 250"/>
                <a:gd name="T17" fmla="*/ 0 h 122"/>
                <a:gd name="T18" fmla="*/ 24 w 250"/>
                <a:gd name="T19" fmla="*/ 2 h 122"/>
                <a:gd name="T20" fmla="*/ 12 w 250"/>
                <a:gd name="T21" fmla="*/ 6 h 122"/>
                <a:gd name="T22" fmla="*/ 4 w 250"/>
                <a:gd name="T23" fmla="*/ 14 h 122"/>
                <a:gd name="T24" fmla="*/ 4 w 250"/>
                <a:gd name="T25" fmla="*/ 14 h 122"/>
                <a:gd name="T26" fmla="*/ 2 w 250"/>
                <a:gd name="T27" fmla="*/ 18 h 122"/>
                <a:gd name="T28" fmla="*/ 0 w 250"/>
                <a:gd name="T29" fmla="*/ 22 h 122"/>
                <a:gd name="T30" fmla="*/ 0 w 250"/>
                <a:gd name="T31" fmla="*/ 30 h 122"/>
                <a:gd name="T32" fmla="*/ 0 w 250"/>
                <a:gd name="T33" fmla="*/ 36 h 122"/>
                <a:gd name="T34" fmla="*/ 4 w 250"/>
                <a:gd name="T35" fmla="*/ 46 h 122"/>
                <a:gd name="T36" fmla="*/ 14 w 250"/>
                <a:gd name="T37" fmla="*/ 54 h 122"/>
                <a:gd name="T38" fmla="*/ 26 w 250"/>
                <a:gd name="T39" fmla="*/ 62 h 122"/>
                <a:gd name="T40" fmla="*/ 26 w 250"/>
                <a:gd name="T41" fmla="*/ 62 h 122"/>
                <a:gd name="T42" fmla="*/ 48 w 250"/>
                <a:gd name="T43" fmla="*/ 84 h 122"/>
                <a:gd name="T44" fmla="*/ 64 w 250"/>
                <a:gd name="T45" fmla="*/ 100 h 122"/>
                <a:gd name="T46" fmla="*/ 74 w 250"/>
                <a:gd name="T47" fmla="*/ 108 h 122"/>
                <a:gd name="T48" fmla="*/ 74 w 250"/>
                <a:gd name="T49" fmla="*/ 108 h 122"/>
                <a:gd name="T50" fmla="*/ 90 w 250"/>
                <a:gd name="T51" fmla="*/ 114 h 122"/>
                <a:gd name="T52" fmla="*/ 104 w 250"/>
                <a:gd name="T53" fmla="*/ 120 h 122"/>
                <a:gd name="T54" fmla="*/ 118 w 250"/>
                <a:gd name="T55" fmla="*/ 122 h 122"/>
                <a:gd name="T56" fmla="*/ 130 w 250"/>
                <a:gd name="T57" fmla="*/ 122 h 122"/>
                <a:gd name="T58" fmla="*/ 134 w 250"/>
                <a:gd name="T59" fmla="*/ 120 h 122"/>
                <a:gd name="T60" fmla="*/ 138 w 250"/>
                <a:gd name="T61" fmla="*/ 118 h 122"/>
                <a:gd name="T62" fmla="*/ 138 w 250"/>
                <a:gd name="T63" fmla="*/ 112 h 122"/>
                <a:gd name="T64" fmla="*/ 136 w 250"/>
                <a:gd name="T65" fmla="*/ 106 h 122"/>
                <a:gd name="T66" fmla="*/ 132 w 250"/>
                <a:gd name="T67" fmla="*/ 96 h 122"/>
                <a:gd name="T68" fmla="*/ 124 w 250"/>
                <a:gd name="T69" fmla="*/ 84 h 122"/>
                <a:gd name="T70" fmla="*/ 96 w 250"/>
                <a:gd name="T71" fmla="*/ 40 h 122"/>
                <a:gd name="T72" fmla="*/ 250 w 250"/>
                <a:gd name="T73" fmla="*/ 122 h 122"/>
                <a:gd name="T74" fmla="*/ 232 w 250"/>
                <a:gd name="T75" fmla="*/ 5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50" h="122">
                  <a:moveTo>
                    <a:pt x="232" y="52"/>
                  </a:moveTo>
                  <a:lnTo>
                    <a:pt x="232" y="52"/>
                  </a:lnTo>
                  <a:lnTo>
                    <a:pt x="202" y="40"/>
                  </a:lnTo>
                  <a:lnTo>
                    <a:pt x="170" y="28"/>
                  </a:lnTo>
                  <a:lnTo>
                    <a:pt x="130" y="16"/>
                  </a:lnTo>
                  <a:lnTo>
                    <a:pt x="92" y="6"/>
                  </a:lnTo>
                  <a:lnTo>
                    <a:pt x="72" y="2"/>
                  </a:lnTo>
                  <a:lnTo>
                    <a:pt x="54" y="0"/>
                  </a:lnTo>
                  <a:lnTo>
                    <a:pt x="38" y="0"/>
                  </a:lnTo>
                  <a:lnTo>
                    <a:pt x="24" y="2"/>
                  </a:lnTo>
                  <a:lnTo>
                    <a:pt x="12" y="6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2" y="18"/>
                  </a:lnTo>
                  <a:lnTo>
                    <a:pt x="0" y="22"/>
                  </a:lnTo>
                  <a:lnTo>
                    <a:pt x="0" y="30"/>
                  </a:lnTo>
                  <a:lnTo>
                    <a:pt x="0" y="36"/>
                  </a:lnTo>
                  <a:lnTo>
                    <a:pt x="4" y="46"/>
                  </a:lnTo>
                  <a:lnTo>
                    <a:pt x="14" y="54"/>
                  </a:lnTo>
                  <a:lnTo>
                    <a:pt x="26" y="62"/>
                  </a:lnTo>
                  <a:lnTo>
                    <a:pt x="26" y="62"/>
                  </a:lnTo>
                  <a:lnTo>
                    <a:pt x="48" y="84"/>
                  </a:lnTo>
                  <a:lnTo>
                    <a:pt x="64" y="100"/>
                  </a:lnTo>
                  <a:lnTo>
                    <a:pt x="74" y="108"/>
                  </a:lnTo>
                  <a:lnTo>
                    <a:pt x="74" y="108"/>
                  </a:lnTo>
                  <a:lnTo>
                    <a:pt x="90" y="114"/>
                  </a:lnTo>
                  <a:lnTo>
                    <a:pt x="104" y="120"/>
                  </a:lnTo>
                  <a:lnTo>
                    <a:pt x="118" y="122"/>
                  </a:lnTo>
                  <a:lnTo>
                    <a:pt x="130" y="122"/>
                  </a:lnTo>
                  <a:lnTo>
                    <a:pt x="134" y="120"/>
                  </a:lnTo>
                  <a:lnTo>
                    <a:pt x="138" y="118"/>
                  </a:lnTo>
                  <a:lnTo>
                    <a:pt x="138" y="112"/>
                  </a:lnTo>
                  <a:lnTo>
                    <a:pt x="136" y="106"/>
                  </a:lnTo>
                  <a:lnTo>
                    <a:pt x="132" y="96"/>
                  </a:lnTo>
                  <a:lnTo>
                    <a:pt x="124" y="84"/>
                  </a:lnTo>
                  <a:lnTo>
                    <a:pt x="96" y="40"/>
                  </a:lnTo>
                  <a:lnTo>
                    <a:pt x="250" y="122"/>
                  </a:lnTo>
                  <a:lnTo>
                    <a:pt x="232" y="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"/>
            </a:p>
          </p:txBody>
        </p:sp>
        <p:sp>
          <p:nvSpPr>
            <p:cNvPr id="27" name="Freeform 15"/>
            <p:cNvSpPr>
              <a:spLocks/>
            </p:cNvSpPr>
            <p:nvPr/>
          </p:nvSpPr>
          <p:spPr bwMode="auto">
            <a:xfrm>
              <a:off x="1455172" y="5235575"/>
              <a:ext cx="590550" cy="104775"/>
            </a:xfrm>
            <a:custGeom>
              <a:avLst/>
              <a:gdLst>
                <a:gd name="T0" fmla="*/ 2 w 372"/>
                <a:gd name="T1" fmla="*/ 28 h 66"/>
                <a:gd name="T2" fmla="*/ 284 w 372"/>
                <a:gd name="T3" fmla="*/ 38 h 66"/>
                <a:gd name="T4" fmla="*/ 284 w 372"/>
                <a:gd name="T5" fmla="*/ 38 h 66"/>
                <a:gd name="T6" fmla="*/ 282 w 372"/>
                <a:gd name="T7" fmla="*/ 32 h 66"/>
                <a:gd name="T8" fmla="*/ 282 w 372"/>
                <a:gd name="T9" fmla="*/ 20 h 66"/>
                <a:gd name="T10" fmla="*/ 284 w 372"/>
                <a:gd name="T11" fmla="*/ 12 h 66"/>
                <a:gd name="T12" fmla="*/ 288 w 372"/>
                <a:gd name="T13" fmla="*/ 6 h 66"/>
                <a:gd name="T14" fmla="*/ 296 w 372"/>
                <a:gd name="T15" fmla="*/ 2 h 66"/>
                <a:gd name="T16" fmla="*/ 306 w 372"/>
                <a:gd name="T17" fmla="*/ 0 h 66"/>
                <a:gd name="T18" fmla="*/ 306 w 372"/>
                <a:gd name="T19" fmla="*/ 0 h 66"/>
                <a:gd name="T20" fmla="*/ 316 w 372"/>
                <a:gd name="T21" fmla="*/ 2 h 66"/>
                <a:gd name="T22" fmla="*/ 328 w 372"/>
                <a:gd name="T23" fmla="*/ 4 h 66"/>
                <a:gd name="T24" fmla="*/ 342 w 372"/>
                <a:gd name="T25" fmla="*/ 10 h 66"/>
                <a:gd name="T26" fmla="*/ 354 w 372"/>
                <a:gd name="T27" fmla="*/ 16 h 66"/>
                <a:gd name="T28" fmla="*/ 360 w 372"/>
                <a:gd name="T29" fmla="*/ 22 h 66"/>
                <a:gd name="T30" fmla="*/ 364 w 372"/>
                <a:gd name="T31" fmla="*/ 28 h 66"/>
                <a:gd name="T32" fmla="*/ 368 w 372"/>
                <a:gd name="T33" fmla="*/ 34 h 66"/>
                <a:gd name="T34" fmla="*/ 370 w 372"/>
                <a:gd name="T35" fmla="*/ 42 h 66"/>
                <a:gd name="T36" fmla="*/ 372 w 372"/>
                <a:gd name="T37" fmla="*/ 52 h 66"/>
                <a:gd name="T38" fmla="*/ 372 w 372"/>
                <a:gd name="T39" fmla="*/ 62 h 66"/>
                <a:gd name="T40" fmla="*/ 0 w 372"/>
                <a:gd name="T41" fmla="*/ 66 h 66"/>
                <a:gd name="T42" fmla="*/ 2 w 372"/>
                <a:gd name="T43" fmla="*/ 2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72" h="66">
                  <a:moveTo>
                    <a:pt x="2" y="28"/>
                  </a:moveTo>
                  <a:lnTo>
                    <a:pt x="284" y="38"/>
                  </a:lnTo>
                  <a:lnTo>
                    <a:pt x="284" y="38"/>
                  </a:lnTo>
                  <a:lnTo>
                    <a:pt x="282" y="32"/>
                  </a:lnTo>
                  <a:lnTo>
                    <a:pt x="282" y="20"/>
                  </a:lnTo>
                  <a:lnTo>
                    <a:pt x="284" y="12"/>
                  </a:lnTo>
                  <a:lnTo>
                    <a:pt x="288" y="6"/>
                  </a:lnTo>
                  <a:lnTo>
                    <a:pt x="296" y="2"/>
                  </a:lnTo>
                  <a:lnTo>
                    <a:pt x="306" y="0"/>
                  </a:lnTo>
                  <a:lnTo>
                    <a:pt x="306" y="0"/>
                  </a:lnTo>
                  <a:lnTo>
                    <a:pt x="316" y="2"/>
                  </a:lnTo>
                  <a:lnTo>
                    <a:pt x="328" y="4"/>
                  </a:lnTo>
                  <a:lnTo>
                    <a:pt x="342" y="10"/>
                  </a:lnTo>
                  <a:lnTo>
                    <a:pt x="354" y="16"/>
                  </a:lnTo>
                  <a:lnTo>
                    <a:pt x="360" y="22"/>
                  </a:lnTo>
                  <a:lnTo>
                    <a:pt x="364" y="28"/>
                  </a:lnTo>
                  <a:lnTo>
                    <a:pt x="368" y="34"/>
                  </a:lnTo>
                  <a:lnTo>
                    <a:pt x="370" y="42"/>
                  </a:lnTo>
                  <a:lnTo>
                    <a:pt x="372" y="52"/>
                  </a:lnTo>
                  <a:lnTo>
                    <a:pt x="372" y="62"/>
                  </a:lnTo>
                  <a:lnTo>
                    <a:pt x="0" y="66"/>
                  </a:lnTo>
                  <a:lnTo>
                    <a:pt x="2" y="2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"/>
            </a:p>
          </p:txBody>
        </p:sp>
        <p:sp>
          <p:nvSpPr>
            <p:cNvPr id="28" name="Freeform 16"/>
            <p:cNvSpPr>
              <a:spLocks/>
            </p:cNvSpPr>
            <p:nvPr/>
          </p:nvSpPr>
          <p:spPr bwMode="auto">
            <a:xfrm>
              <a:off x="1623447" y="4857750"/>
              <a:ext cx="422275" cy="904875"/>
            </a:xfrm>
            <a:custGeom>
              <a:avLst/>
              <a:gdLst>
                <a:gd name="T0" fmla="*/ 28 w 266"/>
                <a:gd name="T1" fmla="*/ 0 h 570"/>
                <a:gd name="T2" fmla="*/ 28 w 266"/>
                <a:gd name="T3" fmla="*/ 0 h 570"/>
                <a:gd name="T4" fmla="*/ 50 w 266"/>
                <a:gd name="T5" fmla="*/ 14 h 570"/>
                <a:gd name="T6" fmla="*/ 74 w 266"/>
                <a:gd name="T7" fmla="*/ 32 h 570"/>
                <a:gd name="T8" fmla="*/ 106 w 266"/>
                <a:gd name="T9" fmla="*/ 54 h 570"/>
                <a:gd name="T10" fmla="*/ 138 w 266"/>
                <a:gd name="T11" fmla="*/ 82 h 570"/>
                <a:gd name="T12" fmla="*/ 172 w 266"/>
                <a:gd name="T13" fmla="*/ 116 h 570"/>
                <a:gd name="T14" fmla="*/ 188 w 266"/>
                <a:gd name="T15" fmla="*/ 134 h 570"/>
                <a:gd name="T16" fmla="*/ 204 w 266"/>
                <a:gd name="T17" fmla="*/ 152 h 570"/>
                <a:gd name="T18" fmla="*/ 218 w 266"/>
                <a:gd name="T19" fmla="*/ 172 h 570"/>
                <a:gd name="T20" fmla="*/ 232 w 266"/>
                <a:gd name="T21" fmla="*/ 194 h 570"/>
                <a:gd name="T22" fmla="*/ 244 w 266"/>
                <a:gd name="T23" fmla="*/ 214 h 570"/>
                <a:gd name="T24" fmla="*/ 252 w 266"/>
                <a:gd name="T25" fmla="*/ 236 h 570"/>
                <a:gd name="T26" fmla="*/ 260 w 266"/>
                <a:gd name="T27" fmla="*/ 260 h 570"/>
                <a:gd name="T28" fmla="*/ 264 w 266"/>
                <a:gd name="T29" fmla="*/ 282 h 570"/>
                <a:gd name="T30" fmla="*/ 266 w 266"/>
                <a:gd name="T31" fmla="*/ 306 h 570"/>
                <a:gd name="T32" fmla="*/ 264 w 266"/>
                <a:gd name="T33" fmla="*/ 330 h 570"/>
                <a:gd name="T34" fmla="*/ 260 w 266"/>
                <a:gd name="T35" fmla="*/ 354 h 570"/>
                <a:gd name="T36" fmla="*/ 250 w 266"/>
                <a:gd name="T37" fmla="*/ 378 h 570"/>
                <a:gd name="T38" fmla="*/ 236 w 266"/>
                <a:gd name="T39" fmla="*/ 402 h 570"/>
                <a:gd name="T40" fmla="*/ 218 w 266"/>
                <a:gd name="T41" fmla="*/ 426 h 570"/>
                <a:gd name="T42" fmla="*/ 196 w 266"/>
                <a:gd name="T43" fmla="*/ 452 h 570"/>
                <a:gd name="T44" fmla="*/ 168 w 266"/>
                <a:gd name="T45" fmla="*/ 476 h 570"/>
                <a:gd name="T46" fmla="*/ 136 w 266"/>
                <a:gd name="T47" fmla="*/ 500 h 570"/>
                <a:gd name="T48" fmla="*/ 96 w 266"/>
                <a:gd name="T49" fmla="*/ 524 h 570"/>
                <a:gd name="T50" fmla="*/ 52 w 266"/>
                <a:gd name="T51" fmla="*/ 548 h 570"/>
                <a:gd name="T52" fmla="*/ 0 w 266"/>
                <a:gd name="T53" fmla="*/ 570 h 570"/>
                <a:gd name="T54" fmla="*/ 0 w 266"/>
                <a:gd name="T55" fmla="*/ 570 h 570"/>
                <a:gd name="T56" fmla="*/ 18 w 266"/>
                <a:gd name="T57" fmla="*/ 560 h 570"/>
                <a:gd name="T58" fmla="*/ 38 w 266"/>
                <a:gd name="T59" fmla="*/ 546 h 570"/>
                <a:gd name="T60" fmla="*/ 64 w 266"/>
                <a:gd name="T61" fmla="*/ 528 h 570"/>
                <a:gd name="T62" fmla="*/ 90 w 266"/>
                <a:gd name="T63" fmla="*/ 506 h 570"/>
                <a:gd name="T64" fmla="*/ 120 w 266"/>
                <a:gd name="T65" fmla="*/ 478 h 570"/>
                <a:gd name="T66" fmla="*/ 146 w 266"/>
                <a:gd name="T67" fmla="*/ 448 h 570"/>
                <a:gd name="T68" fmla="*/ 160 w 266"/>
                <a:gd name="T69" fmla="*/ 430 h 570"/>
                <a:gd name="T70" fmla="*/ 170 w 266"/>
                <a:gd name="T71" fmla="*/ 412 h 570"/>
                <a:gd name="T72" fmla="*/ 182 w 266"/>
                <a:gd name="T73" fmla="*/ 392 h 570"/>
                <a:gd name="T74" fmla="*/ 190 w 266"/>
                <a:gd name="T75" fmla="*/ 372 h 570"/>
                <a:gd name="T76" fmla="*/ 198 w 266"/>
                <a:gd name="T77" fmla="*/ 350 h 570"/>
                <a:gd name="T78" fmla="*/ 202 w 266"/>
                <a:gd name="T79" fmla="*/ 328 h 570"/>
                <a:gd name="T80" fmla="*/ 206 w 266"/>
                <a:gd name="T81" fmla="*/ 306 h 570"/>
                <a:gd name="T82" fmla="*/ 206 w 266"/>
                <a:gd name="T83" fmla="*/ 282 h 570"/>
                <a:gd name="T84" fmla="*/ 204 w 266"/>
                <a:gd name="T85" fmla="*/ 256 h 570"/>
                <a:gd name="T86" fmla="*/ 200 w 266"/>
                <a:gd name="T87" fmla="*/ 230 h 570"/>
                <a:gd name="T88" fmla="*/ 192 w 266"/>
                <a:gd name="T89" fmla="*/ 204 h 570"/>
                <a:gd name="T90" fmla="*/ 180 w 266"/>
                <a:gd name="T91" fmla="*/ 178 h 570"/>
                <a:gd name="T92" fmla="*/ 166 w 266"/>
                <a:gd name="T93" fmla="*/ 150 h 570"/>
                <a:gd name="T94" fmla="*/ 146 w 266"/>
                <a:gd name="T95" fmla="*/ 120 h 570"/>
                <a:gd name="T96" fmla="*/ 124 w 266"/>
                <a:gd name="T97" fmla="*/ 92 h 570"/>
                <a:gd name="T98" fmla="*/ 96 w 266"/>
                <a:gd name="T99" fmla="*/ 62 h 570"/>
                <a:gd name="T100" fmla="*/ 64 w 266"/>
                <a:gd name="T101" fmla="*/ 30 h 570"/>
                <a:gd name="T102" fmla="*/ 28 w 266"/>
                <a:gd name="T103" fmla="*/ 0 h 570"/>
                <a:gd name="T104" fmla="*/ 28 w 266"/>
                <a:gd name="T105" fmla="*/ 0 h 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6" h="570">
                  <a:moveTo>
                    <a:pt x="28" y="0"/>
                  </a:moveTo>
                  <a:lnTo>
                    <a:pt x="28" y="0"/>
                  </a:lnTo>
                  <a:lnTo>
                    <a:pt x="50" y="14"/>
                  </a:lnTo>
                  <a:lnTo>
                    <a:pt x="74" y="32"/>
                  </a:lnTo>
                  <a:lnTo>
                    <a:pt x="106" y="54"/>
                  </a:lnTo>
                  <a:lnTo>
                    <a:pt x="138" y="82"/>
                  </a:lnTo>
                  <a:lnTo>
                    <a:pt x="172" y="116"/>
                  </a:lnTo>
                  <a:lnTo>
                    <a:pt x="188" y="134"/>
                  </a:lnTo>
                  <a:lnTo>
                    <a:pt x="204" y="152"/>
                  </a:lnTo>
                  <a:lnTo>
                    <a:pt x="218" y="172"/>
                  </a:lnTo>
                  <a:lnTo>
                    <a:pt x="232" y="194"/>
                  </a:lnTo>
                  <a:lnTo>
                    <a:pt x="244" y="214"/>
                  </a:lnTo>
                  <a:lnTo>
                    <a:pt x="252" y="236"/>
                  </a:lnTo>
                  <a:lnTo>
                    <a:pt x="260" y="260"/>
                  </a:lnTo>
                  <a:lnTo>
                    <a:pt x="264" y="282"/>
                  </a:lnTo>
                  <a:lnTo>
                    <a:pt x="266" y="306"/>
                  </a:lnTo>
                  <a:lnTo>
                    <a:pt x="264" y="330"/>
                  </a:lnTo>
                  <a:lnTo>
                    <a:pt x="260" y="354"/>
                  </a:lnTo>
                  <a:lnTo>
                    <a:pt x="250" y="378"/>
                  </a:lnTo>
                  <a:lnTo>
                    <a:pt x="236" y="402"/>
                  </a:lnTo>
                  <a:lnTo>
                    <a:pt x="218" y="426"/>
                  </a:lnTo>
                  <a:lnTo>
                    <a:pt x="196" y="452"/>
                  </a:lnTo>
                  <a:lnTo>
                    <a:pt x="168" y="476"/>
                  </a:lnTo>
                  <a:lnTo>
                    <a:pt x="136" y="500"/>
                  </a:lnTo>
                  <a:lnTo>
                    <a:pt x="96" y="524"/>
                  </a:lnTo>
                  <a:lnTo>
                    <a:pt x="52" y="548"/>
                  </a:lnTo>
                  <a:lnTo>
                    <a:pt x="0" y="570"/>
                  </a:lnTo>
                  <a:lnTo>
                    <a:pt x="0" y="570"/>
                  </a:lnTo>
                  <a:lnTo>
                    <a:pt x="18" y="560"/>
                  </a:lnTo>
                  <a:lnTo>
                    <a:pt x="38" y="546"/>
                  </a:lnTo>
                  <a:lnTo>
                    <a:pt x="64" y="528"/>
                  </a:lnTo>
                  <a:lnTo>
                    <a:pt x="90" y="506"/>
                  </a:lnTo>
                  <a:lnTo>
                    <a:pt x="120" y="478"/>
                  </a:lnTo>
                  <a:lnTo>
                    <a:pt x="146" y="448"/>
                  </a:lnTo>
                  <a:lnTo>
                    <a:pt x="160" y="430"/>
                  </a:lnTo>
                  <a:lnTo>
                    <a:pt x="170" y="412"/>
                  </a:lnTo>
                  <a:lnTo>
                    <a:pt x="182" y="392"/>
                  </a:lnTo>
                  <a:lnTo>
                    <a:pt x="190" y="372"/>
                  </a:lnTo>
                  <a:lnTo>
                    <a:pt x="198" y="350"/>
                  </a:lnTo>
                  <a:lnTo>
                    <a:pt x="202" y="328"/>
                  </a:lnTo>
                  <a:lnTo>
                    <a:pt x="206" y="306"/>
                  </a:lnTo>
                  <a:lnTo>
                    <a:pt x="206" y="282"/>
                  </a:lnTo>
                  <a:lnTo>
                    <a:pt x="204" y="256"/>
                  </a:lnTo>
                  <a:lnTo>
                    <a:pt x="200" y="230"/>
                  </a:lnTo>
                  <a:lnTo>
                    <a:pt x="192" y="204"/>
                  </a:lnTo>
                  <a:lnTo>
                    <a:pt x="180" y="178"/>
                  </a:lnTo>
                  <a:lnTo>
                    <a:pt x="166" y="150"/>
                  </a:lnTo>
                  <a:lnTo>
                    <a:pt x="146" y="120"/>
                  </a:lnTo>
                  <a:lnTo>
                    <a:pt x="124" y="92"/>
                  </a:lnTo>
                  <a:lnTo>
                    <a:pt x="96" y="62"/>
                  </a:lnTo>
                  <a:lnTo>
                    <a:pt x="64" y="30"/>
                  </a:lnTo>
                  <a:lnTo>
                    <a:pt x="28" y="0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8CC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"/>
            </a:p>
          </p:txBody>
        </p:sp>
        <p:sp>
          <p:nvSpPr>
            <p:cNvPr id="29" name="Freeform 17"/>
            <p:cNvSpPr>
              <a:spLocks/>
            </p:cNvSpPr>
            <p:nvPr/>
          </p:nvSpPr>
          <p:spPr bwMode="auto">
            <a:xfrm>
              <a:off x="670947" y="5245100"/>
              <a:ext cx="1778000" cy="193675"/>
            </a:xfrm>
            <a:custGeom>
              <a:avLst/>
              <a:gdLst>
                <a:gd name="T0" fmla="*/ 970 w 1120"/>
                <a:gd name="T1" fmla="*/ 70 h 122"/>
                <a:gd name="T2" fmla="*/ 860 w 1120"/>
                <a:gd name="T3" fmla="*/ 122 h 122"/>
                <a:gd name="T4" fmla="*/ 1120 w 1120"/>
                <a:gd name="T5" fmla="*/ 62 h 122"/>
                <a:gd name="T6" fmla="*/ 1120 w 1120"/>
                <a:gd name="T7" fmla="*/ 62 h 122"/>
                <a:gd name="T8" fmla="*/ 1120 w 1120"/>
                <a:gd name="T9" fmla="*/ 62 h 122"/>
                <a:gd name="T10" fmla="*/ 1120 w 1120"/>
                <a:gd name="T11" fmla="*/ 62 h 122"/>
                <a:gd name="T12" fmla="*/ 1120 w 1120"/>
                <a:gd name="T13" fmla="*/ 62 h 122"/>
                <a:gd name="T14" fmla="*/ 860 w 1120"/>
                <a:gd name="T15" fmla="*/ 0 h 122"/>
                <a:gd name="T16" fmla="*/ 970 w 1120"/>
                <a:gd name="T17" fmla="*/ 54 h 122"/>
                <a:gd name="T18" fmla="*/ 252 w 1120"/>
                <a:gd name="T19" fmla="*/ 54 h 122"/>
                <a:gd name="T20" fmla="*/ 204 w 1120"/>
                <a:gd name="T21" fmla="*/ 26 h 122"/>
                <a:gd name="T22" fmla="*/ 36 w 1120"/>
                <a:gd name="T23" fmla="*/ 26 h 122"/>
                <a:gd name="T24" fmla="*/ 74 w 1120"/>
                <a:gd name="T25" fmla="*/ 54 h 122"/>
                <a:gd name="T26" fmla="*/ 0 w 1120"/>
                <a:gd name="T27" fmla="*/ 54 h 122"/>
                <a:gd name="T28" fmla="*/ 0 w 1120"/>
                <a:gd name="T29" fmla="*/ 70 h 122"/>
                <a:gd name="T30" fmla="*/ 68 w 1120"/>
                <a:gd name="T31" fmla="*/ 70 h 122"/>
                <a:gd name="T32" fmla="*/ 36 w 1120"/>
                <a:gd name="T33" fmla="*/ 94 h 122"/>
                <a:gd name="T34" fmla="*/ 204 w 1120"/>
                <a:gd name="T35" fmla="*/ 94 h 122"/>
                <a:gd name="T36" fmla="*/ 246 w 1120"/>
                <a:gd name="T37" fmla="*/ 70 h 122"/>
                <a:gd name="T38" fmla="*/ 970 w 1120"/>
                <a:gd name="T39" fmla="*/ 7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20" h="122">
                  <a:moveTo>
                    <a:pt x="970" y="70"/>
                  </a:moveTo>
                  <a:lnTo>
                    <a:pt x="860" y="122"/>
                  </a:lnTo>
                  <a:lnTo>
                    <a:pt x="1120" y="62"/>
                  </a:lnTo>
                  <a:lnTo>
                    <a:pt x="1120" y="62"/>
                  </a:lnTo>
                  <a:lnTo>
                    <a:pt x="1120" y="62"/>
                  </a:lnTo>
                  <a:lnTo>
                    <a:pt x="1120" y="62"/>
                  </a:lnTo>
                  <a:lnTo>
                    <a:pt x="1120" y="62"/>
                  </a:lnTo>
                  <a:lnTo>
                    <a:pt x="860" y="0"/>
                  </a:lnTo>
                  <a:lnTo>
                    <a:pt x="970" y="54"/>
                  </a:lnTo>
                  <a:lnTo>
                    <a:pt x="252" y="54"/>
                  </a:lnTo>
                  <a:lnTo>
                    <a:pt x="204" y="26"/>
                  </a:lnTo>
                  <a:lnTo>
                    <a:pt x="36" y="26"/>
                  </a:lnTo>
                  <a:lnTo>
                    <a:pt x="74" y="54"/>
                  </a:lnTo>
                  <a:lnTo>
                    <a:pt x="0" y="54"/>
                  </a:lnTo>
                  <a:lnTo>
                    <a:pt x="0" y="70"/>
                  </a:lnTo>
                  <a:lnTo>
                    <a:pt x="68" y="70"/>
                  </a:lnTo>
                  <a:lnTo>
                    <a:pt x="36" y="94"/>
                  </a:lnTo>
                  <a:lnTo>
                    <a:pt x="204" y="94"/>
                  </a:lnTo>
                  <a:lnTo>
                    <a:pt x="246" y="70"/>
                  </a:lnTo>
                  <a:lnTo>
                    <a:pt x="970" y="70"/>
                  </a:lnTo>
                  <a:close/>
                </a:path>
              </a:pathLst>
            </a:custGeom>
            <a:solidFill>
              <a:srgbClr val="8CC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"/>
            </a:p>
          </p:txBody>
        </p:sp>
        <p:sp>
          <p:nvSpPr>
            <p:cNvPr id="2051" name="Freeform 22"/>
            <p:cNvSpPr>
              <a:spLocks/>
            </p:cNvSpPr>
            <p:nvPr/>
          </p:nvSpPr>
          <p:spPr bwMode="auto">
            <a:xfrm>
              <a:off x="1956822" y="5222875"/>
              <a:ext cx="114300" cy="158750"/>
            </a:xfrm>
            <a:custGeom>
              <a:avLst/>
              <a:gdLst>
                <a:gd name="T0" fmla="*/ 72 w 72"/>
                <a:gd name="T1" fmla="*/ 50 h 100"/>
                <a:gd name="T2" fmla="*/ 72 w 72"/>
                <a:gd name="T3" fmla="*/ 50 h 100"/>
                <a:gd name="T4" fmla="*/ 70 w 72"/>
                <a:gd name="T5" fmla="*/ 60 h 100"/>
                <a:gd name="T6" fmla="*/ 68 w 72"/>
                <a:gd name="T7" fmla="*/ 70 h 100"/>
                <a:gd name="T8" fmla="*/ 66 w 72"/>
                <a:gd name="T9" fmla="*/ 78 h 100"/>
                <a:gd name="T10" fmla="*/ 60 w 72"/>
                <a:gd name="T11" fmla="*/ 86 h 100"/>
                <a:gd name="T12" fmla="*/ 56 w 72"/>
                <a:gd name="T13" fmla="*/ 92 h 100"/>
                <a:gd name="T14" fmla="*/ 50 w 72"/>
                <a:gd name="T15" fmla="*/ 96 h 100"/>
                <a:gd name="T16" fmla="*/ 42 w 72"/>
                <a:gd name="T17" fmla="*/ 100 h 100"/>
                <a:gd name="T18" fmla="*/ 36 w 72"/>
                <a:gd name="T19" fmla="*/ 100 h 100"/>
                <a:gd name="T20" fmla="*/ 36 w 72"/>
                <a:gd name="T21" fmla="*/ 100 h 100"/>
                <a:gd name="T22" fmla="*/ 28 w 72"/>
                <a:gd name="T23" fmla="*/ 100 h 100"/>
                <a:gd name="T24" fmla="*/ 22 w 72"/>
                <a:gd name="T25" fmla="*/ 96 h 100"/>
                <a:gd name="T26" fmla="*/ 16 w 72"/>
                <a:gd name="T27" fmla="*/ 92 h 100"/>
                <a:gd name="T28" fmla="*/ 10 w 72"/>
                <a:gd name="T29" fmla="*/ 86 h 100"/>
                <a:gd name="T30" fmla="*/ 6 w 72"/>
                <a:gd name="T31" fmla="*/ 78 h 100"/>
                <a:gd name="T32" fmla="*/ 2 w 72"/>
                <a:gd name="T33" fmla="*/ 70 h 100"/>
                <a:gd name="T34" fmla="*/ 0 w 72"/>
                <a:gd name="T35" fmla="*/ 60 h 100"/>
                <a:gd name="T36" fmla="*/ 0 w 72"/>
                <a:gd name="T37" fmla="*/ 50 h 100"/>
                <a:gd name="T38" fmla="*/ 0 w 72"/>
                <a:gd name="T39" fmla="*/ 50 h 100"/>
                <a:gd name="T40" fmla="*/ 0 w 72"/>
                <a:gd name="T41" fmla="*/ 40 h 100"/>
                <a:gd name="T42" fmla="*/ 2 w 72"/>
                <a:gd name="T43" fmla="*/ 32 h 100"/>
                <a:gd name="T44" fmla="*/ 6 w 72"/>
                <a:gd name="T45" fmla="*/ 22 h 100"/>
                <a:gd name="T46" fmla="*/ 10 w 72"/>
                <a:gd name="T47" fmla="*/ 16 h 100"/>
                <a:gd name="T48" fmla="*/ 16 w 72"/>
                <a:gd name="T49" fmla="*/ 10 h 100"/>
                <a:gd name="T50" fmla="*/ 22 w 72"/>
                <a:gd name="T51" fmla="*/ 4 h 100"/>
                <a:gd name="T52" fmla="*/ 28 w 72"/>
                <a:gd name="T53" fmla="*/ 2 h 100"/>
                <a:gd name="T54" fmla="*/ 36 w 72"/>
                <a:gd name="T55" fmla="*/ 0 h 100"/>
                <a:gd name="T56" fmla="*/ 36 w 72"/>
                <a:gd name="T57" fmla="*/ 0 h 100"/>
                <a:gd name="T58" fmla="*/ 42 w 72"/>
                <a:gd name="T59" fmla="*/ 2 h 100"/>
                <a:gd name="T60" fmla="*/ 50 w 72"/>
                <a:gd name="T61" fmla="*/ 4 h 100"/>
                <a:gd name="T62" fmla="*/ 56 w 72"/>
                <a:gd name="T63" fmla="*/ 10 h 100"/>
                <a:gd name="T64" fmla="*/ 60 w 72"/>
                <a:gd name="T65" fmla="*/ 16 h 100"/>
                <a:gd name="T66" fmla="*/ 66 w 72"/>
                <a:gd name="T67" fmla="*/ 22 h 100"/>
                <a:gd name="T68" fmla="*/ 68 w 72"/>
                <a:gd name="T69" fmla="*/ 32 h 100"/>
                <a:gd name="T70" fmla="*/ 70 w 72"/>
                <a:gd name="T71" fmla="*/ 40 h 100"/>
                <a:gd name="T72" fmla="*/ 72 w 72"/>
                <a:gd name="T73" fmla="*/ 50 h 100"/>
                <a:gd name="T74" fmla="*/ 72 w 72"/>
                <a:gd name="T75" fmla="*/ 5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2" h="100">
                  <a:moveTo>
                    <a:pt x="72" y="50"/>
                  </a:moveTo>
                  <a:lnTo>
                    <a:pt x="72" y="50"/>
                  </a:lnTo>
                  <a:lnTo>
                    <a:pt x="70" y="60"/>
                  </a:lnTo>
                  <a:lnTo>
                    <a:pt x="68" y="70"/>
                  </a:lnTo>
                  <a:lnTo>
                    <a:pt x="66" y="78"/>
                  </a:lnTo>
                  <a:lnTo>
                    <a:pt x="60" y="86"/>
                  </a:lnTo>
                  <a:lnTo>
                    <a:pt x="56" y="92"/>
                  </a:lnTo>
                  <a:lnTo>
                    <a:pt x="50" y="96"/>
                  </a:lnTo>
                  <a:lnTo>
                    <a:pt x="42" y="100"/>
                  </a:lnTo>
                  <a:lnTo>
                    <a:pt x="36" y="100"/>
                  </a:lnTo>
                  <a:lnTo>
                    <a:pt x="36" y="100"/>
                  </a:lnTo>
                  <a:lnTo>
                    <a:pt x="28" y="100"/>
                  </a:lnTo>
                  <a:lnTo>
                    <a:pt x="22" y="96"/>
                  </a:lnTo>
                  <a:lnTo>
                    <a:pt x="16" y="92"/>
                  </a:lnTo>
                  <a:lnTo>
                    <a:pt x="10" y="86"/>
                  </a:lnTo>
                  <a:lnTo>
                    <a:pt x="6" y="78"/>
                  </a:lnTo>
                  <a:lnTo>
                    <a:pt x="2" y="70"/>
                  </a:lnTo>
                  <a:lnTo>
                    <a:pt x="0" y="60"/>
                  </a:lnTo>
                  <a:lnTo>
                    <a:pt x="0" y="50"/>
                  </a:lnTo>
                  <a:lnTo>
                    <a:pt x="0" y="50"/>
                  </a:lnTo>
                  <a:lnTo>
                    <a:pt x="0" y="40"/>
                  </a:lnTo>
                  <a:lnTo>
                    <a:pt x="2" y="32"/>
                  </a:lnTo>
                  <a:lnTo>
                    <a:pt x="6" y="22"/>
                  </a:lnTo>
                  <a:lnTo>
                    <a:pt x="10" y="16"/>
                  </a:lnTo>
                  <a:lnTo>
                    <a:pt x="16" y="10"/>
                  </a:lnTo>
                  <a:lnTo>
                    <a:pt x="22" y="4"/>
                  </a:lnTo>
                  <a:lnTo>
                    <a:pt x="28" y="2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42" y="2"/>
                  </a:lnTo>
                  <a:lnTo>
                    <a:pt x="50" y="4"/>
                  </a:lnTo>
                  <a:lnTo>
                    <a:pt x="56" y="10"/>
                  </a:lnTo>
                  <a:lnTo>
                    <a:pt x="60" y="16"/>
                  </a:lnTo>
                  <a:lnTo>
                    <a:pt x="66" y="22"/>
                  </a:lnTo>
                  <a:lnTo>
                    <a:pt x="68" y="32"/>
                  </a:lnTo>
                  <a:lnTo>
                    <a:pt x="70" y="40"/>
                  </a:lnTo>
                  <a:lnTo>
                    <a:pt x="72" y="50"/>
                  </a:lnTo>
                  <a:lnTo>
                    <a:pt x="72" y="5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"/>
            </a:p>
          </p:txBody>
        </p:sp>
        <p:sp>
          <p:nvSpPr>
            <p:cNvPr id="2052" name="Freeform 23"/>
            <p:cNvSpPr>
              <a:spLocks/>
            </p:cNvSpPr>
            <p:nvPr/>
          </p:nvSpPr>
          <p:spPr bwMode="auto">
            <a:xfrm>
              <a:off x="585222" y="5273675"/>
              <a:ext cx="212725" cy="146050"/>
            </a:xfrm>
            <a:custGeom>
              <a:avLst/>
              <a:gdLst>
                <a:gd name="T0" fmla="*/ 134 w 134"/>
                <a:gd name="T1" fmla="*/ 46 h 92"/>
                <a:gd name="T2" fmla="*/ 134 w 134"/>
                <a:gd name="T3" fmla="*/ 46 h 92"/>
                <a:gd name="T4" fmla="*/ 132 w 134"/>
                <a:gd name="T5" fmla="*/ 54 h 92"/>
                <a:gd name="T6" fmla="*/ 128 w 134"/>
                <a:gd name="T7" fmla="*/ 64 h 92"/>
                <a:gd name="T8" fmla="*/ 122 w 134"/>
                <a:gd name="T9" fmla="*/ 70 h 92"/>
                <a:gd name="T10" fmla="*/ 114 w 134"/>
                <a:gd name="T11" fmla="*/ 78 h 92"/>
                <a:gd name="T12" fmla="*/ 104 w 134"/>
                <a:gd name="T13" fmla="*/ 84 h 92"/>
                <a:gd name="T14" fmla="*/ 94 w 134"/>
                <a:gd name="T15" fmla="*/ 88 h 92"/>
                <a:gd name="T16" fmla="*/ 80 w 134"/>
                <a:gd name="T17" fmla="*/ 90 h 92"/>
                <a:gd name="T18" fmla="*/ 68 w 134"/>
                <a:gd name="T19" fmla="*/ 92 h 92"/>
                <a:gd name="T20" fmla="*/ 68 w 134"/>
                <a:gd name="T21" fmla="*/ 92 h 92"/>
                <a:gd name="T22" fmla="*/ 54 w 134"/>
                <a:gd name="T23" fmla="*/ 90 h 92"/>
                <a:gd name="T24" fmla="*/ 42 w 134"/>
                <a:gd name="T25" fmla="*/ 88 h 92"/>
                <a:gd name="T26" fmla="*/ 30 w 134"/>
                <a:gd name="T27" fmla="*/ 84 h 92"/>
                <a:gd name="T28" fmla="*/ 20 w 134"/>
                <a:gd name="T29" fmla="*/ 78 h 92"/>
                <a:gd name="T30" fmla="*/ 12 w 134"/>
                <a:gd name="T31" fmla="*/ 70 h 92"/>
                <a:gd name="T32" fmla="*/ 6 w 134"/>
                <a:gd name="T33" fmla="*/ 64 h 92"/>
                <a:gd name="T34" fmla="*/ 2 w 134"/>
                <a:gd name="T35" fmla="*/ 54 h 92"/>
                <a:gd name="T36" fmla="*/ 0 w 134"/>
                <a:gd name="T37" fmla="*/ 46 h 92"/>
                <a:gd name="T38" fmla="*/ 0 w 134"/>
                <a:gd name="T39" fmla="*/ 46 h 92"/>
                <a:gd name="T40" fmla="*/ 2 w 134"/>
                <a:gd name="T41" fmla="*/ 36 h 92"/>
                <a:gd name="T42" fmla="*/ 6 w 134"/>
                <a:gd name="T43" fmla="*/ 28 h 92"/>
                <a:gd name="T44" fmla="*/ 12 w 134"/>
                <a:gd name="T45" fmla="*/ 20 h 92"/>
                <a:gd name="T46" fmla="*/ 20 w 134"/>
                <a:gd name="T47" fmla="*/ 14 h 92"/>
                <a:gd name="T48" fmla="*/ 30 w 134"/>
                <a:gd name="T49" fmla="*/ 8 h 92"/>
                <a:gd name="T50" fmla="*/ 42 w 134"/>
                <a:gd name="T51" fmla="*/ 4 h 92"/>
                <a:gd name="T52" fmla="*/ 54 w 134"/>
                <a:gd name="T53" fmla="*/ 0 h 92"/>
                <a:gd name="T54" fmla="*/ 68 w 134"/>
                <a:gd name="T55" fmla="*/ 0 h 92"/>
                <a:gd name="T56" fmla="*/ 68 w 134"/>
                <a:gd name="T57" fmla="*/ 0 h 92"/>
                <a:gd name="T58" fmla="*/ 80 w 134"/>
                <a:gd name="T59" fmla="*/ 0 h 92"/>
                <a:gd name="T60" fmla="*/ 94 w 134"/>
                <a:gd name="T61" fmla="*/ 4 h 92"/>
                <a:gd name="T62" fmla="*/ 104 w 134"/>
                <a:gd name="T63" fmla="*/ 8 h 92"/>
                <a:gd name="T64" fmla="*/ 114 w 134"/>
                <a:gd name="T65" fmla="*/ 14 h 92"/>
                <a:gd name="T66" fmla="*/ 122 w 134"/>
                <a:gd name="T67" fmla="*/ 20 h 92"/>
                <a:gd name="T68" fmla="*/ 128 w 134"/>
                <a:gd name="T69" fmla="*/ 28 h 92"/>
                <a:gd name="T70" fmla="*/ 132 w 134"/>
                <a:gd name="T71" fmla="*/ 36 h 92"/>
                <a:gd name="T72" fmla="*/ 134 w 134"/>
                <a:gd name="T73" fmla="*/ 46 h 92"/>
                <a:gd name="T74" fmla="*/ 134 w 134"/>
                <a:gd name="T75" fmla="*/ 4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34" h="92">
                  <a:moveTo>
                    <a:pt x="134" y="46"/>
                  </a:moveTo>
                  <a:lnTo>
                    <a:pt x="134" y="46"/>
                  </a:lnTo>
                  <a:lnTo>
                    <a:pt x="132" y="54"/>
                  </a:lnTo>
                  <a:lnTo>
                    <a:pt x="128" y="64"/>
                  </a:lnTo>
                  <a:lnTo>
                    <a:pt x="122" y="70"/>
                  </a:lnTo>
                  <a:lnTo>
                    <a:pt x="114" y="78"/>
                  </a:lnTo>
                  <a:lnTo>
                    <a:pt x="104" y="84"/>
                  </a:lnTo>
                  <a:lnTo>
                    <a:pt x="94" y="88"/>
                  </a:lnTo>
                  <a:lnTo>
                    <a:pt x="80" y="90"/>
                  </a:lnTo>
                  <a:lnTo>
                    <a:pt x="68" y="92"/>
                  </a:lnTo>
                  <a:lnTo>
                    <a:pt x="68" y="92"/>
                  </a:lnTo>
                  <a:lnTo>
                    <a:pt x="54" y="90"/>
                  </a:lnTo>
                  <a:lnTo>
                    <a:pt x="42" y="88"/>
                  </a:lnTo>
                  <a:lnTo>
                    <a:pt x="30" y="84"/>
                  </a:lnTo>
                  <a:lnTo>
                    <a:pt x="20" y="78"/>
                  </a:lnTo>
                  <a:lnTo>
                    <a:pt x="12" y="70"/>
                  </a:lnTo>
                  <a:lnTo>
                    <a:pt x="6" y="64"/>
                  </a:lnTo>
                  <a:lnTo>
                    <a:pt x="2" y="54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2" y="36"/>
                  </a:lnTo>
                  <a:lnTo>
                    <a:pt x="6" y="28"/>
                  </a:lnTo>
                  <a:lnTo>
                    <a:pt x="12" y="20"/>
                  </a:lnTo>
                  <a:lnTo>
                    <a:pt x="20" y="14"/>
                  </a:lnTo>
                  <a:lnTo>
                    <a:pt x="30" y="8"/>
                  </a:lnTo>
                  <a:lnTo>
                    <a:pt x="42" y="4"/>
                  </a:lnTo>
                  <a:lnTo>
                    <a:pt x="54" y="0"/>
                  </a:lnTo>
                  <a:lnTo>
                    <a:pt x="68" y="0"/>
                  </a:lnTo>
                  <a:lnTo>
                    <a:pt x="68" y="0"/>
                  </a:lnTo>
                  <a:lnTo>
                    <a:pt x="80" y="0"/>
                  </a:lnTo>
                  <a:lnTo>
                    <a:pt x="94" y="4"/>
                  </a:lnTo>
                  <a:lnTo>
                    <a:pt x="104" y="8"/>
                  </a:lnTo>
                  <a:lnTo>
                    <a:pt x="114" y="14"/>
                  </a:lnTo>
                  <a:lnTo>
                    <a:pt x="122" y="20"/>
                  </a:lnTo>
                  <a:lnTo>
                    <a:pt x="128" y="28"/>
                  </a:lnTo>
                  <a:lnTo>
                    <a:pt x="132" y="36"/>
                  </a:lnTo>
                  <a:lnTo>
                    <a:pt x="134" y="46"/>
                  </a:lnTo>
                  <a:lnTo>
                    <a:pt x="134" y="4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"/>
            </a:p>
          </p:txBody>
        </p:sp>
        <p:sp>
          <p:nvSpPr>
            <p:cNvPr id="2053" name="Freeform 24"/>
            <p:cNvSpPr>
              <a:spLocks/>
            </p:cNvSpPr>
            <p:nvPr/>
          </p:nvSpPr>
          <p:spPr bwMode="auto">
            <a:xfrm>
              <a:off x="1315472" y="4657725"/>
              <a:ext cx="234950" cy="158750"/>
            </a:xfrm>
            <a:custGeom>
              <a:avLst/>
              <a:gdLst>
                <a:gd name="T0" fmla="*/ 0 w 148"/>
                <a:gd name="T1" fmla="*/ 32 h 100"/>
                <a:gd name="T2" fmla="*/ 148 w 148"/>
                <a:gd name="T3" fmla="*/ 100 h 100"/>
                <a:gd name="T4" fmla="*/ 148 w 148"/>
                <a:gd name="T5" fmla="*/ 100 h 100"/>
                <a:gd name="T6" fmla="*/ 138 w 148"/>
                <a:gd name="T7" fmla="*/ 76 h 100"/>
                <a:gd name="T8" fmla="*/ 126 w 148"/>
                <a:gd name="T9" fmla="*/ 54 h 100"/>
                <a:gd name="T10" fmla="*/ 108 w 148"/>
                <a:gd name="T11" fmla="*/ 30 h 100"/>
                <a:gd name="T12" fmla="*/ 98 w 148"/>
                <a:gd name="T13" fmla="*/ 20 h 100"/>
                <a:gd name="T14" fmla="*/ 86 w 148"/>
                <a:gd name="T15" fmla="*/ 12 h 100"/>
                <a:gd name="T16" fmla="*/ 74 w 148"/>
                <a:gd name="T17" fmla="*/ 6 h 100"/>
                <a:gd name="T18" fmla="*/ 62 w 148"/>
                <a:gd name="T19" fmla="*/ 2 h 100"/>
                <a:gd name="T20" fmla="*/ 48 w 148"/>
                <a:gd name="T21" fmla="*/ 0 h 100"/>
                <a:gd name="T22" fmla="*/ 34 w 148"/>
                <a:gd name="T23" fmla="*/ 4 h 100"/>
                <a:gd name="T24" fmla="*/ 18 w 148"/>
                <a:gd name="T25" fmla="*/ 12 h 100"/>
                <a:gd name="T26" fmla="*/ 2 w 148"/>
                <a:gd name="T27" fmla="*/ 24 h 100"/>
                <a:gd name="T28" fmla="*/ 0 w 148"/>
                <a:gd name="T29" fmla="*/ 32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8" h="100">
                  <a:moveTo>
                    <a:pt x="0" y="32"/>
                  </a:moveTo>
                  <a:lnTo>
                    <a:pt x="148" y="100"/>
                  </a:lnTo>
                  <a:lnTo>
                    <a:pt x="148" y="100"/>
                  </a:lnTo>
                  <a:lnTo>
                    <a:pt x="138" y="76"/>
                  </a:lnTo>
                  <a:lnTo>
                    <a:pt x="126" y="54"/>
                  </a:lnTo>
                  <a:lnTo>
                    <a:pt x="108" y="30"/>
                  </a:lnTo>
                  <a:lnTo>
                    <a:pt x="98" y="20"/>
                  </a:lnTo>
                  <a:lnTo>
                    <a:pt x="86" y="12"/>
                  </a:lnTo>
                  <a:lnTo>
                    <a:pt x="74" y="6"/>
                  </a:lnTo>
                  <a:lnTo>
                    <a:pt x="62" y="2"/>
                  </a:lnTo>
                  <a:lnTo>
                    <a:pt x="48" y="0"/>
                  </a:lnTo>
                  <a:lnTo>
                    <a:pt x="34" y="4"/>
                  </a:lnTo>
                  <a:lnTo>
                    <a:pt x="18" y="12"/>
                  </a:lnTo>
                  <a:lnTo>
                    <a:pt x="2" y="24"/>
                  </a:lnTo>
                  <a:lnTo>
                    <a:pt x="0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"/>
            </a:p>
          </p:txBody>
        </p:sp>
        <p:sp>
          <p:nvSpPr>
            <p:cNvPr id="2054" name="Freeform 25"/>
            <p:cNvSpPr>
              <a:spLocks/>
            </p:cNvSpPr>
            <p:nvPr/>
          </p:nvSpPr>
          <p:spPr bwMode="auto">
            <a:xfrm>
              <a:off x="1315472" y="4657725"/>
              <a:ext cx="234950" cy="158750"/>
            </a:xfrm>
            <a:custGeom>
              <a:avLst/>
              <a:gdLst>
                <a:gd name="T0" fmla="*/ 0 w 148"/>
                <a:gd name="T1" fmla="*/ 32 h 100"/>
                <a:gd name="T2" fmla="*/ 148 w 148"/>
                <a:gd name="T3" fmla="*/ 100 h 100"/>
                <a:gd name="T4" fmla="*/ 148 w 148"/>
                <a:gd name="T5" fmla="*/ 100 h 100"/>
                <a:gd name="T6" fmla="*/ 138 w 148"/>
                <a:gd name="T7" fmla="*/ 76 h 100"/>
                <a:gd name="T8" fmla="*/ 126 w 148"/>
                <a:gd name="T9" fmla="*/ 54 h 100"/>
                <a:gd name="T10" fmla="*/ 108 w 148"/>
                <a:gd name="T11" fmla="*/ 30 h 100"/>
                <a:gd name="T12" fmla="*/ 98 w 148"/>
                <a:gd name="T13" fmla="*/ 20 h 100"/>
                <a:gd name="T14" fmla="*/ 86 w 148"/>
                <a:gd name="T15" fmla="*/ 12 h 100"/>
                <a:gd name="T16" fmla="*/ 74 w 148"/>
                <a:gd name="T17" fmla="*/ 6 h 100"/>
                <a:gd name="T18" fmla="*/ 62 w 148"/>
                <a:gd name="T19" fmla="*/ 2 h 100"/>
                <a:gd name="T20" fmla="*/ 48 w 148"/>
                <a:gd name="T21" fmla="*/ 0 h 100"/>
                <a:gd name="T22" fmla="*/ 34 w 148"/>
                <a:gd name="T23" fmla="*/ 4 h 100"/>
                <a:gd name="T24" fmla="*/ 18 w 148"/>
                <a:gd name="T25" fmla="*/ 12 h 100"/>
                <a:gd name="T26" fmla="*/ 2 w 148"/>
                <a:gd name="T2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8" h="100">
                  <a:moveTo>
                    <a:pt x="0" y="32"/>
                  </a:moveTo>
                  <a:lnTo>
                    <a:pt x="148" y="100"/>
                  </a:lnTo>
                  <a:lnTo>
                    <a:pt x="148" y="100"/>
                  </a:lnTo>
                  <a:lnTo>
                    <a:pt x="138" y="76"/>
                  </a:lnTo>
                  <a:lnTo>
                    <a:pt x="126" y="54"/>
                  </a:lnTo>
                  <a:lnTo>
                    <a:pt x="108" y="30"/>
                  </a:lnTo>
                  <a:lnTo>
                    <a:pt x="98" y="20"/>
                  </a:lnTo>
                  <a:lnTo>
                    <a:pt x="86" y="12"/>
                  </a:lnTo>
                  <a:lnTo>
                    <a:pt x="74" y="6"/>
                  </a:lnTo>
                  <a:lnTo>
                    <a:pt x="62" y="2"/>
                  </a:lnTo>
                  <a:lnTo>
                    <a:pt x="48" y="0"/>
                  </a:lnTo>
                  <a:lnTo>
                    <a:pt x="34" y="4"/>
                  </a:lnTo>
                  <a:lnTo>
                    <a:pt x="18" y="12"/>
                  </a:lnTo>
                  <a:lnTo>
                    <a:pt x="2" y="2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"/>
            </a:p>
          </p:txBody>
        </p:sp>
        <p:sp>
          <p:nvSpPr>
            <p:cNvPr id="2055" name="Freeform 26"/>
            <p:cNvSpPr>
              <a:spLocks/>
            </p:cNvSpPr>
            <p:nvPr/>
          </p:nvSpPr>
          <p:spPr bwMode="auto">
            <a:xfrm>
              <a:off x="1442472" y="4826000"/>
              <a:ext cx="57150" cy="120650"/>
            </a:xfrm>
            <a:custGeom>
              <a:avLst/>
              <a:gdLst>
                <a:gd name="T0" fmla="*/ 36 w 36"/>
                <a:gd name="T1" fmla="*/ 38 h 76"/>
                <a:gd name="T2" fmla="*/ 36 w 36"/>
                <a:gd name="T3" fmla="*/ 38 h 76"/>
                <a:gd name="T4" fmla="*/ 34 w 36"/>
                <a:gd name="T5" fmla="*/ 52 h 76"/>
                <a:gd name="T6" fmla="*/ 30 w 36"/>
                <a:gd name="T7" fmla="*/ 64 h 76"/>
                <a:gd name="T8" fmla="*/ 24 w 36"/>
                <a:gd name="T9" fmla="*/ 72 h 76"/>
                <a:gd name="T10" fmla="*/ 22 w 36"/>
                <a:gd name="T11" fmla="*/ 74 h 76"/>
                <a:gd name="T12" fmla="*/ 18 w 36"/>
                <a:gd name="T13" fmla="*/ 76 h 76"/>
                <a:gd name="T14" fmla="*/ 18 w 36"/>
                <a:gd name="T15" fmla="*/ 76 h 76"/>
                <a:gd name="T16" fmla="*/ 14 w 36"/>
                <a:gd name="T17" fmla="*/ 74 h 76"/>
                <a:gd name="T18" fmla="*/ 10 w 36"/>
                <a:gd name="T19" fmla="*/ 72 h 76"/>
                <a:gd name="T20" fmla="*/ 6 w 36"/>
                <a:gd name="T21" fmla="*/ 64 h 76"/>
                <a:gd name="T22" fmla="*/ 2 w 36"/>
                <a:gd name="T23" fmla="*/ 52 h 76"/>
                <a:gd name="T24" fmla="*/ 0 w 36"/>
                <a:gd name="T25" fmla="*/ 38 h 76"/>
                <a:gd name="T26" fmla="*/ 0 w 36"/>
                <a:gd name="T27" fmla="*/ 38 h 76"/>
                <a:gd name="T28" fmla="*/ 2 w 36"/>
                <a:gd name="T29" fmla="*/ 24 h 76"/>
                <a:gd name="T30" fmla="*/ 6 w 36"/>
                <a:gd name="T31" fmla="*/ 12 h 76"/>
                <a:gd name="T32" fmla="*/ 10 w 36"/>
                <a:gd name="T33" fmla="*/ 4 h 76"/>
                <a:gd name="T34" fmla="*/ 14 w 36"/>
                <a:gd name="T35" fmla="*/ 0 h 76"/>
                <a:gd name="T36" fmla="*/ 18 w 36"/>
                <a:gd name="T37" fmla="*/ 0 h 76"/>
                <a:gd name="T38" fmla="*/ 18 w 36"/>
                <a:gd name="T39" fmla="*/ 0 h 76"/>
                <a:gd name="T40" fmla="*/ 22 w 36"/>
                <a:gd name="T41" fmla="*/ 0 h 76"/>
                <a:gd name="T42" fmla="*/ 24 w 36"/>
                <a:gd name="T43" fmla="*/ 4 h 76"/>
                <a:gd name="T44" fmla="*/ 30 w 36"/>
                <a:gd name="T45" fmla="*/ 12 h 76"/>
                <a:gd name="T46" fmla="*/ 34 w 36"/>
                <a:gd name="T47" fmla="*/ 24 h 76"/>
                <a:gd name="T48" fmla="*/ 36 w 36"/>
                <a:gd name="T49" fmla="*/ 38 h 76"/>
                <a:gd name="T50" fmla="*/ 36 w 36"/>
                <a:gd name="T51" fmla="*/ 38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6" h="76">
                  <a:moveTo>
                    <a:pt x="36" y="38"/>
                  </a:moveTo>
                  <a:lnTo>
                    <a:pt x="36" y="38"/>
                  </a:lnTo>
                  <a:lnTo>
                    <a:pt x="34" y="52"/>
                  </a:lnTo>
                  <a:lnTo>
                    <a:pt x="30" y="64"/>
                  </a:lnTo>
                  <a:lnTo>
                    <a:pt x="24" y="72"/>
                  </a:lnTo>
                  <a:lnTo>
                    <a:pt x="22" y="74"/>
                  </a:lnTo>
                  <a:lnTo>
                    <a:pt x="18" y="76"/>
                  </a:lnTo>
                  <a:lnTo>
                    <a:pt x="18" y="76"/>
                  </a:lnTo>
                  <a:lnTo>
                    <a:pt x="14" y="74"/>
                  </a:lnTo>
                  <a:lnTo>
                    <a:pt x="10" y="72"/>
                  </a:lnTo>
                  <a:lnTo>
                    <a:pt x="6" y="64"/>
                  </a:lnTo>
                  <a:lnTo>
                    <a:pt x="2" y="52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2" y="24"/>
                  </a:lnTo>
                  <a:lnTo>
                    <a:pt x="6" y="12"/>
                  </a:lnTo>
                  <a:lnTo>
                    <a:pt x="10" y="4"/>
                  </a:lnTo>
                  <a:lnTo>
                    <a:pt x="14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22" y="0"/>
                  </a:lnTo>
                  <a:lnTo>
                    <a:pt x="24" y="4"/>
                  </a:lnTo>
                  <a:lnTo>
                    <a:pt x="30" y="12"/>
                  </a:lnTo>
                  <a:lnTo>
                    <a:pt x="34" y="24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"/>
            </a:p>
          </p:txBody>
        </p:sp>
        <p:sp>
          <p:nvSpPr>
            <p:cNvPr id="2056" name="Freeform 27"/>
            <p:cNvSpPr>
              <a:spLocks/>
            </p:cNvSpPr>
            <p:nvPr/>
          </p:nvSpPr>
          <p:spPr bwMode="auto">
            <a:xfrm>
              <a:off x="1610747" y="4902200"/>
              <a:ext cx="146050" cy="34925"/>
            </a:xfrm>
            <a:custGeom>
              <a:avLst/>
              <a:gdLst>
                <a:gd name="T0" fmla="*/ 72 w 92"/>
                <a:gd name="T1" fmla="*/ 8 h 22"/>
                <a:gd name="T2" fmla="*/ 92 w 92"/>
                <a:gd name="T3" fmla="*/ 14 h 22"/>
                <a:gd name="T4" fmla="*/ 70 w 92"/>
                <a:gd name="T5" fmla="*/ 0 h 22"/>
                <a:gd name="T6" fmla="*/ 70 w 92"/>
                <a:gd name="T7" fmla="*/ 0 h 22"/>
                <a:gd name="T8" fmla="*/ 0 w 92"/>
                <a:gd name="T9" fmla="*/ 14 h 22"/>
                <a:gd name="T10" fmla="*/ 0 w 92"/>
                <a:gd name="T11" fmla="*/ 14 h 22"/>
                <a:gd name="T12" fmla="*/ 0 w 92"/>
                <a:gd name="T13" fmla="*/ 22 h 22"/>
                <a:gd name="T14" fmla="*/ 0 w 92"/>
                <a:gd name="T15" fmla="*/ 22 h 22"/>
                <a:gd name="T16" fmla="*/ 72 w 92"/>
                <a:gd name="T17" fmla="*/ 8 h 22"/>
                <a:gd name="T18" fmla="*/ 72 w 92"/>
                <a:gd name="T19" fmla="*/ 8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2" h="22">
                  <a:moveTo>
                    <a:pt x="72" y="8"/>
                  </a:moveTo>
                  <a:lnTo>
                    <a:pt x="92" y="14"/>
                  </a:lnTo>
                  <a:lnTo>
                    <a:pt x="70" y="0"/>
                  </a:lnTo>
                  <a:lnTo>
                    <a:pt x="70" y="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72" y="8"/>
                  </a:lnTo>
                  <a:lnTo>
                    <a:pt x="72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"/>
            </a:p>
          </p:txBody>
        </p:sp>
        <p:sp>
          <p:nvSpPr>
            <p:cNvPr id="2057" name="Freeform 28"/>
            <p:cNvSpPr>
              <a:spLocks/>
            </p:cNvSpPr>
            <p:nvPr/>
          </p:nvSpPr>
          <p:spPr bwMode="auto">
            <a:xfrm>
              <a:off x="626497" y="5162550"/>
              <a:ext cx="1089025" cy="565150"/>
            </a:xfrm>
            <a:custGeom>
              <a:avLst/>
              <a:gdLst>
                <a:gd name="T0" fmla="*/ 0 w 686"/>
                <a:gd name="T1" fmla="*/ 110 h 356"/>
                <a:gd name="T2" fmla="*/ 0 w 686"/>
                <a:gd name="T3" fmla="*/ 110 h 356"/>
                <a:gd name="T4" fmla="*/ 2 w 686"/>
                <a:gd name="T5" fmla="*/ 126 h 356"/>
                <a:gd name="T6" fmla="*/ 8 w 686"/>
                <a:gd name="T7" fmla="*/ 142 h 356"/>
                <a:gd name="T8" fmla="*/ 20 w 686"/>
                <a:gd name="T9" fmla="*/ 156 h 356"/>
                <a:gd name="T10" fmla="*/ 36 w 686"/>
                <a:gd name="T11" fmla="*/ 172 h 356"/>
                <a:gd name="T12" fmla="*/ 56 w 686"/>
                <a:gd name="T13" fmla="*/ 186 h 356"/>
                <a:gd name="T14" fmla="*/ 82 w 686"/>
                <a:gd name="T15" fmla="*/ 202 h 356"/>
                <a:gd name="T16" fmla="*/ 114 w 686"/>
                <a:gd name="T17" fmla="*/ 218 h 356"/>
                <a:gd name="T18" fmla="*/ 152 w 686"/>
                <a:gd name="T19" fmla="*/ 232 h 356"/>
                <a:gd name="T20" fmla="*/ 152 w 686"/>
                <a:gd name="T21" fmla="*/ 232 h 356"/>
                <a:gd name="T22" fmla="*/ 194 w 686"/>
                <a:gd name="T23" fmla="*/ 248 h 356"/>
                <a:gd name="T24" fmla="*/ 244 w 686"/>
                <a:gd name="T25" fmla="*/ 264 h 356"/>
                <a:gd name="T26" fmla="*/ 300 w 686"/>
                <a:gd name="T27" fmla="*/ 278 h 356"/>
                <a:gd name="T28" fmla="*/ 362 w 686"/>
                <a:gd name="T29" fmla="*/ 294 h 356"/>
                <a:gd name="T30" fmla="*/ 432 w 686"/>
                <a:gd name="T31" fmla="*/ 310 h 356"/>
                <a:gd name="T32" fmla="*/ 510 w 686"/>
                <a:gd name="T33" fmla="*/ 324 h 356"/>
                <a:gd name="T34" fmla="*/ 594 w 686"/>
                <a:gd name="T35" fmla="*/ 340 h 356"/>
                <a:gd name="T36" fmla="*/ 686 w 686"/>
                <a:gd name="T37" fmla="*/ 356 h 356"/>
                <a:gd name="T38" fmla="*/ 686 w 686"/>
                <a:gd name="T39" fmla="*/ 348 h 356"/>
                <a:gd name="T40" fmla="*/ 686 w 686"/>
                <a:gd name="T41" fmla="*/ 348 h 356"/>
                <a:gd name="T42" fmla="*/ 594 w 686"/>
                <a:gd name="T43" fmla="*/ 332 h 356"/>
                <a:gd name="T44" fmla="*/ 510 w 686"/>
                <a:gd name="T45" fmla="*/ 316 h 356"/>
                <a:gd name="T46" fmla="*/ 434 w 686"/>
                <a:gd name="T47" fmla="*/ 302 h 356"/>
                <a:gd name="T48" fmla="*/ 364 w 686"/>
                <a:gd name="T49" fmla="*/ 286 h 356"/>
                <a:gd name="T50" fmla="*/ 302 w 686"/>
                <a:gd name="T51" fmla="*/ 270 h 356"/>
                <a:gd name="T52" fmla="*/ 246 w 686"/>
                <a:gd name="T53" fmla="*/ 256 h 356"/>
                <a:gd name="T54" fmla="*/ 198 w 686"/>
                <a:gd name="T55" fmla="*/ 240 h 356"/>
                <a:gd name="T56" fmla="*/ 154 w 686"/>
                <a:gd name="T57" fmla="*/ 224 h 356"/>
                <a:gd name="T58" fmla="*/ 154 w 686"/>
                <a:gd name="T59" fmla="*/ 224 h 356"/>
                <a:gd name="T60" fmla="*/ 118 w 686"/>
                <a:gd name="T61" fmla="*/ 210 h 356"/>
                <a:gd name="T62" fmla="*/ 86 w 686"/>
                <a:gd name="T63" fmla="*/ 194 h 356"/>
                <a:gd name="T64" fmla="*/ 60 w 686"/>
                <a:gd name="T65" fmla="*/ 180 h 356"/>
                <a:gd name="T66" fmla="*/ 40 w 686"/>
                <a:gd name="T67" fmla="*/ 166 h 356"/>
                <a:gd name="T68" fmla="*/ 26 w 686"/>
                <a:gd name="T69" fmla="*/ 152 h 356"/>
                <a:gd name="T70" fmla="*/ 16 w 686"/>
                <a:gd name="T71" fmla="*/ 138 h 356"/>
                <a:gd name="T72" fmla="*/ 10 w 686"/>
                <a:gd name="T73" fmla="*/ 124 h 356"/>
                <a:gd name="T74" fmla="*/ 8 w 686"/>
                <a:gd name="T75" fmla="*/ 110 h 356"/>
                <a:gd name="T76" fmla="*/ 8 w 686"/>
                <a:gd name="T77" fmla="*/ 110 h 356"/>
                <a:gd name="T78" fmla="*/ 10 w 686"/>
                <a:gd name="T79" fmla="*/ 98 h 356"/>
                <a:gd name="T80" fmla="*/ 14 w 686"/>
                <a:gd name="T81" fmla="*/ 84 h 356"/>
                <a:gd name="T82" fmla="*/ 24 w 686"/>
                <a:gd name="T83" fmla="*/ 72 h 356"/>
                <a:gd name="T84" fmla="*/ 36 w 686"/>
                <a:gd name="T85" fmla="*/ 58 h 356"/>
                <a:gd name="T86" fmla="*/ 52 w 686"/>
                <a:gd name="T87" fmla="*/ 46 h 356"/>
                <a:gd name="T88" fmla="*/ 70 w 686"/>
                <a:gd name="T89" fmla="*/ 32 h 356"/>
                <a:gd name="T90" fmla="*/ 90 w 686"/>
                <a:gd name="T91" fmla="*/ 20 h 356"/>
                <a:gd name="T92" fmla="*/ 112 w 686"/>
                <a:gd name="T93" fmla="*/ 8 h 356"/>
                <a:gd name="T94" fmla="*/ 112 w 686"/>
                <a:gd name="T95" fmla="*/ 8 h 356"/>
                <a:gd name="T96" fmla="*/ 116 w 686"/>
                <a:gd name="T97" fmla="*/ 6 h 356"/>
                <a:gd name="T98" fmla="*/ 116 w 686"/>
                <a:gd name="T99" fmla="*/ 6 h 356"/>
                <a:gd name="T100" fmla="*/ 110 w 686"/>
                <a:gd name="T101" fmla="*/ 0 h 356"/>
                <a:gd name="T102" fmla="*/ 110 w 686"/>
                <a:gd name="T103" fmla="*/ 0 h 356"/>
                <a:gd name="T104" fmla="*/ 86 w 686"/>
                <a:gd name="T105" fmla="*/ 14 h 356"/>
                <a:gd name="T106" fmla="*/ 64 w 686"/>
                <a:gd name="T107" fmla="*/ 26 h 356"/>
                <a:gd name="T108" fmla="*/ 46 w 686"/>
                <a:gd name="T109" fmla="*/ 38 h 356"/>
                <a:gd name="T110" fmla="*/ 30 w 686"/>
                <a:gd name="T111" fmla="*/ 52 h 356"/>
                <a:gd name="T112" fmla="*/ 18 w 686"/>
                <a:gd name="T113" fmla="*/ 66 h 356"/>
                <a:gd name="T114" fmla="*/ 8 w 686"/>
                <a:gd name="T115" fmla="*/ 80 h 356"/>
                <a:gd name="T116" fmla="*/ 2 w 686"/>
                <a:gd name="T117" fmla="*/ 96 h 356"/>
                <a:gd name="T118" fmla="*/ 0 w 686"/>
                <a:gd name="T119" fmla="*/ 110 h 356"/>
                <a:gd name="T120" fmla="*/ 0 w 686"/>
                <a:gd name="T121" fmla="*/ 110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686" h="356">
                  <a:moveTo>
                    <a:pt x="0" y="110"/>
                  </a:moveTo>
                  <a:lnTo>
                    <a:pt x="0" y="110"/>
                  </a:lnTo>
                  <a:lnTo>
                    <a:pt x="2" y="126"/>
                  </a:lnTo>
                  <a:lnTo>
                    <a:pt x="8" y="142"/>
                  </a:lnTo>
                  <a:lnTo>
                    <a:pt x="20" y="156"/>
                  </a:lnTo>
                  <a:lnTo>
                    <a:pt x="36" y="172"/>
                  </a:lnTo>
                  <a:lnTo>
                    <a:pt x="56" y="186"/>
                  </a:lnTo>
                  <a:lnTo>
                    <a:pt x="82" y="202"/>
                  </a:lnTo>
                  <a:lnTo>
                    <a:pt x="114" y="218"/>
                  </a:lnTo>
                  <a:lnTo>
                    <a:pt x="152" y="232"/>
                  </a:lnTo>
                  <a:lnTo>
                    <a:pt x="152" y="232"/>
                  </a:lnTo>
                  <a:lnTo>
                    <a:pt x="194" y="248"/>
                  </a:lnTo>
                  <a:lnTo>
                    <a:pt x="244" y="264"/>
                  </a:lnTo>
                  <a:lnTo>
                    <a:pt x="300" y="278"/>
                  </a:lnTo>
                  <a:lnTo>
                    <a:pt x="362" y="294"/>
                  </a:lnTo>
                  <a:lnTo>
                    <a:pt x="432" y="310"/>
                  </a:lnTo>
                  <a:lnTo>
                    <a:pt x="510" y="324"/>
                  </a:lnTo>
                  <a:lnTo>
                    <a:pt x="594" y="340"/>
                  </a:lnTo>
                  <a:lnTo>
                    <a:pt x="686" y="356"/>
                  </a:lnTo>
                  <a:lnTo>
                    <a:pt x="686" y="348"/>
                  </a:lnTo>
                  <a:lnTo>
                    <a:pt x="686" y="348"/>
                  </a:lnTo>
                  <a:lnTo>
                    <a:pt x="594" y="332"/>
                  </a:lnTo>
                  <a:lnTo>
                    <a:pt x="510" y="316"/>
                  </a:lnTo>
                  <a:lnTo>
                    <a:pt x="434" y="302"/>
                  </a:lnTo>
                  <a:lnTo>
                    <a:pt x="364" y="286"/>
                  </a:lnTo>
                  <a:lnTo>
                    <a:pt x="302" y="270"/>
                  </a:lnTo>
                  <a:lnTo>
                    <a:pt x="246" y="256"/>
                  </a:lnTo>
                  <a:lnTo>
                    <a:pt x="198" y="240"/>
                  </a:lnTo>
                  <a:lnTo>
                    <a:pt x="154" y="224"/>
                  </a:lnTo>
                  <a:lnTo>
                    <a:pt x="154" y="224"/>
                  </a:lnTo>
                  <a:lnTo>
                    <a:pt x="118" y="210"/>
                  </a:lnTo>
                  <a:lnTo>
                    <a:pt x="86" y="194"/>
                  </a:lnTo>
                  <a:lnTo>
                    <a:pt x="60" y="180"/>
                  </a:lnTo>
                  <a:lnTo>
                    <a:pt x="40" y="166"/>
                  </a:lnTo>
                  <a:lnTo>
                    <a:pt x="26" y="152"/>
                  </a:lnTo>
                  <a:lnTo>
                    <a:pt x="16" y="138"/>
                  </a:lnTo>
                  <a:lnTo>
                    <a:pt x="10" y="124"/>
                  </a:lnTo>
                  <a:lnTo>
                    <a:pt x="8" y="110"/>
                  </a:lnTo>
                  <a:lnTo>
                    <a:pt x="8" y="110"/>
                  </a:lnTo>
                  <a:lnTo>
                    <a:pt x="10" y="98"/>
                  </a:lnTo>
                  <a:lnTo>
                    <a:pt x="14" y="84"/>
                  </a:lnTo>
                  <a:lnTo>
                    <a:pt x="24" y="72"/>
                  </a:lnTo>
                  <a:lnTo>
                    <a:pt x="36" y="58"/>
                  </a:lnTo>
                  <a:lnTo>
                    <a:pt x="52" y="46"/>
                  </a:lnTo>
                  <a:lnTo>
                    <a:pt x="70" y="32"/>
                  </a:lnTo>
                  <a:lnTo>
                    <a:pt x="90" y="20"/>
                  </a:lnTo>
                  <a:lnTo>
                    <a:pt x="112" y="8"/>
                  </a:lnTo>
                  <a:lnTo>
                    <a:pt x="112" y="8"/>
                  </a:lnTo>
                  <a:lnTo>
                    <a:pt x="116" y="6"/>
                  </a:lnTo>
                  <a:lnTo>
                    <a:pt x="116" y="6"/>
                  </a:lnTo>
                  <a:lnTo>
                    <a:pt x="110" y="0"/>
                  </a:lnTo>
                  <a:lnTo>
                    <a:pt x="110" y="0"/>
                  </a:lnTo>
                  <a:lnTo>
                    <a:pt x="86" y="14"/>
                  </a:lnTo>
                  <a:lnTo>
                    <a:pt x="64" y="26"/>
                  </a:lnTo>
                  <a:lnTo>
                    <a:pt x="46" y="38"/>
                  </a:lnTo>
                  <a:lnTo>
                    <a:pt x="30" y="52"/>
                  </a:lnTo>
                  <a:lnTo>
                    <a:pt x="18" y="66"/>
                  </a:lnTo>
                  <a:lnTo>
                    <a:pt x="8" y="80"/>
                  </a:lnTo>
                  <a:lnTo>
                    <a:pt x="2" y="96"/>
                  </a:lnTo>
                  <a:lnTo>
                    <a:pt x="0" y="110"/>
                  </a:lnTo>
                  <a:lnTo>
                    <a:pt x="0" y="11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"/>
            </a:p>
          </p:txBody>
        </p:sp>
        <p:sp>
          <p:nvSpPr>
            <p:cNvPr id="2058" name="Freeform 29"/>
            <p:cNvSpPr>
              <a:spLocks/>
            </p:cNvSpPr>
            <p:nvPr/>
          </p:nvSpPr>
          <p:spPr bwMode="auto">
            <a:xfrm>
              <a:off x="801122" y="4924425"/>
              <a:ext cx="809625" cy="247650"/>
            </a:xfrm>
            <a:custGeom>
              <a:avLst/>
              <a:gdLst>
                <a:gd name="T0" fmla="*/ 510 w 510"/>
                <a:gd name="T1" fmla="*/ 8 h 156"/>
                <a:gd name="T2" fmla="*/ 510 w 510"/>
                <a:gd name="T3" fmla="*/ 8 h 156"/>
                <a:gd name="T4" fmla="*/ 510 w 510"/>
                <a:gd name="T5" fmla="*/ 0 h 156"/>
                <a:gd name="T6" fmla="*/ 510 w 510"/>
                <a:gd name="T7" fmla="*/ 0 h 156"/>
                <a:gd name="T8" fmla="*/ 388 w 510"/>
                <a:gd name="T9" fmla="*/ 26 h 156"/>
                <a:gd name="T10" fmla="*/ 314 w 510"/>
                <a:gd name="T11" fmla="*/ 44 h 156"/>
                <a:gd name="T12" fmla="*/ 236 w 510"/>
                <a:gd name="T13" fmla="*/ 64 h 156"/>
                <a:gd name="T14" fmla="*/ 236 w 510"/>
                <a:gd name="T15" fmla="*/ 64 h 156"/>
                <a:gd name="T16" fmla="*/ 172 w 510"/>
                <a:gd name="T17" fmla="*/ 84 h 156"/>
                <a:gd name="T18" fmla="*/ 110 w 510"/>
                <a:gd name="T19" fmla="*/ 104 h 156"/>
                <a:gd name="T20" fmla="*/ 52 w 510"/>
                <a:gd name="T21" fmla="*/ 126 h 156"/>
                <a:gd name="T22" fmla="*/ 0 w 510"/>
                <a:gd name="T23" fmla="*/ 150 h 156"/>
                <a:gd name="T24" fmla="*/ 0 w 510"/>
                <a:gd name="T25" fmla="*/ 150 h 156"/>
                <a:gd name="T26" fmla="*/ 0 w 510"/>
                <a:gd name="T27" fmla="*/ 150 h 156"/>
                <a:gd name="T28" fmla="*/ 0 w 510"/>
                <a:gd name="T29" fmla="*/ 150 h 156"/>
                <a:gd name="T30" fmla="*/ 6 w 510"/>
                <a:gd name="T31" fmla="*/ 156 h 156"/>
                <a:gd name="T32" fmla="*/ 6 w 510"/>
                <a:gd name="T33" fmla="*/ 156 h 156"/>
                <a:gd name="T34" fmla="*/ 44 w 510"/>
                <a:gd name="T35" fmla="*/ 140 h 156"/>
                <a:gd name="T36" fmla="*/ 86 w 510"/>
                <a:gd name="T37" fmla="*/ 122 h 156"/>
                <a:gd name="T38" fmla="*/ 130 w 510"/>
                <a:gd name="T39" fmla="*/ 106 h 156"/>
                <a:gd name="T40" fmla="*/ 176 w 510"/>
                <a:gd name="T41" fmla="*/ 90 h 156"/>
                <a:gd name="T42" fmla="*/ 272 w 510"/>
                <a:gd name="T43" fmla="*/ 64 h 156"/>
                <a:gd name="T44" fmla="*/ 364 w 510"/>
                <a:gd name="T45" fmla="*/ 40 h 156"/>
                <a:gd name="T46" fmla="*/ 364 w 510"/>
                <a:gd name="T47" fmla="*/ 40 h 156"/>
                <a:gd name="T48" fmla="*/ 444 w 510"/>
                <a:gd name="T49" fmla="*/ 22 h 156"/>
                <a:gd name="T50" fmla="*/ 510 w 510"/>
                <a:gd name="T51" fmla="*/ 8 h 156"/>
                <a:gd name="T52" fmla="*/ 510 w 510"/>
                <a:gd name="T53" fmla="*/ 8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10" h="156">
                  <a:moveTo>
                    <a:pt x="510" y="8"/>
                  </a:moveTo>
                  <a:lnTo>
                    <a:pt x="510" y="8"/>
                  </a:lnTo>
                  <a:lnTo>
                    <a:pt x="510" y="0"/>
                  </a:lnTo>
                  <a:lnTo>
                    <a:pt x="510" y="0"/>
                  </a:lnTo>
                  <a:lnTo>
                    <a:pt x="388" y="26"/>
                  </a:lnTo>
                  <a:lnTo>
                    <a:pt x="314" y="44"/>
                  </a:lnTo>
                  <a:lnTo>
                    <a:pt x="236" y="64"/>
                  </a:lnTo>
                  <a:lnTo>
                    <a:pt x="236" y="64"/>
                  </a:lnTo>
                  <a:lnTo>
                    <a:pt x="172" y="84"/>
                  </a:lnTo>
                  <a:lnTo>
                    <a:pt x="110" y="104"/>
                  </a:lnTo>
                  <a:lnTo>
                    <a:pt x="52" y="126"/>
                  </a:lnTo>
                  <a:lnTo>
                    <a:pt x="0" y="150"/>
                  </a:lnTo>
                  <a:lnTo>
                    <a:pt x="0" y="150"/>
                  </a:lnTo>
                  <a:lnTo>
                    <a:pt x="0" y="150"/>
                  </a:lnTo>
                  <a:lnTo>
                    <a:pt x="0" y="150"/>
                  </a:lnTo>
                  <a:lnTo>
                    <a:pt x="6" y="156"/>
                  </a:lnTo>
                  <a:lnTo>
                    <a:pt x="6" y="156"/>
                  </a:lnTo>
                  <a:lnTo>
                    <a:pt x="44" y="140"/>
                  </a:lnTo>
                  <a:lnTo>
                    <a:pt x="86" y="122"/>
                  </a:lnTo>
                  <a:lnTo>
                    <a:pt x="130" y="106"/>
                  </a:lnTo>
                  <a:lnTo>
                    <a:pt x="176" y="90"/>
                  </a:lnTo>
                  <a:lnTo>
                    <a:pt x="272" y="64"/>
                  </a:lnTo>
                  <a:lnTo>
                    <a:pt x="364" y="40"/>
                  </a:lnTo>
                  <a:lnTo>
                    <a:pt x="364" y="40"/>
                  </a:lnTo>
                  <a:lnTo>
                    <a:pt x="444" y="22"/>
                  </a:lnTo>
                  <a:lnTo>
                    <a:pt x="510" y="8"/>
                  </a:lnTo>
                  <a:lnTo>
                    <a:pt x="510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"/>
            </a:p>
          </p:txBody>
        </p:sp>
      </p:grpSp>
      <p:sp>
        <p:nvSpPr>
          <p:cNvPr id="43" name="Freeform 17"/>
          <p:cNvSpPr>
            <a:spLocks/>
          </p:cNvSpPr>
          <p:nvPr/>
        </p:nvSpPr>
        <p:spPr bwMode="auto">
          <a:xfrm>
            <a:off x="564128" y="5755287"/>
            <a:ext cx="1778000" cy="193675"/>
          </a:xfrm>
          <a:custGeom>
            <a:avLst/>
            <a:gdLst>
              <a:gd name="T0" fmla="*/ 970 w 1120"/>
              <a:gd name="T1" fmla="*/ 70 h 122"/>
              <a:gd name="T2" fmla="*/ 860 w 1120"/>
              <a:gd name="T3" fmla="*/ 122 h 122"/>
              <a:gd name="T4" fmla="*/ 1120 w 1120"/>
              <a:gd name="T5" fmla="*/ 62 h 122"/>
              <a:gd name="T6" fmla="*/ 1120 w 1120"/>
              <a:gd name="T7" fmla="*/ 62 h 122"/>
              <a:gd name="T8" fmla="*/ 1120 w 1120"/>
              <a:gd name="T9" fmla="*/ 62 h 122"/>
              <a:gd name="T10" fmla="*/ 1120 w 1120"/>
              <a:gd name="T11" fmla="*/ 62 h 122"/>
              <a:gd name="T12" fmla="*/ 1120 w 1120"/>
              <a:gd name="T13" fmla="*/ 62 h 122"/>
              <a:gd name="T14" fmla="*/ 860 w 1120"/>
              <a:gd name="T15" fmla="*/ 0 h 122"/>
              <a:gd name="T16" fmla="*/ 970 w 1120"/>
              <a:gd name="T17" fmla="*/ 54 h 122"/>
              <a:gd name="T18" fmla="*/ 252 w 1120"/>
              <a:gd name="T19" fmla="*/ 54 h 122"/>
              <a:gd name="T20" fmla="*/ 204 w 1120"/>
              <a:gd name="T21" fmla="*/ 26 h 122"/>
              <a:gd name="T22" fmla="*/ 36 w 1120"/>
              <a:gd name="T23" fmla="*/ 26 h 122"/>
              <a:gd name="T24" fmla="*/ 74 w 1120"/>
              <a:gd name="T25" fmla="*/ 54 h 122"/>
              <a:gd name="T26" fmla="*/ 0 w 1120"/>
              <a:gd name="T27" fmla="*/ 54 h 122"/>
              <a:gd name="T28" fmla="*/ 0 w 1120"/>
              <a:gd name="T29" fmla="*/ 70 h 122"/>
              <a:gd name="T30" fmla="*/ 68 w 1120"/>
              <a:gd name="T31" fmla="*/ 70 h 122"/>
              <a:gd name="T32" fmla="*/ 36 w 1120"/>
              <a:gd name="T33" fmla="*/ 94 h 122"/>
              <a:gd name="T34" fmla="*/ 204 w 1120"/>
              <a:gd name="T35" fmla="*/ 94 h 122"/>
              <a:gd name="T36" fmla="*/ 246 w 1120"/>
              <a:gd name="T37" fmla="*/ 70 h 122"/>
              <a:gd name="T38" fmla="*/ 970 w 1120"/>
              <a:gd name="T39" fmla="*/ 70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120" h="122">
                <a:moveTo>
                  <a:pt x="970" y="70"/>
                </a:moveTo>
                <a:lnTo>
                  <a:pt x="860" y="122"/>
                </a:lnTo>
                <a:lnTo>
                  <a:pt x="1120" y="62"/>
                </a:lnTo>
                <a:lnTo>
                  <a:pt x="1120" y="62"/>
                </a:lnTo>
                <a:lnTo>
                  <a:pt x="1120" y="62"/>
                </a:lnTo>
                <a:lnTo>
                  <a:pt x="1120" y="62"/>
                </a:lnTo>
                <a:lnTo>
                  <a:pt x="1120" y="62"/>
                </a:lnTo>
                <a:lnTo>
                  <a:pt x="860" y="0"/>
                </a:lnTo>
                <a:lnTo>
                  <a:pt x="970" y="54"/>
                </a:lnTo>
                <a:lnTo>
                  <a:pt x="252" y="54"/>
                </a:lnTo>
                <a:lnTo>
                  <a:pt x="204" y="26"/>
                </a:lnTo>
                <a:lnTo>
                  <a:pt x="36" y="26"/>
                </a:lnTo>
                <a:lnTo>
                  <a:pt x="74" y="54"/>
                </a:lnTo>
                <a:lnTo>
                  <a:pt x="0" y="54"/>
                </a:lnTo>
                <a:lnTo>
                  <a:pt x="0" y="70"/>
                </a:lnTo>
                <a:lnTo>
                  <a:pt x="68" y="70"/>
                </a:lnTo>
                <a:lnTo>
                  <a:pt x="36" y="94"/>
                </a:lnTo>
                <a:lnTo>
                  <a:pt x="204" y="94"/>
                </a:lnTo>
                <a:lnTo>
                  <a:pt x="246" y="70"/>
                </a:lnTo>
                <a:lnTo>
                  <a:pt x="970" y="70"/>
                </a:lnTo>
                <a:close/>
              </a:path>
            </a:pathLst>
          </a:custGeom>
          <a:solidFill>
            <a:srgbClr val="8CC6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060" name="2059 CuadroTexto"/>
          <p:cNvSpPr txBox="1"/>
          <p:nvPr/>
        </p:nvSpPr>
        <p:spPr>
          <a:xfrm>
            <a:off x="219990" y="6446400"/>
            <a:ext cx="1388713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s-ES" dirty="0" smtClean="0"/>
              <a:t>SOBRETABLA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15875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37636E-6 L 0.56164 -0.0067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073" y="-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Tipos de Abonos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Abono Directo</a:t>
            </a:r>
          </a:p>
          <a:p>
            <a:pPr lvl="1"/>
            <a:r>
              <a:rPr lang="es-ES" dirty="0" smtClean="0"/>
              <a:t>El Funcionario desea rebajar el Cargo Pendiente, pagando directamente su deuda con “Dinero en Efectivo”, objeto Sistema </a:t>
            </a:r>
            <a:r>
              <a:rPr lang="es-ES" dirty="0" err="1" smtClean="0"/>
              <a:t>CtaCte</a:t>
            </a:r>
            <a:r>
              <a:rPr lang="es-ES" dirty="0" smtClean="0"/>
              <a:t> no intente descontarlo</a:t>
            </a:r>
          </a:p>
          <a:p>
            <a:r>
              <a:rPr lang="es-ES" dirty="0" smtClean="0"/>
              <a:t>Abono por Baja</a:t>
            </a:r>
          </a:p>
          <a:p>
            <a:pPr lvl="1"/>
            <a:r>
              <a:rPr lang="es-ES" dirty="0" smtClean="0"/>
              <a:t>El Funcionario asociado al Cargo Pendiente, ya no pertenece a la Institución</a:t>
            </a:r>
          </a:p>
          <a:p>
            <a:r>
              <a:rPr lang="es-ES" dirty="0" smtClean="0"/>
              <a:t>Abono por Contrapartida</a:t>
            </a:r>
          </a:p>
          <a:p>
            <a:pPr lvl="1"/>
            <a:r>
              <a:rPr lang="es-ES" dirty="0" smtClean="0"/>
              <a:t>Permite anular un Cargo Pendiente formulado por error</a:t>
            </a:r>
          </a:p>
        </p:txBody>
      </p:sp>
    </p:spTree>
    <p:extLst>
      <p:ext uri="{BB962C8B-B14F-4D97-AF65-F5344CB8AC3E}">
        <p14:creationId xmlns:p14="http://schemas.microsoft.com/office/powerpoint/2010/main" val="2960519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FIN…</a:t>
            </a:r>
            <a:endParaRPr lang="es-ES" dirty="0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9903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rmedio">
  <a:themeElements>
    <a:clrScheme name="Intermedio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1271</TotalTime>
  <Words>572</Words>
  <Application>Microsoft Office PowerPoint</Application>
  <PresentationFormat>Presentación en pantalla (4:3)</PresentationFormat>
  <Paragraphs>109</Paragraphs>
  <Slides>19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0" baseType="lpstr">
      <vt:lpstr>Intermedio</vt:lpstr>
      <vt:lpstr>Sobretabla v6  Ciclo de Vida de Un Descuento Sobretabla  Ctas Ctes  Depósito Bancario</vt:lpstr>
      <vt:lpstr>AGENDA</vt:lpstr>
      <vt:lpstr>Sobretabla  Sist. CtaCte.</vt:lpstr>
      <vt:lpstr>Interacción entre Sistemas</vt:lpstr>
      <vt:lpstr>Interacción entre Sistemas</vt:lpstr>
      <vt:lpstr>Ciclo de Vida de un Descuento Caso Ideal: Informado, Formulado y Efectuado</vt:lpstr>
      <vt:lpstr>Ciclo de Vida de un Descuento Informado, Formulado  y NO Efectuado</vt:lpstr>
      <vt:lpstr>Ciclo de Vida de un Descuento Informado, Formulado + Cargo Pend. y Efectuado</vt:lpstr>
      <vt:lpstr>Ciclo de Vida de un Descuento Informado, Formulado+Cargo Pend. y NO Efectuado</vt:lpstr>
      <vt:lpstr>Ciclo de Vida de un Descuento No Informado, Formulado y NO Efectuado</vt:lpstr>
      <vt:lpstr>Ciclo de Vida de un Descuento Cargos Pendientes “Viven” en Cta Cte.</vt:lpstr>
      <vt:lpstr>Ciclo de Vida de un Descuento Cargos Pendientes “Viven” en Cta Cte.</vt:lpstr>
      <vt:lpstr>Entonces, los Cargos Pendientes son:</vt:lpstr>
      <vt:lpstr>Consultar los estados de los cargos: Menú: Conciliación &gt;&gt; Descuento Efectuado</vt:lpstr>
      <vt:lpstr>Consultar los estados de los cargos: Menú: Conciliación &gt;&gt; Descuento Efectuado</vt:lpstr>
      <vt:lpstr>Cargos Pendientes y Abonos</vt:lpstr>
      <vt:lpstr>Abonos</vt:lpstr>
      <vt:lpstr>Tipos de Abonos</vt:lpstr>
      <vt:lpstr>FIN…</vt:lpstr>
    </vt:vector>
  </TitlesOfParts>
  <Company>Lenovo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Sobretabla v6</dc:title>
  <dc:creator>Lenovo User</dc:creator>
  <cp:lastModifiedBy>EC Rodrigo Vega Varas</cp:lastModifiedBy>
  <cp:revision>207</cp:revision>
  <dcterms:created xsi:type="dcterms:W3CDTF">2012-10-19T17:03:26Z</dcterms:created>
  <dcterms:modified xsi:type="dcterms:W3CDTF">2013-09-11T11:56:45Z</dcterms:modified>
</cp:coreProperties>
</file>