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6374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9182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635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5445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0428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9312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8101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8304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363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912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9083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51D1B-8F14-4955-B333-CD91ECF73F3B}" type="datetimeFigureOut">
              <a:rPr lang="es-CL" smtClean="0"/>
              <a:t>25-04-2023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AAF59-FF88-410A-ADB2-545CC607BF1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59933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" y="-4327"/>
            <a:ext cx="12184319" cy="6862327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959935" y="1740743"/>
            <a:ext cx="4206798" cy="3737112"/>
            <a:chOff x="632832" y="1621796"/>
            <a:chExt cx="4206798" cy="4605337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2832" y="1621796"/>
              <a:ext cx="4206798" cy="460533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7" name="Rectángulo 6"/>
            <p:cNvSpPr/>
            <p:nvPr/>
          </p:nvSpPr>
          <p:spPr>
            <a:xfrm>
              <a:off x="952035" y="3307889"/>
              <a:ext cx="356839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L" sz="4000" b="0" i="0" u="none" strike="noStrike" dirty="0" smtClean="0">
                  <a:solidFill>
                    <a:srgbClr val="151715"/>
                  </a:solidFill>
                  <a:effectLst/>
                  <a:latin typeface="Century Gothic" panose="020B0502020202020204" pitchFamily="34" charset="0"/>
                </a:rPr>
                <a:t>RADARES</a:t>
              </a:r>
              <a:endParaRPr lang="es-CL" sz="4000" dirty="0">
                <a:solidFill>
                  <a:srgbClr val="151715"/>
                </a:solidFill>
                <a:effectLst/>
                <a:latin typeface="Century Gothic" panose="020B0502020202020204" pitchFamily="34" charset="0"/>
              </a:endParaRPr>
            </a:p>
          </p:txBody>
        </p:sp>
      </p:grp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52" y="300851"/>
            <a:ext cx="732545" cy="73254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6287" y="1599045"/>
            <a:ext cx="4190710" cy="30198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CuadroTexto 10"/>
          <p:cNvSpPr txBox="1"/>
          <p:nvPr/>
        </p:nvSpPr>
        <p:spPr>
          <a:xfrm>
            <a:off x="5777487" y="5107507"/>
            <a:ext cx="5418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dirty="0">
                <a:solidFill>
                  <a:srgbClr val="002060"/>
                </a:solidFill>
              </a:rPr>
              <a:t>Fragata antisubmarina </a:t>
            </a:r>
            <a:r>
              <a:rPr lang="es-CL" sz="1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Type 23 </a:t>
            </a:r>
            <a:r>
              <a:rPr lang="es-CL" sz="1200" dirty="0">
                <a:solidFill>
                  <a:srgbClr val="002060"/>
                </a:solidFill>
              </a:rPr>
              <a:t>FF-07 Almirante Lynch y destructor USS Michael Monsoor (</a:t>
            </a:r>
            <a:r>
              <a:rPr lang="es-CL" sz="1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DDG-1001</a:t>
            </a:r>
            <a:r>
              <a:rPr lang="es-CL" sz="1200" dirty="0">
                <a:solidFill>
                  <a:srgbClr val="002060"/>
                </a:solidFill>
              </a:rPr>
              <a:t>) en Rimpac </a:t>
            </a:r>
            <a:r>
              <a:rPr lang="es-CL" sz="1200" dirty="0" smtClean="0">
                <a:solidFill>
                  <a:srgbClr val="002060"/>
                </a:solidFill>
              </a:rPr>
              <a:t>2022</a:t>
            </a:r>
            <a:endParaRPr lang="es-ES_tradnl" sz="12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42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13" name="Conector recto 12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cto 13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Imagen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121" y="2972608"/>
            <a:ext cx="4105801" cy="27572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1" name="CuadroTexto 20"/>
          <p:cNvSpPr txBox="1"/>
          <p:nvPr/>
        </p:nvSpPr>
        <p:spPr>
          <a:xfrm>
            <a:off x="798380" y="3065701"/>
            <a:ext cx="373294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</a:rPr>
              <a:t>Los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RADARES</a:t>
            </a:r>
            <a:r>
              <a:rPr lang="es-ES_tradnl" sz="1600" dirty="0">
                <a:solidFill>
                  <a:schemeClr val="bg1"/>
                </a:solidFill>
              </a:rPr>
              <a:t> son equipos electrónicos diseñados para obtener información de un objeto o blanco por medio del empleo de las Ondas Electromagnéticas.</a:t>
            </a:r>
          </a:p>
          <a:p>
            <a:pPr algn="just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</a:rPr>
              <a:t>Los datos medidos de un blanco son: </a:t>
            </a:r>
            <a:r>
              <a:rPr lang="es-ES_tradnl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Demarcación, Distancia y Elevación </a:t>
            </a:r>
            <a:r>
              <a:rPr lang="es-ES_tradnl" sz="1600" dirty="0">
                <a:solidFill>
                  <a:schemeClr val="bg1"/>
                </a:solidFill>
              </a:rPr>
              <a:t>de éste en el espacio en relación a la posición de la antena del Radar.</a:t>
            </a:r>
            <a:endParaRPr lang="es-ES" sz="1600" dirty="0">
              <a:solidFill>
                <a:schemeClr val="bg1"/>
              </a:solidFill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7927" y="2180603"/>
            <a:ext cx="5728642" cy="43412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3" name="CuadroTexto 22"/>
          <p:cNvSpPr txBox="1"/>
          <p:nvPr/>
        </p:nvSpPr>
        <p:spPr>
          <a:xfrm>
            <a:off x="5609492" y="2342644"/>
            <a:ext cx="5418809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chemeClr val="bg1"/>
                </a:solidFill>
              </a:rPr>
              <a:t>Según </a:t>
            </a:r>
            <a:r>
              <a:rPr lang="es-ES_tradnl" sz="1600" dirty="0" smtClean="0">
                <a:solidFill>
                  <a:schemeClr val="bg1"/>
                </a:solidFill>
              </a:rPr>
              <a:t>el </a:t>
            </a:r>
            <a:r>
              <a:rPr lang="es-ES_tradnl" sz="1600" dirty="0">
                <a:solidFill>
                  <a:schemeClr val="bg1"/>
                </a:solidFill>
              </a:rPr>
              <a:t>modo en que se emplean las </a:t>
            </a: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electromagnéticas </a:t>
            </a:r>
            <a:r>
              <a:rPr lang="es-ES_tradnl" sz="1600" dirty="0">
                <a:solidFill>
                  <a:schemeClr val="bg1"/>
                </a:solidFill>
              </a:rPr>
              <a:t>se clasifican en:</a:t>
            </a:r>
          </a:p>
          <a:p>
            <a:pPr algn="just"/>
            <a:endParaRPr lang="es-ES_tradnl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chemeClr val="bg1"/>
                </a:solidFill>
              </a:rPr>
              <a:t>Radares de pulso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chemeClr val="bg1"/>
                </a:solidFill>
              </a:rPr>
              <a:t>Radares de onda Continua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chemeClr val="bg1"/>
                </a:solidFill>
              </a:rPr>
              <a:t>Radares de haces múltiples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5609492" y="4549802"/>
            <a:ext cx="461596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sz="1600" dirty="0">
                <a:solidFill>
                  <a:schemeClr val="bg1"/>
                </a:solidFill>
              </a:rPr>
              <a:t>Según su </a:t>
            </a:r>
            <a:r>
              <a:rPr lang="es-ES_tradnl" altLang="es-C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empleo </a:t>
            </a:r>
            <a:r>
              <a:rPr lang="es-ES_tradnl" altLang="es-C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Táctico :</a:t>
            </a:r>
            <a:endParaRPr lang="es-ES_tradnl" altLang="es-C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altLang="es-CL" dirty="0" smtClean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chemeClr val="bg1"/>
                </a:solidFill>
              </a:rPr>
              <a:t>Radares de Control de Fuego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chemeClr val="bg1"/>
                </a:solidFill>
              </a:rPr>
              <a:t>Radares de rebusca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chemeClr val="bg1"/>
                </a:solidFill>
              </a:rPr>
              <a:t>Radares especiales</a:t>
            </a:r>
          </a:p>
          <a:p>
            <a:pPr algn="just">
              <a:spcBef>
                <a:spcPct val="50000"/>
              </a:spcBef>
            </a:pPr>
            <a:endParaRPr lang="es-ES_tradnl" altLang="es-CL" sz="28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>
              <a:spcBef>
                <a:spcPct val="50000"/>
              </a:spcBef>
            </a:pPr>
            <a:endParaRPr lang="es-ES_tradnl" altLang="es-CL" sz="2800" b="1" dirty="0" smtClean="0">
              <a:solidFill>
                <a:schemeClr val="accent2">
                  <a:lumMod val="40000"/>
                  <a:lumOff val="6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5" name="28 Rectángulo redondeado"/>
          <p:cNvSpPr/>
          <p:nvPr/>
        </p:nvSpPr>
        <p:spPr>
          <a:xfrm>
            <a:off x="3491567" y="842636"/>
            <a:ext cx="4235849" cy="612000"/>
          </a:xfrm>
          <a:prstGeom prst="roundRect">
            <a:avLst/>
          </a:prstGeom>
          <a:solidFill>
            <a:schemeClr val="bg2">
              <a:lumMod val="75000"/>
              <a:alpha val="50196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 sz="500" b="1" dirty="0" smtClean="0">
              <a:solidFill>
                <a:srgbClr val="EEECE1">
                  <a:lumMod val="10000"/>
                </a:srgbClr>
              </a:solidFill>
            </a:endParaRPr>
          </a:p>
          <a:p>
            <a:pPr algn="ctr"/>
            <a:r>
              <a:rPr lang="es-CL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RADARES</a:t>
            </a:r>
            <a:endParaRPr lang="es-CL" sz="24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16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13" name="Conector recto 12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cto 13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28 Rectángulo redondeado"/>
          <p:cNvSpPr/>
          <p:nvPr/>
        </p:nvSpPr>
        <p:spPr>
          <a:xfrm>
            <a:off x="3891677" y="869514"/>
            <a:ext cx="4235849" cy="612000"/>
          </a:xfrm>
          <a:prstGeom prst="roundRect">
            <a:avLst/>
          </a:prstGeom>
          <a:solidFill>
            <a:schemeClr val="bg2">
              <a:lumMod val="75000"/>
              <a:alpha val="50196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 sz="500" b="1" dirty="0" smtClean="0">
              <a:solidFill>
                <a:srgbClr val="EEECE1">
                  <a:lumMod val="10000"/>
                </a:srgbClr>
              </a:solidFill>
            </a:endParaRPr>
          </a:p>
          <a:p>
            <a:pPr algn="ctr"/>
            <a:r>
              <a:rPr lang="es-CL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RADAR BÁSICO</a:t>
            </a:r>
            <a:endParaRPr lang="es-CL" sz="24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773167" y="1929631"/>
            <a:ext cx="10653346" cy="4457700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0131" y="2160238"/>
            <a:ext cx="5927194" cy="3996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95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13" name="Conector recto 12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cto 13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401652" y="1929631"/>
            <a:ext cx="11477002" cy="474463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uadroTexto 17"/>
          <p:cNvSpPr txBox="1"/>
          <p:nvPr/>
        </p:nvSpPr>
        <p:spPr>
          <a:xfrm>
            <a:off x="869546" y="3087731"/>
            <a:ext cx="389900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Son los radares mas usados a bordo de las unidades navales y terrestres, emplean las ondas electromagnéticas de manera que éstas son emitidas en forma controlada y por espacio de tiempos cortos, generando </a:t>
            </a:r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“pulsos” de </a:t>
            </a:r>
            <a:r>
              <a:rPr lang="es-ES_tradnl" sz="20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ondas”</a:t>
            </a:r>
            <a:r>
              <a:rPr lang="es-ES_tradnl" sz="1600" dirty="0" smtClean="0">
                <a:solidFill>
                  <a:srgbClr val="002060"/>
                </a:solidFill>
              </a:rPr>
              <a:t>. </a:t>
            </a:r>
            <a:r>
              <a:rPr lang="es-ES_tradnl" sz="1600" dirty="0">
                <a:solidFill>
                  <a:srgbClr val="002060"/>
                </a:solidFill>
              </a:rPr>
              <a:t>Esto permite emitir ondas y luego esperar el retorno del eco reflejado en el blanco, empleando la misma antena para emitir y recibir la energía </a:t>
            </a:r>
            <a:r>
              <a:rPr lang="es-ES_tradnl" sz="1600" dirty="0" smtClean="0">
                <a:solidFill>
                  <a:srgbClr val="002060"/>
                </a:solidFill>
              </a:rPr>
              <a:t>electromagnética.</a:t>
            </a:r>
            <a:endParaRPr lang="es-ES" sz="1600" dirty="0">
              <a:solidFill>
                <a:srgbClr val="00206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448" y="2552149"/>
            <a:ext cx="6214171" cy="3580851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6326" y="608174"/>
            <a:ext cx="4144710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7" name="Text Box 2"/>
          <p:cNvSpPr txBox="1">
            <a:spLocks noChangeArrowheads="1"/>
          </p:cNvSpPr>
          <p:nvPr/>
        </p:nvSpPr>
        <p:spPr bwMode="auto">
          <a:xfrm>
            <a:off x="3606326" y="787871"/>
            <a:ext cx="41447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RADAR DE PULSO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48" name="Imagen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4957" y="1688208"/>
            <a:ext cx="2791073" cy="599335"/>
          </a:xfrm>
          <a:prstGeom prst="rect">
            <a:avLst/>
          </a:prstGeom>
        </p:spPr>
      </p:pic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7175071" y="1775798"/>
            <a:ext cx="272095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DIAGRAMA GENERAL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05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13" name="Conector recto 12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cto 13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401652" y="1947652"/>
            <a:ext cx="11477002" cy="474463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6" name="Imagen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821" y="728669"/>
            <a:ext cx="6845181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7" name="Text Box 2"/>
          <p:cNvSpPr txBox="1">
            <a:spLocks noChangeArrowheads="1"/>
          </p:cNvSpPr>
          <p:nvPr/>
        </p:nvSpPr>
        <p:spPr bwMode="auto">
          <a:xfrm>
            <a:off x="2713592" y="849164"/>
            <a:ext cx="64520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DIAGRAMA EN BLOCK DE UN RADAR DE PULSO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2158060" y="2049363"/>
            <a:ext cx="8470566" cy="4488257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21 Arco"/>
          <p:cNvSpPr/>
          <p:nvPr/>
        </p:nvSpPr>
        <p:spPr>
          <a:xfrm rot="2298421">
            <a:off x="1827661" y="2266905"/>
            <a:ext cx="1079501" cy="1512888"/>
          </a:xfrm>
          <a:prstGeom prst="arc">
            <a:avLst>
              <a:gd name="adj1" fmla="val 15402738"/>
              <a:gd name="adj2" fmla="val 21570606"/>
            </a:avLst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23" name="88 Grupo"/>
          <p:cNvGrpSpPr>
            <a:grpSpLocks/>
          </p:cNvGrpSpPr>
          <p:nvPr/>
        </p:nvGrpSpPr>
        <p:grpSpPr bwMode="auto">
          <a:xfrm>
            <a:off x="2338837" y="2192425"/>
            <a:ext cx="7623959" cy="4260140"/>
            <a:chOff x="395536" y="904975"/>
            <a:chExt cx="7624027" cy="4260274"/>
          </a:xfrm>
        </p:grpSpPr>
        <p:sp>
          <p:nvSpPr>
            <p:cNvPr id="24" name="2 Rectángulo"/>
            <p:cNvSpPr/>
            <p:nvPr/>
          </p:nvSpPr>
          <p:spPr>
            <a:xfrm>
              <a:off x="395536" y="904976"/>
              <a:ext cx="1927242" cy="1852668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25" name="3 Rectángulo redondeado"/>
            <p:cNvSpPr/>
            <p:nvPr/>
          </p:nvSpPr>
          <p:spPr>
            <a:xfrm>
              <a:off x="1609984" y="1522532"/>
              <a:ext cx="641356" cy="549291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26" name="4 Conector"/>
            <p:cNvSpPr/>
            <p:nvPr/>
          </p:nvSpPr>
          <p:spPr>
            <a:xfrm>
              <a:off x="2108463" y="1590796"/>
              <a:ext cx="142876" cy="138117"/>
            </a:xfrm>
            <a:prstGeom prst="flowChartConnector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27" name="5 Conector"/>
            <p:cNvSpPr/>
            <p:nvPr/>
          </p:nvSpPr>
          <p:spPr>
            <a:xfrm>
              <a:off x="2108463" y="1865443"/>
              <a:ext cx="142876" cy="138116"/>
            </a:xfrm>
            <a:prstGeom prst="flowChartConnector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28" name="6 Conector"/>
            <p:cNvSpPr/>
            <p:nvPr/>
          </p:nvSpPr>
          <p:spPr>
            <a:xfrm>
              <a:off x="1681422" y="1728913"/>
              <a:ext cx="141288" cy="136529"/>
            </a:xfrm>
            <a:prstGeom prst="flowChartConnector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cxnSp>
          <p:nvCxnSpPr>
            <p:cNvPr id="29" name="12 Conector recto"/>
            <p:cNvCxnSpPr/>
            <p:nvPr/>
          </p:nvCxnSpPr>
          <p:spPr>
            <a:xfrm flipV="1">
              <a:off x="1788328" y="1686417"/>
              <a:ext cx="355603" cy="1365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15 CuadroTexto"/>
            <p:cNvSpPr txBox="1">
              <a:spLocks noChangeArrowheads="1"/>
            </p:cNvSpPr>
            <p:nvPr/>
          </p:nvSpPr>
          <p:spPr bwMode="auto">
            <a:xfrm>
              <a:off x="466934" y="905331"/>
              <a:ext cx="1713546" cy="234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MX" sz="1000" b="1"/>
                <a:t>SISTEMA DE ANTENA</a:t>
              </a:r>
              <a:endParaRPr lang="es-CL" sz="1000" b="1"/>
            </a:p>
          </p:txBody>
        </p:sp>
        <p:cxnSp>
          <p:nvCxnSpPr>
            <p:cNvPr id="31" name="23 Conector recto de flecha"/>
            <p:cNvCxnSpPr>
              <a:endCxn id="28" idx="2"/>
            </p:cNvCxnSpPr>
            <p:nvPr/>
          </p:nvCxnSpPr>
          <p:spPr>
            <a:xfrm>
              <a:off x="895602" y="1797177"/>
              <a:ext cx="785820" cy="158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25 CuadroTexto"/>
            <p:cNvSpPr txBox="1">
              <a:spLocks noChangeArrowheads="1"/>
            </p:cNvSpPr>
            <p:nvPr/>
          </p:nvSpPr>
          <p:spPr bwMode="auto">
            <a:xfrm>
              <a:off x="1526872" y="2071861"/>
              <a:ext cx="856773" cy="205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800" b="1"/>
                <a:t>DUPLEXER</a:t>
              </a:r>
              <a:endParaRPr lang="es-CL" sz="800" b="1"/>
            </a:p>
          </p:txBody>
        </p:sp>
        <p:sp>
          <p:nvSpPr>
            <p:cNvPr id="33" name="27 CuadroTexto"/>
            <p:cNvSpPr txBox="1">
              <a:spLocks noChangeArrowheads="1"/>
            </p:cNvSpPr>
            <p:nvPr/>
          </p:nvSpPr>
          <p:spPr bwMode="auto">
            <a:xfrm>
              <a:off x="459181" y="2221049"/>
              <a:ext cx="642580" cy="205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800" b="1"/>
                <a:t>ANTENA</a:t>
              </a:r>
              <a:endParaRPr lang="es-CL" sz="800" b="1"/>
            </a:p>
          </p:txBody>
        </p:sp>
        <p:sp>
          <p:nvSpPr>
            <p:cNvPr id="34" name="28 CuadroTexto"/>
            <p:cNvSpPr txBox="1">
              <a:spLocks noChangeArrowheads="1"/>
            </p:cNvSpPr>
            <p:nvPr/>
          </p:nvSpPr>
          <p:spPr bwMode="auto">
            <a:xfrm>
              <a:off x="977746" y="1781576"/>
              <a:ext cx="642580" cy="322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800" b="1"/>
                <a:t>GUIA DE</a:t>
              </a:r>
            </a:p>
            <a:p>
              <a:r>
                <a:rPr lang="es-MX" sz="800" b="1"/>
                <a:t> ONDA</a:t>
              </a:r>
              <a:endParaRPr lang="es-CL" sz="800" b="1"/>
            </a:p>
          </p:txBody>
        </p:sp>
        <p:sp>
          <p:nvSpPr>
            <p:cNvPr id="35" name="29 Rectángulo"/>
            <p:cNvSpPr/>
            <p:nvPr/>
          </p:nvSpPr>
          <p:spPr>
            <a:xfrm>
              <a:off x="3588510" y="904975"/>
              <a:ext cx="3930988" cy="830471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36" name="30 Rectángulo redondeado"/>
            <p:cNvSpPr/>
            <p:nvPr/>
          </p:nvSpPr>
          <p:spPr>
            <a:xfrm>
              <a:off x="3943287" y="1111357"/>
              <a:ext cx="1069984" cy="479439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100" b="1" dirty="0">
                  <a:solidFill>
                    <a:srgbClr val="FF0000"/>
                  </a:solidFill>
                </a:rPr>
                <a:t>OSCILADOR</a:t>
              </a:r>
              <a:endParaRPr lang="es-CL" sz="1100" b="1" dirty="0">
                <a:solidFill>
                  <a:srgbClr val="FF0000"/>
                </a:solidFill>
              </a:endParaRPr>
            </a:p>
          </p:txBody>
        </p:sp>
        <p:sp>
          <p:nvSpPr>
            <p:cNvPr id="37" name="31 Rectángulo redondeado"/>
            <p:cNvSpPr/>
            <p:nvPr/>
          </p:nvSpPr>
          <p:spPr>
            <a:xfrm>
              <a:off x="5370461" y="1111357"/>
              <a:ext cx="1214449" cy="479439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100" b="1" dirty="0">
                  <a:solidFill>
                    <a:srgbClr val="FF0000"/>
                  </a:solidFill>
                </a:rPr>
                <a:t>MODULADOR</a:t>
              </a:r>
              <a:endParaRPr lang="es-CL" sz="1100" b="1" dirty="0">
                <a:solidFill>
                  <a:srgbClr val="FF0000"/>
                </a:solidFill>
              </a:endParaRPr>
            </a:p>
          </p:txBody>
        </p:sp>
        <p:sp>
          <p:nvSpPr>
            <p:cNvPr id="38" name="32 CuadroTexto"/>
            <p:cNvSpPr txBox="1">
              <a:spLocks noChangeArrowheads="1"/>
            </p:cNvSpPr>
            <p:nvPr/>
          </p:nvSpPr>
          <p:spPr bwMode="auto">
            <a:xfrm>
              <a:off x="6598605" y="1205364"/>
              <a:ext cx="1213762" cy="249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100" b="1" dirty="0"/>
                <a:t>TRANSMISOR</a:t>
              </a:r>
              <a:endParaRPr lang="es-CL" sz="1100" b="1" dirty="0"/>
            </a:p>
          </p:txBody>
        </p:sp>
        <p:cxnSp>
          <p:nvCxnSpPr>
            <p:cNvPr id="39" name="34 Conector angular"/>
            <p:cNvCxnSpPr>
              <a:stCxn id="36" idx="1"/>
              <a:endCxn id="26" idx="6"/>
            </p:cNvCxnSpPr>
            <p:nvPr/>
          </p:nvCxnSpPr>
          <p:spPr>
            <a:xfrm rot="10800000" flipV="1">
              <a:off x="2251339" y="1351077"/>
              <a:ext cx="1691947" cy="308778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37 Conector recto de flecha"/>
            <p:cNvCxnSpPr>
              <a:stCxn id="37" idx="1"/>
              <a:endCxn id="36" idx="3"/>
            </p:cNvCxnSpPr>
            <p:nvPr/>
          </p:nvCxnSpPr>
          <p:spPr>
            <a:xfrm rot="10800000">
              <a:off x="5013270" y="1351077"/>
              <a:ext cx="357190" cy="1587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38 Rectángulo"/>
            <p:cNvSpPr/>
            <p:nvPr/>
          </p:nvSpPr>
          <p:spPr>
            <a:xfrm>
              <a:off x="3421782" y="1832182"/>
              <a:ext cx="4275727" cy="1705770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42" name="39 Rectángulo redondeado"/>
            <p:cNvSpPr/>
            <p:nvPr/>
          </p:nvSpPr>
          <p:spPr>
            <a:xfrm>
              <a:off x="3545068" y="1888791"/>
              <a:ext cx="1141422" cy="481026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900" b="1" dirty="0">
                  <a:solidFill>
                    <a:srgbClr val="002060"/>
                  </a:solidFill>
                </a:rPr>
                <a:t>AMPLIFICADOR DE  RF</a:t>
              </a:r>
              <a:endParaRPr lang="es-CL" sz="900" b="1" dirty="0">
                <a:solidFill>
                  <a:srgbClr val="002060"/>
                </a:solidFill>
              </a:endParaRPr>
            </a:p>
          </p:txBody>
        </p:sp>
        <p:sp>
          <p:nvSpPr>
            <p:cNvPr id="43" name="40 Rectángulo redondeado"/>
            <p:cNvSpPr/>
            <p:nvPr/>
          </p:nvSpPr>
          <p:spPr>
            <a:xfrm>
              <a:off x="4954120" y="1901971"/>
              <a:ext cx="1000134" cy="481026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900" b="1" dirty="0">
                  <a:solidFill>
                    <a:srgbClr val="002060"/>
                  </a:solidFill>
                </a:rPr>
                <a:t>MEZCLADOR</a:t>
              </a:r>
              <a:endParaRPr lang="es-CL" sz="900" b="1" dirty="0">
                <a:solidFill>
                  <a:srgbClr val="002060"/>
                </a:solidFill>
              </a:endParaRPr>
            </a:p>
          </p:txBody>
        </p:sp>
        <p:sp>
          <p:nvSpPr>
            <p:cNvPr id="44" name="41 Rectángulo redondeado"/>
            <p:cNvSpPr/>
            <p:nvPr/>
          </p:nvSpPr>
          <p:spPr>
            <a:xfrm>
              <a:off x="6525759" y="1901971"/>
              <a:ext cx="998547" cy="481026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000" b="1" dirty="0">
                  <a:solidFill>
                    <a:srgbClr val="002060"/>
                  </a:solidFill>
                </a:rPr>
                <a:t>OSCILADOR LOCAL</a:t>
              </a:r>
              <a:endParaRPr lang="es-CL" sz="1000" b="1" dirty="0">
                <a:solidFill>
                  <a:srgbClr val="002060"/>
                </a:solidFill>
              </a:endParaRPr>
            </a:p>
          </p:txBody>
        </p:sp>
        <p:sp>
          <p:nvSpPr>
            <p:cNvPr id="45" name="42 Rectángulo redondeado"/>
            <p:cNvSpPr/>
            <p:nvPr/>
          </p:nvSpPr>
          <p:spPr>
            <a:xfrm>
              <a:off x="4907250" y="2613446"/>
              <a:ext cx="1271598" cy="269440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900" b="1" dirty="0">
                  <a:solidFill>
                    <a:srgbClr val="002060"/>
                  </a:solidFill>
                </a:rPr>
                <a:t>AMPLIFICADOR DE IF</a:t>
              </a:r>
              <a:endParaRPr lang="es-CL" sz="900" b="1" dirty="0">
                <a:solidFill>
                  <a:srgbClr val="002060"/>
                </a:solidFill>
              </a:endParaRPr>
            </a:p>
          </p:txBody>
        </p:sp>
        <p:sp>
          <p:nvSpPr>
            <p:cNvPr id="48" name="43 Rectángulo redondeado"/>
            <p:cNvSpPr/>
            <p:nvPr/>
          </p:nvSpPr>
          <p:spPr>
            <a:xfrm>
              <a:off x="4604248" y="3089976"/>
              <a:ext cx="1724336" cy="291128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000" dirty="0">
                  <a:solidFill>
                    <a:srgbClr val="002060"/>
                  </a:solidFill>
                </a:rPr>
                <a:t>DETECTOR /PROCESADOR</a:t>
              </a:r>
              <a:endParaRPr lang="es-CL" sz="1000" dirty="0">
                <a:solidFill>
                  <a:srgbClr val="002060"/>
                </a:solidFill>
              </a:endParaRPr>
            </a:p>
          </p:txBody>
        </p:sp>
        <p:sp>
          <p:nvSpPr>
            <p:cNvPr id="49" name="44 CuadroTexto"/>
            <p:cNvSpPr txBox="1">
              <a:spLocks noChangeArrowheads="1"/>
            </p:cNvSpPr>
            <p:nvPr/>
          </p:nvSpPr>
          <p:spPr bwMode="auto">
            <a:xfrm>
              <a:off x="6664748" y="2767350"/>
              <a:ext cx="999569" cy="249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100" b="1" dirty="0"/>
                <a:t>RECEPTOR</a:t>
              </a:r>
              <a:endParaRPr lang="es-CL" sz="1100" b="1" dirty="0"/>
            </a:p>
          </p:txBody>
        </p:sp>
        <p:sp>
          <p:nvSpPr>
            <p:cNvPr id="50" name="45 Rectángulo"/>
            <p:cNvSpPr/>
            <p:nvPr/>
          </p:nvSpPr>
          <p:spPr>
            <a:xfrm>
              <a:off x="3093508" y="3587227"/>
              <a:ext cx="4926055" cy="1578022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51" name="46 CuadroTexto"/>
            <p:cNvSpPr txBox="1">
              <a:spLocks noChangeArrowheads="1"/>
            </p:cNvSpPr>
            <p:nvPr/>
          </p:nvSpPr>
          <p:spPr bwMode="auto">
            <a:xfrm>
              <a:off x="6525759" y="4489273"/>
              <a:ext cx="1213762" cy="249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100" b="1" dirty="0"/>
                <a:t>INTERFASES</a:t>
              </a:r>
              <a:endParaRPr lang="es-CL" sz="1100" b="1" dirty="0"/>
            </a:p>
          </p:txBody>
        </p:sp>
        <p:grpSp>
          <p:nvGrpSpPr>
            <p:cNvPr id="52" name="58 Grupo"/>
            <p:cNvGrpSpPr>
              <a:grpSpLocks/>
            </p:cNvGrpSpPr>
            <p:nvPr/>
          </p:nvGrpSpPr>
          <p:grpSpPr bwMode="auto">
            <a:xfrm>
              <a:off x="3379265" y="3793614"/>
              <a:ext cx="927109" cy="890615"/>
              <a:chOff x="3620786" y="3723608"/>
              <a:chExt cx="935032" cy="934595"/>
            </a:xfrm>
          </p:grpSpPr>
          <p:sp>
            <p:nvSpPr>
              <p:cNvPr id="68" name="47 Conector"/>
              <p:cNvSpPr/>
              <p:nvPr/>
            </p:nvSpPr>
            <p:spPr>
              <a:xfrm>
                <a:off x="3764863" y="3795241"/>
                <a:ext cx="574789" cy="648053"/>
              </a:xfrm>
              <a:prstGeom prst="flowChartConnector">
                <a:avLst/>
              </a:prstGeom>
              <a:solidFill>
                <a:srgbClr val="FFFF00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cxnSp>
            <p:nvCxnSpPr>
              <p:cNvPr id="70" name="52 Conector recto"/>
              <p:cNvCxnSpPr/>
              <p:nvPr/>
            </p:nvCxnSpPr>
            <p:spPr>
              <a:xfrm rot="5400000" flipH="1" flipV="1">
                <a:off x="4039094" y="3966422"/>
                <a:ext cx="143271" cy="144098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" name="54 Rectángulo redondeado"/>
              <p:cNvSpPr/>
              <p:nvPr/>
            </p:nvSpPr>
            <p:spPr>
              <a:xfrm>
                <a:off x="3620786" y="3723608"/>
                <a:ext cx="935032" cy="934595"/>
              </a:xfrm>
              <a:prstGeom prst="roundRect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sp>
            <p:nvSpPr>
              <p:cNvPr id="72" name="55 Conector"/>
              <p:cNvSpPr/>
              <p:nvPr/>
            </p:nvSpPr>
            <p:spPr>
              <a:xfrm>
                <a:off x="4411712" y="3866883"/>
                <a:ext cx="72048" cy="71635"/>
              </a:xfrm>
              <a:prstGeom prst="flowChartConnector">
                <a:avLst/>
              </a:prstGeom>
              <a:solidFill>
                <a:schemeClr val="accent2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73" name="56 Conector"/>
              <p:cNvSpPr/>
              <p:nvPr/>
            </p:nvSpPr>
            <p:spPr>
              <a:xfrm>
                <a:off x="4426125" y="4096774"/>
                <a:ext cx="72049" cy="71635"/>
              </a:xfrm>
              <a:prstGeom prst="flowChartConnector">
                <a:avLst/>
              </a:prstGeom>
              <a:solidFill>
                <a:schemeClr val="accent2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74" name="57 Conector"/>
              <p:cNvSpPr/>
              <p:nvPr/>
            </p:nvSpPr>
            <p:spPr>
              <a:xfrm>
                <a:off x="4411712" y="4369989"/>
                <a:ext cx="72048" cy="73302"/>
              </a:xfrm>
              <a:prstGeom prst="flowChartConnector">
                <a:avLst/>
              </a:prstGeom>
              <a:solidFill>
                <a:schemeClr val="accent2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sp>
          <p:nvSpPr>
            <p:cNvPr id="53" name="59 CuadroTexto"/>
            <p:cNvSpPr txBox="1">
              <a:spLocks noChangeArrowheads="1"/>
            </p:cNvSpPr>
            <p:nvPr/>
          </p:nvSpPr>
          <p:spPr bwMode="auto">
            <a:xfrm>
              <a:off x="3211228" y="4753533"/>
              <a:ext cx="1213762" cy="4001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MX" sz="1000" b="1" dirty="0"/>
                <a:t>PANTALLA DE RADAR</a:t>
              </a:r>
              <a:endParaRPr lang="es-CL" sz="1000" b="1" dirty="0"/>
            </a:p>
          </p:txBody>
        </p:sp>
        <p:grpSp>
          <p:nvGrpSpPr>
            <p:cNvPr id="54" name="63 Grupo"/>
            <p:cNvGrpSpPr>
              <a:grpSpLocks/>
            </p:cNvGrpSpPr>
            <p:nvPr/>
          </p:nvGrpSpPr>
          <p:grpSpPr bwMode="auto">
            <a:xfrm>
              <a:off x="5365354" y="3845271"/>
              <a:ext cx="428608" cy="617555"/>
              <a:chOff x="1231368" y="2193646"/>
              <a:chExt cx="432270" cy="648052"/>
            </a:xfrm>
          </p:grpSpPr>
          <p:sp>
            <p:nvSpPr>
              <p:cNvPr id="65" name="60 Arco de bloque"/>
              <p:cNvSpPr/>
              <p:nvPr/>
            </p:nvSpPr>
            <p:spPr>
              <a:xfrm>
                <a:off x="1303407" y="2193646"/>
                <a:ext cx="288195" cy="648052"/>
              </a:xfrm>
              <a:prstGeom prst="blockArc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chemeClr val="tx1"/>
                  </a:solidFill>
                </a:endParaRPr>
              </a:p>
            </p:txBody>
          </p:sp>
          <p:sp>
            <p:nvSpPr>
              <p:cNvPr id="66" name="61 Proceso"/>
              <p:cNvSpPr/>
              <p:nvPr/>
            </p:nvSpPr>
            <p:spPr>
              <a:xfrm>
                <a:off x="1519541" y="2481856"/>
                <a:ext cx="144097" cy="216573"/>
              </a:xfrm>
              <a:prstGeom prst="flowChartProcess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sp>
            <p:nvSpPr>
              <p:cNvPr id="67" name="62 Proceso"/>
              <p:cNvSpPr/>
              <p:nvPr/>
            </p:nvSpPr>
            <p:spPr>
              <a:xfrm>
                <a:off x="1231368" y="2481856"/>
                <a:ext cx="144097" cy="216573"/>
              </a:xfrm>
              <a:prstGeom prst="flowChartProcess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sp>
          <p:nvSpPr>
            <p:cNvPr id="55" name="65 CuadroTexto"/>
            <p:cNvSpPr txBox="1">
              <a:spLocks noChangeArrowheads="1"/>
            </p:cNvSpPr>
            <p:nvPr/>
          </p:nvSpPr>
          <p:spPr bwMode="auto">
            <a:xfrm>
              <a:off x="5008514" y="4394193"/>
              <a:ext cx="1213762" cy="381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MX" sz="1000" b="1"/>
                <a:t>ALARMA SONIDO</a:t>
              </a:r>
              <a:endParaRPr lang="es-CL" sz="1000" b="1"/>
            </a:p>
          </p:txBody>
        </p:sp>
        <p:sp>
          <p:nvSpPr>
            <p:cNvPr id="56" name="66 Rectángulo redondeado"/>
            <p:cNvSpPr/>
            <p:nvPr/>
          </p:nvSpPr>
          <p:spPr>
            <a:xfrm>
              <a:off x="6386014" y="3793613"/>
              <a:ext cx="1133485" cy="479439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000" b="1" dirty="0">
                  <a:solidFill>
                    <a:schemeClr val="tx1"/>
                  </a:solidFill>
                </a:rPr>
                <a:t>OTRAS INTERFASES</a:t>
              </a:r>
              <a:endParaRPr lang="es-CL" sz="1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7" name="70 Forma"/>
            <p:cNvCxnSpPr>
              <a:stCxn id="27" idx="4"/>
              <a:endCxn id="42" idx="1"/>
            </p:cNvCxnSpPr>
            <p:nvPr/>
          </p:nvCxnSpPr>
          <p:spPr>
            <a:xfrm rot="16200000" flipH="1">
              <a:off x="2799613" y="1383848"/>
              <a:ext cx="125745" cy="1365166"/>
            </a:xfrm>
            <a:prstGeom prst="bentConnector2">
              <a:avLst/>
            </a:prstGeom>
            <a:ln w="1905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73 Conector recto de flecha"/>
            <p:cNvCxnSpPr>
              <a:stCxn id="42" idx="3"/>
              <a:endCxn id="43" idx="1"/>
            </p:cNvCxnSpPr>
            <p:nvPr/>
          </p:nvCxnSpPr>
          <p:spPr>
            <a:xfrm>
              <a:off x="4686490" y="2129304"/>
              <a:ext cx="267630" cy="1318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75 Conector recto de flecha"/>
            <p:cNvCxnSpPr>
              <a:stCxn id="44" idx="1"/>
              <a:endCxn id="43" idx="3"/>
            </p:cNvCxnSpPr>
            <p:nvPr/>
          </p:nvCxnSpPr>
          <p:spPr>
            <a:xfrm rot="10800000">
              <a:off x="5954254" y="2141690"/>
              <a:ext cx="571505" cy="158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77 Conector recto de flecha"/>
            <p:cNvCxnSpPr/>
            <p:nvPr/>
          </p:nvCxnSpPr>
          <p:spPr>
            <a:xfrm>
              <a:off x="5457256" y="2392234"/>
              <a:ext cx="0" cy="216006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79 Conector recto de flecha"/>
            <p:cNvCxnSpPr/>
            <p:nvPr/>
          </p:nvCxnSpPr>
          <p:spPr>
            <a:xfrm rot="16200000" flipH="1">
              <a:off x="5371251" y="2975863"/>
              <a:ext cx="180005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83 Conector recto de flecha"/>
            <p:cNvCxnSpPr>
              <a:stCxn id="48" idx="2"/>
            </p:cNvCxnSpPr>
            <p:nvPr/>
          </p:nvCxnSpPr>
          <p:spPr>
            <a:xfrm>
              <a:off x="5466416" y="3381104"/>
              <a:ext cx="110628" cy="46416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89 Arco de bloque"/>
          <p:cNvSpPr/>
          <p:nvPr/>
        </p:nvSpPr>
        <p:spPr>
          <a:xfrm rot="5574100">
            <a:off x="2272956" y="2966199"/>
            <a:ext cx="863600" cy="287337"/>
          </a:xfrm>
          <a:prstGeom prst="blockArc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cxnSp>
        <p:nvCxnSpPr>
          <p:cNvPr id="89" name="Conector recto 88"/>
          <p:cNvCxnSpPr/>
          <p:nvPr/>
        </p:nvCxnSpPr>
        <p:spPr>
          <a:xfrm flipV="1">
            <a:off x="5736888" y="4939468"/>
            <a:ext cx="3142192" cy="88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Conector recto 91"/>
          <p:cNvCxnSpPr>
            <a:stCxn id="48" idx="2"/>
          </p:cNvCxnSpPr>
          <p:nvPr/>
        </p:nvCxnSpPr>
        <p:spPr>
          <a:xfrm>
            <a:off x="7409672" y="4668476"/>
            <a:ext cx="0" cy="3020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ector recto de flecha 94"/>
          <p:cNvCxnSpPr/>
          <p:nvPr/>
        </p:nvCxnSpPr>
        <p:spPr>
          <a:xfrm>
            <a:off x="5736888" y="4944883"/>
            <a:ext cx="0" cy="180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ector recto de flecha 95"/>
          <p:cNvCxnSpPr/>
          <p:nvPr/>
        </p:nvCxnSpPr>
        <p:spPr>
          <a:xfrm>
            <a:off x="8880317" y="4934909"/>
            <a:ext cx="0" cy="144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7" name="Imagen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91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96553" y="1237108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8735" y="2245371"/>
            <a:ext cx="5866393" cy="3162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9252" y="223614"/>
            <a:ext cx="4144710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" name="Text Box 2"/>
          <p:cNvSpPr txBox="1">
            <a:spLocks noChangeArrowheads="1"/>
          </p:cNvSpPr>
          <p:nvPr/>
        </p:nvSpPr>
        <p:spPr bwMode="auto">
          <a:xfrm>
            <a:off x="4059252" y="403311"/>
            <a:ext cx="41447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DEFINICIONES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23378" y="1361649"/>
            <a:ext cx="172625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TRANSMISIOR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7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32286" y="1757975"/>
            <a:ext cx="510793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responsable de generar la onda electro-magnética 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transmitida por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 Radar en forma continua o por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pulsos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Contiene 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 </a:t>
            </a:r>
            <a:r>
              <a:rPr lang="es-MX" sz="1200" u="sng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Oscilador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 al </a:t>
            </a:r>
            <a:r>
              <a:rPr lang="es-MX" sz="1200" u="sng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Modulador de </a:t>
            </a:r>
            <a:r>
              <a:rPr lang="es-MX" sz="1200" u="sng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Pulsos</a:t>
            </a:r>
            <a:endParaRPr lang="es-CL" sz="1200" u="sng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6" name="Imagen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64" y="1424997"/>
            <a:ext cx="141714" cy="181079"/>
          </a:xfrm>
          <a:prstGeom prst="rect">
            <a:avLst/>
          </a:prstGeom>
        </p:spPr>
      </p:pic>
      <p:sp>
        <p:nvSpPr>
          <p:cNvPr id="8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33241" y="2418167"/>
            <a:ext cx="1638243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OSCILADOR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2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493790" y="2820832"/>
            <a:ext cx="514643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defRPr/>
            </a:pP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Componente responsable de generar una onda electro-magnética de forma sinusoidal y de muy alta frecuencia, la potencia de la onda varía desde 10 W a 1 MW (1 x 106 W)  y su frecuencia, entre 1 GHz y 40 GHz , 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dependiendo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del empleo del Radar.</a:t>
            </a:r>
          </a:p>
          <a:p>
            <a:pPr algn="just">
              <a:defRPr/>
            </a:pP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Tipos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osciladores son : Magnetrón, TWT y el 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KLYSTRON</a:t>
            </a:r>
            <a:endParaRPr lang="es-CL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3" name="Imagen 8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169" y="2487854"/>
            <a:ext cx="141714" cy="181079"/>
          </a:xfrm>
          <a:prstGeom prst="rect">
            <a:avLst/>
          </a:prstGeom>
        </p:spPr>
      </p:pic>
      <p:sp>
        <p:nvSpPr>
          <p:cNvPr id="8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63981" y="3801288"/>
            <a:ext cx="301160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MODULADOR DE PULSO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472890" y="4197614"/>
            <a:ext cx="5098967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defRPr/>
            </a:pP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Componente que controla al oscilador, encendiéndolo y apagándolo para crear los pulsos de energía E/M sinusoidal de alta potencia y frecuencia.</a:t>
            </a:r>
            <a:r>
              <a:rPr lang="es-CL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También controla la acción del Duplexer y da inicio al conteo de tiempo en la pantalla de Radar</a:t>
            </a:r>
            <a:r>
              <a:rPr lang="es-CL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s-MX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6" name="Imagen 8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268" y="3864636"/>
            <a:ext cx="141714" cy="181079"/>
          </a:xfrm>
          <a:prstGeom prst="rect">
            <a:avLst/>
          </a:prstGeom>
        </p:spPr>
      </p:pic>
      <p:sp>
        <p:nvSpPr>
          <p:cNvPr id="88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23377" y="5048391"/>
            <a:ext cx="301160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MODULADOR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9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32286" y="5384895"/>
            <a:ext cx="5107938" cy="12926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 eaLnBrk="0" hangingPunct="0">
              <a:defRPr/>
            </a:pPr>
            <a:r>
              <a:rPr lang="es-ES_tradnl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Sincroniza el funcionamiento de los componentes del Radar. </a:t>
            </a:r>
            <a:r>
              <a:rPr lang="es-ES_tradnl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Asegura </a:t>
            </a:r>
            <a:r>
              <a:rPr lang="es-ES_tradnl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 largo exacto de cada pulso transmitido.</a:t>
            </a:r>
          </a:p>
          <a:p>
            <a:pPr algn="just" eaLnBrk="0" hangingPunct="0">
              <a:defRPr/>
            </a:pPr>
            <a:r>
              <a:rPr lang="es-ES_tradnl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Dispara </a:t>
            </a:r>
            <a:r>
              <a:rPr lang="es-ES_tradnl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 transmisor (Trigger) e inicia el barrido de la pantalla.</a:t>
            </a:r>
          </a:p>
          <a:p>
            <a:pPr algn="just" eaLnBrk="0" hangingPunct="0">
              <a:defRPr/>
            </a:pPr>
            <a:r>
              <a:rPr lang="es-ES_tradnl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Establece </a:t>
            </a:r>
            <a:r>
              <a:rPr lang="es-ES_tradnl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frecuencia de repetición de pulsos (PRF)</a:t>
            </a:r>
          </a:p>
          <a:p>
            <a:pPr algn="just" eaLnBrk="0" hangingPunct="0">
              <a:defRPr/>
            </a:pPr>
            <a:r>
              <a:rPr lang="es-ES_tradnl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Inicia </a:t>
            </a:r>
            <a:r>
              <a:rPr lang="es-ES_tradnl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 “conteo del tiempo” desde la transmisión de un pulso hasta la recepción del eco</a:t>
            </a:r>
          </a:p>
          <a:p>
            <a:pPr algn="just" eaLnBrk="0" hangingPunct="0">
              <a:defRPr/>
            </a:pPr>
            <a:r>
              <a:rPr lang="es-ES_tradnl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Controla </a:t>
            </a:r>
            <a:r>
              <a:rPr lang="es-ES_tradnl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operación del </a:t>
            </a:r>
            <a:r>
              <a:rPr lang="es-ES_tradnl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Duplexer</a:t>
            </a:r>
            <a:endParaRPr lang="es-ES_tradnl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0" name="Imagen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64" y="5111739"/>
            <a:ext cx="141714" cy="18107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315059" y="2311973"/>
            <a:ext cx="2880000" cy="644872"/>
          </a:xfrm>
          <a:prstGeom prst="rect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874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81" grpId="0"/>
      <p:bldP spid="82" grpId="0"/>
      <p:bldP spid="84" grpId="0"/>
      <p:bldP spid="85" grpId="0"/>
      <p:bldP spid="88" grpId="0"/>
      <p:bldP spid="89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96553" y="1237108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7410" y="1898190"/>
            <a:ext cx="5866393" cy="3162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9252" y="223614"/>
            <a:ext cx="4144710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" name="Text Box 2"/>
          <p:cNvSpPr txBox="1">
            <a:spLocks noChangeArrowheads="1"/>
          </p:cNvSpPr>
          <p:nvPr/>
        </p:nvSpPr>
        <p:spPr bwMode="auto">
          <a:xfrm>
            <a:off x="4059252" y="403311"/>
            <a:ext cx="41447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DEFINICIONES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52521" y="1361647"/>
            <a:ext cx="2584742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SISTEMA DE ANTENA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7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32286" y="1757975"/>
            <a:ext cx="510793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responsable de transportar la energía E/M desde el transmisor a la antena y recolectar las señales que vuelven (ecos) para conducirlas al receptor para su procesamiento. Lo conforman, el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Duplexer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la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Guía de Ondas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 la </a:t>
            </a:r>
            <a:r>
              <a:rPr lang="es-MX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Antena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s-CL" sz="1200" u="sng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6" name="Imagen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64" y="1424997"/>
            <a:ext cx="141714" cy="181079"/>
          </a:xfrm>
          <a:prstGeom prst="rect">
            <a:avLst/>
          </a:prstGeom>
        </p:spPr>
      </p:pic>
      <p:sp>
        <p:nvSpPr>
          <p:cNvPr id="8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33241" y="2700180"/>
            <a:ext cx="1638243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DUPLEXER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2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493790" y="3102845"/>
            <a:ext cx="507806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defRPr/>
            </a:pP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Componente que actúa como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interruptor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conectando y bloqueando al Receptor asegurando su protección de la alta energía emitida en cada pulso por el oscilador. También se le conoce como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“válvula T/R”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; permite la transmisión de alta energía (1MW ) y recibe señales de eco muy débiles (10-13 W) Su operación correcta es vital para el funcionamiento del Radar y la protección del receptor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s-CL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3" name="Imagen 8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169" y="2769867"/>
            <a:ext cx="141714" cy="181079"/>
          </a:xfrm>
          <a:prstGeom prst="rect">
            <a:avLst/>
          </a:prstGeom>
        </p:spPr>
      </p:pic>
      <p:sp>
        <p:nvSpPr>
          <p:cNvPr id="8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63981" y="4296951"/>
            <a:ext cx="301160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GUÍA DE ONDAS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472890" y="4693277"/>
            <a:ext cx="5098967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los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“Tubos”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empleados para conducir la energía E/M hacia y desde la Antena, son generalmente rectangulares y sus medidas influyen en la facilidad de traslado de la energía a través de éstos. Deben ser revisados para evitar corrosión , suciedad y humedad en su interior y verificar no existan abolladuras.</a:t>
            </a:r>
          </a:p>
          <a:p>
            <a:pPr algn="just"/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R.O.E.: (Razón de Onda Estacionaria)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Energía que se devuelve al transmisor por rebotes en el interior de la Guía de Ondas debe ser mínima. Puede fundir la G. de 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Onda.</a:t>
            </a:r>
            <a:endParaRPr lang="es-MX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6" name="Imagen 8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268" y="4360299"/>
            <a:ext cx="141714" cy="18107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975957" y="1917928"/>
            <a:ext cx="1561434" cy="1483297"/>
          </a:xfrm>
          <a:prstGeom prst="rect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TextBox 42"/>
          <p:cNvSpPr txBox="1"/>
          <p:nvPr/>
        </p:nvSpPr>
        <p:spPr>
          <a:xfrm>
            <a:off x="8203962" y="5439666"/>
            <a:ext cx="3566972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s-MX" sz="1200" dirty="0"/>
              <a:t>Guía de ondas común: Dimensiones óptimas para conducir energía E/M. (</a:t>
            </a:r>
            <a:r>
              <a:rPr lang="el-GR" sz="1200" dirty="0"/>
              <a:t>λ</a:t>
            </a:r>
            <a:r>
              <a:rPr lang="es-MX" sz="1200" dirty="0"/>
              <a:t> es la longitud de onda de la energía E/M</a:t>
            </a:r>
            <a:r>
              <a:rPr lang="es-MX" sz="1200" dirty="0" smtClean="0"/>
              <a:t>)</a:t>
            </a:r>
            <a:endParaRPr lang="en-US" sz="1200" dirty="0"/>
          </a:p>
        </p:txBody>
      </p:sp>
      <p:sp>
        <p:nvSpPr>
          <p:cNvPr id="28" name="22 Marco"/>
          <p:cNvSpPr/>
          <p:nvPr/>
        </p:nvSpPr>
        <p:spPr bwMode="auto">
          <a:xfrm>
            <a:off x="6857975" y="5487855"/>
            <a:ext cx="1152525" cy="576263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9" name="23 Abrir llave"/>
          <p:cNvSpPr/>
          <p:nvPr/>
        </p:nvSpPr>
        <p:spPr bwMode="auto">
          <a:xfrm rot="16200000">
            <a:off x="7294538" y="5630730"/>
            <a:ext cx="255587" cy="1122363"/>
          </a:xfrm>
          <a:prstGeom prst="leftBrace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0" name="24 CuadroTexto"/>
          <p:cNvSpPr txBox="1">
            <a:spLocks noChangeArrowheads="1"/>
          </p:cNvSpPr>
          <p:nvPr/>
        </p:nvSpPr>
        <p:spPr bwMode="auto">
          <a:xfrm>
            <a:off x="7001799" y="6332376"/>
            <a:ext cx="791988" cy="308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400" b="1"/>
              <a:t>1,5  </a:t>
            </a:r>
            <a:r>
              <a:rPr lang="el-GR" sz="1400" b="1"/>
              <a:t>λ</a:t>
            </a:r>
            <a:r>
              <a:rPr lang="es-MX" sz="1400" b="1"/>
              <a:t> </a:t>
            </a:r>
            <a:endParaRPr lang="es-CL" sz="1400" b="1"/>
          </a:p>
        </p:txBody>
      </p:sp>
      <p:sp>
        <p:nvSpPr>
          <p:cNvPr id="31" name="25 Abrir llave"/>
          <p:cNvSpPr/>
          <p:nvPr/>
        </p:nvSpPr>
        <p:spPr bwMode="auto">
          <a:xfrm>
            <a:off x="6642075" y="5518018"/>
            <a:ext cx="144463" cy="50482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2" name="26 CuadroTexto"/>
          <p:cNvSpPr txBox="1">
            <a:spLocks noChangeArrowheads="1"/>
          </p:cNvSpPr>
          <p:nvPr/>
        </p:nvSpPr>
        <p:spPr bwMode="auto">
          <a:xfrm>
            <a:off x="6065813" y="5631525"/>
            <a:ext cx="791988" cy="308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400" b="1"/>
              <a:t>0,5  </a:t>
            </a:r>
            <a:r>
              <a:rPr lang="el-GR" sz="1400" b="1"/>
              <a:t>λ</a:t>
            </a:r>
            <a:r>
              <a:rPr lang="es-MX" sz="1400" b="1"/>
              <a:t> </a:t>
            </a:r>
            <a:endParaRPr lang="es-CL" sz="1400" b="1"/>
          </a:p>
        </p:txBody>
      </p:sp>
    </p:spTree>
    <p:extLst>
      <p:ext uri="{BB962C8B-B14F-4D97-AF65-F5344CB8AC3E}">
        <p14:creationId xmlns:p14="http://schemas.microsoft.com/office/powerpoint/2010/main" val="226964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81" grpId="0"/>
      <p:bldP spid="82" grpId="0"/>
      <p:bldP spid="84" grpId="0"/>
      <p:bldP spid="85" grpId="0"/>
      <p:bldP spid="4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96553" y="1237108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5957" y="2426650"/>
            <a:ext cx="5866393" cy="3162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9252" y="223614"/>
            <a:ext cx="4144710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" name="Text Box 2"/>
          <p:cNvSpPr txBox="1">
            <a:spLocks noChangeArrowheads="1"/>
          </p:cNvSpPr>
          <p:nvPr/>
        </p:nvSpPr>
        <p:spPr bwMode="auto">
          <a:xfrm>
            <a:off x="4059252" y="403311"/>
            <a:ext cx="41447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DEFINICIONES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52925" y="1361649"/>
            <a:ext cx="1371961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RECEPTOR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7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32286" y="1757975"/>
            <a:ext cx="510793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responsable de recibir  y discriminar la señal de “eco” reflejada en el blanco, amplificarlo y entregar esta señal a la pantalla de presentación. Esta compuesta por, el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Amplificador de RF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el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Mezclador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y el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Amplificador de </a:t>
            </a:r>
            <a:r>
              <a:rPr lang="es-MX" sz="12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</a:t>
            </a:r>
            <a:endParaRPr lang="es-CL" sz="1200" b="1" u="sng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6" name="Imagen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64" y="1424997"/>
            <a:ext cx="141714" cy="181079"/>
          </a:xfrm>
          <a:prstGeom prst="rect">
            <a:avLst/>
          </a:prstGeom>
        </p:spPr>
      </p:pic>
      <p:sp>
        <p:nvSpPr>
          <p:cNvPr id="8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33241" y="2606179"/>
            <a:ext cx="274324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APLIFICADOR DE RF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2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493790" y="3008844"/>
            <a:ext cx="507806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Componente que amplifica todas las señales recibidas por la antena, incluyendo las ambientales (ruido) y las de otros radares, dentro de un rango de frecuencias, y las introduce al Mezclador. </a:t>
            </a:r>
            <a:endParaRPr lang="es-CL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3" name="Imagen 8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169" y="2675866"/>
            <a:ext cx="141714" cy="181079"/>
          </a:xfrm>
          <a:prstGeom prst="rect">
            <a:avLst/>
          </a:prstGeom>
        </p:spPr>
      </p:pic>
      <p:sp>
        <p:nvSpPr>
          <p:cNvPr id="8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63981" y="3724374"/>
            <a:ext cx="301160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MEZCLADOR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472890" y="4120700"/>
            <a:ext cx="5098967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defRPr/>
            </a:pP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Este componente recibe una señal de referencia desde un Oscilador Local (igual a la frecuencia del magnetrón) y la suma a las señales recibidas del amplificador de RF. El resultado es la amplificación de las señales de igual o parecida frecuencia  a la del magnetrón y la reducción de las restantes. Entrega su señal al Amplificador de 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IF.</a:t>
            </a:r>
            <a:endParaRPr lang="es-MX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6" name="Imagen 8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268" y="3787722"/>
            <a:ext cx="141714" cy="181079"/>
          </a:xfrm>
          <a:prstGeom prst="rect">
            <a:avLst/>
          </a:prstGeom>
        </p:spPr>
      </p:pic>
      <p:sp>
        <p:nvSpPr>
          <p:cNvPr id="88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76014" y="5168035"/>
            <a:ext cx="2751318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AMPLIFICADOR DE IF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89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32286" y="5504539"/>
            <a:ext cx="510793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defRPr/>
            </a:pP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Este componente amplifica las frecuencias intermedias (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IF) entregadas 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por el Mezclador y las procesa en un </a:t>
            </a:r>
            <a:r>
              <a:rPr lang="es-MX" sz="12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Detector/Procesador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componente que </a:t>
            </a:r>
            <a:r>
              <a:rPr lang="es-MX" sz="1200" u="sng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detecta el contorno de la señal</a:t>
            </a:r>
            <a:r>
              <a:rPr lang="es-MX" sz="12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que ha pasado el filtro y que corresponden a los blancos de interés. A continuación se entregan a las interfases</a:t>
            </a:r>
            <a:r>
              <a:rPr lang="es-MX" sz="12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s-ES_tradnl" sz="12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0" name="Imagen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64" y="5231383"/>
            <a:ext cx="141714" cy="18107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202095" y="3132084"/>
            <a:ext cx="3161944" cy="1294639"/>
          </a:xfrm>
          <a:prstGeom prst="rect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98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81" grpId="0"/>
      <p:bldP spid="82" grpId="0"/>
      <p:bldP spid="84" grpId="0"/>
      <p:bldP spid="85" grpId="0"/>
      <p:bldP spid="88" grpId="0"/>
      <p:bldP spid="89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96553" y="1237108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2154" y="875761"/>
            <a:ext cx="4144710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" name="Text Box 2"/>
          <p:cNvSpPr txBox="1">
            <a:spLocks noChangeArrowheads="1"/>
          </p:cNvSpPr>
          <p:nvPr/>
        </p:nvSpPr>
        <p:spPr bwMode="auto">
          <a:xfrm>
            <a:off x="3752154" y="1055458"/>
            <a:ext cx="41447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TREN DE PULSOS E/M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28" name="29 Grupo"/>
          <p:cNvGrpSpPr>
            <a:grpSpLocks/>
          </p:cNvGrpSpPr>
          <p:nvPr/>
        </p:nvGrpSpPr>
        <p:grpSpPr bwMode="auto">
          <a:xfrm>
            <a:off x="1079866" y="2090525"/>
            <a:ext cx="5786617" cy="2022598"/>
            <a:chOff x="588206" y="219837"/>
            <a:chExt cx="8277763" cy="4289290"/>
          </a:xfrm>
        </p:grpSpPr>
        <p:grpSp>
          <p:nvGrpSpPr>
            <p:cNvPr id="30" name="25 Grupo"/>
            <p:cNvGrpSpPr>
              <a:grpSpLocks/>
            </p:cNvGrpSpPr>
            <p:nvPr/>
          </p:nvGrpSpPr>
          <p:grpSpPr bwMode="auto">
            <a:xfrm>
              <a:off x="1216075" y="1441550"/>
              <a:ext cx="951212" cy="2744002"/>
              <a:chOff x="1216075" y="1441550"/>
              <a:chExt cx="951212" cy="2744002"/>
            </a:xfrm>
          </p:grpSpPr>
          <p:sp>
            <p:nvSpPr>
              <p:cNvPr id="43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6" cy="2714624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Freeform 1034"/>
              <p:cNvSpPr>
                <a:spLocks/>
              </p:cNvSpPr>
              <p:nvPr/>
            </p:nvSpPr>
            <p:spPr bwMode="auto">
              <a:xfrm rot="10800000">
                <a:off x="1691681" y="1470930"/>
                <a:ext cx="475606" cy="2714622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cxnSp>
          <p:nvCxnSpPr>
            <p:cNvPr id="31" name="5 Conector recto"/>
            <p:cNvCxnSpPr/>
            <p:nvPr/>
          </p:nvCxnSpPr>
          <p:spPr>
            <a:xfrm>
              <a:off x="2152192" y="2795537"/>
              <a:ext cx="1582833" cy="0"/>
            </a:xfrm>
            <a:prstGeom prst="line">
              <a:avLst/>
            </a:prstGeom>
            <a:ln w="41275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33 Grupo"/>
            <p:cNvGrpSpPr>
              <a:grpSpLocks/>
            </p:cNvGrpSpPr>
            <p:nvPr/>
          </p:nvGrpSpPr>
          <p:grpSpPr bwMode="auto">
            <a:xfrm>
              <a:off x="3737096" y="1441545"/>
              <a:ext cx="951212" cy="2744002"/>
              <a:chOff x="1216075" y="1441550"/>
              <a:chExt cx="951212" cy="2744002"/>
            </a:xfrm>
          </p:grpSpPr>
          <p:sp>
            <p:nvSpPr>
              <p:cNvPr id="41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6" cy="2714624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Freeform 1034"/>
              <p:cNvSpPr>
                <a:spLocks/>
              </p:cNvSpPr>
              <p:nvPr/>
            </p:nvSpPr>
            <p:spPr bwMode="auto">
              <a:xfrm rot="10800000">
                <a:off x="1691681" y="1470930"/>
                <a:ext cx="475606" cy="2714622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cxnSp>
          <p:nvCxnSpPr>
            <p:cNvPr id="33" name="7 Conector recto"/>
            <p:cNvCxnSpPr/>
            <p:nvPr/>
          </p:nvCxnSpPr>
          <p:spPr>
            <a:xfrm>
              <a:off x="4691082" y="2825835"/>
              <a:ext cx="1585103" cy="0"/>
            </a:xfrm>
            <a:prstGeom prst="line">
              <a:avLst/>
            </a:prstGeom>
            <a:ln w="41275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37 Grupo"/>
            <p:cNvGrpSpPr>
              <a:grpSpLocks/>
            </p:cNvGrpSpPr>
            <p:nvPr/>
          </p:nvGrpSpPr>
          <p:grpSpPr bwMode="auto">
            <a:xfrm>
              <a:off x="6285086" y="1469250"/>
              <a:ext cx="951212" cy="2744002"/>
              <a:chOff x="1216075" y="1441550"/>
              <a:chExt cx="951212" cy="2744002"/>
            </a:xfrm>
          </p:grpSpPr>
          <p:sp>
            <p:nvSpPr>
              <p:cNvPr id="39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6" cy="2714624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Freeform 1034"/>
              <p:cNvSpPr>
                <a:spLocks/>
              </p:cNvSpPr>
              <p:nvPr/>
            </p:nvSpPr>
            <p:spPr bwMode="auto">
              <a:xfrm rot="10800000">
                <a:off x="1691681" y="1470930"/>
                <a:ext cx="475606" cy="2714622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cxnSp>
          <p:nvCxnSpPr>
            <p:cNvPr id="35" name="9 Conector recto de flecha"/>
            <p:cNvCxnSpPr/>
            <p:nvPr/>
          </p:nvCxnSpPr>
          <p:spPr>
            <a:xfrm rot="5400000" flipH="1" flipV="1">
              <a:off x="-606711" y="2704011"/>
              <a:ext cx="3598878" cy="1135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10 Conector recto de flecha"/>
            <p:cNvCxnSpPr/>
            <p:nvPr/>
          </p:nvCxnSpPr>
          <p:spPr>
            <a:xfrm flipV="1">
              <a:off x="7245868" y="2795537"/>
              <a:ext cx="638128" cy="33666"/>
            </a:xfrm>
            <a:prstGeom prst="straightConnector1">
              <a:avLst/>
            </a:prstGeom>
            <a:ln w="34925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40 CuadroTexto"/>
            <p:cNvSpPr txBox="1">
              <a:spLocks noChangeArrowheads="1"/>
            </p:cNvSpPr>
            <p:nvPr/>
          </p:nvSpPr>
          <p:spPr bwMode="auto">
            <a:xfrm>
              <a:off x="7656619" y="2851092"/>
              <a:ext cx="1209350" cy="587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s-CL"/>
              </a:defPPr>
              <a:lvl1pPr algn="ctr">
                <a:defRPr sz="1200" b="1">
                  <a:solidFill>
                    <a:srgbClr val="002060"/>
                  </a:solidFill>
                </a:defRPr>
              </a:lvl1pPr>
            </a:lstStyle>
            <a:p>
              <a:r>
                <a:rPr lang="es-MX" dirty="0"/>
                <a:t>Tiempo</a:t>
              </a:r>
              <a:endParaRPr lang="es-CL" dirty="0"/>
            </a:p>
          </p:txBody>
        </p:sp>
        <p:sp>
          <p:nvSpPr>
            <p:cNvPr id="38" name="41 CuadroTexto"/>
            <p:cNvSpPr txBox="1">
              <a:spLocks noChangeArrowheads="1"/>
            </p:cNvSpPr>
            <p:nvPr/>
          </p:nvSpPr>
          <p:spPr bwMode="auto">
            <a:xfrm>
              <a:off x="588206" y="219837"/>
              <a:ext cx="1270724" cy="587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s-MX" sz="1200" b="1" dirty="0">
                  <a:solidFill>
                    <a:srgbClr val="002060"/>
                  </a:solidFill>
                </a:rPr>
                <a:t>Amplitud</a:t>
              </a:r>
              <a:endParaRPr lang="es-CL" sz="32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5" name="29 Grupo"/>
          <p:cNvGrpSpPr>
            <a:grpSpLocks/>
          </p:cNvGrpSpPr>
          <p:nvPr/>
        </p:nvGrpSpPr>
        <p:grpSpPr bwMode="auto">
          <a:xfrm>
            <a:off x="1196867" y="4244094"/>
            <a:ext cx="5689396" cy="2219471"/>
            <a:chOff x="755576" y="101319"/>
            <a:chExt cx="8139705" cy="4705874"/>
          </a:xfrm>
        </p:grpSpPr>
        <p:grpSp>
          <p:nvGrpSpPr>
            <p:cNvPr id="46" name="25 Grupo"/>
            <p:cNvGrpSpPr>
              <a:grpSpLocks/>
            </p:cNvGrpSpPr>
            <p:nvPr/>
          </p:nvGrpSpPr>
          <p:grpSpPr bwMode="auto">
            <a:xfrm>
              <a:off x="1216075" y="1441550"/>
              <a:ext cx="951210" cy="2744004"/>
              <a:chOff x="1216075" y="1441550"/>
              <a:chExt cx="951210" cy="2744004"/>
            </a:xfrm>
          </p:grpSpPr>
          <p:sp>
            <p:nvSpPr>
              <p:cNvPr id="56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7" name="Freeform 1034"/>
              <p:cNvSpPr>
                <a:spLocks/>
              </p:cNvSpPr>
              <p:nvPr/>
            </p:nvSpPr>
            <p:spPr bwMode="auto">
              <a:xfrm rot="10800000">
                <a:off x="1691680" y="1470929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7" name="33 Grupo"/>
            <p:cNvGrpSpPr>
              <a:grpSpLocks/>
            </p:cNvGrpSpPr>
            <p:nvPr/>
          </p:nvGrpSpPr>
          <p:grpSpPr bwMode="auto">
            <a:xfrm>
              <a:off x="3737096" y="1441545"/>
              <a:ext cx="951210" cy="2744004"/>
              <a:chOff x="1216075" y="1441550"/>
              <a:chExt cx="951210" cy="2744004"/>
            </a:xfrm>
          </p:grpSpPr>
          <p:sp>
            <p:nvSpPr>
              <p:cNvPr id="54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" name="Freeform 1034"/>
              <p:cNvSpPr>
                <a:spLocks/>
              </p:cNvSpPr>
              <p:nvPr/>
            </p:nvSpPr>
            <p:spPr bwMode="auto">
              <a:xfrm rot="10800000">
                <a:off x="1691680" y="1470929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8" name="37 Grupo"/>
            <p:cNvGrpSpPr>
              <a:grpSpLocks/>
            </p:cNvGrpSpPr>
            <p:nvPr/>
          </p:nvGrpSpPr>
          <p:grpSpPr bwMode="auto">
            <a:xfrm>
              <a:off x="6285086" y="1469250"/>
              <a:ext cx="951210" cy="2744004"/>
              <a:chOff x="1216075" y="1441550"/>
              <a:chExt cx="951210" cy="2744004"/>
            </a:xfrm>
          </p:grpSpPr>
          <p:sp>
            <p:nvSpPr>
              <p:cNvPr id="52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Freeform 1034"/>
              <p:cNvSpPr>
                <a:spLocks/>
              </p:cNvSpPr>
              <p:nvPr/>
            </p:nvSpPr>
            <p:spPr bwMode="auto">
              <a:xfrm rot="10800000">
                <a:off x="1691680" y="1470929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cxnSp>
          <p:nvCxnSpPr>
            <p:cNvPr id="49" name="27 Conector recto de flecha"/>
            <p:cNvCxnSpPr/>
            <p:nvPr/>
          </p:nvCxnSpPr>
          <p:spPr>
            <a:xfrm rot="5400000" flipH="1" flipV="1">
              <a:off x="-606302" y="2485823"/>
              <a:ext cx="3598172" cy="1135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40 CuadroTexto"/>
            <p:cNvSpPr txBox="1">
              <a:spLocks noChangeArrowheads="1"/>
            </p:cNvSpPr>
            <p:nvPr/>
          </p:nvSpPr>
          <p:spPr bwMode="auto">
            <a:xfrm>
              <a:off x="7766745" y="4219881"/>
              <a:ext cx="1128536" cy="587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s-CL"/>
              </a:defPPr>
              <a:lvl1pPr algn="ctr">
                <a:defRPr sz="1200" b="1">
                  <a:solidFill>
                    <a:srgbClr val="002060"/>
                  </a:solidFill>
                </a:defRPr>
              </a:lvl1pPr>
            </a:lstStyle>
            <a:p>
              <a:r>
                <a:rPr lang="es-MX" dirty="0"/>
                <a:t>Tiempo</a:t>
              </a:r>
              <a:endParaRPr lang="es-CL" dirty="0"/>
            </a:p>
          </p:txBody>
        </p:sp>
        <p:sp>
          <p:nvSpPr>
            <p:cNvPr id="51" name="41 CuadroTexto"/>
            <p:cNvSpPr txBox="1">
              <a:spLocks noChangeArrowheads="1"/>
            </p:cNvSpPr>
            <p:nvPr/>
          </p:nvSpPr>
          <p:spPr bwMode="auto">
            <a:xfrm>
              <a:off x="755576" y="101319"/>
              <a:ext cx="1396791" cy="587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s-MX" sz="1200" b="1" dirty="0">
                  <a:solidFill>
                    <a:srgbClr val="002060"/>
                  </a:solidFill>
                </a:rPr>
                <a:t>Amplitud</a:t>
              </a:r>
              <a:endParaRPr lang="es-CL" sz="3200" b="1" dirty="0">
                <a:solidFill>
                  <a:srgbClr val="002060"/>
                </a:solidFill>
              </a:endParaRPr>
            </a:p>
          </p:txBody>
        </p:sp>
      </p:grpSp>
      <p:cxnSp>
        <p:nvCxnSpPr>
          <p:cNvPr id="58" name="38 Conector recto de flecha"/>
          <p:cNvCxnSpPr/>
          <p:nvPr/>
        </p:nvCxnSpPr>
        <p:spPr>
          <a:xfrm flipV="1">
            <a:off x="1484204" y="6158986"/>
            <a:ext cx="5256000" cy="25391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41 Rectángulo"/>
          <p:cNvSpPr/>
          <p:nvPr/>
        </p:nvSpPr>
        <p:spPr>
          <a:xfrm>
            <a:off x="1512779" y="4874694"/>
            <a:ext cx="719138" cy="12954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0" name="42 Rectángulo"/>
          <p:cNvSpPr/>
          <p:nvPr/>
        </p:nvSpPr>
        <p:spPr>
          <a:xfrm>
            <a:off x="3284429" y="4874694"/>
            <a:ext cx="720725" cy="12954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1" name="43 Rectángulo"/>
          <p:cNvSpPr/>
          <p:nvPr/>
        </p:nvSpPr>
        <p:spPr>
          <a:xfrm>
            <a:off x="5057667" y="4874694"/>
            <a:ext cx="719137" cy="12954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3" name="TextBox 42"/>
          <p:cNvSpPr txBox="1"/>
          <p:nvPr/>
        </p:nvSpPr>
        <p:spPr>
          <a:xfrm>
            <a:off x="7622848" y="4233085"/>
            <a:ext cx="4045536" cy="63094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s-MX" dirty="0" smtClean="0"/>
              <a:t>DISTANCIA DE RADAR: D = C X T/2 (en metros)</a:t>
            </a:r>
          </a:p>
          <a:p>
            <a:pPr algn="just"/>
            <a:r>
              <a:rPr lang="es-MX" dirty="0" smtClean="0"/>
              <a:t>Donde: C = Velocidad de la luz (3 x 10</a:t>
            </a:r>
            <a:r>
              <a:rPr lang="es-MX" sz="2000" baseline="30000" dirty="0" smtClean="0"/>
              <a:t>8</a:t>
            </a:r>
            <a:r>
              <a:rPr lang="es-MX" dirty="0" smtClean="0"/>
              <a:t> mts./ seg)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9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86150" y="1266265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0662" y="662111"/>
            <a:ext cx="6843717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" name="Text Box 2"/>
          <p:cNvSpPr txBox="1">
            <a:spLocks noChangeArrowheads="1"/>
          </p:cNvSpPr>
          <p:nvPr/>
        </p:nvSpPr>
        <p:spPr bwMode="auto">
          <a:xfrm>
            <a:off x="2785930" y="841808"/>
            <a:ext cx="66229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TRANSMISIÓN DE PULSOS DE UN RADAR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6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7509981"/>
              </p:ext>
            </p:extLst>
          </p:nvPr>
        </p:nvGraphicFramePr>
        <p:xfrm>
          <a:off x="2244629" y="1882574"/>
          <a:ext cx="7874788" cy="19881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Fotografía de Photo Editor" r:id="rId6" imgW="26171429" imgH="10057143" progId="">
                  <p:embed/>
                </p:oleObj>
              </mc:Choice>
              <mc:Fallback>
                <p:oleObj name="Fotografía de Photo Editor" r:id="rId6" imgW="26171429" imgH="10057143" progId="">
                  <p:embed/>
                  <p:pic>
                    <p:nvPicPr>
                      <p:cNvPr id="205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4629" y="1882574"/>
                        <a:ext cx="7874788" cy="198818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19 CuadroTexto"/>
          <p:cNvSpPr txBox="1"/>
          <p:nvPr/>
        </p:nvSpPr>
        <p:spPr>
          <a:xfrm>
            <a:off x="8246376" y="1933892"/>
            <a:ext cx="1643074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L" b="1" dirty="0"/>
              <a:t>PRF = 1/PRP</a:t>
            </a:r>
          </a:p>
        </p:txBody>
      </p:sp>
      <p:pic>
        <p:nvPicPr>
          <p:cNvPr id="74" name="Imagen 7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57887" y="4110513"/>
            <a:ext cx="8776531" cy="510849"/>
          </a:xfrm>
          <a:prstGeom prst="rect">
            <a:avLst/>
          </a:prstGeom>
        </p:spPr>
      </p:pic>
      <p:pic>
        <p:nvPicPr>
          <p:cNvPr id="75" name="Imagen 7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7886" y="4696636"/>
            <a:ext cx="8776531" cy="514389"/>
          </a:xfrm>
          <a:prstGeom prst="rect">
            <a:avLst/>
          </a:prstGeom>
        </p:spPr>
      </p:pic>
      <p:sp>
        <p:nvSpPr>
          <p:cNvPr id="77" name="Text Box 2"/>
          <p:cNvSpPr txBox="1">
            <a:spLocks noChangeArrowheads="1"/>
          </p:cNvSpPr>
          <p:nvPr/>
        </p:nvSpPr>
        <p:spPr bwMode="auto">
          <a:xfrm>
            <a:off x="1657887" y="4171933"/>
            <a:ext cx="87765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ANCHO DE PULSO (Pw) </a:t>
            </a:r>
            <a:r>
              <a:rPr lang="es-ES_tradnl" sz="16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Tiempo de duración de la transmisión de un </a:t>
            </a:r>
            <a:r>
              <a:rPr lang="es-ES_tradn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pulso</a:t>
            </a: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0" name="Imagen 7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56460" y="5271319"/>
            <a:ext cx="8776531" cy="681825"/>
          </a:xfrm>
          <a:prstGeom prst="rect">
            <a:avLst/>
          </a:prstGeom>
        </p:spPr>
      </p:pic>
      <p:sp>
        <p:nvSpPr>
          <p:cNvPr id="81" name="Text Box 2"/>
          <p:cNvSpPr txBox="1">
            <a:spLocks noChangeArrowheads="1"/>
          </p:cNvSpPr>
          <p:nvPr/>
        </p:nvSpPr>
        <p:spPr bwMode="auto">
          <a:xfrm>
            <a:off x="1656460" y="5332739"/>
            <a:ext cx="877653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FRECUENCIA PORTADORA </a:t>
            </a:r>
            <a:r>
              <a:rPr lang="es-ES_tradnl" sz="16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 </a:t>
            </a:r>
            <a:r>
              <a:rPr lang="es-ES_tradn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la frecuencia de la onda E.M. empleada por el radar para generar cada pulso. Es generada por el Oscilador (MAGNETRÓN)</a:t>
            </a: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2" name="Imagen 8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7912" y="6105272"/>
            <a:ext cx="8776531" cy="609732"/>
          </a:xfrm>
          <a:prstGeom prst="rect">
            <a:avLst/>
          </a:prstGeom>
        </p:spPr>
      </p:pic>
      <p:sp>
        <p:nvSpPr>
          <p:cNvPr id="83" name="Text Box 2"/>
          <p:cNvSpPr txBox="1">
            <a:spLocks noChangeArrowheads="1"/>
          </p:cNvSpPr>
          <p:nvPr/>
        </p:nvSpPr>
        <p:spPr bwMode="auto">
          <a:xfrm>
            <a:off x="1709159" y="4786073"/>
            <a:ext cx="87765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PRF </a:t>
            </a:r>
            <a:r>
              <a:rPr lang="es-ES_tradnl" sz="16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 </a:t>
            </a:r>
            <a:r>
              <a:rPr lang="es-ES_tradn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Frecuencia de Repetición de Pulso, es la cantidad de pulsos emitidos en un segundo</a:t>
            </a: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4" name="Text Box 2"/>
          <p:cNvSpPr txBox="1">
            <a:spLocks noChangeArrowheads="1"/>
          </p:cNvSpPr>
          <p:nvPr/>
        </p:nvSpPr>
        <p:spPr bwMode="auto">
          <a:xfrm>
            <a:off x="1680670" y="6083346"/>
            <a:ext cx="877653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PERÍODO DE REPETICIÓN DE PULSO (PRP) </a:t>
            </a:r>
            <a:r>
              <a:rPr lang="es-ES_tradnl" sz="16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 </a:t>
            </a:r>
            <a:r>
              <a:rPr lang="es-ES_tradn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el tiempo empleado desde el inicio de la transmisión de un pulso hasta el inicio del próximo.       PRP = Pw + Rt</a:t>
            </a: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665721" y="6400800"/>
            <a:ext cx="1478420" cy="252000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5" name="AutoShape 4"/>
          <p:cNvSpPr>
            <a:spLocks noChangeArrowheads="1"/>
          </p:cNvSpPr>
          <p:nvPr/>
        </p:nvSpPr>
        <p:spPr bwMode="auto">
          <a:xfrm>
            <a:off x="2879933" y="3261481"/>
            <a:ext cx="1274422" cy="215900"/>
          </a:xfrm>
          <a:prstGeom prst="leftRightArrow">
            <a:avLst>
              <a:gd name="adj1" fmla="val 50000"/>
              <a:gd name="adj2" fmla="val 126765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88" name="Line 12"/>
          <p:cNvSpPr>
            <a:spLocks noChangeShapeType="1"/>
          </p:cNvSpPr>
          <p:nvPr/>
        </p:nvSpPr>
        <p:spPr bwMode="auto">
          <a:xfrm flipH="1" flipV="1">
            <a:off x="3517144" y="3499307"/>
            <a:ext cx="131910" cy="1935456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89" name="Text Box 7"/>
          <p:cNvSpPr txBox="1">
            <a:spLocks noChangeArrowheads="1"/>
          </p:cNvSpPr>
          <p:nvPr/>
        </p:nvSpPr>
        <p:spPr bwMode="auto">
          <a:xfrm>
            <a:off x="1940287" y="1540137"/>
            <a:ext cx="12969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400" b="1" dirty="0">
                <a:solidFill>
                  <a:srgbClr val="002060"/>
                </a:solidFill>
              </a:rPr>
              <a:t>AMPLITUD</a:t>
            </a:r>
            <a:endParaRPr lang="es-ES" sz="1400" b="1" dirty="0">
              <a:solidFill>
                <a:srgbClr val="002060"/>
              </a:solidFill>
            </a:endParaRPr>
          </a:p>
        </p:txBody>
      </p:sp>
      <p:sp>
        <p:nvSpPr>
          <p:cNvPr id="96" name="Text Box 7"/>
          <p:cNvSpPr txBox="1">
            <a:spLocks noChangeArrowheads="1"/>
          </p:cNvSpPr>
          <p:nvPr/>
        </p:nvSpPr>
        <p:spPr bwMode="auto">
          <a:xfrm>
            <a:off x="9895645" y="3538973"/>
            <a:ext cx="1296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400" b="1" dirty="0" smtClean="0">
                <a:solidFill>
                  <a:srgbClr val="002060"/>
                </a:solidFill>
              </a:rPr>
              <a:t>TIEMPO</a:t>
            </a:r>
            <a:endParaRPr lang="es-ES" sz="1400" b="1" dirty="0">
              <a:solidFill>
                <a:srgbClr val="002060"/>
              </a:solidFill>
            </a:endParaRPr>
          </a:p>
        </p:txBody>
      </p:sp>
      <p:sp>
        <p:nvSpPr>
          <p:cNvPr id="97" name="Line 8"/>
          <p:cNvSpPr>
            <a:spLocks noChangeShapeType="1"/>
          </p:cNvSpPr>
          <p:nvPr/>
        </p:nvSpPr>
        <p:spPr bwMode="auto">
          <a:xfrm flipV="1">
            <a:off x="2523191" y="1901261"/>
            <a:ext cx="0" cy="183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98" name="Line 9"/>
          <p:cNvSpPr>
            <a:spLocks noChangeShapeType="1"/>
          </p:cNvSpPr>
          <p:nvPr/>
        </p:nvSpPr>
        <p:spPr bwMode="auto">
          <a:xfrm>
            <a:off x="9526085" y="3671779"/>
            <a:ext cx="57624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57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85" grpId="0" animBg="1"/>
      <p:bldP spid="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743342" y="3264305"/>
            <a:ext cx="8195418" cy="1918109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488" y="574478"/>
            <a:ext cx="2601835" cy="554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3264494" y="574478"/>
            <a:ext cx="25808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8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COMPONENTES</a:t>
            </a:r>
            <a:endParaRPr lang="es-ES_tradnl" sz="28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31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2931697" y="2330541"/>
            <a:ext cx="8570942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defRPr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 “da forma” a la onda electromagnética de radio </a:t>
            </a: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frecuencia </a:t>
            </a: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(RF) transformándola en un “Lóbulo altamente direccional</a:t>
            </a: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”.</a:t>
            </a:r>
          </a:p>
          <a:p>
            <a:pPr algn="just">
              <a:defRPr/>
            </a:pP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Recibe todos los ecos reflejados desde el blanco y los entrega al receptor. </a:t>
            </a:r>
            <a:endParaRPr lang="en-US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5934698" y="605255"/>
            <a:ext cx="2057082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DEL RADAR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pic>
        <p:nvPicPr>
          <p:cNvPr id="29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064" y="2389639"/>
            <a:ext cx="1944000" cy="52379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0" name="CuadroTexto 29"/>
          <p:cNvSpPr txBox="1"/>
          <p:nvPr/>
        </p:nvSpPr>
        <p:spPr>
          <a:xfrm>
            <a:off x="471799" y="2359151"/>
            <a:ext cx="1920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b="1" dirty="0" smtClean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 DE ANTENA</a:t>
            </a:r>
            <a:endParaRPr lang="es-ES_tradnl" sz="1600" b="1" dirty="0">
              <a:solidFill>
                <a:schemeClr val="accent5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41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2931697" y="5525684"/>
            <a:ext cx="8564896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Conduce el pulso y el eco desde el transmisor  a la antena y </a:t>
            </a: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los </a:t>
            </a: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ecos desde la antena al receptor </a:t>
            </a: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(a </a:t>
            </a: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través de cuerno irradiador</a:t>
            </a: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endParaRPr lang="es-ES_tradnl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523" y="5409551"/>
            <a:ext cx="1932132" cy="60449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3" name="CuadroTexto 42"/>
          <p:cNvSpPr txBox="1"/>
          <p:nvPr/>
        </p:nvSpPr>
        <p:spPr>
          <a:xfrm>
            <a:off x="506361" y="5412176"/>
            <a:ext cx="1920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b="1" dirty="0" smtClean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EL CUERPO IRRADIADOR</a:t>
            </a:r>
            <a:endParaRPr lang="es-ES_tradnl" sz="1600" b="1" dirty="0">
              <a:solidFill>
                <a:schemeClr val="accent5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44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2931697" y="6273894"/>
            <a:ext cx="8570942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Permite transmitir pulsos y recibir ecos en forma alternada, </a:t>
            </a: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 </a:t>
            </a: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ubica en el Duplexer, antes de la salida a la </a:t>
            </a:r>
            <a:r>
              <a:rPr lang="es-ES_tradnl" sz="14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antena.</a:t>
            </a:r>
            <a:endParaRPr lang="en-US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7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361" y="6206235"/>
            <a:ext cx="1920834" cy="39647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1" name="CuadroTexto 60"/>
          <p:cNvSpPr txBox="1"/>
          <p:nvPr/>
        </p:nvSpPr>
        <p:spPr>
          <a:xfrm>
            <a:off x="4900448" y="1443095"/>
            <a:ext cx="24745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Descripción</a:t>
            </a:r>
            <a:endParaRPr lang="es-CL" sz="3200" b="1" u="sng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46" name="Grupo 4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47" name="Conector recto 4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ector recto 4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ector recto 4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0" name="Imagen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grpSp>
        <p:nvGrpSpPr>
          <p:cNvPr id="51" name="Group 4"/>
          <p:cNvGrpSpPr>
            <a:grpSpLocks/>
          </p:cNvGrpSpPr>
          <p:nvPr/>
        </p:nvGrpSpPr>
        <p:grpSpPr bwMode="auto">
          <a:xfrm>
            <a:off x="2111523" y="3421546"/>
            <a:ext cx="7467600" cy="1571625"/>
            <a:chOff x="240" y="1665"/>
            <a:chExt cx="4704" cy="990"/>
          </a:xfrm>
        </p:grpSpPr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1327" y="1665"/>
              <a:ext cx="301" cy="990"/>
            </a:xfrm>
            <a:custGeom>
              <a:avLst/>
              <a:gdLst>
                <a:gd name="T0" fmla="*/ 301 w 301"/>
                <a:gd name="T1" fmla="*/ 0 h 990"/>
                <a:gd name="T2" fmla="*/ 113 w 301"/>
                <a:gd name="T3" fmla="*/ 151 h 990"/>
                <a:gd name="T4" fmla="*/ 0 w 301"/>
                <a:gd name="T5" fmla="*/ 489 h 990"/>
                <a:gd name="T6" fmla="*/ 113 w 301"/>
                <a:gd name="T7" fmla="*/ 877 h 990"/>
                <a:gd name="T8" fmla="*/ 301 w 301"/>
                <a:gd name="T9" fmla="*/ 990 h 9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1"/>
                <a:gd name="T16" fmla="*/ 0 h 990"/>
                <a:gd name="T17" fmla="*/ 301 w 301"/>
                <a:gd name="T18" fmla="*/ 990 h 9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1" h="990">
                  <a:moveTo>
                    <a:pt x="301" y="0"/>
                  </a:moveTo>
                  <a:cubicBezTo>
                    <a:pt x="270" y="25"/>
                    <a:pt x="163" y="69"/>
                    <a:pt x="113" y="151"/>
                  </a:cubicBezTo>
                  <a:cubicBezTo>
                    <a:pt x="63" y="233"/>
                    <a:pt x="0" y="368"/>
                    <a:pt x="0" y="489"/>
                  </a:cubicBezTo>
                  <a:cubicBezTo>
                    <a:pt x="0" y="610"/>
                    <a:pt x="63" y="793"/>
                    <a:pt x="113" y="877"/>
                  </a:cubicBezTo>
                  <a:cubicBezTo>
                    <a:pt x="163" y="961"/>
                    <a:pt x="262" y="967"/>
                    <a:pt x="301" y="990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Line 6"/>
            <p:cNvSpPr>
              <a:spLocks noChangeShapeType="1"/>
            </p:cNvSpPr>
            <p:nvPr/>
          </p:nvSpPr>
          <p:spPr bwMode="auto">
            <a:xfrm>
              <a:off x="480" y="2160"/>
              <a:ext cx="36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Oval 7"/>
            <p:cNvSpPr>
              <a:spLocks noChangeArrowheads="1"/>
            </p:cNvSpPr>
            <p:nvPr/>
          </p:nvSpPr>
          <p:spPr bwMode="auto">
            <a:xfrm>
              <a:off x="1680" y="2112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" name="Line 8"/>
            <p:cNvSpPr>
              <a:spLocks noChangeShapeType="1"/>
            </p:cNvSpPr>
            <p:nvPr/>
          </p:nvSpPr>
          <p:spPr bwMode="auto">
            <a:xfrm rot="10776772">
              <a:off x="1584" y="1728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6" name="Line 9"/>
            <p:cNvSpPr>
              <a:spLocks noChangeShapeType="1"/>
            </p:cNvSpPr>
            <p:nvPr/>
          </p:nvSpPr>
          <p:spPr bwMode="auto">
            <a:xfrm rot="10776772">
              <a:off x="1392" y="1968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Line 10"/>
            <p:cNvSpPr>
              <a:spLocks noChangeShapeType="1"/>
            </p:cNvSpPr>
            <p:nvPr/>
          </p:nvSpPr>
          <p:spPr bwMode="auto">
            <a:xfrm rot="10776772">
              <a:off x="1392" y="2351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11"/>
            <p:cNvSpPr>
              <a:spLocks noChangeShapeType="1"/>
            </p:cNvSpPr>
            <p:nvPr/>
          </p:nvSpPr>
          <p:spPr bwMode="auto">
            <a:xfrm rot="10776772">
              <a:off x="1536" y="2591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Line 12"/>
            <p:cNvSpPr>
              <a:spLocks noChangeShapeType="1"/>
            </p:cNvSpPr>
            <p:nvPr/>
          </p:nvSpPr>
          <p:spPr bwMode="auto">
            <a:xfrm flipH="1">
              <a:off x="1536" y="2208"/>
              <a:ext cx="192" cy="384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7" name="Line 13"/>
            <p:cNvSpPr>
              <a:spLocks noChangeShapeType="1"/>
            </p:cNvSpPr>
            <p:nvPr/>
          </p:nvSpPr>
          <p:spPr bwMode="auto">
            <a:xfrm flipH="1">
              <a:off x="1392" y="2160"/>
              <a:ext cx="336" cy="19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Line 14"/>
            <p:cNvSpPr>
              <a:spLocks noChangeShapeType="1"/>
            </p:cNvSpPr>
            <p:nvPr/>
          </p:nvSpPr>
          <p:spPr bwMode="auto">
            <a:xfrm flipH="1" flipV="1">
              <a:off x="1392" y="1968"/>
              <a:ext cx="336" cy="19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7" name="Line 15"/>
            <p:cNvSpPr>
              <a:spLocks noChangeShapeType="1"/>
            </p:cNvSpPr>
            <p:nvPr/>
          </p:nvSpPr>
          <p:spPr bwMode="auto">
            <a:xfrm flipH="1" flipV="1">
              <a:off x="1584" y="1728"/>
              <a:ext cx="144" cy="4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Text Box 16"/>
            <p:cNvSpPr txBox="1">
              <a:spLocks noChangeArrowheads="1"/>
            </p:cNvSpPr>
            <p:nvPr/>
          </p:nvSpPr>
          <p:spPr bwMode="auto">
            <a:xfrm>
              <a:off x="240" y="1920"/>
              <a:ext cx="768" cy="368"/>
            </a:xfrm>
            <a:prstGeom prst="rect">
              <a:avLst/>
            </a:prstGeom>
            <a:solidFill>
              <a:srgbClr val="99CCFF"/>
            </a:solidFill>
            <a:ln w="19050">
              <a:solidFill>
                <a:srgbClr val="00206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_tradnl" sz="1600" b="1" dirty="0">
                  <a:solidFill>
                    <a:schemeClr val="accent5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Reflector</a:t>
              </a:r>
            </a:p>
            <a:p>
              <a:pPr algn="ctr"/>
              <a:r>
                <a:rPr lang="es-ES_tradnl" sz="1600" b="1" dirty="0">
                  <a:solidFill>
                    <a:schemeClr val="accent5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parabólico</a:t>
              </a:r>
              <a:endParaRPr lang="es-ES" sz="16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  <p:sp>
          <p:nvSpPr>
            <p:cNvPr id="79" name="Line 17"/>
            <p:cNvSpPr>
              <a:spLocks noChangeShapeType="1"/>
            </p:cNvSpPr>
            <p:nvPr/>
          </p:nvSpPr>
          <p:spPr bwMode="auto">
            <a:xfrm>
              <a:off x="1021" y="2160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Text Box 18"/>
            <p:cNvSpPr txBox="1">
              <a:spLocks noChangeArrowheads="1"/>
            </p:cNvSpPr>
            <p:nvPr/>
          </p:nvSpPr>
          <p:spPr bwMode="auto">
            <a:xfrm>
              <a:off x="3648" y="2016"/>
              <a:ext cx="336" cy="213"/>
            </a:xfrm>
            <a:prstGeom prst="rect">
              <a:avLst/>
            </a:prstGeom>
            <a:solidFill>
              <a:srgbClr val="99CCFF"/>
            </a:solidFill>
            <a:ln w="19050">
              <a:solidFill>
                <a:srgbClr val="00206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CL"/>
              </a:defPPr>
              <a:lvl1pPr algn="ctr">
                <a:defRPr sz="1600" b="1">
                  <a:solidFill>
                    <a:schemeClr val="accent5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defRPr>
              </a:lvl1pPr>
            </a:lstStyle>
            <a:p>
              <a:r>
                <a:rPr lang="es-ES_tradnl"/>
                <a:t>Eje</a:t>
              </a:r>
              <a:endParaRPr lang="es-ES"/>
            </a:p>
          </p:txBody>
        </p:sp>
        <p:sp>
          <p:nvSpPr>
            <p:cNvPr id="81" name="Text Box 19"/>
            <p:cNvSpPr txBox="1">
              <a:spLocks noChangeArrowheads="1"/>
            </p:cNvSpPr>
            <p:nvPr/>
          </p:nvSpPr>
          <p:spPr bwMode="auto">
            <a:xfrm>
              <a:off x="1824" y="2016"/>
              <a:ext cx="432" cy="213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 b="1" dirty="0">
                  <a:solidFill>
                    <a:schemeClr val="accent5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Foco</a:t>
              </a:r>
              <a:endParaRPr lang="es-ES" sz="16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  <p:sp>
          <p:nvSpPr>
            <p:cNvPr id="82" name="AutoShape 20"/>
            <p:cNvSpPr>
              <a:spLocks/>
            </p:cNvSpPr>
            <p:nvPr/>
          </p:nvSpPr>
          <p:spPr bwMode="auto">
            <a:xfrm>
              <a:off x="4176" y="1680"/>
              <a:ext cx="92" cy="960"/>
            </a:xfrm>
            <a:prstGeom prst="rightBrace">
              <a:avLst>
                <a:gd name="adj1" fmla="val 166667"/>
                <a:gd name="adj2" fmla="val 50000"/>
              </a:avLst>
            </a:prstGeom>
            <a:noFill/>
            <a:ln w="19050">
              <a:solidFill>
                <a:srgbClr val="00206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3" name="Text Box 21"/>
            <p:cNvSpPr txBox="1">
              <a:spLocks noChangeArrowheads="1"/>
            </p:cNvSpPr>
            <p:nvPr/>
          </p:nvSpPr>
          <p:spPr bwMode="auto">
            <a:xfrm>
              <a:off x="4368" y="1968"/>
              <a:ext cx="576" cy="213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 b="1" dirty="0">
                  <a:solidFill>
                    <a:schemeClr val="accent5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Lóbulo</a:t>
              </a:r>
              <a:endParaRPr lang="es-ES" sz="16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84" name="CuadroTexto 83"/>
          <p:cNvSpPr txBox="1"/>
          <p:nvPr/>
        </p:nvSpPr>
        <p:spPr>
          <a:xfrm>
            <a:off x="506361" y="6236828"/>
            <a:ext cx="19202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b="1" dirty="0" smtClean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TURBO TR</a:t>
            </a:r>
            <a:endParaRPr lang="es-ES_tradnl" sz="1600" b="1" dirty="0">
              <a:solidFill>
                <a:schemeClr val="accent5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24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31" grpId="0"/>
      <p:bldP spid="30" grpId="0"/>
      <p:bldP spid="41" grpId="0"/>
      <p:bldP spid="43" grpId="0"/>
      <p:bldP spid="44" grpId="0"/>
      <p:bldP spid="61" grpId="0"/>
      <p:bldP spid="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13" name="Conector recto 12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cto 13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393" y="2180603"/>
            <a:ext cx="10216176" cy="43412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3" name="CuadroTexto 22"/>
          <p:cNvSpPr txBox="1"/>
          <p:nvPr/>
        </p:nvSpPr>
        <p:spPr>
          <a:xfrm>
            <a:off x="1225500" y="2289201"/>
            <a:ext cx="981566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FRECUENCIA PORTADORA :</a:t>
            </a:r>
            <a:endParaRPr lang="es-ES_tradnl" sz="1600" dirty="0">
              <a:solidFill>
                <a:schemeClr val="bg1"/>
              </a:solidFill>
            </a:endParaRPr>
          </a:p>
          <a:p>
            <a:pPr algn="just" eaLnBrk="0" hangingPunct="0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frecuencia que posee la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onda electromagnética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generada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por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 Radar.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 selección depende de la directividad requerida a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antena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 mayor frecuencia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 </a:t>
            </a:r>
            <a:r>
              <a:rPr lang="es-ES_tradn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menor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longitud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onda y por tanto la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antena será más pequeña.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menor dimensión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antena, menor es la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potencia o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cantidad de energía electromagnética máxima a ser  radiada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" name="28 Rectángulo redondeado"/>
          <p:cNvSpPr/>
          <p:nvPr/>
        </p:nvSpPr>
        <p:spPr>
          <a:xfrm>
            <a:off x="4060681" y="948602"/>
            <a:ext cx="4235849" cy="612000"/>
          </a:xfrm>
          <a:prstGeom prst="roundRect">
            <a:avLst/>
          </a:prstGeom>
          <a:solidFill>
            <a:schemeClr val="bg2">
              <a:lumMod val="75000"/>
              <a:alpha val="50196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 sz="500" b="1" dirty="0" smtClean="0">
              <a:solidFill>
                <a:srgbClr val="EEECE1">
                  <a:lumMod val="10000"/>
                </a:srgbClr>
              </a:solidFill>
            </a:endParaRPr>
          </a:p>
          <a:p>
            <a:pPr algn="ctr"/>
            <a:r>
              <a:rPr lang="es-CL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PARÁMETROS DEL RADAR</a:t>
            </a:r>
            <a:endParaRPr lang="es-CL" sz="24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1225500" y="4009939"/>
            <a:ext cx="9815666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FRECUENCIA DE REPETICIÓN DE PULSO (P.R.F.) :</a:t>
            </a:r>
            <a:endParaRPr lang="es-ES_tradnl" sz="1600" dirty="0">
              <a:solidFill>
                <a:schemeClr val="bg1"/>
              </a:solidFill>
            </a:endParaRPr>
          </a:p>
          <a:p>
            <a:pPr algn="just" eaLnBrk="0" hangingPunct="0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el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número de pulsos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transmitidos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en un segundo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.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Dado que debe transcurrir suficiente Tiempo entre cada pulso transmitido para asegurar que el eco desde el </a:t>
            </a:r>
            <a:r>
              <a:rPr lang="es-ES_tradn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blanco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sea correctamente recibido antes de emitir el próximo pulso este parámetro se relaciona con la máxima distancia  de trabajo del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radar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 menor P.R.F. Mayor distancia de trabajo del Radar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3931065" y="5663350"/>
            <a:ext cx="4700186" cy="635932"/>
            <a:chOff x="3931065" y="5663350"/>
            <a:chExt cx="4700186" cy="635932"/>
          </a:xfrm>
        </p:grpSpPr>
        <p:sp>
          <p:nvSpPr>
            <p:cNvPr id="18" name="Rectangle 104"/>
            <p:cNvSpPr/>
            <p:nvPr/>
          </p:nvSpPr>
          <p:spPr>
            <a:xfrm>
              <a:off x="3931065" y="5663350"/>
              <a:ext cx="4700186" cy="635932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Máxima distancia medible: 80,919 </a:t>
              </a:r>
              <a:r>
                <a:rPr lang="en-US" b="1" dirty="0" smtClean="0">
                  <a:solidFill>
                    <a:srgbClr val="002060"/>
                  </a:solidFill>
                  <a:latin typeface="Arial" panose="020B0604020202020204" pitchFamily="34" charset="0"/>
                  <a:ea typeface="Segoe UI Black" panose="020B0A02040204020203" pitchFamily="34" charset="0"/>
                  <a:cs typeface="Arial" panose="020B0604020202020204" pitchFamily="34" charset="0"/>
                </a:rPr>
                <a:t>[ MN]</a:t>
              </a:r>
              <a:endParaRPr lang="en-US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/>
              <a:r>
                <a:rPr lang="en-US" b="1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                              P.R.F.</a:t>
              </a:r>
              <a:endParaRPr lang="en-US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  <p:cxnSp>
          <p:nvCxnSpPr>
            <p:cNvPr id="3" name="Conector recto 2"/>
            <p:cNvCxnSpPr/>
            <p:nvPr/>
          </p:nvCxnSpPr>
          <p:spPr>
            <a:xfrm>
              <a:off x="6949749" y="5981316"/>
              <a:ext cx="777667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803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13" name="Conector recto 12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cto 13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393" y="2026775"/>
            <a:ext cx="10216176" cy="43412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3" name="CuadroTexto 22"/>
          <p:cNvSpPr txBox="1"/>
          <p:nvPr/>
        </p:nvSpPr>
        <p:spPr>
          <a:xfrm>
            <a:off x="1225500" y="2135373"/>
            <a:ext cx="981566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ANCHO DE PULSO :</a:t>
            </a:r>
            <a:endParaRPr lang="es-ES_tradnl" sz="1600" dirty="0">
              <a:solidFill>
                <a:schemeClr val="bg1"/>
              </a:solidFill>
            </a:endParaRPr>
          </a:p>
          <a:p>
            <a:pPr algn="just" eaLnBrk="0" hangingPunct="0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el tiempo de transmisión de un pulso del radar, se mide en micro segundos. Determina la mínima distancia a la que el Radar puede detectar un blanco. A mayor ancho de pulso, mayor la distancia mínima. El Ancho de pulso se relaciona con la discriminación en distancia.</a:t>
            </a:r>
          </a:p>
          <a:p>
            <a:pPr algn="just" eaLnBrk="0" hangingPunct="0">
              <a:spcBef>
                <a:spcPct val="50000"/>
              </a:spcBef>
              <a:defRPr/>
            </a:pP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" name="28 Rectángulo redondeado"/>
          <p:cNvSpPr/>
          <p:nvPr/>
        </p:nvSpPr>
        <p:spPr>
          <a:xfrm>
            <a:off x="3478139" y="948602"/>
            <a:ext cx="4818392" cy="581096"/>
          </a:xfrm>
          <a:prstGeom prst="roundRect">
            <a:avLst/>
          </a:prstGeom>
          <a:solidFill>
            <a:schemeClr val="bg2">
              <a:lumMod val="75000"/>
              <a:alpha val="50196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 sz="500" b="1" dirty="0" smtClean="0">
              <a:solidFill>
                <a:srgbClr val="EEECE1">
                  <a:lumMod val="10000"/>
                </a:srgbClr>
              </a:solidFill>
            </a:endParaRPr>
          </a:p>
          <a:p>
            <a:pPr algn="ctr"/>
            <a:r>
              <a:rPr lang="es-CL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PARÁMETROS DEL RADAR </a:t>
            </a:r>
            <a:r>
              <a:rPr lang="es-CL" sz="20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(Cont.)</a:t>
            </a:r>
            <a:endParaRPr lang="es-CL" sz="20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1225500" y="4240670"/>
            <a:ext cx="981566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ANCHO DE HAZ (</a:t>
            </a:r>
            <a:r>
              <a:rPr lang="es-ES_tradnl" sz="1600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GRADOS</a:t>
            </a:r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) :</a:t>
            </a:r>
            <a:endParaRPr lang="es-ES_tradnl" sz="1600" dirty="0">
              <a:solidFill>
                <a:schemeClr val="bg1"/>
              </a:solidFill>
            </a:endParaRPr>
          </a:p>
          <a:p>
            <a:pPr algn="just" eaLnBrk="0" hangingPunct="0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el ancho del haz electromagnético generado por la antena, se mide en grados y depende de la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directividad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la antena. Un ancho reducido permite una mejor discriminación en la demarcación al blanco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Rectangle 104"/>
          <p:cNvSpPr/>
          <p:nvPr/>
        </p:nvSpPr>
        <p:spPr>
          <a:xfrm>
            <a:off x="2813585" y="3493809"/>
            <a:ext cx="7116628" cy="618804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Ancho de Pulso : </a:t>
            </a:r>
            <a:r>
              <a:rPr lang="en-US" sz="1400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</a:t>
            </a:r>
            <a:r>
              <a:rPr lang="el-GR" sz="1400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μ</a:t>
            </a:r>
            <a:r>
              <a:rPr lang="es-ES" sz="1400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seg implica Dist. Mínima de 164 yds.</a:t>
            </a:r>
          </a:p>
          <a:p>
            <a:pPr algn="just"/>
            <a:r>
              <a:rPr lang="es-ES" sz="1400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Para detectar objetos a larga distancia o a corta distancia se varía el Ancho de Pulso.</a:t>
            </a:r>
            <a:endParaRPr lang="en-US" sz="14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224072" y="5435657"/>
            <a:ext cx="98156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 DE ROTACIÓN DE ANTENA :</a:t>
            </a:r>
            <a:endParaRPr lang="es-ES_tradnl" sz="1600" dirty="0">
              <a:solidFill>
                <a:schemeClr val="bg1"/>
              </a:solidFill>
            </a:endParaRPr>
          </a:p>
          <a:p>
            <a:pPr algn="just" eaLnBrk="0" hangingPunct="0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la velocidad a la que se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hace rotar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antena, se mide en Revoluciones por Minuto (R.P.M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372762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13" name="Conector recto 12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cto 13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393" y="2026776"/>
            <a:ext cx="10216176" cy="37330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3" name="CuadroTexto 22"/>
          <p:cNvSpPr txBox="1"/>
          <p:nvPr/>
        </p:nvSpPr>
        <p:spPr>
          <a:xfrm>
            <a:off x="1225500" y="2579755"/>
            <a:ext cx="981566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EN DISTANCIA :</a:t>
            </a:r>
            <a:endParaRPr lang="es-ES_tradnl" sz="1600" dirty="0">
              <a:solidFill>
                <a:schemeClr val="bg1"/>
              </a:solidFill>
            </a:endParaRPr>
          </a:p>
          <a:p>
            <a:pPr algn="just" eaLnBrk="0" hangingPunct="0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la capacidad del  radar para </a:t>
            </a:r>
            <a:r>
              <a:rPr lang="es-ES_tradnl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“distinguir en distancia”</a:t>
            </a:r>
            <a:r>
              <a:rPr lang="es-ES_tradnl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entre dos contactos que se encuentran muy cercanos entre sí. Depende del ancho de pulso selectado, a mayor ancho de pulso menor discriminación en distancia.</a:t>
            </a:r>
          </a:p>
          <a:p>
            <a:pPr algn="just" eaLnBrk="0" hangingPunct="0">
              <a:spcBef>
                <a:spcPct val="50000"/>
              </a:spcBef>
              <a:defRPr/>
            </a:pP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" name="28 Rectángulo redondeado"/>
          <p:cNvSpPr/>
          <p:nvPr/>
        </p:nvSpPr>
        <p:spPr>
          <a:xfrm>
            <a:off x="3478139" y="948602"/>
            <a:ext cx="4818392" cy="581096"/>
          </a:xfrm>
          <a:prstGeom prst="roundRect">
            <a:avLst/>
          </a:prstGeom>
          <a:solidFill>
            <a:schemeClr val="bg2">
              <a:lumMod val="75000"/>
              <a:alpha val="50196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 sz="500" b="1" dirty="0" smtClean="0">
              <a:solidFill>
                <a:srgbClr val="EEECE1">
                  <a:lumMod val="10000"/>
                </a:srgbClr>
              </a:solidFill>
            </a:endParaRPr>
          </a:p>
          <a:p>
            <a:pPr algn="ctr"/>
            <a:r>
              <a:rPr lang="es-CL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DISCRIMINACIÓN</a:t>
            </a:r>
            <a:endParaRPr lang="es-CL" sz="20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1225500" y="3941568"/>
            <a:ext cx="981566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b="1" dirty="0" smtClean="0">
                <a:solidFill>
                  <a:srgbClr val="FFC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EN DEMARCACIÓN :</a:t>
            </a:r>
            <a:endParaRPr lang="es-ES_tradnl" sz="1600" dirty="0">
              <a:solidFill>
                <a:schemeClr val="bg1"/>
              </a:solidFill>
            </a:endParaRPr>
          </a:p>
          <a:p>
            <a:pPr algn="just" eaLnBrk="0" hangingPunct="0">
              <a:spcBef>
                <a:spcPct val="50000"/>
              </a:spcBef>
              <a:defRPr/>
            </a:pP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 la capacidad del radar para</a:t>
            </a:r>
            <a:r>
              <a:rPr lang="es-ES_tradnl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”distinguir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en demarcación”</a:t>
            </a:r>
            <a:r>
              <a:rPr lang="es-ES_tradnl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entre dos contactos muy próximos entre sí. </a:t>
            </a:r>
            <a:r>
              <a:rPr lang="es-ES_tradn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Depende del ancho del haz de radar, un haz más angosto permite mayor discriminación en demarcación.</a:t>
            </a:r>
          </a:p>
          <a:p>
            <a:pPr algn="just" eaLnBrk="0" hangingPunct="0">
              <a:spcBef>
                <a:spcPct val="50000"/>
              </a:spcBef>
              <a:defRPr/>
            </a:pPr>
            <a:endParaRPr lang="es-ES_tradn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02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96553" y="1237108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3361" y="875761"/>
            <a:ext cx="781085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" name="Text Box 2"/>
          <p:cNvSpPr txBox="1">
            <a:spLocks noChangeArrowheads="1"/>
          </p:cNvSpPr>
          <p:nvPr/>
        </p:nvSpPr>
        <p:spPr bwMode="auto">
          <a:xfrm>
            <a:off x="2298819" y="858901"/>
            <a:ext cx="762284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DISCRIMINACIÓN EN DISTANCIA CON UN ANCHO DE PULSO DE 1 </a:t>
            </a: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MICROSEGUNDO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6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756352"/>
              </p:ext>
            </p:extLst>
          </p:nvPr>
        </p:nvGraphicFramePr>
        <p:xfrm>
          <a:off x="2666117" y="1824281"/>
          <a:ext cx="6672900" cy="4729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Fotografía de Photo Editor" r:id="rId6" imgW="7182853" imgH="8647619" progId="">
                  <p:embed/>
                </p:oleObj>
              </mc:Choice>
              <mc:Fallback>
                <p:oleObj name="Fotografía de Photo Editor" r:id="rId6" imgW="7182853" imgH="8647619" progId="">
                  <p:embed/>
                  <p:pic>
                    <p:nvPicPr>
                      <p:cNvPr id="307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6117" y="1824281"/>
                        <a:ext cx="6672900" cy="4729336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780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86150" y="1267215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sp>
        <p:nvSpPr>
          <p:cNvPr id="27" name="Rectangle 104"/>
          <p:cNvSpPr/>
          <p:nvPr/>
        </p:nvSpPr>
        <p:spPr>
          <a:xfrm>
            <a:off x="4898631" y="957813"/>
            <a:ext cx="2288254" cy="618804"/>
          </a:xfrm>
          <a:prstGeom prst="rect">
            <a:avLst/>
          </a:prstGeom>
          <a:solidFill>
            <a:schemeClr val="bg1">
              <a:alpha val="85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RESUMEN</a:t>
            </a:r>
            <a:endParaRPr lang="en-US" sz="16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434487" y="2479945"/>
            <a:ext cx="7171270" cy="1477328"/>
            <a:chOff x="434487" y="2479945"/>
            <a:chExt cx="7171270" cy="1477328"/>
          </a:xfrm>
        </p:grpSpPr>
        <p:sp>
          <p:nvSpPr>
            <p:cNvPr id="81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610067" y="2479945"/>
              <a:ext cx="6995690" cy="147732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2000" b="1" dirty="0" smtClean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  R</a:t>
              </a:r>
              <a:r>
                <a:rPr lang="en-US" sz="2000" b="1" baseline="-25000" dirty="0" smtClean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min</a:t>
              </a:r>
              <a:r>
                <a:rPr lang="en-US" sz="2000" b="1" dirty="0" smtClean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 = c x Pw = 3 x 10</a:t>
              </a:r>
              <a:r>
                <a:rPr lang="en-US" sz="2400" b="1" baseline="30000" dirty="0" smtClean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8</a:t>
              </a:r>
              <a:r>
                <a:rPr lang="en-US" sz="2000" b="1" dirty="0" smtClean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 x Pw  </a:t>
              </a:r>
              <a:r>
                <a:rPr lang="en-US" sz="2000" b="1" dirty="0" smtClean="0">
                  <a:solidFill>
                    <a:srgbClr val="468DC3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[mts.]</a:t>
              </a:r>
            </a:p>
            <a:p>
              <a:r>
                <a:rPr lang="en-US" sz="2000" b="1" dirty="0">
                  <a:solidFill>
                    <a:srgbClr val="468DC3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smtClean="0">
                  <a:solidFill>
                    <a:srgbClr val="468DC3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                   2                 2</a:t>
              </a:r>
            </a:p>
            <a:p>
              <a:r>
                <a:rPr lang="en-US" sz="2000" b="1" dirty="0" smtClean="0">
                  <a:solidFill>
                    <a:srgbClr val="002060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  </a:t>
              </a:r>
              <a:r>
                <a:rPr lang="en-US" b="1" u="sng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Donde</a:t>
              </a:r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: </a:t>
              </a:r>
            </a:p>
            <a:p>
              <a:r>
                <a:rPr lang="en-US" b="1" dirty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 </a:t>
              </a:r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  Pw  : </a:t>
              </a:r>
              <a:r>
                <a:rPr lang="en-US" sz="1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Es el ancho de pulso en seg.</a:t>
              </a:r>
            </a:p>
            <a:p>
              <a:pPr marL="896938" indent="-896938"/>
              <a:r>
                <a:rPr lang="en-US" b="1" dirty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 </a:t>
              </a:r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  R</a:t>
              </a:r>
              <a:r>
                <a:rPr lang="en-US" b="1" baseline="-25000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min</a:t>
              </a:r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 : </a:t>
              </a:r>
              <a:r>
                <a:rPr lang="en-US" sz="1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  <a:ea typeface="Open Sans" panose="020B0606030504020204" pitchFamily="34" charset="0"/>
                  <a:cs typeface="Arial" panose="020B0604020202020204" pitchFamily="34" charset="0"/>
                </a:rPr>
                <a:t>Es la distancia minima detectable y determina la discriminación en distancia.</a:t>
              </a:r>
              <a:endParaRPr lang="en-US" sz="2400" b="1" dirty="0">
                <a:solidFill>
                  <a:schemeClr val="accent1">
                    <a:lumMod val="75000"/>
                  </a:schemeClr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</p:txBody>
        </p:sp>
        <p:pic>
          <p:nvPicPr>
            <p:cNvPr id="83" name="Imagen 8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4487" y="2557134"/>
              <a:ext cx="141714" cy="181079"/>
            </a:xfrm>
            <a:prstGeom prst="rect">
              <a:avLst/>
            </a:prstGeom>
          </p:spPr>
        </p:pic>
        <p:cxnSp>
          <p:nvCxnSpPr>
            <p:cNvPr id="5" name="Conector recto 4"/>
            <p:cNvCxnSpPr/>
            <p:nvPr/>
          </p:nvCxnSpPr>
          <p:spPr>
            <a:xfrm>
              <a:off x="1692067" y="2787721"/>
              <a:ext cx="760576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/>
            <p:cNvCxnSpPr/>
            <p:nvPr/>
          </p:nvCxnSpPr>
          <p:spPr>
            <a:xfrm>
              <a:off x="2674406" y="2787721"/>
              <a:ext cx="1296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898631" y="4766207"/>
            <a:ext cx="6995690" cy="1969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R</a:t>
            </a:r>
            <a:r>
              <a:rPr lang="en-US" sz="2000" b="1" baseline="-25000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máx no ambigua </a:t>
            </a:r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= c x </a:t>
            </a:r>
            <a:r>
              <a:rPr lang="en-US" sz="16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PRP</a:t>
            </a:r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=  3 x 10</a:t>
            </a:r>
            <a:r>
              <a:rPr lang="en-US" sz="2400" b="1" baseline="30000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8</a:t>
            </a:r>
            <a:r>
              <a:rPr lang="en-US" sz="20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   </a:t>
            </a:r>
            <a:r>
              <a:rPr lang="en-US" sz="2000" b="1" dirty="0" smtClean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[mts.]</a:t>
            </a:r>
          </a:p>
          <a:p>
            <a:r>
              <a:rPr lang="en-US" sz="2000" b="1" dirty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                             </a:t>
            </a:r>
            <a:r>
              <a:rPr lang="en-US" sz="1600" b="1" dirty="0" smtClean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2</a:t>
            </a:r>
            <a:r>
              <a:rPr lang="en-US" sz="2000" b="1" dirty="0" smtClean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         </a:t>
            </a:r>
            <a:r>
              <a:rPr lang="en-US" sz="1600" b="1" dirty="0" smtClean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2</a:t>
            </a:r>
            <a:r>
              <a:rPr lang="en-US" sz="2000" b="1" dirty="0" smtClean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x </a:t>
            </a:r>
            <a:r>
              <a:rPr lang="en-US" sz="1600" b="1" dirty="0" smtClean="0">
                <a:solidFill>
                  <a:srgbClr val="468DC3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PRF</a:t>
            </a:r>
          </a:p>
          <a:p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 </a:t>
            </a:r>
            <a:r>
              <a:rPr lang="en-US" b="1" u="sng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Donde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   R</a:t>
            </a:r>
            <a:r>
              <a:rPr lang="en-US" b="1" baseline="-25000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máx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 : </a:t>
            </a: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Es la distancia máxima detectable por el radar sin ambiguedad.</a:t>
            </a:r>
          </a:p>
          <a:p>
            <a:pPr marL="896938" indent="-896938"/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    Pw  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: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Es el </a:t>
            </a: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Período de Repetition de pulso en seg/ciclos.</a:t>
            </a:r>
          </a:p>
          <a:p>
            <a:pPr marL="896938" indent="-896938"/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Open Sans" panose="020B0606030504020204" pitchFamily="34" charset="0"/>
                <a:cs typeface="Arial" panose="020B0604020202020204" pitchFamily="34" charset="0"/>
              </a:rPr>
              <a:t>    PRF  : es la Frecuencia de Repetición de Pulso en ciclos/seg.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latin typeface="+mj-lt"/>
              <a:ea typeface="Open Sans" panose="020B0606030504020204" pitchFamily="34" charset="0"/>
              <a:cs typeface="Arial" panose="020B0604020202020204" pitchFamily="34" charset="0"/>
            </a:endParaRPr>
          </a:p>
          <a:p>
            <a:pPr marL="896938" indent="-896938"/>
            <a:endParaRPr lang="en-US" sz="1600" b="1" dirty="0">
              <a:solidFill>
                <a:schemeClr val="accent1">
                  <a:lumMod val="75000"/>
                </a:schemeClr>
              </a:solidFill>
              <a:latin typeface="+mj-lt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7413" y="4860488"/>
            <a:ext cx="141714" cy="181079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50378" y="2409915"/>
            <a:ext cx="7691215" cy="1760434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5" name="Conector recto 34"/>
          <p:cNvCxnSpPr/>
          <p:nvPr/>
        </p:nvCxnSpPr>
        <p:spPr>
          <a:xfrm>
            <a:off x="6716062" y="5093660"/>
            <a:ext cx="86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35"/>
          <p:cNvCxnSpPr/>
          <p:nvPr/>
        </p:nvCxnSpPr>
        <p:spPr>
          <a:xfrm>
            <a:off x="7831275" y="5093660"/>
            <a:ext cx="936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ángulo 36"/>
          <p:cNvSpPr/>
          <p:nvPr/>
        </p:nvSpPr>
        <p:spPr>
          <a:xfrm>
            <a:off x="4520726" y="4669581"/>
            <a:ext cx="6845182" cy="195341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03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7" grpId="0" animBg="1"/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86150" y="1267215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sp>
        <p:nvSpPr>
          <p:cNvPr id="27" name="Rectangle 104"/>
          <p:cNvSpPr/>
          <p:nvPr/>
        </p:nvSpPr>
        <p:spPr>
          <a:xfrm>
            <a:off x="3677314" y="918132"/>
            <a:ext cx="4528436" cy="618804"/>
          </a:xfrm>
          <a:prstGeom prst="rect">
            <a:avLst/>
          </a:prstGeom>
          <a:solidFill>
            <a:schemeClr val="bg1">
              <a:alpha val="85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I.F.F. (Indicator Friend or Foe)</a:t>
            </a:r>
            <a:endParaRPr lang="en-US" sz="16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65330" y="1995884"/>
            <a:ext cx="10152403" cy="3762751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6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1448317" y="2595619"/>
            <a:ext cx="9289278" cy="263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 un equipo asociado al radar que permite interrogar y responder a toda unidad de superficie o aérea, mediante pulsos electromagnéticos codificados, a fin de identificarlos claramente como amigos o enemigos, ayudando a la clasificación de los contactos y 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evitando el derribo 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unidades propias.</a:t>
            </a:r>
          </a:p>
          <a:p>
            <a:pPr algn="just" eaLnBrk="0" hangingPunct="0">
              <a:spcBef>
                <a:spcPct val="50000"/>
              </a:spcBef>
            </a:pPr>
            <a:endParaRPr lang="es-ES_tradnl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 eaLnBrk="0" hangingPunct="0"/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bordo de las unidades que lo portan es considerado un radar especial, su uso delata la presencia de la plataforma que la emplea.</a:t>
            </a:r>
          </a:p>
          <a:p>
            <a:pPr algn="just" eaLnBrk="0" hangingPunct="0"/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Requiere una coordinación entre todas las fuerzas propias y amigas para el empleo de códigos comunes.</a:t>
            </a:r>
          </a:p>
        </p:txBody>
      </p:sp>
    </p:spTree>
    <p:extLst>
      <p:ext uri="{BB962C8B-B14F-4D97-AF65-F5344CB8AC3E}">
        <p14:creationId xmlns:p14="http://schemas.microsoft.com/office/powerpoint/2010/main" val="255892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0"/>
            <a:ext cx="12184319" cy="6862327"/>
          </a:xfrm>
          <a:prstGeom prst="rect">
            <a:avLst/>
          </a:prstGeom>
        </p:spPr>
      </p:pic>
      <p:sp>
        <p:nvSpPr>
          <p:cNvPr id="160" name="59 Botón de acción: Personalizar">
            <a:hlinkClick r:id="" action="ppaction://noaction" highlightClick="1"/>
          </p:cNvPr>
          <p:cNvSpPr/>
          <p:nvPr/>
        </p:nvSpPr>
        <p:spPr>
          <a:xfrm>
            <a:off x="5498359" y="597331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2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86150" y="1267215"/>
            <a:ext cx="11827380" cy="5505524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uadroTexto 64"/>
          <p:cNvSpPr txBox="1"/>
          <p:nvPr/>
        </p:nvSpPr>
        <p:spPr>
          <a:xfrm>
            <a:off x="10737595" y="237241"/>
            <a:ext cx="1024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Georgia" panose="02040502050405020303" pitchFamily="18" charset="0"/>
              </a:rPr>
              <a:t>Radares</a:t>
            </a:r>
            <a:endParaRPr lang="es-CL" sz="20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grpSp>
        <p:nvGrpSpPr>
          <p:cNvPr id="66" name="Grupo 65"/>
          <p:cNvGrpSpPr/>
          <p:nvPr/>
        </p:nvGrpSpPr>
        <p:grpSpPr>
          <a:xfrm>
            <a:off x="10467965" y="143216"/>
            <a:ext cx="160661" cy="585453"/>
            <a:chOff x="8070913" y="55102"/>
            <a:chExt cx="165216" cy="585453"/>
          </a:xfrm>
        </p:grpSpPr>
        <p:cxnSp>
          <p:nvCxnSpPr>
            <p:cNvPr id="67" name="Conector recto 66"/>
            <p:cNvCxnSpPr/>
            <p:nvPr/>
          </p:nvCxnSpPr>
          <p:spPr>
            <a:xfrm>
              <a:off x="8236129" y="55102"/>
              <a:ext cx="0" cy="58545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67"/>
            <p:cNvCxnSpPr/>
            <p:nvPr/>
          </p:nvCxnSpPr>
          <p:spPr>
            <a:xfrm>
              <a:off x="8149247" y="102404"/>
              <a:ext cx="0" cy="43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8070913" y="194986"/>
              <a:ext cx="0" cy="25200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Imagen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48" y="143216"/>
            <a:ext cx="732545" cy="732545"/>
          </a:xfrm>
          <a:prstGeom prst="rect">
            <a:avLst/>
          </a:prstGeom>
        </p:spPr>
      </p:pic>
      <p:sp>
        <p:nvSpPr>
          <p:cNvPr id="27" name="Rectangle 104"/>
          <p:cNvSpPr/>
          <p:nvPr/>
        </p:nvSpPr>
        <p:spPr>
          <a:xfrm>
            <a:off x="3677314" y="918132"/>
            <a:ext cx="4528436" cy="618804"/>
          </a:xfrm>
          <a:prstGeom prst="rect">
            <a:avLst/>
          </a:prstGeom>
          <a:solidFill>
            <a:schemeClr val="bg1">
              <a:alpha val="85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M.T.I. (Moving Target Indicator)</a:t>
            </a:r>
            <a:endParaRPr lang="en-US" sz="16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65330" y="1995884"/>
            <a:ext cx="10152403" cy="3762751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6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1196411" y="3031455"/>
            <a:ext cx="9541184" cy="1858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 un circuito especial del radar que permite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discriminar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entre los contactos que están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movimiento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y aquellos que no se mueven. </a:t>
            </a:r>
          </a:p>
          <a:p>
            <a:pPr algn="just" eaLnBrk="0" hangingPunct="0">
              <a:spcBef>
                <a:spcPct val="50000"/>
              </a:spcBef>
            </a:pPr>
            <a:endParaRPr lang="es-ES_tradnl" sz="105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 eaLnBrk="0" hangingPunct="0">
              <a:spcBef>
                <a:spcPct val="50000"/>
              </a:spcBef>
            </a:pPr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Basado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el efecto doppler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solo muestra en pantalla los blancos cuya velocidad es igual o superior a la de interés para el panorama táctico (Referencia: 100 nudos para el panorama aéreo). Se emplea principalmente en los </a:t>
            </a:r>
            <a:r>
              <a:rPr lang="es-ES_tradnl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radares de detección aérea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74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144" y="-13471"/>
            <a:ext cx="12184319" cy="6862327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1335972" y="2276855"/>
            <a:ext cx="3895717" cy="3457031"/>
            <a:chOff x="604234" y="1646159"/>
            <a:chExt cx="4206798" cy="4605337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4234" y="1646159"/>
              <a:ext cx="4206798" cy="460533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7" name="Rectángulo 6"/>
            <p:cNvSpPr/>
            <p:nvPr/>
          </p:nvSpPr>
          <p:spPr>
            <a:xfrm>
              <a:off x="1281173" y="1947680"/>
              <a:ext cx="2673558" cy="7964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L" sz="3200" b="1" dirty="0">
                  <a:solidFill>
                    <a:srgbClr val="002060"/>
                  </a:solidFill>
                  <a:latin typeface="High Tower Text" panose="02040502050506030303" pitchFamily="18" charset="0"/>
                </a:rPr>
                <a:t>RADARES</a:t>
              </a:r>
            </a:p>
          </p:txBody>
        </p:sp>
      </p:grp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125" y="227699"/>
            <a:ext cx="1363357" cy="1363357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6950922" y="5044393"/>
            <a:ext cx="2891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High Tower Text" panose="02040502050506030303" pitchFamily="18" charset="0"/>
              </a:rPr>
              <a:t>¿ Consultas ?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336" y="2652956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0759" y="3316580"/>
            <a:ext cx="2626141" cy="18924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0655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1852</Words>
  <Application>Microsoft Office PowerPoint</Application>
  <PresentationFormat>Panorámica</PresentationFormat>
  <Paragraphs>169</Paragraphs>
  <Slides>19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33" baseType="lpstr">
      <vt:lpstr>Arial</vt:lpstr>
      <vt:lpstr>Britannic Bold</vt:lpstr>
      <vt:lpstr>Calibri</vt:lpstr>
      <vt:lpstr>Calibri Light</vt:lpstr>
      <vt:lpstr>Century Gothic</vt:lpstr>
      <vt:lpstr>Georgia</vt:lpstr>
      <vt:lpstr>High Tower Text</vt:lpstr>
      <vt:lpstr>Open Sans</vt:lpstr>
      <vt:lpstr>Segoe UI</vt:lpstr>
      <vt:lpstr>Segoe UI Black</vt:lpstr>
      <vt:lpstr>Times New Roman</vt:lpstr>
      <vt:lpstr>Wingdings</vt:lpstr>
      <vt:lpstr>Tema de Office</vt:lpstr>
      <vt:lpstr>Fotografía de Photo Editor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Novoa Cortéz, Mauricio</cp:lastModifiedBy>
  <cp:revision>40</cp:revision>
  <dcterms:created xsi:type="dcterms:W3CDTF">2023-04-06T20:05:16Z</dcterms:created>
  <dcterms:modified xsi:type="dcterms:W3CDTF">2023-04-25T14:58:11Z</dcterms:modified>
</cp:coreProperties>
</file>