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handoutMasterIdLst>
    <p:handoutMasterId r:id="rId20"/>
  </p:handoutMasterIdLst>
  <p:sldIdLst>
    <p:sldId id="279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78" r:id="rId18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/>
    <p:restoredTop sz="94625"/>
  </p:normalViewPr>
  <p:slideViewPr>
    <p:cSldViewPr>
      <p:cViewPr>
        <p:scale>
          <a:sx n="40" d="100"/>
          <a:sy n="40" d="100"/>
        </p:scale>
        <p:origin x="1757" y="26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3254"/>
    </p:cViewPr>
  </p:sorterViewPr>
  <p:notesViewPr>
    <p:cSldViewPr>
      <p:cViewPr varScale="1">
        <p:scale>
          <a:sx n="59" d="100"/>
          <a:sy n="59" d="100"/>
        </p:scale>
        <p:origin x="-1718" y="-8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F6CDEB-8D9F-494A-981C-60EC2DA5B07E}" type="datetimeFigureOut">
              <a:rPr lang="es-CL" smtClean="0"/>
              <a:pPr/>
              <a:t>10-07-2022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5EA548-B859-4C7E-9F13-B62A2EE0BEE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1B42A5-DCBD-445D-A18F-604300C2E831}" type="datetimeFigureOut">
              <a:rPr lang="es-CL" smtClean="0"/>
              <a:pPr/>
              <a:t>10-07-2022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256907-65FA-4ADD-AF03-B65FD77BC70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10-07-2022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10-07-2022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10-07-2022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10-07-2022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10-07-2022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10-07-2022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10-07-2022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10-07-2022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10-07-2022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10-07-2022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10-07-2022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9 Triángulo rectángulo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grpSp>
        <p:nvGrpSpPr>
          <p:cNvPr id="5" name="1 Grupo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6 Forma libre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" name="7 Forma libre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endParaRPr>
            </a:p>
          </p:txBody>
        </p:sp>
        <p:cxnSp>
          <p:nvCxnSpPr>
            <p:cNvPr id="10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11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25373-A482-49B7-9BBB-E888A889FCB1}" type="datetimeFigureOut">
              <a:rPr kumimoji="0" lang="es-CL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10-07-2022</a:t>
            </a:fld>
            <a:endParaRPr kumimoji="0" lang="es-CL" sz="1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12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000" b="0" i="0" u="none" strike="noStrike" kern="1200" cap="none" spc="0" normalizeH="0" baseline="0" noProof="0">
              <a:ln>
                <a:noFill/>
              </a:ln>
              <a:solidFill>
                <a:srgbClr val="0F6FC6">
                  <a:tint val="20000"/>
                </a:srgbClr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13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F8A2CF4-9F49-4F35-A30F-BB1EB4954487}" type="slidenum">
              <a:rPr kumimoji="0" lang="es-CL" altLang="es-CL" sz="1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ucida Sans Unicode" panose="020B0602030504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altLang="es-CL" sz="10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ucida Sans Unicode" panose="020B0602030504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1333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6D29E7-8C98-4CF4-AE1C-DA773BC997EA}" type="datetimeFigureOut">
              <a:rPr kumimoji="0" lang="es-CL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10-07-2022</a:t>
            </a:fld>
            <a:endParaRPr kumimoji="0" lang="es-CL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764D60-251E-4312-A63E-B46D09F7A87A}" type="slidenum">
              <a:rPr kumimoji="0" lang="es-CL" altLang="es-CL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 panose="020B0602030504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altLang="es-CL" sz="10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 panose="020B0602030504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4536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Cheurón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5" name="7 Cheurón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B793C2-057F-49F3-84EA-2D51310B5E63}" type="datetimeFigureOut">
              <a:rPr kumimoji="0" lang="es-CL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10-07-2022</a:t>
            </a:fld>
            <a:endParaRPr kumimoji="0" lang="es-CL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ECC9FC1-1E15-47FF-95D3-F758556BDA55}" type="slidenum">
              <a:rPr kumimoji="0" lang="es-CL" altLang="es-CL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 panose="020B0602030504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altLang="es-CL" sz="10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 panose="020B0602030504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71919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7551F1-E1D2-4258-8EBF-2E574B8551CF}" type="datetimeFigureOut">
              <a:rPr kumimoji="0" lang="es-CL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10-07-2022</a:t>
            </a:fld>
            <a:endParaRPr kumimoji="0" lang="es-CL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6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7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7E72A71-1B42-4EB7-8BB4-3369ED285881}" type="slidenum">
              <a:rPr kumimoji="0" lang="es-CL" altLang="es-CL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 panose="020B0602030504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altLang="es-CL" sz="10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 panose="020B0602030504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1757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E617F9-B7CC-4403-A2D8-59B019B7CCB7}" type="datetimeFigureOut">
              <a:rPr kumimoji="0" lang="es-CL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10-07-2022</a:t>
            </a:fld>
            <a:endParaRPr kumimoji="0" lang="es-CL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16C2AB1-E82C-4CA4-9AB0-A8CB8927A6FB}" type="slidenum">
              <a:rPr kumimoji="0" lang="es-CL" altLang="es-CL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 panose="020B0602030504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altLang="es-CL" sz="10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 panose="020B0602030504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5390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0E1A1E-92CA-48EB-A6C8-8A579CC697A6}" type="datetimeFigureOut">
              <a:rPr kumimoji="0" lang="es-CL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10-07-2022</a:t>
            </a:fld>
            <a:endParaRPr kumimoji="0" lang="es-CL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4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5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F156029-9C48-4F15-9434-4AB4BCCC1956}" type="slidenum">
              <a:rPr kumimoji="0" lang="es-CL" altLang="es-CL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 panose="020B0602030504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altLang="es-CL" sz="10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 panose="020B0602030504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46555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63ECE6-E3BF-47D1-B73E-CA526B956750}" type="datetimeFigureOut">
              <a:rPr kumimoji="0" lang="es-CL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10-07-2022</a:t>
            </a:fld>
            <a:endParaRPr kumimoji="0" lang="es-CL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3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4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7F68CE8-E4E7-406E-BDD6-F5484BF20493}" type="slidenum">
              <a:rPr kumimoji="0" lang="es-CL" altLang="es-CL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 panose="020B0602030504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altLang="es-CL" sz="10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 panose="020B0602030504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84829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C67DD09-F0C6-4CAA-9877-3645838DBCF0}" type="datetimeFigureOut">
              <a:rPr kumimoji="0" lang="es-CL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10-07-2022</a:t>
            </a:fld>
            <a:endParaRPr kumimoji="0" lang="es-CL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861410C-EC9E-4D93-AC2D-3096F6E3CC7D}" type="slidenum">
              <a:rPr kumimoji="0" lang="es-CL" altLang="es-CL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 panose="020B0602030504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altLang="es-CL" sz="10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 panose="020B0602030504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21815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Forma libre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8 Forma libre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cxnSp>
        <p:nvCxnSpPr>
          <p:cNvPr id="8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11 Cheurón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10" name="12 Cheurón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1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E157C4E-1AFF-4040-9919-5DEAF54913D0}" type="datetimeFigureOut">
              <a:rPr kumimoji="0" lang="es-CL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10-07-2022</a:t>
            </a:fld>
            <a:endParaRPr kumimoji="0" lang="es-CL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12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13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BCADDC0-5CBA-4885-B01D-30978C185E5E}" type="slidenum">
              <a:rPr kumimoji="0" lang="es-CL" altLang="es-CL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 panose="020B0602030504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altLang="es-CL" sz="10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 panose="020B0602030504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64628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F15F80-2577-41A0-938D-7FCA9D27BFBE}" type="datetimeFigureOut">
              <a:rPr kumimoji="0" lang="es-CL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10-07-2022</a:t>
            </a:fld>
            <a:endParaRPr kumimoji="0" lang="es-CL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35D10E2-7737-472B-84FF-820E14CBEC55}" type="slidenum">
              <a:rPr kumimoji="0" lang="es-CL" altLang="es-CL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 panose="020B0602030504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altLang="es-CL" sz="10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 panose="020B0602030504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6967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6EE2845-D747-43A3-BF12-0896FC5FAC92}" type="datetimeFigureOut">
              <a:rPr kumimoji="0" lang="es-CL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10-07-2022</a:t>
            </a:fld>
            <a:endParaRPr kumimoji="0" lang="es-CL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011209F-9899-48E3-B2C3-AB3DEF232C3C}" type="slidenum">
              <a:rPr kumimoji="0" lang="es-CL" altLang="es-CL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 panose="020B0602030504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altLang="es-CL" sz="10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 panose="020B0602030504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821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07578E-466B-4C24-AD4D-A822DFFABDBD}" type="datetimeFigureOut">
              <a:rPr lang="es-CL" smtClean="0"/>
              <a:pPr/>
              <a:t>10-07-2022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3321" name="29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  <a:endParaRPr lang="en-US" altLang="es-CL" smtClean="0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FontTx/>
              <a:buNone/>
              <a:defRPr kumimoji="0" sz="1000" b="0" smtClean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B25AE4-691D-4C1B-83BF-9963F30A8226}" type="datetimeFigureOut">
              <a:rPr kumimoji="0" lang="es-CL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10-07-2022</a:t>
            </a:fld>
            <a:endParaRPr kumimoji="0" lang="es-CL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buFontTx/>
              <a:buNone/>
              <a:defRPr kumimoji="0" sz="1000" b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000" b="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53F4B38-4786-4096-B886-B8E676520E82}" type="slidenum">
              <a:rPr kumimoji="0" lang="es-CL" altLang="es-CL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 panose="020B0602030504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altLang="es-CL" sz="10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 panose="020B0602030504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310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anose="05040102010807070707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anose="05020102010507070707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190 CuadroTexto"/>
          <p:cNvSpPr txBox="1"/>
          <p:nvPr/>
        </p:nvSpPr>
        <p:spPr>
          <a:xfrm>
            <a:off x="965175" y="315891"/>
            <a:ext cx="7215238" cy="1015663"/>
          </a:xfrm>
          <a:prstGeom prst="rect">
            <a:avLst/>
          </a:prstGeom>
          <a:ln w="28575">
            <a:solidFill>
              <a:srgbClr val="C00000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es-CL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U.T. N° 4 “</a:t>
            </a:r>
            <a:r>
              <a:rPr lang="es-ES" altLang="es-C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“NORMAS INTERNACIONALES: IALA – RIPA y COMUNICACIONES MARÍTIMAS”</a:t>
            </a:r>
            <a:r>
              <a:rPr kumimoji="0" lang="es-CL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”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(12 HORAS)</a:t>
            </a:r>
          </a:p>
        </p:txBody>
      </p:sp>
      <p:sp>
        <p:nvSpPr>
          <p:cNvPr id="43" name="42 Rectángulo"/>
          <p:cNvSpPr/>
          <p:nvPr/>
        </p:nvSpPr>
        <p:spPr>
          <a:xfrm>
            <a:off x="1320800" y="1628775"/>
            <a:ext cx="6500813" cy="43211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>
            <a:lvl1pPr marL="271463" indent="-27146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04863" indent="-3540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68400" indent="-1841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931988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39975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79717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437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157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6877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271463" marR="0" lvl="0" indent="-2714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Lucida Sans Unicode" panose="020B0602030504020204" pitchFamily="34" charset="0"/>
              <a:buAutoNum type="arabicPeriod"/>
              <a:tabLst/>
              <a:defRPr/>
            </a:pPr>
            <a:endParaRPr kumimoji="0" lang="es-CL" altLang="es-CL" sz="16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5" name="Tab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6900553"/>
              </p:ext>
            </p:extLst>
          </p:nvPr>
        </p:nvGraphicFramePr>
        <p:xfrm>
          <a:off x="1320801" y="1628775"/>
          <a:ext cx="6500812" cy="42138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500812">
                  <a:extLst>
                    <a:ext uri="{9D8B030D-6E8A-4147-A177-3AD203B41FA5}">
                      <a16:colId xmlns:a16="http://schemas.microsoft.com/office/drawing/2014/main" val="2279615173"/>
                    </a:ext>
                  </a:extLst>
                </a:gridCol>
              </a:tblGrid>
              <a:tr h="3888457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2"/>
                      </a:pPr>
                      <a:r>
                        <a:rPr lang="es-ES_tradnl" sz="2000" b="1" u="sng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Reglamento Internacional para Prevenir Abordajes (RIPA). (</a:t>
                      </a:r>
                      <a:r>
                        <a:rPr lang="es-ES_tradnl" sz="2000" b="0" u="sng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TM DIRECTEMAR N° 042 y Carta SHOA N° 470</a:t>
                      </a:r>
                      <a:r>
                        <a:rPr lang="es-ES_tradnl" sz="2000" b="1" u="sng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)</a:t>
                      </a:r>
                      <a:r>
                        <a:rPr lang="es-ES_tradnl" sz="2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:</a:t>
                      </a:r>
                      <a:endParaRPr lang="es-C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628650" lvl="0" indent="-2667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LcParenR"/>
                      </a:pPr>
                      <a:r>
                        <a:rPr lang="es-ES_tradnl" sz="16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Generalidades</a:t>
                      </a:r>
                      <a:r>
                        <a:rPr lang="es-ES_tradnl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endParaRPr lang="es-CL" sz="1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628650" lvl="0" indent="-2667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LcParenR"/>
                      </a:pPr>
                      <a:r>
                        <a:rPr kumimoji="0" lang="es-ES_tradnl" sz="1600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Reglas</a:t>
                      </a:r>
                      <a:r>
                        <a:rPr lang="es-ES_tradnl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de Rumbo y Gobierno.</a:t>
                      </a:r>
                      <a:endParaRPr lang="es-CL" sz="1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628650" lvl="0" indent="-2667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LcParenR"/>
                      </a:pPr>
                      <a:r>
                        <a:rPr lang="es-ES_tradnl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Luces y marcas de navegación.</a:t>
                      </a:r>
                      <a:endParaRPr lang="es-CL" sz="1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628650" lvl="0" indent="-266700" algn="just">
                        <a:lnSpc>
                          <a:spcPct val="115000"/>
                        </a:lnSpc>
                        <a:spcAft>
                          <a:spcPts val="600"/>
                        </a:spcAft>
                        <a:buFont typeface="+mj-lt"/>
                        <a:buAutoNum type="alphaLcParenR"/>
                      </a:pPr>
                      <a:r>
                        <a:rPr lang="es-ES_tradnl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Señales acústicas y luminosas</a:t>
                      </a:r>
                      <a:r>
                        <a:rPr lang="es-ES_tradnl" sz="16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</a:p>
                    <a:p>
                      <a:pPr marL="361950" lvl="0" indent="0" algn="just">
                        <a:lnSpc>
                          <a:spcPct val="115000"/>
                        </a:lnSpc>
                        <a:spcAft>
                          <a:spcPts val="600"/>
                        </a:spcAft>
                        <a:buFont typeface="+mj-lt"/>
                        <a:buNone/>
                      </a:pPr>
                      <a:r>
                        <a:rPr lang="es-ES_tradnl" sz="1800" b="1" u="sng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Navegación Básica en Simulador</a:t>
                      </a:r>
                      <a:r>
                        <a:rPr lang="es-ES_tradnl" sz="180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:</a:t>
                      </a:r>
                    </a:p>
                    <a:p>
                      <a:pPr marL="647700" lvl="0" indent="-285750" algn="just">
                        <a:lnSpc>
                          <a:spcPct val="115000"/>
                        </a:lnSpc>
                        <a:spcAft>
                          <a:spcPts val="6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s-ES_tradnl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Reconocimiento</a:t>
                      </a:r>
                      <a:r>
                        <a:rPr lang="es-ES_tradnl" sz="14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Costa – Carta – Radar.</a:t>
                      </a:r>
                    </a:p>
                    <a:p>
                      <a:pPr marL="647700" lvl="0" indent="-285750" algn="just">
                        <a:lnSpc>
                          <a:spcPct val="115000"/>
                        </a:lnSpc>
                        <a:spcAft>
                          <a:spcPts val="6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s-ES_tradnl" sz="14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Situación por Demarcaciones y Distancias de radar.</a:t>
                      </a:r>
                    </a:p>
                    <a:p>
                      <a:pPr marL="647700" lvl="0" indent="-285750" algn="just">
                        <a:lnSpc>
                          <a:spcPct val="115000"/>
                        </a:lnSpc>
                        <a:spcAft>
                          <a:spcPts val="6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s-ES_tradnl" sz="14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Navegación sin tráfico y buenas condiciones.</a:t>
                      </a:r>
                    </a:p>
                    <a:p>
                      <a:pPr marL="647700" lvl="0" indent="-285750" algn="just">
                        <a:lnSpc>
                          <a:spcPct val="115000"/>
                        </a:lnSpc>
                        <a:spcAft>
                          <a:spcPts val="6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s-ES_tradnl" sz="14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Reconocimiento sistema de balizamiento IALA “B”.</a:t>
                      </a:r>
                    </a:p>
                    <a:p>
                      <a:pPr marL="647700" lvl="0" indent="-285750" algn="just">
                        <a:lnSpc>
                          <a:spcPct val="115000"/>
                        </a:lnSpc>
                        <a:spcAft>
                          <a:spcPts val="6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s-ES_tradnl" sz="14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Reporte Standard.</a:t>
                      </a:r>
                      <a:endParaRPr lang="es-ES_tradnl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361950" lvl="0" indent="0" algn="just">
                        <a:lnSpc>
                          <a:spcPct val="115000"/>
                        </a:lnSpc>
                        <a:spcAft>
                          <a:spcPts val="600"/>
                        </a:spcAft>
                        <a:buFont typeface="+mj-lt"/>
                        <a:buNone/>
                      </a:pP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89535" marR="89535" marT="0" marB="0"/>
                </a:tc>
                <a:extLst>
                  <a:ext uri="{0D108BD9-81ED-4DB2-BD59-A6C34878D82A}">
                    <a16:rowId xmlns:a16="http://schemas.microsoft.com/office/drawing/2014/main" val="1055913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1946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190 CuadroTexto"/>
          <p:cNvSpPr txBox="1"/>
          <p:nvPr/>
        </p:nvSpPr>
        <p:spPr>
          <a:xfrm>
            <a:off x="965175" y="315891"/>
            <a:ext cx="7215238" cy="1015663"/>
          </a:xfrm>
          <a:prstGeom prst="rect">
            <a:avLst/>
          </a:prstGeom>
          <a:ln w="28575">
            <a:solidFill>
              <a:srgbClr val="C00000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es-CL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U.T. N° 4 “</a:t>
            </a:r>
            <a:r>
              <a:rPr lang="es-ES" altLang="es-C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“NORMAS INTERNACIONALES: IALA – RIPA y COMUNICACIONES MARÍTIMAS”</a:t>
            </a:r>
            <a:r>
              <a:rPr kumimoji="0" lang="es-CL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”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(12 HORAS)</a:t>
            </a:r>
          </a:p>
        </p:txBody>
      </p:sp>
      <p:sp>
        <p:nvSpPr>
          <p:cNvPr id="2" name="Rectángulo 1"/>
          <p:cNvSpPr/>
          <p:nvPr/>
        </p:nvSpPr>
        <p:spPr>
          <a:xfrm>
            <a:off x="979613" y="1916832"/>
            <a:ext cx="7200800" cy="40934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just"/>
            <a:endParaRPr lang="es-CL" sz="10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s-CL" sz="3200" b="1" u="sng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CATEGORÍAS DE BUQUE</a:t>
            </a:r>
            <a:r>
              <a:rPr lang="es-CL" sz="32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es-CL" sz="3200" b="1" u="sng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just"/>
            <a:endParaRPr lang="es-CL" sz="3200" u="sng" dirty="0" smtClean="0">
              <a:solidFill>
                <a:srgbClr val="562213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61950" indent="-361950" algn="just">
              <a:buFont typeface="Wingdings" panose="05000000000000000000" pitchFamily="2" charset="2"/>
              <a:buChar char="§"/>
            </a:pPr>
            <a:r>
              <a:rPr lang="es-CL" sz="24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Buque </a:t>
            </a:r>
            <a:r>
              <a:rPr lang="es-CL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 propulsión </a:t>
            </a:r>
            <a:r>
              <a:rPr lang="es-CL" sz="24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mecánica. </a:t>
            </a:r>
            <a:endParaRPr lang="es-CL" sz="2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61950" indent="-361950" algn="just">
              <a:buFont typeface="Wingdings" panose="05000000000000000000" pitchFamily="2" charset="2"/>
              <a:buChar char="§"/>
            </a:pPr>
            <a:r>
              <a:rPr lang="es-CL" sz="24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Buque </a:t>
            </a:r>
            <a:r>
              <a:rPr lang="es-CL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sin </a:t>
            </a:r>
            <a:r>
              <a:rPr lang="es-CL" sz="24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gobierno. </a:t>
            </a:r>
            <a:endParaRPr lang="es-CL" sz="2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61950" indent="-361950" algn="just">
              <a:buFont typeface="Wingdings" panose="05000000000000000000" pitchFamily="2" charset="2"/>
              <a:buChar char="§"/>
            </a:pPr>
            <a:r>
              <a:rPr lang="es-ES" sz="24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Buque </a:t>
            </a:r>
            <a:r>
              <a:rPr lang="es-ES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 capacidad de maniobra restringida. </a:t>
            </a:r>
          </a:p>
          <a:p>
            <a:pPr marL="361950" indent="-361950" algn="just">
              <a:buFont typeface="Wingdings" panose="05000000000000000000" pitchFamily="2" charset="2"/>
              <a:buChar char="§"/>
            </a:pPr>
            <a:r>
              <a:rPr lang="es-ES" sz="24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Buque </a:t>
            </a:r>
            <a:r>
              <a:rPr lang="es-ES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 capacidad de maniobra restringida por su </a:t>
            </a:r>
            <a:r>
              <a:rPr lang="es-ES" sz="24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calado. </a:t>
            </a:r>
            <a:endParaRPr lang="es-ES" sz="2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61950" indent="-361950" algn="just">
              <a:buFont typeface="Wingdings" panose="05000000000000000000" pitchFamily="2" charset="2"/>
              <a:buChar char="§"/>
            </a:pPr>
            <a:r>
              <a:rPr lang="es-CL" sz="24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Buque </a:t>
            </a:r>
            <a:r>
              <a:rPr lang="es-CL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dedicado a la </a:t>
            </a:r>
            <a:r>
              <a:rPr lang="es-CL" sz="24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pesca. </a:t>
            </a:r>
            <a:endParaRPr lang="es-CL" sz="2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61950" indent="-361950" algn="just">
              <a:buFont typeface="Wingdings" panose="05000000000000000000" pitchFamily="2" charset="2"/>
              <a:buChar char="§"/>
            </a:pPr>
            <a:r>
              <a:rPr lang="es-CL" sz="24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Buque </a:t>
            </a:r>
            <a:r>
              <a:rPr lang="es-CL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s-CL" sz="24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vela. </a:t>
            </a:r>
            <a:endParaRPr lang="es-CL" sz="2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61950" indent="-361950" algn="just"/>
            <a:endParaRPr lang="es-CL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88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190 CuadroTexto"/>
          <p:cNvSpPr txBox="1"/>
          <p:nvPr/>
        </p:nvSpPr>
        <p:spPr>
          <a:xfrm>
            <a:off x="965175" y="315891"/>
            <a:ext cx="7215238" cy="1015663"/>
          </a:xfrm>
          <a:prstGeom prst="rect">
            <a:avLst/>
          </a:prstGeom>
          <a:ln w="28575">
            <a:solidFill>
              <a:srgbClr val="C00000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es-CL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U.T. N° 4 “</a:t>
            </a:r>
            <a:r>
              <a:rPr lang="es-ES" altLang="es-C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“NORMAS INTERNACIONALES: IALA – RIPA y COMUNICACIONES MARÍTIMAS”</a:t>
            </a:r>
            <a:r>
              <a:rPr kumimoji="0" lang="es-CL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”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(12 HORAS)</a:t>
            </a:r>
          </a:p>
        </p:txBody>
      </p:sp>
      <p:sp>
        <p:nvSpPr>
          <p:cNvPr id="2" name="Rectángulo 1"/>
          <p:cNvSpPr/>
          <p:nvPr/>
        </p:nvSpPr>
        <p:spPr>
          <a:xfrm>
            <a:off x="1035000" y="1772816"/>
            <a:ext cx="7215238" cy="461664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CL" sz="3200" b="1" u="sng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OBLIGACIONES</a:t>
            </a:r>
            <a:r>
              <a:rPr lang="es-CL" sz="32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marL="457200" indent="-457200">
              <a:buFont typeface="+mj-lt"/>
              <a:buAutoNum type="arabicParenR"/>
            </a:pPr>
            <a:r>
              <a:rPr lang="es-ES" sz="20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Buque </a:t>
            </a:r>
            <a:r>
              <a:rPr lang="es-ES" sz="2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propulsión mecánica </a:t>
            </a:r>
            <a:r>
              <a:rPr lang="es-ES" sz="2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navegando, mantenerse </a:t>
            </a:r>
            <a:r>
              <a:rPr lang="es-ES" sz="20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apartado </a:t>
            </a:r>
            <a:r>
              <a:rPr lang="es-ES" sz="2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de: </a:t>
            </a:r>
          </a:p>
          <a:p>
            <a:pPr marL="731838" indent="-285750">
              <a:buFont typeface="Wingdings" panose="05000000000000000000" pitchFamily="2" charset="2"/>
              <a:buChar char="§"/>
            </a:pPr>
            <a:r>
              <a:rPr lang="es-CL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Buque </a:t>
            </a:r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Sin </a:t>
            </a:r>
            <a:r>
              <a:rPr lang="es-CL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gobierno. </a:t>
            </a:r>
            <a:endParaRPr lang="es-CL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31838" indent="-285750">
              <a:buFont typeface="Wingdings" panose="05000000000000000000" pitchFamily="2" charset="2"/>
              <a:buChar char="§"/>
            </a:pPr>
            <a:r>
              <a:rPr lang="es-ES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Buque </a:t>
            </a:r>
            <a:r>
              <a:rPr lang="es-ES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 capacidad de maniobra restringida </a:t>
            </a:r>
          </a:p>
          <a:p>
            <a:pPr marL="731838" indent="-285750">
              <a:buFont typeface="Wingdings" panose="05000000000000000000" pitchFamily="2" charset="2"/>
              <a:buChar char="§"/>
            </a:pPr>
            <a:r>
              <a:rPr lang="es-CL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Buque </a:t>
            </a:r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dedicado a la pesca. </a:t>
            </a:r>
          </a:p>
          <a:p>
            <a:pPr marL="731838" indent="-285750">
              <a:buFont typeface="Wingdings" panose="05000000000000000000" pitchFamily="2" charset="2"/>
              <a:buChar char="§"/>
            </a:pPr>
            <a:r>
              <a:rPr lang="es-CL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Buque </a:t>
            </a:r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la vela. </a:t>
            </a:r>
          </a:p>
          <a:p>
            <a:pPr marL="457200" indent="-457200">
              <a:buFont typeface="+mj-lt"/>
              <a:buAutoNum type="arabicParenR" startAt="2"/>
            </a:pPr>
            <a:r>
              <a:rPr lang="es-ES" sz="20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Buque a vela </a:t>
            </a:r>
            <a:r>
              <a:rPr lang="es-ES" sz="20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navegación, mantenerse apartado de: </a:t>
            </a:r>
          </a:p>
          <a:p>
            <a:pPr marL="719138" indent="-273050">
              <a:buFont typeface="Wingdings" panose="05000000000000000000" pitchFamily="2" charset="2"/>
              <a:buChar char="§"/>
            </a:pPr>
            <a:r>
              <a:rPr lang="es-CL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Buque Sin gobierno. </a:t>
            </a:r>
          </a:p>
          <a:p>
            <a:pPr marL="719138" indent="-273050">
              <a:buFont typeface="Wingdings" panose="05000000000000000000" pitchFamily="2" charset="2"/>
              <a:buChar char="§"/>
            </a:pPr>
            <a:r>
              <a:rPr lang="es-ES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Buque con capacidad de maniobra restringida. </a:t>
            </a:r>
          </a:p>
          <a:p>
            <a:pPr marL="719138" indent="-273050">
              <a:buFont typeface="Wingdings" panose="05000000000000000000" pitchFamily="2" charset="2"/>
              <a:buChar char="§"/>
            </a:pPr>
            <a:r>
              <a:rPr lang="es-CL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Buque dedicado a la pesca. </a:t>
            </a:r>
          </a:p>
          <a:p>
            <a:pPr marL="457200" indent="-457200">
              <a:buFont typeface="+mj-lt"/>
              <a:buAutoNum type="arabicParenR" startAt="3"/>
            </a:pPr>
            <a:r>
              <a:rPr lang="es-ES" sz="20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Buque </a:t>
            </a:r>
            <a:r>
              <a:rPr lang="es-ES" sz="2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dedicado a la pesca</a:t>
            </a:r>
            <a:r>
              <a:rPr lang="es-ES" sz="2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en navegación, dentro de lo posible mantenerse </a:t>
            </a:r>
            <a:r>
              <a:rPr lang="es-ES" sz="20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apartado </a:t>
            </a:r>
            <a:r>
              <a:rPr lang="es-ES" sz="2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de: </a:t>
            </a:r>
          </a:p>
          <a:p>
            <a:pPr marL="719138" indent="-273050">
              <a:buFont typeface="Wingdings" panose="05000000000000000000" pitchFamily="2" charset="2"/>
              <a:buChar char="§"/>
            </a:pPr>
            <a:r>
              <a:rPr lang="es-CL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Buque </a:t>
            </a:r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Sin </a:t>
            </a:r>
            <a:r>
              <a:rPr lang="es-CL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gobierno. </a:t>
            </a:r>
            <a:endParaRPr lang="es-CL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19138" indent="-273050">
              <a:buFont typeface="Wingdings" panose="05000000000000000000" pitchFamily="2" charset="2"/>
              <a:buChar char="§"/>
            </a:pPr>
            <a:r>
              <a:rPr lang="es-ES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Buque </a:t>
            </a:r>
            <a:r>
              <a:rPr lang="es-ES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 capacidad de maniobra restringida. </a:t>
            </a:r>
            <a:endParaRPr lang="es-CL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2485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190 CuadroTexto"/>
          <p:cNvSpPr txBox="1"/>
          <p:nvPr/>
        </p:nvSpPr>
        <p:spPr>
          <a:xfrm>
            <a:off x="965175" y="315891"/>
            <a:ext cx="7215238" cy="1015663"/>
          </a:xfrm>
          <a:prstGeom prst="rect">
            <a:avLst/>
          </a:prstGeom>
          <a:ln w="28575">
            <a:solidFill>
              <a:srgbClr val="C00000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es-CL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U.T. N° 4 “</a:t>
            </a:r>
            <a:r>
              <a:rPr lang="es-ES" altLang="es-C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“NORMAS INTERNACIONALES: IALA – RIPA y COMUNICACIONES MARÍTIMAS”</a:t>
            </a:r>
            <a:r>
              <a:rPr kumimoji="0" lang="es-CL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”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(12 HORAS)</a:t>
            </a:r>
          </a:p>
        </p:txBody>
      </p:sp>
      <p:sp>
        <p:nvSpPr>
          <p:cNvPr id="43" name="42 Rectángulo"/>
          <p:cNvSpPr/>
          <p:nvPr/>
        </p:nvSpPr>
        <p:spPr>
          <a:xfrm>
            <a:off x="1320800" y="1628775"/>
            <a:ext cx="6500813" cy="43211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>
            <a:lvl1pPr marL="271463" indent="-27146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04863" indent="-3540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68400" indent="-1841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931988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39975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79717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437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157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6877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271463" marR="0" lvl="0" indent="-2714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Lucida Sans Unicode" panose="020B0602030504020204" pitchFamily="34" charset="0"/>
              <a:buAutoNum type="arabicPeriod"/>
              <a:tabLst/>
              <a:defRPr/>
            </a:pPr>
            <a:endParaRPr kumimoji="0" lang="es-CL" altLang="es-CL" sz="16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5" name="Tab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773162"/>
              </p:ext>
            </p:extLst>
          </p:nvPr>
        </p:nvGraphicFramePr>
        <p:xfrm>
          <a:off x="965175" y="1532344"/>
          <a:ext cx="7215238" cy="46329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15238">
                  <a:extLst>
                    <a:ext uri="{9D8B030D-6E8A-4147-A177-3AD203B41FA5}">
                      <a16:colId xmlns:a16="http://schemas.microsoft.com/office/drawing/2014/main" val="2279615173"/>
                    </a:ext>
                  </a:extLst>
                </a:gridCol>
              </a:tblGrid>
              <a:tr h="3888457">
                <a:tc>
                  <a:txBody>
                    <a:bodyPr/>
                    <a:lstStyle/>
                    <a:p>
                      <a:pPr algn="ctr"/>
                      <a:r>
                        <a:rPr lang="es-CL" sz="3200" b="1" i="0" u="sng" strike="noStrike" baseline="0" dirty="0" smtClean="0">
                          <a:solidFill>
                            <a:srgbClr val="C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DEFINICIONES</a:t>
                      </a:r>
                      <a:r>
                        <a:rPr lang="es-CL" sz="3200" b="1" i="0" u="none" strike="noStrike" baseline="0" dirty="0" smtClean="0">
                          <a:solidFill>
                            <a:srgbClr val="C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</a:p>
                    <a:p>
                      <a:endParaRPr lang="es-ES" sz="1600" b="0" i="0" u="none" strike="noStrike" baseline="0" dirty="0" smtClean="0">
                        <a:solidFill>
                          <a:srgbClr val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s-ES" sz="1600" b="1" i="0" u="none" strike="noStrike" baseline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LUZ DE TOPE</a:t>
                      </a:r>
                      <a:r>
                        <a:rPr lang="es-ES" sz="1600" b="0" i="0" u="none" strike="noStrike" baseline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: Luz blanca, que cubre arco de 225º, siendo visible desde la proa del buque hasta 22,5º a popa del través de ambas bandas.</a:t>
                      </a:r>
                    </a:p>
                    <a:p>
                      <a:r>
                        <a:rPr lang="es-ES" sz="1600" b="0" i="0" u="none" strike="noStrike" baseline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s-ES" sz="1600" b="1" i="0" u="none" strike="noStrike" baseline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LUZ DE COSTADO</a:t>
                      </a:r>
                      <a:r>
                        <a:rPr lang="es-ES" sz="1600" b="0" i="0" u="none" strike="noStrike" baseline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: Es una </a:t>
                      </a:r>
                      <a:r>
                        <a:rPr lang="es-ES" sz="1600" b="1" i="0" u="none" strike="noStrike" baseline="0" dirty="0" smtClean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luz roja </a:t>
                      </a:r>
                      <a:r>
                        <a:rPr lang="es-ES" sz="1600" b="0" i="0" u="none" strike="noStrike" baseline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para babor y </a:t>
                      </a:r>
                      <a:r>
                        <a:rPr lang="es-ES" sz="1600" b="1" i="0" u="none" strike="noStrike" baseline="0" dirty="0" smtClean="0">
                          <a:solidFill>
                            <a:srgbClr val="00AF5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verde </a:t>
                      </a:r>
                      <a:r>
                        <a:rPr lang="es-ES" sz="1600" b="0" i="0" u="none" strike="noStrike" baseline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para estribor, que cubren respectivamente un arco de 112,5º, siendo visibles desde la proa del buque hasta 22,5º a popa del través de su banda respectiva.</a:t>
                      </a:r>
                    </a:p>
                    <a:p>
                      <a:r>
                        <a:rPr lang="es-ES" sz="1600" b="0" i="0" u="none" strike="noStrike" baseline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s-ES" sz="1600" b="1" i="0" u="none" strike="noStrike" baseline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LUZ DE ALCANCE</a:t>
                      </a:r>
                      <a:r>
                        <a:rPr lang="es-ES" sz="1600" b="0" i="0" u="none" strike="noStrike" baseline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: Luz blanca, ubicada lo más cercana a la popa del buque, que cubre un arco de 135º, siendo visible hasta los 67,5º a ambas bandas de la popa.</a:t>
                      </a:r>
                    </a:p>
                    <a:p>
                      <a:r>
                        <a:rPr lang="es-ES" sz="1600" b="0" i="0" u="none" strike="noStrike" baseline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s-ES" sz="1600" b="1" i="0" u="none" strike="noStrike" baseline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LUZ DE REMOLQUE</a:t>
                      </a:r>
                      <a:r>
                        <a:rPr lang="es-ES" sz="1600" b="0" i="0" u="none" strike="noStrike" baseline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: Igual a la luz de alcance pero </a:t>
                      </a:r>
                      <a:r>
                        <a:rPr lang="es-ES" sz="1600" b="1" i="0" u="none" strike="noStrike" baseline="0" dirty="0" smtClean="0">
                          <a:solidFill>
                            <a:srgbClr val="FFC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amarilla</a:t>
                      </a:r>
                      <a:r>
                        <a:rPr lang="es-ES" sz="1600" b="0" i="0" u="none" strike="noStrike" baseline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</a:p>
                    <a:p>
                      <a:r>
                        <a:rPr lang="es-ES" sz="1600" b="0" i="0" u="none" strike="noStrike" baseline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s-ES" sz="1600" b="1" i="0" u="none" strike="noStrike" baseline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LUZ TODO HORIZONTE</a:t>
                      </a:r>
                      <a:r>
                        <a:rPr lang="es-ES" sz="1600" b="0" i="0" u="none" strike="noStrike" baseline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: Luz visible sin interrupción en un arco de 360º </a:t>
                      </a:r>
                    </a:p>
                    <a:p>
                      <a:endParaRPr lang="es-ES" sz="1600" b="0" i="0" u="none" strike="noStrike" baseline="0" dirty="0" smtClean="0">
                        <a:solidFill>
                          <a:srgbClr val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s-ES" sz="1600" b="1" i="0" u="none" strike="noStrike" baseline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LUZ CENTELLEANTE</a:t>
                      </a:r>
                      <a:r>
                        <a:rPr lang="es-ES" sz="1600" b="0" i="0" u="none" strike="noStrike" baseline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: Luz que produce destellos a intervalos regulares con frecuencia de 120 destellos por minuto o más. </a:t>
                      </a:r>
                    </a:p>
                  </a:txBody>
                  <a:tcPr marL="89535" marR="89535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5913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1472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190 CuadroTexto"/>
          <p:cNvSpPr txBox="1"/>
          <p:nvPr/>
        </p:nvSpPr>
        <p:spPr>
          <a:xfrm>
            <a:off x="965175" y="315891"/>
            <a:ext cx="7215238" cy="1015663"/>
          </a:xfrm>
          <a:prstGeom prst="rect">
            <a:avLst/>
          </a:prstGeom>
          <a:ln w="28575">
            <a:solidFill>
              <a:srgbClr val="C00000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es-CL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U.T. N° 4 “</a:t>
            </a:r>
            <a:r>
              <a:rPr lang="es-ES" altLang="es-C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“NORMAS INTERNACIONALES: IALA – RIPA y COMUNICACIONES MARÍTIMAS”</a:t>
            </a:r>
            <a:r>
              <a:rPr kumimoji="0" lang="es-CL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”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(12 HORAS)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13473" t="30313" r="46126" b="16532"/>
          <a:stretch/>
        </p:blipFill>
        <p:spPr>
          <a:xfrm>
            <a:off x="965175" y="1476076"/>
            <a:ext cx="7215238" cy="53373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2579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190 CuadroTexto"/>
          <p:cNvSpPr txBox="1"/>
          <p:nvPr/>
        </p:nvSpPr>
        <p:spPr>
          <a:xfrm>
            <a:off x="965175" y="315891"/>
            <a:ext cx="7215238" cy="1015663"/>
          </a:xfrm>
          <a:prstGeom prst="rect">
            <a:avLst/>
          </a:prstGeom>
          <a:ln w="28575">
            <a:solidFill>
              <a:srgbClr val="C00000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es-CL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U.T. N° 4 “</a:t>
            </a:r>
            <a:r>
              <a:rPr lang="es-ES" altLang="es-C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“NORMAS INTERNACIONALES: IALA – RIPA y COMUNICACIONES MARÍTIMAS”</a:t>
            </a:r>
            <a:r>
              <a:rPr kumimoji="0" lang="es-CL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”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(12 HORAS)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753" y="2123309"/>
            <a:ext cx="5135873" cy="368195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Rectángulo 2"/>
          <p:cNvSpPr/>
          <p:nvPr/>
        </p:nvSpPr>
        <p:spPr>
          <a:xfrm>
            <a:off x="1187624" y="1412776"/>
            <a:ext cx="68407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CL" sz="1400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/>
            <a:r>
              <a:rPr lang="es-ES" b="1" dirty="0" smtClean="0">
                <a:latin typeface="Arial" panose="020B0604020202020204" pitchFamily="34" charset="0"/>
              </a:rPr>
              <a:t>BUQUE DE PROPULSIÓN MECÁNICA EN NAVEGACIÓN </a:t>
            </a:r>
            <a:endParaRPr lang="es-CL" dirty="0"/>
          </a:p>
        </p:txBody>
      </p:sp>
      <p:grpSp>
        <p:nvGrpSpPr>
          <p:cNvPr id="15" name="Grupo 14"/>
          <p:cNvGrpSpPr/>
          <p:nvPr/>
        </p:nvGrpSpPr>
        <p:grpSpPr>
          <a:xfrm>
            <a:off x="6660232" y="2888360"/>
            <a:ext cx="1584176" cy="1548752"/>
            <a:chOff x="6876256" y="2492896"/>
            <a:chExt cx="1584176" cy="1548752"/>
          </a:xfrm>
        </p:grpSpPr>
        <p:sp>
          <p:nvSpPr>
            <p:cNvPr id="8" name="Proceso 7"/>
            <p:cNvSpPr/>
            <p:nvPr/>
          </p:nvSpPr>
          <p:spPr>
            <a:xfrm>
              <a:off x="6876256" y="2492896"/>
              <a:ext cx="1584176" cy="1548752"/>
            </a:xfrm>
            <a:prstGeom prst="flowChartProcess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grpSp>
          <p:nvGrpSpPr>
            <p:cNvPr id="7" name="Grupo 6"/>
            <p:cNvGrpSpPr/>
            <p:nvPr/>
          </p:nvGrpSpPr>
          <p:grpSpPr>
            <a:xfrm>
              <a:off x="7081390" y="2662064"/>
              <a:ext cx="1188166" cy="1220825"/>
              <a:chOff x="7081390" y="2662064"/>
              <a:chExt cx="1188166" cy="1220825"/>
            </a:xfrm>
          </p:grpSpPr>
          <p:sp>
            <p:nvSpPr>
              <p:cNvPr id="6" name="Conector 5"/>
              <p:cNvSpPr/>
              <p:nvPr/>
            </p:nvSpPr>
            <p:spPr>
              <a:xfrm>
                <a:off x="7549480" y="2662064"/>
                <a:ext cx="262880" cy="262880"/>
              </a:xfrm>
              <a:prstGeom prst="flowChartConnector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2" name="Conector 11"/>
              <p:cNvSpPr/>
              <p:nvPr/>
            </p:nvSpPr>
            <p:spPr>
              <a:xfrm>
                <a:off x="7560362" y="3249894"/>
                <a:ext cx="262880" cy="262880"/>
              </a:xfrm>
              <a:prstGeom prst="flowChartConnector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3" name="Conector 12"/>
              <p:cNvSpPr/>
              <p:nvPr/>
            </p:nvSpPr>
            <p:spPr>
              <a:xfrm>
                <a:off x="7081390" y="3609127"/>
                <a:ext cx="262880" cy="262880"/>
              </a:xfrm>
              <a:prstGeom prst="flowChartConnector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4" name="Conector 13"/>
              <p:cNvSpPr/>
              <p:nvPr/>
            </p:nvSpPr>
            <p:spPr>
              <a:xfrm>
                <a:off x="8006676" y="3620009"/>
                <a:ext cx="262880" cy="262880"/>
              </a:xfrm>
              <a:prstGeom prst="flowChartConnector">
                <a:avLst/>
              </a:prstGeom>
              <a:solidFill>
                <a:srgbClr val="00B05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0616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190 CuadroTexto"/>
          <p:cNvSpPr txBox="1"/>
          <p:nvPr/>
        </p:nvSpPr>
        <p:spPr>
          <a:xfrm>
            <a:off x="965175" y="315891"/>
            <a:ext cx="7215238" cy="1015663"/>
          </a:xfrm>
          <a:prstGeom prst="rect">
            <a:avLst/>
          </a:prstGeom>
          <a:ln w="28575">
            <a:solidFill>
              <a:srgbClr val="C00000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es-CL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U.T. N° 4 “</a:t>
            </a:r>
            <a:r>
              <a:rPr lang="es-ES" altLang="es-C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“NORMAS INTERNACIONALES: IALA – RIPA y COMUNICACIONES MARÍTIMAS”</a:t>
            </a:r>
            <a:r>
              <a:rPr kumimoji="0" lang="es-CL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”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(12 HORAS)</a:t>
            </a:r>
          </a:p>
        </p:txBody>
      </p:sp>
      <p:grpSp>
        <p:nvGrpSpPr>
          <p:cNvPr id="15" name="Grupo 14"/>
          <p:cNvGrpSpPr/>
          <p:nvPr/>
        </p:nvGrpSpPr>
        <p:grpSpPr>
          <a:xfrm>
            <a:off x="1109191" y="1979090"/>
            <a:ext cx="870522" cy="811588"/>
            <a:chOff x="6876256" y="2492896"/>
            <a:chExt cx="1584176" cy="1548752"/>
          </a:xfrm>
        </p:grpSpPr>
        <p:sp>
          <p:nvSpPr>
            <p:cNvPr id="8" name="Proceso 7"/>
            <p:cNvSpPr/>
            <p:nvPr/>
          </p:nvSpPr>
          <p:spPr>
            <a:xfrm>
              <a:off x="6876256" y="2492896"/>
              <a:ext cx="1584176" cy="1548752"/>
            </a:xfrm>
            <a:prstGeom prst="flowChartProcess">
              <a:avLst/>
            </a:prstGeom>
            <a:solidFill>
              <a:schemeClr val="tx1"/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grpSp>
          <p:nvGrpSpPr>
            <p:cNvPr id="7" name="Grupo 6"/>
            <p:cNvGrpSpPr/>
            <p:nvPr/>
          </p:nvGrpSpPr>
          <p:grpSpPr>
            <a:xfrm>
              <a:off x="7081390" y="2662064"/>
              <a:ext cx="1188166" cy="1220825"/>
              <a:chOff x="7081390" y="2662064"/>
              <a:chExt cx="1188166" cy="1220825"/>
            </a:xfrm>
          </p:grpSpPr>
          <p:sp>
            <p:nvSpPr>
              <p:cNvPr id="6" name="Conector 5"/>
              <p:cNvSpPr/>
              <p:nvPr/>
            </p:nvSpPr>
            <p:spPr>
              <a:xfrm>
                <a:off x="7549480" y="2662064"/>
                <a:ext cx="262880" cy="262880"/>
              </a:xfrm>
              <a:prstGeom prst="flowChartConnector">
                <a:avLst/>
              </a:prstGeom>
              <a:solidFill>
                <a:schemeClr val="bg1"/>
              </a:solidFill>
              <a:ln w="12700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2" name="Conector 11"/>
              <p:cNvSpPr/>
              <p:nvPr/>
            </p:nvSpPr>
            <p:spPr>
              <a:xfrm>
                <a:off x="7560362" y="3249894"/>
                <a:ext cx="262880" cy="262880"/>
              </a:xfrm>
              <a:prstGeom prst="flowChartConnector">
                <a:avLst/>
              </a:prstGeom>
              <a:solidFill>
                <a:schemeClr val="bg1"/>
              </a:solidFill>
              <a:ln w="12700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3" name="Conector 12"/>
              <p:cNvSpPr/>
              <p:nvPr/>
            </p:nvSpPr>
            <p:spPr>
              <a:xfrm>
                <a:off x="7081390" y="3609127"/>
                <a:ext cx="262880" cy="262880"/>
              </a:xfrm>
              <a:prstGeom prst="flowChartConnector">
                <a:avLst/>
              </a:prstGeom>
              <a:solidFill>
                <a:srgbClr val="FF0000"/>
              </a:solidFill>
              <a:ln w="12700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4" name="Conector 13"/>
              <p:cNvSpPr/>
              <p:nvPr/>
            </p:nvSpPr>
            <p:spPr>
              <a:xfrm>
                <a:off x="8006676" y="3620009"/>
                <a:ext cx="262880" cy="262880"/>
              </a:xfrm>
              <a:prstGeom prst="flowChartConnector">
                <a:avLst/>
              </a:prstGeom>
              <a:solidFill>
                <a:srgbClr val="00B050"/>
              </a:solidFill>
              <a:ln w="12700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sp>
        <p:nvSpPr>
          <p:cNvPr id="4" name="CuadroTexto 3"/>
          <p:cNvSpPr txBox="1"/>
          <p:nvPr/>
        </p:nvSpPr>
        <p:spPr>
          <a:xfrm>
            <a:off x="2339752" y="2132856"/>
            <a:ext cx="6566221" cy="369332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/>
              <a:t>Buque viene por la proa navegando de vuelta encontrada</a:t>
            </a:r>
            <a:endParaRPr lang="es-CL" dirty="0"/>
          </a:p>
        </p:txBody>
      </p:sp>
      <p:grpSp>
        <p:nvGrpSpPr>
          <p:cNvPr id="23" name="Grupo 22"/>
          <p:cNvGrpSpPr/>
          <p:nvPr/>
        </p:nvGrpSpPr>
        <p:grpSpPr>
          <a:xfrm>
            <a:off x="1115616" y="2996952"/>
            <a:ext cx="2304256" cy="828672"/>
            <a:chOff x="1115616" y="3104384"/>
            <a:chExt cx="2304256" cy="828672"/>
          </a:xfrm>
        </p:grpSpPr>
        <p:sp>
          <p:nvSpPr>
            <p:cNvPr id="11" name="Proceso 10"/>
            <p:cNvSpPr/>
            <p:nvPr/>
          </p:nvSpPr>
          <p:spPr>
            <a:xfrm>
              <a:off x="1115616" y="3104384"/>
              <a:ext cx="2304256" cy="828672"/>
            </a:xfrm>
            <a:prstGeom prst="flowChartProcess">
              <a:avLst/>
            </a:prstGeom>
            <a:solidFill>
              <a:schemeClr val="tx1"/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9" name="Conector 18"/>
            <p:cNvSpPr/>
            <p:nvPr/>
          </p:nvSpPr>
          <p:spPr>
            <a:xfrm>
              <a:off x="1200329" y="3159763"/>
              <a:ext cx="131311" cy="125221"/>
            </a:xfrm>
            <a:prstGeom prst="flowChartConnector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4" name="Conector 23"/>
            <p:cNvSpPr/>
            <p:nvPr/>
          </p:nvSpPr>
          <p:spPr>
            <a:xfrm>
              <a:off x="2928521" y="3429000"/>
              <a:ext cx="131311" cy="125221"/>
            </a:xfrm>
            <a:prstGeom prst="flowChartConnector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27" name="Proceso 26"/>
          <p:cNvSpPr/>
          <p:nvPr/>
        </p:nvSpPr>
        <p:spPr>
          <a:xfrm rot="10800000">
            <a:off x="1115616" y="4040488"/>
            <a:ext cx="2304256" cy="828672"/>
          </a:xfrm>
          <a:prstGeom prst="flowChartProces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8" name="Conector 27"/>
          <p:cNvSpPr/>
          <p:nvPr/>
        </p:nvSpPr>
        <p:spPr>
          <a:xfrm rot="10800000">
            <a:off x="3059833" y="4167875"/>
            <a:ext cx="131311" cy="125221"/>
          </a:xfrm>
          <a:prstGeom prst="flowChartConnector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9" name="Conector 28"/>
          <p:cNvSpPr/>
          <p:nvPr/>
        </p:nvSpPr>
        <p:spPr>
          <a:xfrm rot="10800000">
            <a:off x="2855037" y="4581128"/>
            <a:ext cx="132787" cy="122819"/>
          </a:xfrm>
          <a:prstGeom prst="flowChartConnector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0" name="Conector 29"/>
          <p:cNvSpPr/>
          <p:nvPr/>
        </p:nvSpPr>
        <p:spPr>
          <a:xfrm rot="10800000">
            <a:off x="1344345" y="4455907"/>
            <a:ext cx="131311" cy="125221"/>
          </a:xfrm>
          <a:prstGeom prst="flowChartConnector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1" name="Conector 30"/>
          <p:cNvSpPr/>
          <p:nvPr/>
        </p:nvSpPr>
        <p:spPr>
          <a:xfrm rot="10800000">
            <a:off x="1475656" y="3501008"/>
            <a:ext cx="132787" cy="122819"/>
          </a:xfrm>
          <a:prstGeom prst="flowChartConnector">
            <a:avLst/>
          </a:prstGeom>
          <a:solidFill>
            <a:srgbClr val="00B05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2" name="CuadroTexto 31"/>
          <p:cNvSpPr txBox="1"/>
          <p:nvPr/>
        </p:nvSpPr>
        <p:spPr>
          <a:xfrm>
            <a:off x="3558814" y="3212976"/>
            <a:ext cx="4913525" cy="369332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/>
              <a:t>Buque por la proa cruzando hacia estribor</a:t>
            </a:r>
            <a:endParaRPr lang="es-CL" dirty="0"/>
          </a:p>
        </p:txBody>
      </p:sp>
      <p:sp>
        <p:nvSpPr>
          <p:cNvPr id="33" name="CuadroTexto 32"/>
          <p:cNvSpPr txBox="1"/>
          <p:nvPr/>
        </p:nvSpPr>
        <p:spPr>
          <a:xfrm>
            <a:off x="3546907" y="4211796"/>
            <a:ext cx="4693914" cy="369332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/>
              <a:t>Buque por la proa cruzando hacia babor</a:t>
            </a:r>
            <a:endParaRPr lang="es-CL" dirty="0"/>
          </a:p>
        </p:txBody>
      </p:sp>
      <p:sp>
        <p:nvSpPr>
          <p:cNvPr id="35" name="Proceso 34"/>
          <p:cNvSpPr/>
          <p:nvPr/>
        </p:nvSpPr>
        <p:spPr>
          <a:xfrm>
            <a:off x="1115616" y="5065684"/>
            <a:ext cx="870522" cy="811588"/>
          </a:xfrm>
          <a:prstGeom prst="flowChartProcess">
            <a:avLst/>
          </a:prstGeom>
          <a:solidFill>
            <a:schemeClr val="tx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8" name="Conector 37"/>
          <p:cNvSpPr/>
          <p:nvPr/>
        </p:nvSpPr>
        <p:spPr>
          <a:xfrm>
            <a:off x="1491528" y="5462370"/>
            <a:ext cx="144455" cy="137756"/>
          </a:xfrm>
          <a:prstGeom prst="flowChartConnector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1" name="CuadroTexto 40"/>
          <p:cNvSpPr txBox="1"/>
          <p:nvPr/>
        </p:nvSpPr>
        <p:spPr>
          <a:xfrm>
            <a:off x="2339752" y="5291916"/>
            <a:ext cx="5327099" cy="369332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/>
              <a:t>Buque por la proa que está siendo alcanzado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4924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17701" t="28914" r="46535" b="15185"/>
          <a:stretch/>
        </p:blipFill>
        <p:spPr>
          <a:xfrm>
            <a:off x="297400" y="332656"/>
            <a:ext cx="8549200" cy="6209928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9072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17901" t="30313" r="46679" b="16532"/>
          <a:stretch/>
        </p:blipFill>
        <p:spPr>
          <a:xfrm>
            <a:off x="414204" y="224785"/>
            <a:ext cx="8406268" cy="6453054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5761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17901" t="30313" r="46126" b="17516"/>
          <a:stretch/>
        </p:blipFill>
        <p:spPr>
          <a:xfrm>
            <a:off x="251520" y="236752"/>
            <a:ext cx="8640960" cy="6432608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40625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14580" t="24406" r="41145" b="16532"/>
          <a:stretch/>
        </p:blipFill>
        <p:spPr>
          <a:xfrm>
            <a:off x="251520" y="188640"/>
            <a:ext cx="8640960" cy="648072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23897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15687" t="31297" r="41698" b="11610"/>
          <a:stretch/>
        </p:blipFill>
        <p:spPr>
          <a:xfrm>
            <a:off x="324769" y="188640"/>
            <a:ext cx="8603716" cy="648072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1052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15687" t="28344" r="42806" b="13579"/>
          <a:stretch/>
        </p:blipFill>
        <p:spPr>
          <a:xfrm>
            <a:off x="323528" y="404664"/>
            <a:ext cx="8424936" cy="612068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8855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15133" t="30313" r="42252" b="22438"/>
          <a:stretch/>
        </p:blipFill>
        <p:spPr>
          <a:xfrm>
            <a:off x="395536" y="620688"/>
            <a:ext cx="8316924" cy="5688632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8361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14580" t="28344" r="41699" b="22438"/>
          <a:stretch/>
        </p:blipFill>
        <p:spPr>
          <a:xfrm>
            <a:off x="395536" y="404664"/>
            <a:ext cx="8419176" cy="612068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43147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325" y="836712"/>
            <a:ext cx="9023350" cy="604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755576" y="116632"/>
            <a:ext cx="7560840" cy="6480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2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REGLAMENTO INTERNACIONAL PARA PREVENIR LOS ABORDAJES</a:t>
            </a:r>
          </a:p>
          <a:p>
            <a:pPr algn="ctr"/>
            <a:r>
              <a:rPr lang="es-CL" sz="2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(RIPA)</a:t>
            </a:r>
            <a:endParaRPr lang="es-CL" sz="20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73965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currencia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955</TotalTime>
  <Words>564</Words>
  <Application>Microsoft Office PowerPoint</Application>
  <PresentationFormat>Presentación en pantalla (4:3)</PresentationFormat>
  <Paragraphs>68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5" baseType="lpstr">
      <vt:lpstr>Arial</vt:lpstr>
      <vt:lpstr>Calibri</vt:lpstr>
      <vt:lpstr>Lucida Sans Unicode</vt:lpstr>
      <vt:lpstr>Verdana</vt:lpstr>
      <vt:lpstr>Wingdings</vt:lpstr>
      <vt:lpstr>Wingdings 2</vt:lpstr>
      <vt:lpstr>Wingdings 3</vt:lpstr>
      <vt:lpstr>Tema de Office</vt:lpstr>
      <vt:lpstr>Concurrencia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Pablo Salzman</dc:creator>
  <cp:lastModifiedBy>Victor Zanelli</cp:lastModifiedBy>
  <cp:revision>71</cp:revision>
  <dcterms:created xsi:type="dcterms:W3CDTF">2018-02-27T13:11:18Z</dcterms:created>
  <dcterms:modified xsi:type="dcterms:W3CDTF">2022-07-10T23:55:09Z</dcterms:modified>
</cp:coreProperties>
</file>