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Tropikal" charset="1" panose="00000806000000000000"/>
      <p:regular r:id="rId21"/>
    </p:embeddedFont>
    <p:embeddedFont>
      <p:font typeface="Barlow Condensed" charset="1" panose="00000506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eurasia1945.com/batallas/contienda/batalla-de-peleliu/" TargetMode="External" Type="http://schemas.openxmlformats.org/officeDocument/2006/relationships/hyperlink"/><Relationship Id="rId11" Target="https://es.wikipedia.org/wiki/Batalla_de_Iwo_Jima" TargetMode="External" Type="http://schemas.openxmlformats.org/officeDocument/2006/relationships/hyperlink"/><Relationship Id="rId12" Target="https://historia.nationalgeographic.com.es/a/las-imagenes-de-la-decisiva-batalla-de-iwo-jima-en-la-segunda-guerra-mundial_11221" TargetMode="External" Type="http://schemas.openxmlformats.org/officeDocument/2006/relationships/hyperlink"/><Relationship Id="rId13" Target="https://www.lavanguardia.com/historiayvida/historia-contemporanea/20240219/9521106/iwo-jima-batalla-vista-japoneses.html" TargetMode="External" Type="http://schemas.openxmlformats.org/officeDocument/2006/relationships/hyperlink"/><Relationship Id="rId14" Target="https://es.wikipedia.org/wiki/Batalla_de_Okinawa" TargetMode="External" Type="http://schemas.openxmlformats.org/officeDocument/2006/relationships/hyperlink"/><Relationship Id="rId15" Target="https://historia.nationalgeographic.com.es/a/okinawa-ultima-batalla-segunda-guerra-mundial_20688" TargetMode="External" Type="http://schemas.openxmlformats.org/officeDocument/2006/relationships/hyperlink"/><Relationship Id="rId16" Target="https://es.wikipedia.org/wiki/Guerra_del_Pac%C3%ADfico_(1937-1945)" TargetMode="External" Type="http://schemas.openxmlformats.org/officeDocument/2006/relationships/hyperlink"/><Relationship Id="rId17" Target="https://es.wikipedia.org/wiki/Guerra_del_Pac%C3%ADfico_(1937-1945)" TargetMode="External" Type="http://schemas.openxmlformats.org/officeDocument/2006/relationships/hyperlink"/><Relationship Id="rId18" Target="../media/image14.png" Type="http://schemas.openxmlformats.org/officeDocument/2006/relationships/image"/><Relationship Id="rId19" Target="../media/image15.svg" Type="http://schemas.openxmlformats.org/officeDocument/2006/relationships/image"/><Relationship Id="rId2" Target="https://aminoapps.com/c/historia-de-la-humanidad/page/blog/desembarco-de-guadalcanal-1942-1943/QRxe_6aUXu33lMmN8qwn3evqZ0D3ez7xJ8" TargetMode="External" Type="http://schemas.openxmlformats.org/officeDocument/2006/relationships/hyperlink"/><Relationship Id="rId20" Target="../media/image16.png" Type="http://schemas.openxmlformats.org/officeDocument/2006/relationships/image"/><Relationship Id="rId21" Target="../media/image17.svg" Type="http://schemas.openxmlformats.org/officeDocument/2006/relationships/image"/><Relationship Id="rId22" Target="../media/image18.png" Type="http://schemas.openxmlformats.org/officeDocument/2006/relationships/image"/><Relationship Id="rId23" Target="../media/image19.svg" Type="http://schemas.openxmlformats.org/officeDocument/2006/relationships/image"/><Relationship Id="rId24" Target="../media/image20.png" Type="http://schemas.openxmlformats.org/officeDocument/2006/relationships/image"/><Relationship Id="rId25" Target="../media/image21.svg" Type="http://schemas.openxmlformats.org/officeDocument/2006/relationships/image"/><Relationship Id="rId26" Target="../media/image22.png" Type="http://schemas.openxmlformats.org/officeDocument/2006/relationships/image"/><Relationship Id="rId27" Target="../media/image23.svg" Type="http://schemas.openxmlformats.org/officeDocument/2006/relationships/image"/><Relationship Id="rId28" Target="../media/image24.png" Type="http://schemas.openxmlformats.org/officeDocument/2006/relationships/image"/><Relationship Id="rId29" Target="../media/image25.svg" Type="http://schemas.openxmlformats.org/officeDocument/2006/relationships/image"/><Relationship Id="rId3" Target="https://es.wikipedia.org/wiki/Campa%C3%B1a_de_Guadalcanal" TargetMode="External" Type="http://schemas.openxmlformats.org/officeDocument/2006/relationships/hyperlink"/><Relationship Id="rId30" Target="../media/image26.png" Type="http://schemas.openxmlformats.org/officeDocument/2006/relationships/image"/><Relationship Id="rId31" Target="../media/image27.svg" Type="http://schemas.openxmlformats.org/officeDocument/2006/relationships/image"/><Relationship Id="rId32" Target="../media/image28.png" Type="http://schemas.openxmlformats.org/officeDocument/2006/relationships/image"/><Relationship Id="rId33" Target="../media/image29.svg" Type="http://schemas.openxmlformats.org/officeDocument/2006/relationships/image"/><Relationship Id="rId4" Target="https://es.wikipedia.org/wiki/Batalla_de_Tarawa" TargetMode="External" Type="http://schemas.openxmlformats.org/officeDocument/2006/relationships/hyperlink"/><Relationship Id="rId5" Target="https://www.eurasia1945.com/batallas/contienda/batalla-de-tarawa/" TargetMode="External" Type="http://schemas.openxmlformats.org/officeDocument/2006/relationships/hyperlink"/><Relationship Id="rId6" Target="https://es.wikipedia.org/wiki/Batalla_de_Saip%C3%A1n" TargetMode="External" Type="http://schemas.openxmlformats.org/officeDocument/2006/relationships/hyperlink"/><Relationship Id="rId7" Target="https://www.eurasia1945.com/batallas/contienda/batalla-de-saipan/" TargetMode="External" Type="http://schemas.openxmlformats.org/officeDocument/2006/relationships/hyperlink"/><Relationship Id="rId8" Target="https://es.wikipedia.org/wiki/Campa%C3%B1a_de_las_islas_Gilbert_y_Marshall" TargetMode="External" Type="http://schemas.openxmlformats.org/officeDocument/2006/relationships/hyperlink"/><Relationship Id="rId9" Target="https://es.wikipedia.org/wiki/Batalla_de_Peleliu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181484" y="-6879332"/>
            <a:ext cx="22650968" cy="9265005"/>
          </a:xfrm>
          <a:custGeom>
            <a:avLst/>
            <a:gdLst/>
            <a:ahLst/>
            <a:cxnLst/>
            <a:rect r="r" b="b" t="t" l="l"/>
            <a:pathLst>
              <a:path h="9265005" w="22650968">
                <a:moveTo>
                  <a:pt x="0" y="0"/>
                </a:moveTo>
                <a:lnTo>
                  <a:pt x="22650968" y="0"/>
                </a:lnTo>
                <a:lnTo>
                  <a:pt x="22650968" y="9265005"/>
                </a:lnTo>
                <a:lnTo>
                  <a:pt x="0" y="9265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8152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89205" y="8086329"/>
            <a:ext cx="14509590" cy="1387475"/>
            <a:chOff x="0" y="0"/>
            <a:chExt cx="29222373" cy="27943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19558" y="-6477"/>
              <a:ext cx="29261233" cy="2814701"/>
            </a:xfrm>
            <a:custGeom>
              <a:avLst/>
              <a:gdLst/>
              <a:ahLst/>
              <a:cxnLst/>
              <a:rect r="r" b="b" t="t" l="l"/>
              <a:pathLst>
                <a:path h="2814701" w="29261233">
                  <a:moveTo>
                    <a:pt x="29232531" y="1495171"/>
                  </a:moveTo>
                  <a:cubicBezTo>
                    <a:pt x="29218055" y="1606931"/>
                    <a:pt x="29190497" y="1719834"/>
                    <a:pt x="29146301" y="1823720"/>
                  </a:cubicBezTo>
                  <a:cubicBezTo>
                    <a:pt x="29113661" y="1900301"/>
                    <a:pt x="29068576" y="1971675"/>
                    <a:pt x="29022981" y="2041144"/>
                  </a:cubicBezTo>
                  <a:cubicBezTo>
                    <a:pt x="28923670" y="2192655"/>
                    <a:pt x="28815720" y="2353691"/>
                    <a:pt x="28670429" y="2464816"/>
                  </a:cubicBezTo>
                  <a:cubicBezTo>
                    <a:pt x="28486915" y="2605024"/>
                    <a:pt x="28257679" y="2672461"/>
                    <a:pt x="28032254" y="2706497"/>
                  </a:cubicBezTo>
                  <a:cubicBezTo>
                    <a:pt x="27770890" y="2745994"/>
                    <a:pt x="27506221" y="2743073"/>
                    <a:pt x="27242569" y="2749042"/>
                  </a:cubicBezTo>
                  <a:cubicBezTo>
                    <a:pt x="26972059" y="2755265"/>
                    <a:pt x="26701929" y="2771140"/>
                    <a:pt x="26431803" y="2785745"/>
                  </a:cubicBezTo>
                  <a:cubicBezTo>
                    <a:pt x="2582291" y="2814701"/>
                    <a:pt x="1825117" y="2805303"/>
                    <a:pt x="1292479" y="2735072"/>
                  </a:cubicBezTo>
                  <a:cubicBezTo>
                    <a:pt x="841502" y="2675636"/>
                    <a:pt x="587502" y="2565273"/>
                    <a:pt x="286639" y="2203450"/>
                  </a:cubicBezTo>
                  <a:cubicBezTo>
                    <a:pt x="151130" y="2040509"/>
                    <a:pt x="54610" y="1844040"/>
                    <a:pt x="28702" y="1632458"/>
                  </a:cubicBezTo>
                  <a:cubicBezTo>
                    <a:pt x="0" y="1398270"/>
                    <a:pt x="39751" y="1080262"/>
                    <a:pt x="154559" y="878713"/>
                  </a:cubicBezTo>
                  <a:cubicBezTo>
                    <a:pt x="272288" y="671830"/>
                    <a:pt x="363347" y="509524"/>
                    <a:pt x="561594" y="374015"/>
                  </a:cubicBezTo>
                  <a:cubicBezTo>
                    <a:pt x="763397" y="235966"/>
                    <a:pt x="1094105" y="214757"/>
                    <a:pt x="1329309" y="154559"/>
                  </a:cubicBezTo>
                  <a:cubicBezTo>
                    <a:pt x="1393698" y="138049"/>
                    <a:pt x="1458595" y="123444"/>
                    <a:pt x="1523746" y="110363"/>
                  </a:cubicBezTo>
                  <a:cubicBezTo>
                    <a:pt x="1588770" y="97409"/>
                    <a:pt x="1772793" y="54610"/>
                    <a:pt x="1838960" y="50165"/>
                  </a:cubicBezTo>
                  <a:cubicBezTo>
                    <a:pt x="2134743" y="30353"/>
                    <a:pt x="2061083" y="46609"/>
                    <a:pt x="2189734" y="32004"/>
                  </a:cubicBezTo>
                  <a:cubicBezTo>
                    <a:pt x="2456053" y="1524"/>
                    <a:pt x="2705735" y="14986"/>
                    <a:pt x="15092829" y="7620"/>
                  </a:cubicBezTo>
                  <a:cubicBezTo>
                    <a:pt x="26564136" y="0"/>
                    <a:pt x="26889636" y="39624"/>
                    <a:pt x="27165482" y="32004"/>
                  </a:cubicBezTo>
                  <a:cubicBezTo>
                    <a:pt x="27429131" y="24765"/>
                    <a:pt x="27773938" y="42672"/>
                    <a:pt x="28036573" y="72771"/>
                  </a:cubicBezTo>
                  <a:cubicBezTo>
                    <a:pt x="28471676" y="122428"/>
                    <a:pt x="28718690" y="161163"/>
                    <a:pt x="28969769" y="540258"/>
                  </a:cubicBezTo>
                  <a:cubicBezTo>
                    <a:pt x="29033778" y="638302"/>
                    <a:pt x="29091055" y="740664"/>
                    <a:pt x="29136776" y="848614"/>
                  </a:cubicBezTo>
                  <a:cubicBezTo>
                    <a:pt x="29223006" y="1052957"/>
                    <a:pt x="29261234" y="1273937"/>
                    <a:pt x="29232531" y="1495171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2990362"/>
            <a:ext cx="16230600" cy="5259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53"/>
              </a:lnSpc>
            </a:pPr>
            <a:r>
              <a:rPr lang="en-US" sz="9953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 DESEMBARCOS ANFIBIOS DEL PACÍFICO DESPUÉS DE GUADALCANAL (1943-1945)</a:t>
            </a:r>
          </a:p>
          <a:p>
            <a:pPr algn="ctr" marL="0" indent="0" lvl="0">
              <a:lnSpc>
                <a:spcPts val="154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-2352" y="2423"/>
            <a:ext cx="2062103" cy="2383250"/>
          </a:xfrm>
          <a:custGeom>
            <a:avLst/>
            <a:gdLst/>
            <a:ahLst/>
            <a:cxnLst/>
            <a:rect r="r" b="b" t="t" l="l"/>
            <a:pathLst>
              <a:path h="2383250" w="2062103">
                <a:moveTo>
                  <a:pt x="0" y="0"/>
                </a:moveTo>
                <a:lnTo>
                  <a:pt x="2062104" y="0"/>
                </a:lnTo>
                <a:lnTo>
                  <a:pt x="2062104" y="2383250"/>
                </a:lnTo>
                <a:lnTo>
                  <a:pt x="0" y="23832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186462" y="8182804"/>
            <a:ext cx="13915076" cy="112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10"/>
              </a:lnSpc>
            </a:pPr>
            <a:r>
              <a:rPr lang="en-US" sz="3221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Gerardo Aubazartt</a:t>
            </a:r>
          </a:p>
          <a:p>
            <a:pPr algn="ctr" marL="0" indent="0" lvl="0">
              <a:lnSpc>
                <a:spcPts val="4510"/>
              </a:lnSpc>
              <a:spcBef>
                <a:spcPct val="0"/>
              </a:spcBef>
            </a:pPr>
            <a:r>
              <a:rPr lang="en-US" sz="3221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Francisco González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059752" y="331762"/>
            <a:ext cx="11977095" cy="213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Escuela Naval “Arturo Prat”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Historia Naval Aplicada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CA (R) Rodolfo Soria-Galvarro Derpich</a:t>
            </a:r>
          </a:p>
          <a:p>
            <a:pPr algn="l" marL="0" indent="0" lvl="0">
              <a:lnSpc>
                <a:spcPts val="420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311069">
            <a:off x="7253231" y="928661"/>
            <a:ext cx="9208109" cy="8632403"/>
          </a:xfrm>
          <a:custGeom>
            <a:avLst/>
            <a:gdLst/>
            <a:ahLst/>
            <a:cxnLst/>
            <a:rect r="r" b="b" t="t" l="l"/>
            <a:pathLst>
              <a:path h="8632403" w="9208109">
                <a:moveTo>
                  <a:pt x="9208109" y="8632403"/>
                </a:moveTo>
                <a:lnTo>
                  <a:pt x="0" y="8632403"/>
                </a:lnTo>
                <a:lnTo>
                  <a:pt x="0" y="0"/>
                </a:lnTo>
                <a:lnTo>
                  <a:pt x="9208109" y="0"/>
                </a:lnTo>
                <a:lnTo>
                  <a:pt x="9208109" y="863240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910" r="0" b="-91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344441" y="2880205"/>
            <a:ext cx="6371641" cy="4947392"/>
          </a:xfrm>
          <a:custGeom>
            <a:avLst/>
            <a:gdLst/>
            <a:ahLst/>
            <a:cxnLst/>
            <a:rect r="r" b="b" t="t" l="l"/>
            <a:pathLst>
              <a:path h="4947392" w="6371641">
                <a:moveTo>
                  <a:pt x="0" y="0"/>
                </a:moveTo>
                <a:lnTo>
                  <a:pt x="6371641" y="0"/>
                </a:lnTo>
                <a:lnTo>
                  <a:pt x="6371641" y="4947392"/>
                </a:lnTo>
                <a:lnTo>
                  <a:pt x="0" y="49473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687611" y="124132"/>
            <a:ext cx="5596640" cy="10241461"/>
            <a:chOff x="0" y="0"/>
            <a:chExt cx="7462187" cy="13655282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3714357"/>
              <a:ext cx="7462187" cy="99409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3474"/>
                </a:lnSpc>
              </a:pP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Contexto: Tras la victoria aliada en Guadalcanal (1942-1943), la guerra en el Pacífico entró en una nueva fase.</a:t>
              </a:r>
            </a:p>
            <a:p>
              <a:pPr algn="just">
                <a:lnSpc>
                  <a:spcPts val="3474"/>
                </a:lnSpc>
              </a:pPr>
            </a:p>
            <a:p>
              <a:pPr algn="just">
                <a:lnSpc>
                  <a:spcPts val="3474"/>
                </a:lnSpc>
              </a:pP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-</a:t>
              </a: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Estrategia Aliada: Avanza a través de desembarcos anfibios en islas clave para aislar a Japón y preparar un ataque directo.</a:t>
              </a:r>
            </a:p>
            <a:p>
              <a:pPr algn="just">
                <a:lnSpc>
                  <a:spcPts val="3474"/>
                </a:lnSpc>
              </a:pPr>
            </a:p>
            <a:p>
              <a:pPr algn="just">
                <a:lnSpc>
                  <a:spcPts val="3474"/>
                </a:lnSpc>
              </a:pP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-</a:t>
              </a: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Resistencia Japonesa: Defensa en cada isla, resultando en combates intensos y un alto costo en vidas.</a:t>
              </a:r>
            </a:p>
            <a:p>
              <a:pPr algn="just">
                <a:lnSpc>
                  <a:spcPts val="3474"/>
                </a:lnSpc>
              </a:pPr>
            </a:p>
            <a:p>
              <a:pPr algn="just">
                <a:lnSpc>
                  <a:spcPts val="3474"/>
                </a:lnSpc>
              </a:pP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-</a:t>
              </a:r>
              <a:r>
                <a:rPr lang="en-US" sz="2895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Desarrollo: Entre 1943 y 1945, se llevaron a cabo múltiples operaciones aéreas y asaltos anfibios que debilitaron el control japonés en el Pacífico.</a:t>
              </a:r>
            </a:p>
            <a:p>
              <a:pPr algn="ctr">
                <a:lnSpc>
                  <a:spcPts val="3480"/>
                </a:lnSpc>
              </a:pP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38100"/>
              <a:ext cx="7462187" cy="356024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000"/>
                </a:lnSpc>
              </a:pPr>
              <a:r>
                <a:rPr lang="en-US" sz="5000" spc="-150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 Situación Histórica: Desembarcos Anfibios en el Pacífico (1943-1945)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2813269"/>
            <a:ext cx="16230600" cy="4360336"/>
            <a:chOff x="0" y="0"/>
            <a:chExt cx="13837000" cy="37172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13841213" cy="3717298"/>
            </a:xfrm>
            <a:custGeom>
              <a:avLst/>
              <a:gdLst/>
              <a:ahLst/>
              <a:cxnLst/>
              <a:rect r="r" b="b" t="t" l="l"/>
              <a:pathLst>
                <a:path h="3717298" w="13841213">
                  <a:moveTo>
                    <a:pt x="278431" y="16918"/>
                  </a:moveTo>
                  <a:cubicBezTo>
                    <a:pt x="278431" y="16918"/>
                    <a:pt x="604014" y="12258"/>
                    <a:pt x="1116530" y="12454"/>
                  </a:cubicBezTo>
                  <a:cubicBezTo>
                    <a:pt x="11452151" y="12671"/>
                    <a:pt x="13567145" y="0"/>
                    <a:pt x="13567145" y="0"/>
                  </a:cubicBezTo>
                  <a:cubicBezTo>
                    <a:pt x="13634607" y="0"/>
                    <a:pt x="13710545" y="0"/>
                    <a:pt x="13789319" y="85073"/>
                  </a:cubicBezTo>
                  <a:cubicBezTo>
                    <a:pt x="13832296" y="131488"/>
                    <a:pt x="13833364" y="240224"/>
                    <a:pt x="13833769" y="320281"/>
                  </a:cubicBezTo>
                  <a:cubicBezTo>
                    <a:pt x="13833769" y="320281"/>
                    <a:pt x="13832065" y="2453166"/>
                    <a:pt x="13832065" y="2954714"/>
                  </a:cubicBezTo>
                  <a:cubicBezTo>
                    <a:pt x="13832065" y="3168872"/>
                    <a:pt x="13841213" y="3468051"/>
                    <a:pt x="13841213" y="3468051"/>
                  </a:cubicBezTo>
                  <a:cubicBezTo>
                    <a:pt x="13841213" y="3596720"/>
                    <a:pt x="13837043" y="3717298"/>
                    <a:pt x="13584206" y="3709164"/>
                  </a:cubicBezTo>
                  <a:cubicBezTo>
                    <a:pt x="13584206" y="3709164"/>
                    <a:pt x="13207733" y="3688865"/>
                    <a:pt x="11822299" y="3696464"/>
                  </a:cubicBezTo>
                  <a:cubicBezTo>
                    <a:pt x="3095701" y="3704598"/>
                    <a:pt x="304023" y="3717298"/>
                    <a:pt x="304023" y="3717298"/>
                  </a:cubicBezTo>
                  <a:cubicBezTo>
                    <a:pt x="132548" y="3717298"/>
                    <a:pt x="4213" y="3616228"/>
                    <a:pt x="8532" y="3413682"/>
                  </a:cubicBezTo>
                  <a:cubicBezTo>
                    <a:pt x="8532" y="3413682"/>
                    <a:pt x="9630" y="2915140"/>
                    <a:pt x="4815" y="119153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75100" y="584419"/>
            <a:ext cx="11617520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3"/>
              </a:lnSpc>
            </a:pPr>
            <a:r>
              <a:rPr lang="en-US" b="true" sz="4644" spc="-139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TARRAWA</a:t>
            </a:r>
          </a:p>
          <a:p>
            <a:pPr algn="ctr" marL="0" indent="0" lvl="0">
              <a:lnSpc>
                <a:spcPts val="5963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526326" y="3212536"/>
            <a:ext cx="15315067" cy="3533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43"/>
              </a:lnSpc>
            </a:pPr>
            <a:r>
              <a:rPr lang="en-US" sz="37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Desembarco:</a:t>
            </a:r>
          </a:p>
          <a:p>
            <a:pPr algn="l" marL="799435" indent="-399718" lvl="1">
              <a:lnSpc>
                <a:spcPts val="4443"/>
              </a:lnSpc>
              <a:buFont typeface="Arial"/>
              <a:buChar char="•"/>
            </a:pPr>
            <a:r>
              <a:rPr lang="en-US" sz="37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El ataque a Tarawa comenzó con un bombardeo de la flota norteamericana.</a:t>
            </a:r>
          </a:p>
          <a:p>
            <a:pPr algn="l" marL="799435" indent="-399718" lvl="1">
              <a:lnSpc>
                <a:spcPts val="4443"/>
              </a:lnSpc>
              <a:buFont typeface="Arial"/>
              <a:buChar char="•"/>
            </a:pPr>
            <a:r>
              <a:rPr lang="en-US" sz="37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Los estadounidenses consiguieron desembarcar en varios lugares por la tarde.</a:t>
            </a:r>
          </a:p>
          <a:p>
            <a:pPr algn="l" marL="799435" indent="-399718" lvl="1">
              <a:lnSpc>
                <a:spcPts val="4443"/>
              </a:lnSpc>
              <a:buFont typeface="Arial"/>
              <a:buChar char="•"/>
            </a:pPr>
            <a:r>
              <a:rPr lang="en-US" sz="37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Los japoneses perdieron cada vez más terreno.</a:t>
            </a:r>
          </a:p>
          <a:p>
            <a:pPr algn="l" marL="799435" indent="-399718" lvl="1">
              <a:lnSpc>
                <a:spcPts val="4443"/>
              </a:lnSpc>
              <a:buFont typeface="Arial"/>
              <a:buChar char="•"/>
            </a:pPr>
            <a:r>
              <a:rPr lang="en-US" sz="37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El 23 de noviembre, los estadounidenses ganaron la batalla.</a:t>
            </a:r>
          </a:p>
          <a:p>
            <a:pPr algn="l" marL="0" indent="0" lvl="1">
              <a:lnSpc>
                <a:spcPts val="5763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3919815" y="1392877"/>
            <a:ext cx="10528089" cy="763167"/>
            <a:chOff x="0" y="0"/>
            <a:chExt cx="14037452" cy="101755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4037452" cy="1017556"/>
              <a:chOff x="0" y="0"/>
              <a:chExt cx="38549216" cy="279438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-19558" y="-6477"/>
                <a:ext cx="38588078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8588078">
                    <a:moveTo>
                      <a:pt x="38559376" y="1495171"/>
                    </a:moveTo>
                    <a:cubicBezTo>
                      <a:pt x="38544896" y="1606931"/>
                      <a:pt x="38517338" y="1719834"/>
                      <a:pt x="38473143" y="1823720"/>
                    </a:cubicBezTo>
                    <a:cubicBezTo>
                      <a:pt x="38440503" y="1900301"/>
                      <a:pt x="38395420" y="1971675"/>
                      <a:pt x="38349826" y="2041144"/>
                    </a:cubicBezTo>
                    <a:cubicBezTo>
                      <a:pt x="38250511" y="2192655"/>
                      <a:pt x="38142561" y="2353691"/>
                      <a:pt x="37997274" y="2464816"/>
                    </a:cubicBezTo>
                    <a:cubicBezTo>
                      <a:pt x="37813760" y="2605024"/>
                      <a:pt x="37584524" y="2672461"/>
                      <a:pt x="37359099" y="2706497"/>
                    </a:cubicBezTo>
                    <a:cubicBezTo>
                      <a:pt x="37097732" y="2745994"/>
                      <a:pt x="36833066" y="2743073"/>
                      <a:pt x="36569414" y="2749042"/>
                    </a:cubicBezTo>
                    <a:cubicBezTo>
                      <a:pt x="36298903" y="2755265"/>
                      <a:pt x="36028774" y="2771140"/>
                      <a:pt x="35758645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9941075" y="7620"/>
                    </a:cubicBezTo>
                    <a:cubicBezTo>
                      <a:pt x="35890978" y="0"/>
                      <a:pt x="36216480" y="39624"/>
                      <a:pt x="36492324" y="32004"/>
                    </a:cubicBezTo>
                    <a:cubicBezTo>
                      <a:pt x="36755976" y="24765"/>
                      <a:pt x="37100780" y="42672"/>
                      <a:pt x="37363418" y="72771"/>
                    </a:cubicBezTo>
                    <a:cubicBezTo>
                      <a:pt x="37798520" y="122428"/>
                      <a:pt x="38045535" y="161163"/>
                      <a:pt x="38296614" y="540258"/>
                    </a:cubicBezTo>
                    <a:cubicBezTo>
                      <a:pt x="38360622" y="638302"/>
                      <a:pt x="38417899" y="740664"/>
                      <a:pt x="38463618" y="848614"/>
                    </a:cubicBezTo>
                    <a:cubicBezTo>
                      <a:pt x="38549851" y="1052957"/>
                      <a:pt x="38588078" y="1273937"/>
                      <a:pt x="38559376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1257950" y="73822"/>
              <a:ext cx="11521553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20 AL 23 DE NOVIEMBRE DE  1943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2813269"/>
            <a:ext cx="7781589" cy="4360336"/>
            <a:chOff x="0" y="0"/>
            <a:chExt cx="6634002" cy="37172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6638215" cy="3717298"/>
            </a:xfrm>
            <a:custGeom>
              <a:avLst/>
              <a:gdLst/>
              <a:ahLst/>
              <a:cxnLst/>
              <a:rect r="r" b="b" t="t" l="l"/>
              <a:pathLst>
                <a:path h="3717298" w="6638215">
                  <a:moveTo>
                    <a:pt x="278431" y="16918"/>
                  </a:moveTo>
                  <a:cubicBezTo>
                    <a:pt x="278431" y="16918"/>
                    <a:pt x="604014" y="12258"/>
                    <a:pt x="988285" y="12454"/>
                  </a:cubicBezTo>
                  <a:cubicBezTo>
                    <a:pt x="5160203" y="12671"/>
                    <a:pt x="6364147" y="0"/>
                    <a:pt x="6364147" y="0"/>
                  </a:cubicBezTo>
                  <a:cubicBezTo>
                    <a:pt x="6431611" y="0"/>
                    <a:pt x="6507548" y="0"/>
                    <a:pt x="6586321" y="85073"/>
                  </a:cubicBezTo>
                  <a:cubicBezTo>
                    <a:pt x="6629299" y="131488"/>
                    <a:pt x="6630367" y="240224"/>
                    <a:pt x="6630772" y="320281"/>
                  </a:cubicBezTo>
                  <a:cubicBezTo>
                    <a:pt x="6630772" y="320281"/>
                    <a:pt x="6629068" y="2453166"/>
                    <a:pt x="6629068" y="2954714"/>
                  </a:cubicBezTo>
                  <a:cubicBezTo>
                    <a:pt x="6629068" y="3168872"/>
                    <a:pt x="6638216" y="3468051"/>
                    <a:pt x="6638216" y="3468051"/>
                  </a:cubicBezTo>
                  <a:cubicBezTo>
                    <a:pt x="6638216" y="3596720"/>
                    <a:pt x="6634046" y="3717298"/>
                    <a:pt x="6381208" y="3709164"/>
                  </a:cubicBezTo>
                  <a:cubicBezTo>
                    <a:pt x="6381208" y="3709164"/>
                    <a:pt x="6004735" y="3688865"/>
                    <a:pt x="5309611" y="3696464"/>
                  </a:cubicBezTo>
                  <a:cubicBezTo>
                    <a:pt x="1787167" y="3704598"/>
                    <a:pt x="304023" y="3717298"/>
                    <a:pt x="304023" y="3717298"/>
                  </a:cubicBezTo>
                  <a:cubicBezTo>
                    <a:pt x="132548" y="3717298"/>
                    <a:pt x="4213" y="3616228"/>
                    <a:pt x="8532" y="3413682"/>
                  </a:cubicBezTo>
                  <a:cubicBezTo>
                    <a:pt x="8532" y="3413682"/>
                    <a:pt x="9630" y="2915140"/>
                    <a:pt x="4815" y="119153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561990" y="2813269"/>
            <a:ext cx="7697310" cy="4360336"/>
            <a:chOff x="0" y="0"/>
            <a:chExt cx="4333317" cy="245471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4213" y="0"/>
              <a:ext cx="4337530" cy="2454718"/>
            </a:xfrm>
            <a:custGeom>
              <a:avLst/>
              <a:gdLst/>
              <a:ahLst/>
              <a:cxnLst/>
              <a:rect r="r" b="b" t="t" l="l"/>
              <a:pathLst>
                <a:path h="2454718" w="4337530">
                  <a:moveTo>
                    <a:pt x="278431" y="16918"/>
                  </a:moveTo>
                  <a:cubicBezTo>
                    <a:pt x="278431" y="16918"/>
                    <a:pt x="604014" y="12258"/>
                    <a:pt x="947323" y="12454"/>
                  </a:cubicBezTo>
                  <a:cubicBezTo>
                    <a:pt x="3150513" y="12671"/>
                    <a:pt x="4063462" y="0"/>
                    <a:pt x="4063462" y="0"/>
                  </a:cubicBezTo>
                  <a:cubicBezTo>
                    <a:pt x="4130925" y="0"/>
                    <a:pt x="4206863" y="0"/>
                    <a:pt x="4285636" y="85073"/>
                  </a:cubicBezTo>
                  <a:cubicBezTo>
                    <a:pt x="4328614" y="131488"/>
                    <a:pt x="4329682" y="240224"/>
                    <a:pt x="4330087" y="320281"/>
                  </a:cubicBezTo>
                  <a:cubicBezTo>
                    <a:pt x="4330087" y="320281"/>
                    <a:pt x="4328382" y="1408532"/>
                    <a:pt x="4328382" y="1692133"/>
                  </a:cubicBezTo>
                  <a:cubicBezTo>
                    <a:pt x="4328382" y="1906292"/>
                    <a:pt x="4337530" y="2205471"/>
                    <a:pt x="4337530" y="2205471"/>
                  </a:cubicBezTo>
                  <a:cubicBezTo>
                    <a:pt x="4337530" y="2334140"/>
                    <a:pt x="4333361" y="2454718"/>
                    <a:pt x="4080523" y="2446583"/>
                  </a:cubicBezTo>
                  <a:cubicBezTo>
                    <a:pt x="4080523" y="2446583"/>
                    <a:pt x="3704051" y="2426285"/>
                    <a:pt x="3229416" y="2433883"/>
                  </a:cubicBezTo>
                  <a:cubicBezTo>
                    <a:pt x="1369213" y="2442018"/>
                    <a:pt x="304023" y="2454718"/>
                    <a:pt x="304023" y="2454718"/>
                  </a:cubicBezTo>
                  <a:cubicBezTo>
                    <a:pt x="132548" y="2454718"/>
                    <a:pt x="4213" y="2353648"/>
                    <a:pt x="8532" y="2151101"/>
                  </a:cubicBezTo>
                  <a:cubicBezTo>
                    <a:pt x="8532" y="2151101"/>
                    <a:pt x="9630" y="1652560"/>
                    <a:pt x="4815" y="1013648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75100" y="584419"/>
            <a:ext cx="11617520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3"/>
              </a:lnSpc>
            </a:pPr>
            <a:r>
              <a:rPr lang="en-US" b="true" sz="4644" spc="-139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TARRAWA</a:t>
            </a:r>
          </a:p>
          <a:p>
            <a:pPr algn="ctr" marL="0" indent="0" lvl="0">
              <a:lnSpc>
                <a:spcPts val="5963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526326" y="3212536"/>
            <a:ext cx="6795974" cy="438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8309" indent="-324154" lvl="1">
              <a:lnSpc>
                <a:spcPts val="3603"/>
              </a:lnSpc>
              <a:buFont typeface="Arial"/>
              <a:buChar char="•"/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Contexto: Uno de los primeros grandes ensayos de tácticas anfibias aliadas en el Pacífico.</a:t>
            </a:r>
          </a:p>
          <a:p>
            <a:pPr algn="l" marL="648309" indent="-324154" lvl="1">
              <a:lnSpc>
                <a:spcPts val="3603"/>
              </a:lnSpc>
              <a:buFont typeface="Arial"/>
              <a:buChar char="•"/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Planificación: Diseñado por el almirante Chester W. Nimitz para debilitar las fuerzas japonesas en la región. (Islas Gilbert)</a:t>
            </a:r>
          </a:p>
          <a:p>
            <a:pPr algn="l" marL="648309" indent="-324154" lvl="1">
              <a:lnSpc>
                <a:spcPts val="3603"/>
              </a:lnSpc>
              <a:buFont typeface="Arial"/>
              <a:buChar char="•"/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Resistencia japonesa: Defensas fortificadas y feroz combate superaron las espectativas.</a:t>
            </a:r>
          </a:p>
          <a:p>
            <a:pPr algn="l" marL="0" indent="0" lvl="1">
              <a:lnSpc>
                <a:spcPts val="5763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012580" y="3212536"/>
            <a:ext cx="6796130" cy="4381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8310" indent="-324155" lvl="1">
              <a:lnSpc>
                <a:spcPts val="3603"/>
              </a:lnSpc>
              <a:buFont typeface="Arial"/>
              <a:buChar char="•"/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Resultados:</a:t>
            </a:r>
          </a:p>
          <a:p>
            <a:pPr algn="l">
              <a:lnSpc>
                <a:spcPts val="3603"/>
              </a:lnSpc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-</a:t>
            </a: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1,000 muertos estadounidenses.</a:t>
            </a:r>
          </a:p>
          <a:p>
            <a:pPr algn="l">
              <a:lnSpc>
                <a:spcPts val="3603"/>
              </a:lnSpc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-</a:t>
            </a: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Más de 4,500 bajas japonesas.</a:t>
            </a:r>
          </a:p>
          <a:p>
            <a:pPr algn="l">
              <a:lnSpc>
                <a:spcPts val="3603"/>
              </a:lnSpc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-</a:t>
            </a: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Tres días de intensa batalla.</a:t>
            </a:r>
          </a:p>
          <a:p>
            <a:pPr algn="l">
              <a:lnSpc>
                <a:spcPts val="3603"/>
              </a:lnSpc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-</a:t>
            </a: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Impacto:Demostró la dureza de la resistencia japonesa.</a:t>
            </a:r>
          </a:p>
          <a:p>
            <a:pPr algn="l" marL="648310" indent="-324155" lvl="1">
              <a:lnSpc>
                <a:spcPts val="3603"/>
              </a:lnSpc>
              <a:buFont typeface="Arial"/>
              <a:buChar char="•"/>
            </a:pPr>
            <a:r>
              <a:rPr lang="en-US" sz="30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Anticipó una guerra en el Pacífico más larga y costosa.</a:t>
            </a:r>
          </a:p>
          <a:p>
            <a:pPr algn="l" marL="0" indent="0" lvl="1">
              <a:lnSpc>
                <a:spcPts val="5763"/>
              </a:lnSpc>
              <a:spcBef>
                <a:spcPct val="0"/>
              </a:spcBef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3919815" y="1392877"/>
            <a:ext cx="10528089" cy="763167"/>
            <a:chOff x="0" y="0"/>
            <a:chExt cx="14037452" cy="101755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14037452" cy="1017556"/>
              <a:chOff x="0" y="0"/>
              <a:chExt cx="38549216" cy="2794381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-19558" y="-6477"/>
                <a:ext cx="38588078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8588078">
                    <a:moveTo>
                      <a:pt x="38559376" y="1495171"/>
                    </a:moveTo>
                    <a:cubicBezTo>
                      <a:pt x="38544896" y="1606931"/>
                      <a:pt x="38517338" y="1719834"/>
                      <a:pt x="38473143" y="1823720"/>
                    </a:cubicBezTo>
                    <a:cubicBezTo>
                      <a:pt x="38440503" y="1900301"/>
                      <a:pt x="38395420" y="1971675"/>
                      <a:pt x="38349826" y="2041144"/>
                    </a:cubicBezTo>
                    <a:cubicBezTo>
                      <a:pt x="38250511" y="2192655"/>
                      <a:pt x="38142561" y="2353691"/>
                      <a:pt x="37997274" y="2464816"/>
                    </a:cubicBezTo>
                    <a:cubicBezTo>
                      <a:pt x="37813760" y="2605024"/>
                      <a:pt x="37584524" y="2672461"/>
                      <a:pt x="37359099" y="2706497"/>
                    </a:cubicBezTo>
                    <a:cubicBezTo>
                      <a:pt x="37097732" y="2745994"/>
                      <a:pt x="36833066" y="2743073"/>
                      <a:pt x="36569414" y="2749042"/>
                    </a:cubicBezTo>
                    <a:cubicBezTo>
                      <a:pt x="36298903" y="2755265"/>
                      <a:pt x="36028774" y="2771140"/>
                      <a:pt x="35758645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9941075" y="7620"/>
                    </a:cubicBezTo>
                    <a:cubicBezTo>
                      <a:pt x="35890978" y="0"/>
                      <a:pt x="36216480" y="39624"/>
                      <a:pt x="36492324" y="32004"/>
                    </a:cubicBezTo>
                    <a:cubicBezTo>
                      <a:pt x="36755976" y="24765"/>
                      <a:pt x="37100780" y="42672"/>
                      <a:pt x="37363418" y="72771"/>
                    </a:cubicBezTo>
                    <a:cubicBezTo>
                      <a:pt x="37798520" y="122428"/>
                      <a:pt x="38045535" y="161163"/>
                      <a:pt x="38296614" y="540258"/>
                    </a:cubicBezTo>
                    <a:cubicBezTo>
                      <a:pt x="38360622" y="638302"/>
                      <a:pt x="38417899" y="740664"/>
                      <a:pt x="38463618" y="848614"/>
                    </a:cubicBezTo>
                    <a:cubicBezTo>
                      <a:pt x="38549851" y="1052957"/>
                      <a:pt x="38588078" y="1273937"/>
                      <a:pt x="38559376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12" id="12"/>
            <p:cNvSpPr txBox="true"/>
            <p:nvPr/>
          </p:nvSpPr>
          <p:spPr>
            <a:xfrm rot="0">
              <a:off x="1257950" y="73822"/>
              <a:ext cx="11521553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20 AL 23 DE NOVIEMBRE DE  1943</a:t>
              </a:r>
            </a:p>
          </p:txBody>
        </p:sp>
      </p:grpSp>
    </p:spTree>
  </p:cSld>
  <p:clrMapOvr>
    <a:masterClrMapping/>
  </p:clrMapOvr>
  <p:transition spd="fast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7829893"/>
            <a:ext cx="16230600" cy="1872588"/>
            <a:chOff x="0" y="0"/>
            <a:chExt cx="44867348" cy="517652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19558" y="-6477"/>
              <a:ext cx="44906210" cy="5196843"/>
            </a:xfrm>
            <a:custGeom>
              <a:avLst/>
              <a:gdLst/>
              <a:ahLst/>
              <a:cxnLst/>
              <a:rect r="r" b="b" t="t" l="l"/>
              <a:pathLst>
                <a:path h="5196843" w="44906210">
                  <a:moveTo>
                    <a:pt x="44877508" y="3512288"/>
                  </a:moveTo>
                  <a:cubicBezTo>
                    <a:pt x="44863032" y="3989073"/>
                    <a:pt x="44835471" y="4101975"/>
                    <a:pt x="44791275" y="4205861"/>
                  </a:cubicBezTo>
                  <a:cubicBezTo>
                    <a:pt x="44758638" y="4282443"/>
                    <a:pt x="44713552" y="4353817"/>
                    <a:pt x="44667958" y="4423286"/>
                  </a:cubicBezTo>
                  <a:cubicBezTo>
                    <a:pt x="44568643" y="4574797"/>
                    <a:pt x="44460693" y="4735833"/>
                    <a:pt x="44315406" y="4846958"/>
                  </a:cubicBezTo>
                  <a:cubicBezTo>
                    <a:pt x="44131892" y="4987166"/>
                    <a:pt x="43902656" y="5054603"/>
                    <a:pt x="43677231" y="5088638"/>
                  </a:cubicBezTo>
                  <a:cubicBezTo>
                    <a:pt x="43415864" y="5128136"/>
                    <a:pt x="43151198" y="5125215"/>
                    <a:pt x="42887546" y="5131184"/>
                  </a:cubicBezTo>
                  <a:cubicBezTo>
                    <a:pt x="42617035" y="5137406"/>
                    <a:pt x="42346906" y="5153281"/>
                    <a:pt x="42076777" y="5167887"/>
                  </a:cubicBezTo>
                  <a:cubicBezTo>
                    <a:pt x="2582291" y="5196843"/>
                    <a:pt x="1825117" y="5187444"/>
                    <a:pt x="1292479" y="5117213"/>
                  </a:cubicBezTo>
                  <a:cubicBezTo>
                    <a:pt x="841502" y="5057778"/>
                    <a:pt x="587502" y="4947415"/>
                    <a:pt x="286639" y="4585592"/>
                  </a:cubicBezTo>
                  <a:cubicBezTo>
                    <a:pt x="151130" y="4422650"/>
                    <a:pt x="54610" y="4226181"/>
                    <a:pt x="28702" y="4014599"/>
                  </a:cubicBezTo>
                  <a:cubicBezTo>
                    <a:pt x="0" y="2511122"/>
                    <a:pt x="39751" y="1080262"/>
                    <a:pt x="154559" y="878713"/>
                  </a:cubicBezTo>
                  <a:cubicBezTo>
                    <a:pt x="272288" y="671830"/>
                    <a:pt x="363347" y="509524"/>
                    <a:pt x="561594" y="374015"/>
                  </a:cubicBezTo>
                  <a:cubicBezTo>
                    <a:pt x="763397" y="235966"/>
                    <a:pt x="1094105" y="214757"/>
                    <a:pt x="1329309" y="154559"/>
                  </a:cubicBezTo>
                  <a:cubicBezTo>
                    <a:pt x="1393698" y="138049"/>
                    <a:pt x="1458595" y="123444"/>
                    <a:pt x="1523746" y="110363"/>
                  </a:cubicBezTo>
                  <a:cubicBezTo>
                    <a:pt x="1588770" y="97409"/>
                    <a:pt x="1772793" y="54610"/>
                    <a:pt x="1838960" y="50165"/>
                  </a:cubicBezTo>
                  <a:cubicBezTo>
                    <a:pt x="2134743" y="30353"/>
                    <a:pt x="2061083" y="46609"/>
                    <a:pt x="2189734" y="32004"/>
                  </a:cubicBezTo>
                  <a:cubicBezTo>
                    <a:pt x="2456053" y="1524"/>
                    <a:pt x="2705735" y="14986"/>
                    <a:pt x="23225345" y="7620"/>
                  </a:cubicBezTo>
                  <a:cubicBezTo>
                    <a:pt x="42209113" y="0"/>
                    <a:pt x="42534613" y="39624"/>
                    <a:pt x="42810456" y="32004"/>
                  </a:cubicBezTo>
                  <a:cubicBezTo>
                    <a:pt x="43074108" y="24765"/>
                    <a:pt x="43418915" y="42672"/>
                    <a:pt x="43681550" y="72771"/>
                  </a:cubicBezTo>
                  <a:cubicBezTo>
                    <a:pt x="44116652" y="122428"/>
                    <a:pt x="44363667" y="161163"/>
                    <a:pt x="44614746" y="540258"/>
                  </a:cubicBezTo>
                  <a:cubicBezTo>
                    <a:pt x="44678755" y="638302"/>
                    <a:pt x="44736032" y="740664"/>
                    <a:pt x="44781750" y="848614"/>
                  </a:cubicBezTo>
                  <a:cubicBezTo>
                    <a:pt x="44867983" y="1052957"/>
                    <a:pt x="44906210" y="1273937"/>
                    <a:pt x="44877508" y="3512288"/>
                  </a:cubicBezTo>
                  <a:close/>
                </a:path>
              </a:pathLst>
            </a:custGeom>
            <a:solidFill>
              <a:srgbClr val="512F1C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75100" y="584419"/>
            <a:ext cx="11617520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3"/>
              </a:lnSpc>
            </a:pPr>
            <a:r>
              <a:rPr lang="en-US" b="true" sz="4644" spc="-139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TARRAWA</a:t>
            </a:r>
          </a:p>
          <a:p>
            <a:pPr algn="ctr" marL="0" indent="0" lvl="0">
              <a:lnSpc>
                <a:spcPts val="5963"/>
              </a:lnSpc>
              <a:spcBef>
                <a:spcPct val="0"/>
              </a:spcBef>
            </a:pPr>
          </a:p>
        </p:txBody>
      </p:sp>
      <p:grpSp>
        <p:nvGrpSpPr>
          <p:cNvPr name="Group 5" id="5"/>
          <p:cNvGrpSpPr/>
          <p:nvPr/>
        </p:nvGrpSpPr>
        <p:grpSpPr>
          <a:xfrm rot="0">
            <a:off x="3919815" y="1392877"/>
            <a:ext cx="10528089" cy="763167"/>
            <a:chOff x="0" y="0"/>
            <a:chExt cx="14037452" cy="1017556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4037452" cy="1017556"/>
              <a:chOff x="0" y="0"/>
              <a:chExt cx="38549216" cy="2794381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-19558" y="-6477"/>
                <a:ext cx="38588078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8588078">
                    <a:moveTo>
                      <a:pt x="38559376" y="1495171"/>
                    </a:moveTo>
                    <a:cubicBezTo>
                      <a:pt x="38544896" y="1606931"/>
                      <a:pt x="38517338" y="1719834"/>
                      <a:pt x="38473143" y="1823720"/>
                    </a:cubicBezTo>
                    <a:cubicBezTo>
                      <a:pt x="38440503" y="1900301"/>
                      <a:pt x="38395420" y="1971675"/>
                      <a:pt x="38349826" y="2041144"/>
                    </a:cubicBezTo>
                    <a:cubicBezTo>
                      <a:pt x="38250511" y="2192655"/>
                      <a:pt x="38142561" y="2353691"/>
                      <a:pt x="37997274" y="2464816"/>
                    </a:cubicBezTo>
                    <a:cubicBezTo>
                      <a:pt x="37813760" y="2605024"/>
                      <a:pt x="37584524" y="2672461"/>
                      <a:pt x="37359099" y="2706497"/>
                    </a:cubicBezTo>
                    <a:cubicBezTo>
                      <a:pt x="37097732" y="2745994"/>
                      <a:pt x="36833066" y="2743073"/>
                      <a:pt x="36569414" y="2749042"/>
                    </a:cubicBezTo>
                    <a:cubicBezTo>
                      <a:pt x="36298903" y="2755265"/>
                      <a:pt x="36028774" y="2771140"/>
                      <a:pt x="35758645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9941075" y="7620"/>
                    </a:cubicBezTo>
                    <a:cubicBezTo>
                      <a:pt x="35890978" y="0"/>
                      <a:pt x="36216480" y="39624"/>
                      <a:pt x="36492324" y="32004"/>
                    </a:cubicBezTo>
                    <a:cubicBezTo>
                      <a:pt x="36755976" y="24765"/>
                      <a:pt x="37100780" y="42672"/>
                      <a:pt x="37363418" y="72771"/>
                    </a:cubicBezTo>
                    <a:cubicBezTo>
                      <a:pt x="37798520" y="122428"/>
                      <a:pt x="38045535" y="161163"/>
                      <a:pt x="38296614" y="540258"/>
                    </a:cubicBezTo>
                    <a:cubicBezTo>
                      <a:pt x="38360622" y="638302"/>
                      <a:pt x="38417899" y="740664"/>
                      <a:pt x="38463618" y="848614"/>
                    </a:cubicBezTo>
                    <a:cubicBezTo>
                      <a:pt x="38549851" y="1052957"/>
                      <a:pt x="38588078" y="1273937"/>
                      <a:pt x="38559376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8" id="8"/>
            <p:cNvSpPr txBox="true"/>
            <p:nvPr/>
          </p:nvSpPr>
          <p:spPr>
            <a:xfrm rot="0">
              <a:off x="1257950" y="73822"/>
              <a:ext cx="11521553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20 AL 23 DE NOVIEMBRE DE  1943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4083970" y="2352266"/>
            <a:ext cx="10120059" cy="5281406"/>
          </a:xfrm>
          <a:custGeom>
            <a:avLst/>
            <a:gdLst/>
            <a:ahLst/>
            <a:cxnLst/>
            <a:rect r="r" b="b" t="t" l="l"/>
            <a:pathLst>
              <a:path h="5281406" w="10120059">
                <a:moveTo>
                  <a:pt x="0" y="0"/>
                </a:moveTo>
                <a:lnTo>
                  <a:pt x="10120060" y="0"/>
                </a:lnTo>
                <a:lnTo>
                  <a:pt x="10120060" y="5281406"/>
                </a:lnTo>
                <a:lnTo>
                  <a:pt x="0" y="52814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526326" y="8156588"/>
            <a:ext cx="15315067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FFF5E8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Nimitz: "La guerra en el Pacífico sería mucho más larga y costosa de lo que se pensaba inicialmente.”</a:t>
            </a:r>
          </a:p>
        </p:txBody>
      </p:sp>
    </p:spTree>
  </p:cSld>
  <p:clrMapOvr>
    <a:masterClrMapping/>
  </p:clrMapOvr>
  <p:transition spd="fast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005017" y="3405622"/>
            <a:ext cx="22661247" cy="9269210"/>
          </a:xfrm>
          <a:custGeom>
            <a:avLst/>
            <a:gdLst/>
            <a:ahLst/>
            <a:cxnLst/>
            <a:rect r="r" b="b" t="t" l="l"/>
            <a:pathLst>
              <a:path h="9269210" w="22661247">
                <a:moveTo>
                  <a:pt x="0" y="0"/>
                </a:moveTo>
                <a:lnTo>
                  <a:pt x="22661247" y="0"/>
                </a:lnTo>
                <a:lnTo>
                  <a:pt x="22661247" y="9269210"/>
                </a:lnTo>
                <a:lnTo>
                  <a:pt x="0" y="92692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8152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919957" y="2272473"/>
            <a:ext cx="10448085" cy="763167"/>
            <a:chOff x="0" y="0"/>
            <a:chExt cx="13930780" cy="101755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3930780" cy="1017556"/>
              <a:chOff x="0" y="0"/>
              <a:chExt cx="38256276" cy="2794381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-19558" y="-6477"/>
                <a:ext cx="38295138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8295138">
                    <a:moveTo>
                      <a:pt x="38266436" y="1495171"/>
                    </a:moveTo>
                    <a:cubicBezTo>
                      <a:pt x="38251956" y="1606931"/>
                      <a:pt x="38224398" y="1719834"/>
                      <a:pt x="38180202" y="1823720"/>
                    </a:cubicBezTo>
                    <a:cubicBezTo>
                      <a:pt x="38147562" y="1900301"/>
                      <a:pt x="38102480" y="1971675"/>
                      <a:pt x="38056886" y="2041144"/>
                    </a:cubicBezTo>
                    <a:cubicBezTo>
                      <a:pt x="37957571" y="2192655"/>
                      <a:pt x="37849621" y="2353691"/>
                      <a:pt x="37704334" y="2464816"/>
                    </a:cubicBezTo>
                    <a:cubicBezTo>
                      <a:pt x="37520819" y="2605024"/>
                      <a:pt x="37291584" y="2672461"/>
                      <a:pt x="37066159" y="2706497"/>
                    </a:cubicBezTo>
                    <a:cubicBezTo>
                      <a:pt x="36804792" y="2745994"/>
                      <a:pt x="36540126" y="2743073"/>
                      <a:pt x="36276474" y="2749042"/>
                    </a:cubicBezTo>
                    <a:cubicBezTo>
                      <a:pt x="36005963" y="2755265"/>
                      <a:pt x="35735834" y="2771140"/>
                      <a:pt x="35465704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9788799" y="7620"/>
                    </a:cubicBezTo>
                    <a:cubicBezTo>
                      <a:pt x="35598037" y="0"/>
                      <a:pt x="35923540" y="39624"/>
                      <a:pt x="36199384" y="32004"/>
                    </a:cubicBezTo>
                    <a:cubicBezTo>
                      <a:pt x="36463036" y="24765"/>
                      <a:pt x="36807843" y="42672"/>
                      <a:pt x="37070478" y="72771"/>
                    </a:cubicBezTo>
                    <a:cubicBezTo>
                      <a:pt x="37505580" y="122428"/>
                      <a:pt x="37752594" y="161163"/>
                      <a:pt x="38003674" y="540258"/>
                    </a:cubicBezTo>
                    <a:cubicBezTo>
                      <a:pt x="38067682" y="638302"/>
                      <a:pt x="38124959" y="740664"/>
                      <a:pt x="38170677" y="848614"/>
                    </a:cubicBezTo>
                    <a:cubicBezTo>
                      <a:pt x="38256911" y="1052957"/>
                      <a:pt x="38295138" y="1273937"/>
                      <a:pt x="38266436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6" id="6"/>
            <p:cNvSpPr txBox="true"/>
            <p:nvPr/>
          </p:nvSpPr>
          <p:spPr>
            <a:xfrm rot="0">
              <a:off x="1248390" y="73822"/>
              <a:ext cx="11433999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15 DE JUNIO AL 9 DE JULIO DE 1944</a:t>
              </a: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9144000" y="4130766"/>
            <a:ext cx="7973379" cy="5554787"/>
          </a:xfrm>
          <a:custGeom>
            <a:avLst/>
            <a:gdLst/>
            <a:ahLst/>
            <a:cxnLst/>
            <a:rect r="r" b="b" t="t" l="l"/>
            <a:pathLst>
              <a:path h="5554787" w="7973379">
                <a:moveTo>
                  <a:pt x="0" y="0"/>
                </a:moveTo>
                <a:lnTo>
                  <a:pt x="7973379" y="0"/>
                </a:lnTo>
                <a:lnTo>
                  <a:pt x="7973379" y="5554787"/>
                </a:lnTo>
                <a:lnTo>
                  <a:pt x="0" y="55547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28700" y="4467860"/>
            <a:ext cx="7858121" cy="4790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Datos: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30.000 soldados Japoneses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Al 3er día píerden la posibilidad de reforzarse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9.000 soldados Japoneses se tiraron por los acantilados de la isla perdiendo la vida, la mayoria por miedo a caer en manos de los Estadounidenses.</a:t>
            </a:r>
          </a:p>
          <a:p>
            <a:pPr algn="l" marL="0" indent="0" lvl="1">
              <a:lnSpc>
                <a:spcPts val="475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826167"/>
            <a:ext cx="16230600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320"/>
              </a:lnSpc>
              <a:spcBef>
                <a:spcPct val="0"/>
              </a:spcBef>
            </a:pPr>
            <a:r>
              <a:rPr lang="en-US" sz="6100" spc="-183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Saipán</a:t>
            </a:r>
          </a:p>
        </p:txBody>
      </p:sp>
    </p:spTree>
  </p:cSld>
  <p:clrMapOvr>
    <a:masterClrMapping/>
  </p:clrMapOvr>
  <p:transition spd="fast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005017" y="3405622"/>
            <a:ext cx="22661247" cy="9269210"/>
          </a:xfrm>
          <a:custGeom>
            <a:avLst/>
            <a:gdLst/>
            <a:ahLst/>
            <a:cxnLst/>
            <a:rect r="r" b="b" t="t" l="l"/>
            <a:pathLst>
              <a:path h="9269210" w="22661247">
                <a:moveTo>
                  <a:pt x="0" y="0"/>
                </a:moveTo>
                <a:lnTo>
                  <a:pt x="22661247" y="0"/>
                </a:lnTo>
                <a:lnTo>
                  <a:pt x="22661247" y="9269210"/>
                </a:lnTo>
                <a:lnTo>
                  <a:pt x="0" y="92692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8152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919957" y="2272473"/>
            <a:ext cx="10448085" cy="763167"/>
            <a:chOff x="0" y="0"/>
            <a:chExt cx="13930780" cy="101755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3930780" cy="1017556"/>
              <a:chOff x="0" y="0"/>
              <a:chExt cx="38256276" cy="2794381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-19558" y="-6477"/>
                <a:ext cx="38295138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8295138">
                    <a:moveTo>
                      <a:pt x="38266436" y="1495171"/>
                    </a:moveTo>
                    <a:cubicBezTo>
                      <a:pt x="38251956" y="1606931"/>
                      <a:pt x="38224398" y="1719834"/>
                      <a:pt x="38180202" y="1823720"/>
                    </a:cubicBezTo>
                    <a:cubicBezTo>
                      <a:pt x="38147562" y="1900301"/>
                      <a:pt x="38102480" y="1971675"/>
                      <a:pt x="38056886" y="2041144"/>
                    </a:cubicBezTo>
                    <a:cubicBezTo>
                      <a:pt x="37957571" y="2192655"/>
                      <a:pt x="37849621" y="2353691"/>
                      <a:pt x="37704334" y="2464816"/>
                    </a:cubicBezTo>
                    <a:cubicBezTo>
                      <a:pt x="37520819" y="2605024"/>
                      <a:pt x="37291584" y="2672461"/>
                      <a:pt x="37066159" y="2706497"/>
                    </a:cubicBezTo>
                    <a:cubicBezTo>
                      <a:pt x="36804792" y="2745994"/>
                      <a:pt x="36540126" y="2743073"/>
                      <a:pt x="36276474" y="2749042"/>
                    </a:cubicBezTo>
                    <a:cubicBezTo>
                      <a:pt x="36005963" y="2755265"/>
                      <a:pt x="35735834" y="2771140"/>
                      <a:pt x="35465704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9788799" y="7620"/>
                    </a:cubicBezTo>
                    <a:cubicBezTo>
                      <a:pt x="35598037" y="0"/>
                      <a:pt x="35923540" y="39624"/>
                      <a:pt x="36199384" y="32004"/>
                    </a:cubicBezTo>
                    <a:cubicBezTo>
                      <a:pt x="36463036" y="24765"/>
                      <a:pt x="36807843" y="42672"/>
                      <a:pt x="37070478" y="72771"/>
                    </a:cubicBezTo>
                    <a:cubicBezTo>
                      <a:pt x="37505580" y="122428"/>
                      <a:pt x="37752594" y="161163"/>
                      <a:pt x="38003674" y="540258"/>
                    </a:cubicBezTo>
                    <a:cubicBezTo>
                      <a:pt x="38067682" y="638302"/>
                      <a:pt x="38124959" y="740664"/>
                      <a:pt x="38170677" y="848614"/>
                    </a:cubicBezTo>
                    <a:cubicBezTo>
                      <a:pt x="38256911" y="1052957"/>
                      <a:pt x="38295138" y="1273937"/>
                      <a:pt x="38266436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6" id="6"/>
            <p:cNvSpPr txBox="true"/>
            <p:nvPr/>
          </p:nvSpPr>
          <p:spPr>
            <a:xfrm rot="0">
              <a:off x="1248390" y="73822"/>
              <a:ext cx="11433999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15 DE JUNIO AL 9 DE JULIO DE 1944</a:t>
              </a: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285879" y="4206200"/>
            <a:ext cx="7858121" cy="5990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Importancia estratégica: Clave para lanzar ataques aéreos sobre Japón. 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Defensa japonesa: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30.000 soldados con fortificaciones subterráneas.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Resistencia feroz y ataques suicidas. 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Resultados :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Victoria aliada tras intensos combates.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Altas bajas en ambos bandos.</a:t>
            </a:r>
          </a:p>
          <a:p>
            <a:pPr algn="l" marL="0" indent="0" lvl="1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9629140" y="4206200"/>
            <a:ext cx="7630160" cy="4790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Impacto: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Psicológico: Japón veía su derrota como inevitable.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Militar: Las bases en Saipán permitieron bombardeos B-29 sobre Japón.</a:t>
            </a:r>
          </a:p>
          <a:p>
            <a:pPr algn="l" marL="734058" indent="-367029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Histórico: Marcó un punto de inflexión en la guerra del Pacífico.</a:t>
            </a:r>
          </a:p>
          <a:p>
            <a:pPr algn="l" marL="0" indent="0" lvl="1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826167"/>
            <a:ext cx="16230600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320"/>
              </a:lnSpc>
              <a:spcBef>
                <a:spcPct val="0"/>
              </a:spcBef>
            </a:pPr>
            <a:r>
              <a:rPr lang="en-US" sz="6100" spc="-183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Saipán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3233313"/>
            <a:ext cx="7781589" cy="5175316"/>
            <a:chOff x="0" y="0"/>
            <a:chExt cx="6634002" cy="44120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6638215" cy="4412089"/>
            </a:xfrm>
            <a:custGeom>
              <a:avLst/>
              <a:gdLst/>
              <a:ahLst/>
              <a:cxnLst/>
              <a:rect r="r" b="b" t="t" l="l"/>
              <a:pathLst>
                <a:path h="4412089" w="6638215">
                  <a:moveTo>
                    <a:pt x="278431" y="16918"/>
                  </a:moveTo>
                  <a:cubicBezTo>
                    <a:pt x="278431" y="16918"/>
                    <a:pt x="604014" y="12258"/>
                    <a:pt x="988285" y="12454"/>
                  </a:cubicBezTo>
                  <a:cubicBezTo>
                    <a:pt x="5160203" y="12671"/>
                    <a:pt x="6364147" y="0"/>
                    <a:pt x="6364147" y="0"/>
                  </a:cubicBezTo>
                  <a:cubicBezTo>
                    <a:pt x="6431611" y="0"/>
                    <a:pt x="6507548" y="0"/>
                    <a:pt x="6586321" y="85073"/>
                  </a:cubicBezTo>
                  <a:cubicBezTo>
                    <a:pt x="6629299" y="131488"/>
                    <a:pt x="6630367" y="240224"/>
                    <a:pt x="6630772" y="320281"/>
                  </a:cubicBezTo>
                  <a:cubicBezTo>
                    <a:pt x="6630772" y="320281"/>
                    <a:pt x="6629068" y="3028023"/>
                    <a:pt x="6629068" y="3649505"/>
                  </a:cubicBezTo>
                  <a:cubicBezTo>
                    <a:pt x="6629068" y="3863664"/>
                    <a:pt x="6638216" y="4162843"/>
                    <a:pt x="6638216" y="4162843"/>
                  </a:cubicBezTo>
                  <a:cubicBezTo>
                    <a:pt x="6638216" y="4291511"/>
                    <a:pt x="6634046" y="4412089"/>
                    <a:pt x="6381208" y="4403955"/>
                  </a:cubicBezTo>
                  <a:cubicBezTo>
                    <a:pt x="6381208" y="4403955"/>
                    <a:pt x="6004735" y="4383656"/>
                    <a:pt x="5309611" y="4391255"/>
                  </a:cubicBezTo>
                  <a:cubicBezTo>
                    <a:pt x="1787167" y="4399389"/>
                    <a:pt x="304023" y="4412089"/>
                    <a:pt x="304023" y="4412089"/>
                  </a:cubicBezTo>
                  <a:cubicBezTo>
                    <a:pt x="132548" y="4412089"/>
                    <a:pt x="4213" y="4311020"/>
                    <a:pt x="8532" y="4108473"/>
                  </a:cubicBezTo>
                  <a:cubicBezTo>
                    <a:pt x="8532" y="4108473"/>
                    <a:pt x="9630" y="3609932"/>
                    <a:pt x="4815" y="128942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561990" y="3233313"/>
            <a:ext cx="7697310" cy="5175316"/>
            <a:chOff x="0" y="0"/>
            <a:chExt cx="4333317" cy="291352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4213" y="0"/>
              <a:ext cx="4337530" cy="2913523"/>
            </a:xfrm>
            <a:custGeom>
              <a:avLst/>
              <a:gdLst/>
              <a:ahLst/>
              <a:cxnLst/>
              <a:rect r="r" b="b" t="t" l="l"/>
              <a:pathLst>
                <a:path h="2913523" w="4337530">
                  <a:moveTo>
                    <a:pt x="278431" y="16918"/>
                  </a:moveTo>
                  <a:cubicBezTo>
                    <a:pt x="278431" y="16918"/>
                    <a:pt x="604014" y="12258"/>
                    <a:pt x="947323" y="12454"/>
                  </a:cubicBezTo>
                  <a:cubicBezTo>
                    <a:pt x="3150513" y="12671"/>
                    <a:pt x="4063462" y="0"/>
                    <a:pt x="4063462" y="0"/>
                  </a:cubicBezTo>
                  <a:cubicBezTo>
                    <a:pt x="4130925" y="0"/>
                    <a:pt x="4206863" y="0"/>
                    <a:pt x="4285636" y="85073"/>
                  </a:cubicBezTo>
                  <a:cubicBezTo>
                    <a:pt x="4328614" y="131488"/>
                    <a:pt x="4329682" y="240224"/>
                    <a:pt x="4330087" y="320281"/>
                  </a:cubicBezTo>
                  <a:cubicBezTo>
                    <a:pt x="4330087" y="320281"/>
                    <a:pt x="4328382" y="1788138"/>
                    <a:pt x="4328382" y="2150939"/>
                  </a:cubicBezTo>
                  <a:cubicBezTo>
                    <a:pt x="4328382" y="2365097"/>
                    <a:pt x="4337530" y="2664277"/>
                    <a:pt x="4337530" y="2664277"/>
                  </a:cubicBezTo>
                  <a:cubicBezTo>
                    <a:pt x="4337530" y="2792945"/>
                    <a:pt x="4333361" y="2913523"/>
                    <a:pt x="4080523" y="2905389"/>
                  </a:cubicBezTo>
                  <a:cubicBezTo>
                    <a:pt x="4080523" y="2905389"/>
                    <a:pt x="3704051" y="2885090"/>
                    <a:pt x="3229416" y="2892689"/>
                  </a:cubicBezTo>
                  <a:cubicBezTo>
                    <a:pt x="1369213" y="2900823"/>
                    <a:pt x="304023" y="2913523"/>
                    <a:pt x="304023" y="2913523"/>
                  </a:cubicBezTo>
                  <a:cubicBezTo>
                    <a:pt x="132548" y="2913523"/>
                    <a:pt x="4213" y="2812454"/>
                    <a:pt x="8532" y="2609907"/>
                  </a:cubicBezTo>
                  <a:cubicBezTo>
                    <a:pt x="8532" y="2609907"/>
                    <a:pt x="9630" y="2111366"/>
                    <a:pt x="4815" y="1078290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2652692" y="485775"/>
            <a:ext cx="12982615" cy="952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80"/>
              </a:lnSpc>
              <a:spcBef>
                <a:spcPct val="0"/>
              </a:spcBef>
            </a:pPr>
            <a:r>
              <a:rPr lang="en-US" sz="5400" spc="-162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las Islas Marianas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26326" y="3511842"/>
            <a:ext cx="6795974" cy="481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3"/>
              </a:lnSpc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Objetivo: Capturar Saipán, Tinian y Guam para acercarse a Japón.</a:t>
            </a:r>
          </a:p>
          <a:p>
            <a:pPr algn="l">
              <a:lnSpc>
                <a:spcPts val="3483"/>
              </a:lnSpc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 Importancia estratégica:</a:t>
            </a:r>
          </a:p>
          <a:p>
            <a:pPr algn="l" marL="626721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Permitir el uso de los bombarderos B-29 contra Japón.</a:t>
            </a:r>
          </a:p>
          <a:p>
            <a:pPr algn="l" marL="626721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Debilitar la defensa japonesa en el Pacífico.</a:t>
            </a:r>
          </a:p>
          <a:p>
            <a:pPr algn="l">
              <a:lnSpc>
                <a:spcPts val="3483"/>
              </a:lnSpc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Batalla de Saipán:</a:t>
            </a:r>
          </a:p>
          <a:p>
            <a:pPr algn="l" marL="626111" indent="-313055" lvl="1">
              <a:lnSpc>
                <a:spcPts val="3480"/>
              </a:lnSpc>
              <a:buFont typeface="Arial"/>
              <a:buChar char="•"/>
            </a:pPr>
            <a:r>
              <a:rPr lang="en-US" sz="29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 ✔ Feroz resistencia japonesa.</a:t>
            </a:r>
          </a:p>
          <a:p>
            <a:pPr algn="l" marL="626111" indent="-313055" lvl="1">
              <a:lnSpc>
                <a:spcPts val="3480"/>
              </a:lnSpc>
              <a:buFont typeface="Arial"/>
              <a:buChar char="•"/>
            </a:pPr>
            <a:r>
              <a:rPr lang="en-US" sz="29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 ✔ Victoria estadounidense tras intensos combates.</a:t>
            </a:r>
          </a:p>
          <a:p>
            <a:pPr algn="l" marL="0" indent="0" lvl="1">
              <a:lnSpc>
                <a:spcPts val="3480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045263" y="3511842"/>
            <a:ext cx="6796130" cy="3409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719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Impacto:</a:t>
            </a:r>
          </a:p>
          <a:p>
            <a:pPr algn="l" marL="626719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Bases aéreas para bombardeos estratégicos sobre Japón.</a:t>
            </a:r>
          </a:p>
          <a:p>
            <a:pPr algn="l" marL="626719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Golpe psicológico y militar para Japón.</a:t>
            </a:r>
          </a:p>
          <a:p>
            <a:pPr algn="l" marL="626719" indent="-313360" lvl="1">
              <a:lnSpc>
                <a:spcPts val="3483"/>
              </a:lnSpc>
              <a:buFont typeface="Arial"/>
              <a:buChar char="•"/>
            </a:pPr>
            <a:r>
              <a:rPr lang="en-US" sz="29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Punto de inflexión en la guerra en el Pacífico.</a:t>
            </a:r>
          </a:p>
          <a:p>
            <a:pPr algn="l">
              <a:lnSpc>
                <a:spcPts val="3963"/>
              </a:lnSpc>
            </a:pPr>
          </a:p>
          <a:p>
            <a:pPr algn="l" marL="0" indent="0" lvl="1">
              <a:lnSpc>
                <a:spcPts val="5763"/>
              </a:lnSpc>
              <a:spcBef>
                <a:spcPct val="0"/>
              </a:spcBef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4228713" y="1834167"/>
            <a:ext cx="9830573" cy="763167"/>
            <a:chOff x="0" y="0"/>
            <a:chExt cx="13107431" cy="101755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13107431" cy="1017556"/>
              <a:chOff x="0" y="0"/>
              <a:chExt cx="35995220" cy="2794381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-19558" y="-6477"/>
                <a:ext cx="36034082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36034082">
                    <a:moveTo>
                      <a:pt x="36005380" y="1495171"/>
                    </a:moveTo>
                    <a:cubicBezTo>
                      <a:pt x="35990900" y="1606931"/>
                      <a:pt x="35963342" y="1719834"/>
                      <a:pt x="35919147" y="1823720"/>
                    </a:cubicBezTo>
                    <a:cubicBezTo>
                      <a:pt x="35886507" y="1900301"/>
                      <a:pt x="35841424" y="1971675"/>
                      <a:pt x="35795830" y="2041144"/>
                    </a:cubicBezTo>
                    <a:cubicBezTo>
                      <a:pt x="35696515" y="2192655"/>
                      <a:pt x="35588565" y="2353691"/>
                      <a:pt x="35443278" y="2464816"/>
                    </a:cubicBezTo>
                    <a:cubicBezTo>
                      <a:pt x="35259764" y="2605024"/>
                      <a:pt x="35030528" y="2672461"/>
                      <a:pt x="34805103" y="2706497"/>
                    </a:cubicBezTo>
                    <a:cubicBezTo>
                      <a:pt x="34543736" y="2745994"/>
                      <a:pt x="34279070" y="2743073"/>
                      <a:pt x="34015418" y="2749042"/>
                    </a:cubicBezTo>
                    <a:cubicBezTo>
                      <a:pt x="33744907" y="2755265"/>
                      <a:pt x="33474778" y="2771140"/>
                      <a:pt x="33204649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18613465" y="7620"/>
                    </a:cubicBezTo>
                    <a:cubicBezTo>
                      <a:pt x="33336982" y="0"/>
                      <a:pt x="33662484" y="39624"/>
                      <a:pt x="33938328" y="32004"/>
                    </a:cubicBezTo>
                    <a:cubicBezTo>
                      <a:pt x="34201980" y="24765"/>
                      <a:pt x="34546784" y="42672"/>
                      <a:pt x="34809422" y="72771"/>
                    </a:cubicBezTo>
                    <a:cubicBezTo>
                      <a:pt x="35244524" y="122428"/>
                      <a:pt x="35491539" y="161163"/>
                      <a:pt x="35742618" y="540258"/>
                    </a:cubicBezTo>
                    <a:cubicBezTo>
                      <a:pt x="35806626" y="638302"/>
                      <a:pt x="35863903" y="740664"/>
                      <a:pt x="35909622" y="848614"/>
                    </a:cubicBezTo>
                    <a:cubicBezTo>
                      <a:pt x="35995855" y="1052957"/>
                      <a:pt x="36034082" y="1273937"/>
                      <a:pt x="36005380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12" id="12"/>
            <p:cNvSpPr txBox="true"/>
            <p:nvPr/>
          </p:nvSpPr>
          <p:spPr>
            <a:xfrm rot="0">
              <a:off x="1174607" y="73822"/>
              <a:ext cx="10758217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15 DE JUNIO 1944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59566" y="3523910"/>
            <a:ext cx="11368867" cy="4436411"/>
            <a:chOff x="0" y="0"/>
            <a:chExt cx="16245892" cy="63395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16250105" cy="6339546"/>
            </a:xfrm>
            <a:custGeom>
              <a:avLst/>
              <a:gdLst/>
              <a:ahLst/>
              <a:cxnLst/>
              <a:rect r="r" b="b" t="t" l="l"/>
              <a:pathLst>
                <a:path h="6339546" w="16250105">
                  <a:moveTo>
                    <a:pt x="278431" y="16918"/>
                  </a:moveTo>
                  <a:cubicBezTo>
                    <a:pt x="278431" y="16918"/>
                    <a:pt x="604014" y="12258"/>
                    <a:pt x="1159419" y="12454"/>
                  </a:cubicBezTo>
                  <a:cubicBezTo>
                    <a:pt x="13556361" y="12671"/>
                    <a:pt x="15976037" y="0"/>
                    <a:pt x="15976037" y="0"/>
                  </a:cubicBezTo>
                  <a:cubicBezTo>
                    <a:pt x="16043501" y="0"/>
                    <a:pt x="16119437" y="0"/>
                    <a:pt x="16198211" y="85073"/>
                  </a:cubicBezTo>
                  <a:cubicBezTo>
                    <a:pt x="16241188" y="131488"/>
                    <a:pt x="16242256" y="240224"/>
                    <a:pt x="16242662" y="320281"/>
                  </a:cubicBezTo>
                  <a:cubicBezTo>
                    <a:pt x="16242662" y="320281"/>
                    <a:pt x="16240957" y="4622764"/>
                    <a:pt x="16240957" y="5576962"/>
                  </a:cubicBezTo>
                  <a:cubicBezTo>
                    <a:pt x="16240957" y="5791121"/>
                    <a:pt x="16250105" y="6090300"/>
                    <a:pt x="16250105" y="6090300"/>
                  </a:cubicBezTo>
                  <a:cubicBezTo>
                    <a:pt x="16250105" y="6218968"/>
                    <a:pt x="16245936" y="6339546"/>
                    <a:pt x="15993098" y="6331412"/>
                  </a:cubicBezTo>
                  <a:cubicBezTo>
                    <a:pt x="15993098" y="6331412"/>
                    <a:pt x="15616626" y="6311114"/>
                    <a:pt x="14000332" y="6318712"/>
                  </a:cubicBezTo>
                  <a:cubicBezTo>
                    <a:pt x="3533313" y="6326846"/>
                    <a:pt x="304023" y="6339546"/>
                    <a:pt x="304023" y="6339546"/>
                  </a:cubicBezTo>
                  <a:cubicBezTo>
                    <a:pt x="132548" y="6339546"/>
                    <a:pt x="4213" y="6238477"/>
                    <a:pt x="8532" y="6035930"/>
                  </a:cubicBezTo>
                  <a:cubicBezTo>
                    <a:pt x="8532" y="6035930"/>
                    <a:pt x="9630" y="5537389"/>
                    <a:pt x="4815" y="1560988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32173" y="362515"/>
            <a:ext cx="15223653" cy="1428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20"/>
              </a:lnSpc>
              <a:spcBef>
                <a:spcPct val="0"/>
              </a:spcBef>
            </a:pPr>
            <a:r>
              <a:rPr lang="en-US" b="true" sz="8100" spc="-243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 Desembarco en Peleliu (Islas Palau)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432262" y="3894266"/>
            <a:ext cx="9423476" cy="3676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Parte de las campañas en el Pacífico central.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Fortaleza japonesa con túneles y búnkeres subterráneos.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Batalla más larga y sangrienta de la campaña.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9,000 bajas estadounidenses debido a la feroz resistencia japonesa.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Peleliu fue finalmente tomada en noviembre de 1944.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Lección del alto costo de la guerra en el Pacífico.</a:t>
            </a:r>
          </a:p>
          <a:p>
            <a:pPr algn="l" marL="0" indent="0" lvl="1">
              <a:lnSpc>
                <a:spcPts val="3600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931569" y="1939468"/>
            <a:ext cx="14424861" cy="763167"/>
            <a:chOff x="0" y="0"/>
            <a:chExt cx="19233149" cy="101755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9233149" cy="1017556"/>
              <a:chOff x="0" y="0"/>
              <a:chExt cx="52817476" cy="279438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-19558" y="-6477"/>
                <a:ext cx="52856339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52856339">
                    <a:moveTo>
                      <a:pt x="52827634" y="1495171"/>
                    </a:moveTo>
                    <a:cubicBezTo>
                      <a:pt x="52813160" y="1606931"/>
                      <a:pt x="52785596" y="1719834"/>
                      <a:pt x="52741400" y="1823720"/>
                    </a:cubicBezTo>
                    <a:cubicBezTo>
                      <a:pt x="52708764" y="1900301"/>
                      <a:pt x="52663681" y="1971675"/>
                      <a:pt x="52618084" y="2041144"/>
                    </a:cubicBezTo>
                    <a:cubicBezTo>
                      <a:pt x="52518772" y="2192655"/>
                      <a:pt x="52410822" y="2353691"/>
                      <a:pt x="52265535" y="2464816"/>
                    </a:cubicBezTo>
                    <a:cubicBezTo>
                      <a:pt x="52082017" y="2605024"/>
                      <a:pt x="51852785" y="2672461"/>
                      <a:pt x="51627360" y="2706497"/>
                    </a:cubicBezTo>
                    <a:cubicBezTo>
                      <a:pt x="51365993" y="2745994"/>
                      <a:pt x="51101324" y="2743073"/>
                      <a:pt x="50837672" y="2749042"/>
                    </a:cubicBezTo>
                    <a:cubicBezTo>
                      <a:pt x="50567164" y="2755265"/>
                      <a:pt x="50297035" y="2771140"/>
                      <a:pt x="50026906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27357951" y="7620"/>
                    </a:cubicBezTo>
                    <a:cubicBezTo>
                      <a:pt x="50159239" y="0"/>
                      <a:pt x="50484741" y="39624"/>
                      <a:pt x="50760585" y="32004"/>
                    </a:cubicBezTo>
                    <a:cubicBezTo>
                      <a:pt x="51024237" y="24765"/>
                      <a:pt x="51369041" y="42672"/>
                      <a:pt x="51631676" y="72771"/>
                    </a:cubicBezTo>
                    <a:cubicBezTo>
                      <a:pt x="52066781" y="122428"/>
                      <a:pt x="52313792" y="161163"/>
                      <a:pt x="52564872" y="540258"/>
                    </a:cubicBezTo>
                    <a:cubicBezTo>
                      <a:pt x="52628880" y="638302"/>
                      <a:pt x="52686160" y="740664"/>
                      <a:pt x="52731875" y="848614"/>
                    </a:cubicBezTo>
                    <a:cubicBezTo>
                      <a:pt x="52818109" y="1052957"/>
                      <a:pt x="52856339" y="1273937"/>
                      <a:pt x="52827634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1723556" y="73822"/>
              <a:ext cx="15786037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15 DE SEPTIEMBRE AL 27 DE NOVIEMBRE DE 1944</a:t>
              </a:r>
            </a:p>
          </p:txBody>
        </p:sp>
      </p:grpSp>
    </p:spTree>
  </p:cSld>
  <p:clrMapOvr>
    <a:masterClrMapping/>
  </p:clrMapOvr>
  <p:transition spd="fast">
    <p:push dir="l"/>
  </p:transition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59566" y="3276906"/>
            <a:ext cx="11368867" cy="4979822"/>
            <a:chOff x="0" y="0"/>
            <a:chExt cx="16245892" cy="71160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16250105" cy="7116070"/>
            </a:xfrm>
            <a:custGeom>
              <a:avLst/>
              <a:gdLst/>
              <a:ahLst/>
              <a:cxnLst/>
              <a:rect r="r" b="b" t="t" l="l"/>
              <a:pathLst>
                <a:path h="7116070" w="16250105">
                  <a:moveTo>
                    <a:pt x="278431" y="16918"/>
                  </a:moveTo>
                  <a:cubicBezTo>
                    <a:pt x="278431" y="16918"/>
                    <a:pt x="604014" y="12258"/>
                    <a:pt x="1159419" y="12454"/>
                  </a:cubicBezTo>
                  <a:cubicBezTo>
                    <a:pt x="13556361" y="12671"/>
                    <a:pt x="15976037" y="0"/>
                    <a:pt x="15976037" y="0"/>
                  </a:cubicBezTo>
                  <a:cubicBezTo>
                    <a:pt x="16043501" y="0"/>
                    <a:pt x="16119437" y="0"/>
                    <a:pt x="16198211" y="85073"/>
                  </a:cubicBezTo>
                  <a:cubicBezTo>
                    <a:pt x="16241188" y="131488"/>
                    <a:pt x="16242256" y="240224"/>
                    <a:pt x="16242662" y="320281"/>
                  </a:cubicBezTo>
                  <a:cubicBezTo>
                    <a:pt x="16242662" y="320281"/>
                    <a:pt x="16240957" y="5265244"/>
                    <a:pt x="16240957" y="6353485"/>
                  </a:cubicBezTo>
                  <a:cubicBezTo>
                    <a:pt x="16240957" y="6567644"/>
                    <a:pt x="16250105" y="6866823"/>
                    <a:pt x="16250105" y="6866823"/>
                  </a:cubicBezTo>
                  <a:cubicBezTo>
                    <a:pt x="16250105" y="6995492"/>
                    <a:pt x="16245936" y="7116070"/>
                    <a:pt x="15993098" y="7107935"/>
                  </a:cubicBezTo>
                  <a:cubicBezTo>
                    <a:pt x="15993098" y="7107935"/>
                    <a:pt x="15616626" y="7087636"/>
                    <a:pt x="14000332" y="7095235"/>
                  </a:cubicBezTo>
                  <a:cubicBezTo>
                    <a:pt x="3533313" y="7103370"/>
                    <a:pt x="304023" y="7116070"/>
                    <a:pt x="304023" y="7116070"/>
                  </a:cubicBezTo>
                  <a:cubicBezTo>
                    <a:pt x="132548" y="7116070"/>
                    <a:pt x="4213" y="7015000"/>
                    <a:pt x="8532" y="6812453"/>
                  </a:cubicBezTo>
                  <a:cubicBezTo>
                    <a:pt x="8532" y="6812453"/>
                    <a:pt x="9630" y="6313912"/>
                    <a:pt x="4815" y="167039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32173" y="238125"/>
            <a:ext cx="15223653" cy="139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480"/>
              </a:lnSpc>
              <a:spcBef>
                <a:spcPct val="0"/>
              </a:spcBef>
            </a:pPr>
            <a:r>
              <a:rPr lang="en-US" b="true" sz="7900" spc="-237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 Desembarco en Iwo Jima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432262" y="3474358"/>
            <a:ext cx="9423476" cy="5048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Batalla icónica y sangrienta de la Segunda Guerra Mundial.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Isla clave entre las Marianas y Japón, altamente fortificada.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La primera oleada de marines se acercó a la playa a las 8:30 a.m. hora local. 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Defensa japonesa con túneles y posiciones estratégicas.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Marines lucharon bajo intenso fuego enemigo durante semanas.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Captura permitió el uso de Iwo Jima como base aérea aliada.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Más de 6,800 marines muertos y miles de heridos.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18.000 japoneses murieron defendiendo la isla. 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Demostró la ferocidad de la resistencia japonesa.</a:t>
            </a:r>
          </a:p>
          <a:p>
            <a:pPr algn="l" marL="0" indent="0" lvl="1">
              <a:lnSpc>
                <a:spcPts val="3600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532173" y="1824252"/>
            <a:ext cx="14424861" cy="763167"/>
            <a:chOff x="0" y="0"/>
            <a:chExt cx="19233149" cy="101755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9233149" cy="1017556"/>
              <a:chOff x="0" y="0"/>
              <a:chExt cx="52817476" cy="279438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-19558" y="-6477"/>
                <a:ext cx="52856339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52856339">
                    <a:moveTo>
                      <a:pt x="52827634" y="1495171"/>
                    </a:moveTo>
                    <a:cubicBezTo>
                      <a:pt x="52813160" y="1606931"/>
                      <a:pt x="52785596" y="1719834"/>
                      <a:pt x="52741400" y="1823720"/>
                    </a:cubicBezTo>
                    <a:cubicBezTo>
                      <a:pt x="52708764" y="1900301"/>
                      <a:pt x="52663681" y="1971675"/>
                      <a:pt x="52618084" y="2041144"/>
                    </a:cubicBezTo>
                    <a:cubicBezTo>
                      <a:pt x="52518772" y="2192655"/>
                      <a:pt x="52410822" y="2353691"/>
                      <a:pt x="52265535" y="2464816"/>
                    </a:cubicBezTo>
                    <a:cubicBezTo>
                      <a:pt x="52082017" y="2605024"/>
                      <a:pt x="51852785" y="2672461"/>
                      <a:pt x="51627360" y="2706497"/>
                    </a:cubicBezTo>
                    <a:cubicBezTo>
                      <a:pt x="51365993" y="2745994"/>
                      <a:pt x="51101324" y="2743073"/>
                      <a:pt x="50837672" y="2749042"/>
                    </a:cubicBezTo>
                    <a:cubicBezTo>
                      <a:pt x="50567164" y="2755265"/>
                      <a:pt x="50297035" y="2771140"/>
                      <a:pt x="50026906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27357951" y="7620"/>
                    </a:cubicBezTo>
                    <a:cubicBezTo>
                      <a:pt x="50159239" y="0"/>
                      <a:pt x="50484741" y="39624"/>
                      <a:pt x="50760585" y="32004"/>
                    </a:cubicBezTo>
                    <a:cubicBezTo>
                      <a:pt x="51024237" y="24765"/>
                      <a:pt x="51369041" y="42672"/>
                      <a:pt x="51631676" y="72771"/>
                    </a:cubicBezTo>
                    <a:cubicBezTo>
                      <a:pt x="52066781" y="122428"/>
                      <a:pt x="52313792" y="161163"/>
                      <a:pt x="52564872" y="540258"/>
                    </a:cubicBezTo>
                    <a:cubicBezTo>
                      <a:pt x="52628880" y="638302"/>
                      <a:pt x="52686160" y="740664"/>
                      <a:pt x="52731875" y="848614"/>
                    </a:cubicBezTo>
                    <a:cubicBezTo>
                      <a:pt x="52818109" y="1052957"/>
                      <a:pt x="52856339" y="1273937"/>
                      <a:pt x="52827634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1723556" y="73822"/>
              <a:ext cx="15786037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19 DE FEBRERO AL 26 DE MARZO DE 1945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32173" y="1824252"/>
            <a:ext cx="14424861" cy="763167"/>
            <a:chOff x="0" y="0"/>
            <a:chExt cx="19233149" cy="1017556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9233149" cy="1017556"/>
              <a:chOff x="0" y="0"/>
              <a:chExt cx="52817476" cy="2794381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-19558" y="-6477"/>
                <a:ext cx="52856339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52856339">
                    <a:moveTo>
                      <a:pt x="52827634" y="1495171"/>
                    </a:moveTo>
                    <a:cubicBezTo>
                      <a:pt x="52813160" y="1606931"/>
                      <a:pt x="52785596" y="1719834"/>
                      <a:pt x="52741400" y="1823720"/>
                    </a:cubicBezTo>
                    <a:cubicBezTo>
                      <a:pt x="52708764" y="1900301"/>
                      <a:pt x="52663681" y="1971675"/>
                      <a:pt x="52618084" y="2041144"/>
                    </a:cubicBezTo>
                    <a:cubicBezTo>
                      <a:pt x="52518772" y="2192655"/>
                      <a:pt x="52410822" y="2353691"/>
                      <a:pt x="52265535" y="2464816"/>
                    </a:cubicBezTo>
                    <a:cubicBezTo>
                      <a:pt x="52082017" y="2605024"/>
                      <a:pt x="51852785" y="2672461"/>
                      <a:pt x="51627360" y="2706497"/>
                    </a:cubicBezTo>
                    <a:cubicBezTo>
                      <a:pt x="51365993" y="2745994"/>
                      <a:pt x="51101324" y="2743073"/>
                      <a:pt x="50837672" y="2749042"/>
                    </a:cubicBezTo>
                    <a:cubicBezTo>
                      <a:pt x="50567164" y="2755265"/>
                      <a:pt x="50297035" y="2771140"/>
                      <a:pt x="50026906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27357951" y="7620"/>
                    </a:cubicBezTo>
                    <a:cubicBezTo>
                      <a:pt x="50159239" y="0"/>
                      <a:pt x="50484741" y="39624"/>
                      <a:pt x="50760585" y="32004"/>
                    </a:cubicBezTo>
                    <a:cubicBezTo>
                      <a:pt x="51024237" y="24765"/>
                      <a:pt x="51369041" y="42672"/>
                      <a:pt x="51631676" y="72771"/>
                    </a:cubicBezTo>
                    <a:cubicBezTo>
                      <a:pt x="52066781" y="122428"/>
                      <a:pt x="52313792" y="161163"/>
                      <a:pt x="52564872" y="540258"/>
                    </a:cubicBezTo>
                    <a:cubicBezTo>
                      <a:pt x="52628880" y="638302"/>
                      <a:pt x="52686160" y="740664"/>
                      <a:pt x="52731875" y="848614"/>
                    </a:cubicBezTo>
                    <a:cubicBezTo>
                      <a:pt x="52818109" y="1052957"/>
                      <a:pt x="52856339" y="1273937"/>
                      <a:pt x="52827634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5" id="5"/>
            <p:cNvSpPr txBox="true"/>
            <p:nvPr/>
          </p:nvSpPr>
          <p:spPr>
            <a:xfrm rot="0">
              <a:off x="1723556" y="73822"/>
              <a:ext cx="15786037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19 DE FEBRERO AL 26 DE MARZO DE 1945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4883797" y="2787444"/>
            <a:ext cx="8520406" cy="6450657"/>
          </a:xfrm>
          <a:custGeom>
            <a:avLst/>
            <a:gdLst/>
            <a:ahLst/>
            <a:cxnLst/>
            <a:rect r="r" b="b" t="t" l="l"/>
            <a:pathLst>
              <a:path h="6450657" w="8520406">
                <a:moveTo>
                  <a:pt x="0" y="0"/>
                </a:moveTo>
                <a:lnTo>
                  <a:pt x="8520406" y="0"/>
                </a:lnTo>
                <a:lnTo>
                  <a:pt x="8520406" y="6450657"/>
                </a:lnTo>
                <a:lnTo>
                  <a:pt x="0" y="64506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532173" y="238125"/>
            <a:ext cx="15223653" cy="1390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480"/>
              </a:lnSpc>
              <a:spcBef>
                <a:spcPct val="0"/>
              </a:spcBef>
            </a:pPr>
            <a:r>
              <a:rPr lang="en-US" b="true" sz="7900" spc="-237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 Desembarco en Iwo Jima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187355" y="3620148"/>
            <a:ext cx="11913290" cy="5442427"/>
            <a:chOff x="0" y="0"/>
            <a:chExt cx="13877054" cy="63395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13881266" cy="6339546"/>
            </a:xfrm>
            <a:custGeom>
              <a:avLst/>
              <a:gdLst/>
              <a:ahLst/>
              <a:cxnLst/>
              <a:rect r="r" b="b" t="t" l="l"/>
              <a:pathLst>
                <a:path h="6339546" w="13881266">
                  <a:moveTo>
                    <a:pt x="278431" y="16918"/>
                  </a:moveTo>
                  <a:cubicBezTo>
                    <a:pt x="278431" y="16918"/>
                    <a:pt x="604014" y="12258"/>
                    <a:pt x="1117244" y="12454"/>
                  </a:cubicBezTo>
                  <a:cubicBezTo>
                    <a:pt x="11487138" y="12671"/>
                    <a:pt x="13607198" y="0"/>
                    <a:pt x="13607198" y="0"/>
                  </a:cubicBezTo>
                  <a:cubicBezTo>
                    <a:pt x="13674662" y="0"/>
                    <a:pt x="13750599" y="0"/>
                    <a:pt x="13829372" y="85073"/>
                  </a:cubicBezTo>
                  <a:cubicBezTo>
                    <a:pt x="13872351" y="131488"/>
                    <a:pt x="13873418" y="240224"/>
                    <a:pt x="13873824" y="320281"/>
                  </a:cubicBezTo>
                  <a:cubicBezTo>
                    <a:pt x="13873824" y="320281"/>
                    <a:pt x="13872118" y="4622764"/>
                    <a:pt x="13872118" y="5576962"/>
                  </a:cubicBezTo>
                  <a:cubicBezTo>
                    <a:pt x="13872118" y="5791121"/>
                    <a:pt x="13881267" y="6090300"/>
                    <a:pt x="13881267" y="6090300"/>
                  </a:cubicBezTo>
                  <a:cubicBezTo>
                    <a:pt x="13881267" y="6218968"/>
                    <a:pt x="13877098" y="6339546"/>
                    <a:pt x="13624259" y="6331412"/>
                  </a:cubicBezTo>
                  <a:cubicBezTo>
                    <a:pt x="13624259" y="6331412"/>
                    <a:pt x="13247788" y="6311114"/>
                    <a:pt x="11858515" y="6318712"/>
                  </a:cubicBezTo>
                  <a:cubicBezTo>
                    <a:pt x="3102978" y="6326846"/>
                    <a:pt x="304023" y="6339546"/>
                    <a:pt x="304023" y="6339546"/>
                  </a:cubicBezTo>
                  <a:cubicBezTo>
                    <a:pt x="132548" y="6339546"/>
                    <a:pt x="4213" y="6238477"/>
                    <a:pt x="8532" y="6035930"/>
                  </a:cubicBezTo>
                  <a:cubicBezTo>
                    <a:pt x="8532" y="6035930"/>
                    <a:pt x="9630" y="5537389"/>
                    <a:pt x="4815" y="1560988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32173" y="915620"/>
            <a:ext cx="15223653" cy="1504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200"/>
              </a:lnSpc>
              <a:spcBef>
                <a:spcPct val="0"/>
              </a:spcBef>
            </a:pPr>
            <a:r>
              <a:rPr lang="en-US" sz="8500" spc="-255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Desembarco en Okinawa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83647" y="3784829"/>
            <a:ext cx="11580061" cy="550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Último gran obstáculo antes de la invasión de Japón.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Batalla más grande y costosa del Pacífico.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Defendida ferozmente con ataques kamikazes y resistencia en condilleras fortificadas.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Hundimiento por torpedo del Acorazado “Yamato” antes de alcanzar Okinawa.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Más de 12,000 bajas estadounidenses y 100,000 japonesas.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La batalla alcanzó aproximadamente 40.000 civiles locales.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Vital para asegurar el acceso a Japón.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Mostró la dificultad de una invasión directa.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Influyó en la decisión de usar armas nucleares.</a:t>
            </a:r>
          </a:p>
          <a:p>
            <a:pPr algn="l" marL="647700" indent="-323850" lvl="1">
              <a:lnSpc>
                <a:spcPts val="3600"/>
              </a:lnSpc>
              <a:buFont typeface="Arial"/>
              <a:buChar char="•"/>
            </a:pPr>
            <a:r>
              <a:rPr lang="en-US" sz="30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Marcó el comienzo del fin del Imperio Japonés.</a:t>
            </a:r>
          </a:p>
          <a:p>
            <a:pPr algn="l" marL="0" indent="0" lvl="1">
              <a:lnSpc>
                <a:spcPts val="3600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532173" y="2420570"/>
            <a:ext cx="14424861" cy="763167"/>
            <a:chOff x="0" y="0"/>
            <a:chExt cx="19233149" cy="101755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9233149" cy="1017556"/>
              <a:chOff x="0" y="0"/>
              <a:chExt cx="52817476" cy="279438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-19558" y="-6477"/>
                <a:ext cx="52856339" cy="2814701"/>
              </a:xfrm>
              <a:custGeom>
                <a:avLst/>
                <a:gdLst/>
                <a:ahLst/>
                <a:cxnLst/>
                <a:rect r="r" b="b" t="t" l="l"/>
                <a:pathLst>
                  <a:path h="2814701" w="52856339">
                    <a:moveTo>
                      <a:pt x="52827634" y="1495171"/>
                    </a:moveTo>
                    <a:cubicBezTo>
                      <a:pt x="52813160" y="1606931"/>
                      <a:pt x="52785596" y="1719834"/>
                      <a:pt x="52741400" y="1823720"/>
                    </a:cubicBezTo>
                    <a:cubicBezTo>
                      <a:pt x="52708764" y="1900301"/>
                      <a:pt x="52663681" y="1971675"/>
                      <a:pt x="52618084" y="2041144"/>
                    </a:cubicBezTo>
                    <a:cubicBezTo>
                      <a:pt x="52518772" y="2192655"/>
                      <a:pt x="52410822" y="2353691"/>
                      <a:pt x="52265535" y="2464816"/>
                    </a:cubicBezTo>
                    <a:cubicBezTo>
                      <a:pt x="52082017" y="2605024"/>
                      <a:pt x="51852785" y="2672461"/>
                      <a:pt x="51627360" y="2706497"/>
                    </a:cubicBezTo>
                    <a:cubicBezTo>
                      <a:pt x="51365993" y="2745994"/>
                      <a:pt x="51101324" y="2743073"/>
                      <a:pt x="50837672" y="2749042"/>
                    </a:cubicBezTo>
                    <a:cubicBezTo>
                      <a:pt x="50567164" y="2755265"/>
                      <a:pt x="50297035" y="2771140"/>
                      <a:pt x="50026906" y="2785745"/>
                    </a:cubicBezTo>
                    <a:cubicBezTo>
                      <a:pt x="2582291" y="2814701"/>
                      <a:pt x="1825117" y="2805303"/>
                      <a:pt x="1292479" y="2735072"/>
                    </a:cubicBezTo>
                    <a:cubicBezTo>
                      <a:pt x="841502" y="2675636"/>
                      <a:pt x="587502" y="2565273"/>
                      <a:pt x="286639" y="2203450"/>
                    </a:cubicBezTo>
                    <a:cubicBezTo>
                      <a:pt x="151130" y="2040509"/>
                      <a:pt x="54610" y="1844040"/>
                      <a:pt x="28702" y="1632458"/>
                    </a:cubicBezTo>
                    <a:cubicBezTo>
                      <a:pt x="0" y="1398270"/>
                      <a:pt x="39751" y="1080262"/>
                      <a:pt x="154559" y="878713"/>
                    </a:cubicBezTo>
                    <a:cubicBezTo>
                      <a:pt x="272288" y="671830"/>
                      <a:pt x="363347" y="509524"/>
                      <a:pt x="561594" y="374015"/>
                    </a:cubicBezTo>
                    <a:cubicBezTo>
                      <a:pt x="763397" y="235966"/>
                      <a:pt x="1094105" y="214757"/>
                      <a:pt x="1329309" y="154559"/>
                    </a:cubicBezTo>
                    <a:cubicBezTo>
                      <a:pt x="1393698" y="138049"/>
                      <a:pt x="1458595" y="123444"/>
                      <a:pt x="1523746" y="110363"/>
                    </a:cubicBezTo>
                    <a:cubicBezTo>
                      <a:pt x="1588770" y="97409"/>
                      <a:pt x="1772793" y="54610"/>
                      <a:pt x="1838960" y="50165"/>
                    </a:cubicBezTo>
                    <a:cubicBezTo>
                      <a:pt x="2134743" y="30353"/>
                      <a:pt x="2061083" y="46609"/>
                      <a:pt x="2189734" y="32004"/>
                    </a:cubicBezTo>
                    <a:cubicBezTo>
                      <a:pt x="2456053" y="1524"/>
                      <a:pt x="2705735" y="14986"/>
                      <a:pt x="27357951" y="7620"/>
                    </a:cubicBezTo>
                    <a:cubicBezTo>
                      <a:pt x="50159239" y="0"/>
                      <a:pt x="50484741" y="39624"/>
                      <a:pt x="50760585" y="32004"/>
                    </a:cubicBezTo>
                    <a:cubicBezTo>
                      <a:pt x="51024237" y="24765"/>
                      <a:pt x="51369041" y="42672"/>
                      <a:pt x="51631676" y="72771"/>
                    </a:cubicBezTo>
                    <a:cubicBezTo>
                      <a:pt x="52066781" y="122428"/>
                      <a:pt x="52313792" y="161163"/>
                      <a:pt x="52564872" y="540258"/>
                    </a:cubicBezTo>
                    <a:cubicBezTo>
                      <a:pt x="52628880" y="638302"/>
                      <a:pt x="52686160" y="740664"/>
                      <a:pt x="52731875" y="848614"/>
                    </a:cubicBezTo>
                    <a:cubicBezTo>
                      <a:pt x="52818109" y="1052957"/>
                      <a:pt x="52856339" y="1273937"/>
                      <a:pt x="52827634" y="1495171"/>
                    </a:cubicBezTo>
                    <a:close/>
                  </a:path>
                </a:pathLst>
              </a:custGeom>
              <a:solidFill>
                <a:srgbClr val="FFF5E8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1723556" y="73822"/>
              <a:ext cx="15786037" cy="7841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199"/>
                </a:lnSpc>
                <a:spcBef>
                  <a:spcPct val="0"/>
                </a:spcBef>
              </a:pPr>
              <a:r>
                <a:rPr lang="en-US" sz="3499" spc="174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DEL 1 DE ABRIL AL 21 DE JUNIO DE 1945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3056183"/>
            <a:ext cx="7781589" cy="5175316"/>
            <a:chOff x="0" y="0"/>
            <a:chExt cx="6634002" cy="44120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4213" y="0"/>
              <a:ext cx="6638215" cy="4412089"/>
            </a:xfrm>
            <a:custGeom>
              <a:avLst/>
              <a:gdLst/>
              <a:ahLst/>
              <a:cxnLst/>
              <a:rect r="r" b="b" t="t" l="l"/>
              <a:pathLst>
                <a:path h="4412089" w="6638215">
                  <a:moveTo>
                    <a:pt x="278431" y="16918"/>
                  </a:moveTo>
                  <a:cubicBezTo>
                    <a:pt x="278431" y="16918"/>
                    <a:pt x="604014" y="12258"/>
                    <a:pt x="988285" y="12454"/>
                  </a:cubicBezTo>
                  <a:cubicBezTo>
                    <a:pt x="5160203" y="12671"/>
                    <a:pt x="6364147" y="0"/>
                    <a:pt x="6364147" y="0"/>
                  </a:cubicBezTo>
                  <a:cubicBezTo>
                    <a:pt x="6431611" y="0"/>
                    <a:pt x="6507548" y="0"/>
                    <a:pt x="6586321" y="85073"/>
                  </a:cubicBezTo>
                  <a:cubicBezTo>
                    <a:pt x="6629299" y="131488"/>
                    <a:pt x="6630367" y="240224"/>
                    <a:pt x="6630772" y="320281"/>
                  </a:cubicBezTo>
                  <a:cubicBezTo>
                    <a:pt x="6630772" y="320281"/>
                    <a:pt x="6629068" y="3028023"/>
                    <a:pt x="6629068" y="3649505"/>
                  </a:cubicBezTo>
                  <a:cubicBezTo>
                    <a:pt x="6629068" y="3863664"/>
                    <a:pt x="6638216" y="4162843"/>
                    <a:pt x="6638216" y="4162843"/>
                  </a:cubicBezTo>
                  <a:cubicBezTo>
                    <a:pt x="6638216" y="4291511"/>
                    <a:pt x="6634046" y="4412089"/>
                    <a:pt x="6381208" y="4403955"/>
                  </a:cubicBezTo>
                  <a:cubicBezTo>
                    <a:pt x="6381208" y="4403955"/>
                    <a:pt x="6004735" y="4383656"/>
                    <a:pt x="5309611" y="4391255"/>
                  </a:cubicBezTo>
                  <a:cubicBezTo>
                    <a:pt x="1787167" y="4399389"/>
                    <a:pt x="304023" y="4412089"/>
                    <a:pt x="304023" y="4412089"/>
                  </a:cubicBezTo>
                  <a:cubicBezTo>
                    <a:pt x="132548" y="4412089"/>
                    <a:pt x="4213" y="4311020"/>
                    <a:pt x="8532" y="4108473"/>
                  </a:cubicBezTo>
                  <a:cubicBezTo>
                    <a:pt x="8532" y="4108473"/>
                    <a:pt x="9630" y="3609932"/>
                    <a:pt x="4815" y="128942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561990" y="3056183"/>
            <a:ext cx="7697310" cy="5175316"/>
            <a:chOff x="0" y="0"/>
            <a:chExt cx="4333317" cy="291352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4213" y="0"/>
              <a:ext cx="4337530" cy="2913523"/>
            </a:xfrm>
            <a:custGeom>
              <a:avLst/>
              <a:gdLst/>
              <a:ahLst/>
              <a:cxnLst/>
              <a:rect r="r" b="b" t="t" l="l"/>
              <a:pathLst>
                <a:path h="2913523" w="4337530">
                  <a:moveTo>
                    <a:pt x="278431" y="16918"/>
                  </a:moveTo>
                  <a:cubicBezTo>
                    <a:pt x="278431" y="16918"/>
                    <a:pt x="604014" y="12258"/>
                    <a:pt x="947323" y="12454"/>
                  </a:cubicBezTo>
                  <a:cubicBezTo>
                    <a:pt x="3150513" y="12671"/>
                    <a:pt x="4063462" y="0"/>
                    <a:pt x="4063462" y="0"/>
                  </a:cubicBezTo>
                  <a:cubicBezTo>
                    <a:pt x="4130925" y="0"/>
                    <a:pt x="4206863" y="0"/>
                    <a:pt x="4285636" y="85073"/>
                  </a:cubicBezTo>
                  <a:cubicBezTo>
                    <a:pt x="4328614" y="131488"/>
                    <a:pt x="4329682" y="240224"/>
                    <a:pt x="4330087" y="320281"/>
                  </a:cubicBezTo>
                  <a:cubicBezTo>
                    <a:pt x="4330087" y="320281"/>
                    <a:pt x="4328382" y="1788138"/>
                    <a:pt x="4328382" y="2150939"/>
                  </a:cubicBezTo>
                  <a:cubicBezTo>
                    <a:pt x="4328382" y="2365097"/>
                    <a:pt x="4337530" y="2664277"/>
                    <a:pt x="4337530" y="2664277"/>
                  </a:cubicBezTo>
                  <a:cubicBezTo>
                    <a:pt x="4337530" y="2792945"/>
                    <a:pt x="4333361" y="2913523"/>
                    <a:pt x="4080523" y="2905389"/>
                  </a:cubicBezTo>
                  <a:cubicBezTo>
                    <a:pt x="4080523" y="2905389"/>
                    <a:pt x="3704051" y="2885090"/>
                    <a:pt x="3229416" y="2892689"/>
                  </a:cubicBezTo>
                  <a:cubicBezTo>
                    <a:pt x="1369213" y="2900823"/>
                    <a:pt x="304023" y="2913523"/>
                    <a:pt x="304023" y="2913523"/>
                  </a:cubicBezTo>
                  <a:cubicBezTo>
                    <a:pt x="132548" y="2913523"/>
                    <a:pt x="4213" y="2812454"/>
                    <a:pt x="8532" y="2609907"/>
                  </a:cubicBezTo>
                  <a:cubicBezTo>
                    <a:pt x="8532" y="2609907"/>
                    <a:pt x="9630" y="2111366"/>
                    <a:pt x="4815" y="1078290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028700" y="636408"/>
            <a:ext cx="16230600" cy="1872588"/>
            <a:chOff x="0" y="0"/>
            <a:chExt cx="44867348" cy="517652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-19558" y="-6477"/>
              <a:ext cx="44906210" cy="5196843"/>
            </a:xfrm>
            <a:custGeom>
              <a:avLst/>
              <a:gdLst/>
              <a:ahLst/>
              <a:cxnLst/>
              <a:rect r="r" b="b" t="t" l="l"/>
              <a:pathLst>
                <a:path h="5196843" w="44906210">
                  <a:moveTo>
                    <a:pt x="44877508" y="3512288"/>
                  </a:moveTo>
                  <a:cubicBezTo>
                    <a:pt x="44863032" y="3989073"/>
                    <a:pt x="44835471" y="4101975"/>
                    <a:pt x="44791275" y="4205861"/>
                  </a:cubicBezTo>
                  <a:cubicBezTo>
                    <a:pt x="44758638" y="4282443"/>
                    <a:pt x="44713552" y="4353817"/>
                    <a:pt x="44667958" y="4423286"/>
                  </a:cubicBezTo>
                  <a:cubicBezTo>
                    <a:pt x="44568643" y="4574797"/>
                    <a:pt x="44460693" y="4735833"/>
                    <a:pt x="44315406" y="4846958"/>
                  </a:cubicBezTo>
                  <a:cubicBezTo>
                    <a:pt x="44131892" y="4987166"/>
                    <a:pt x="43902656" y="5054603"/>
                    <a:pt x="43677231" y="5088638"/>
                  </a:cubicBezTo>
                  <a:cubicBezTo>
                    <a:pt x="43415864" y="5128136"/>
                    <a:pt x="43151198" y="5125215"/>
                    <a:pt x="42887546" y="5131184"/>
                  </a:cubicBezTo>
                  <a:cubicBezTo>
                    <a:pt x="42617035" y="5137406"/>
                    <a:pt x="42346906" y="5153281"/>
                    <a:pt x="42076777" y="5167887"/>
                  </a:cubicBezTo>
                  <a:cubicBezTo>
                    <a:pt x="2582291" y="5196843"/>
                    <a:pt x="1825117" y="5187444"/>
                    <a:pt x="1292479" y="5117213"/>
                  </a:cubicBezTo>
                  <a:cubicBezTo>
                    <a:pt x="841502" y="5057778"/>
                    <a:pt x="587502" y="4947415"/>
                    <a:pt x="286639" y="4585592"/>
                  </a:cubicBezTo>
                  <a:cubicBezTo>
                    <a:pt x="151130" y="4422650"/>
                    <a:pt x="54610" y="4226181"/>
                    <a:pt x="28702" y="4014599"/>
                  </a:cubicBezTo>
                  <a:cubicBezTo>
                    <a:pt x="0" y="2511122"/>
                    <a:pt x="39751" y="1080262"/>
                    <a:pt x="154559" y="878713"/>
                  </a:cubicBezTo>
                  <a:cubicBezTo>
                    <a:pt x="272288" y="671830"/>
                    <a:pt x="363347" y="509524"/>
                    <a:pt x="561594" y="374015"/>
                  </a:cubicBezTo>
                  <a:cubicBezTo>
                    <a:pt x="763397" y="235966"/>
                    <a:pt x="1094105" y="214757"/>
                    <a:pt x="1329309" y="154559"/>
                  </a:cubicBezTo>
                  <a:cubicBezTo>
                    <a:pt x="1393698" y="138049"/>
                    <a:pt x="1458595" y="123444"/>
                    <a:pt x="1523746" y="110363"/>
                  </a:cubicBezTo>
                  <a:cubicBezTo>
                    <a:pt x="1588770" y="97409"/>
                    <a:pt x="1772793" y="54610"/>
                    <a:pt x="1838960" y="50165"/>
                  </a:cubicBezTo>
                  <a:cubicBezTo>
                    <a:pt x="2134743" y="30353"/>
                    <a:pt x="2061083" y="46609"/>
                    <a:pt x="2189734" y="32004"/>
                  </a:cubicBezTo>
                  <a:cubicBezTo>
                    <a:pt x="2456053" y="1524"/>
                    <a:pt x="2705735" y="14986"/>
                    <a:pt x="23225345" y="7620"/>
                  </a:cubicBezTo>
                  <a:cubicBezTo>
                    <a:pt x="42209113" y="0"/>
                    <a:pt x="42534613" y="39624"/>
                    <a:pt x="42810456" y="32004"/>
                  </a:cubicBezTo>
                  <a:cubicBezTo>
                    <a:pt x="43074108" y="24765"/>
                    <a:pt x="43418915" y="42672"/>
                    <a:pt x="43681550" y="72771"/>
                  </a:cubicBezTo>
                  <a:cubicBezTo>
                    <a:pt x="44116652" y="122428"/>
                    <a:pt x="44363667" y="161163"/>
                    <a:pt x="44614746" y="540258"/>
                  </a:cubicBezTo>
                  <a:cubicBezTo>
                    <a:pt x="44678755" y="638302"/>
                    <a:pt x="44736032" y="740664"/>
                    <a:pt x="44781750" y="848614"/>
                  </a:cubicBezTo>
                  <a:cubicBezTo>
                    <a:pt x="44867983" y="1052957"/>
                    <a:pt x="44906210" y="1273937"/>
                    <a:pt x="44877508" y="3512288"/>
                  </a:cubicBezTo>
                  <a:close/>
                </a:path>
              </a:pathLst>
            </a:custGeom>
            <a:solidFill>
              <a:srgbClr val="512F1C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526326" y="3334712"/>
            <a:ext cx="6795974" cy="3352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1489" indent="-345745" lvl="1">
              <a:lnSpc>
                <a:spcPts val="3843"/>
              </a:lnSpc>
              <a:buFont typeface="Arial"/>
              <a:buChar char="•"/>
            </a:pPr>
            <a:r>
              <a:rPr lang="en-US" sz="32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Permitieron a los Aliados acercarse al corazón de Japón.</a:t>
            </a:r>
          </a:p>
          <a:p>
            <a:pPr algn="l" marL="691489" indent="-345745" lvl="1">
              <a:lnSpc>
                <a:spcPts val="3843"/>
              </a:lnSpc>
              <a:buFont typeface="Arial"/>
              <a:buChar char="•"/>
            </a:pPr>
            <a:r>
              <a:rPr lang="en-US" sz="32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Conquistas clave: Tarawa, Saipán, Iwo Jima y Okinawa.</a:t>
            </a:r>
          </a:p>
          <a:p>
            <a:pPr algn="l" marL="691489" indent="-345745" lvl="1">
              <a:lnSpc>
                <a:spcPts val="3843"/>
              </a:lnSpc>
              <a:buFont typeface="Arial"/>
              <a:buChar char="•"/>
            </a:pPr>
            <a:r>
              <a:rPr lang="en-US" sz="3202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Prepararon el escenario para ataques aéreos y bombas atómicas.</a:t>
            </a:r>
          </a:p>
          <a:p>
            <a:pPr algn="l">
              <a:lnSpc>
                <a:spcPts val="3483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0045263" y="3334712"/>
            <a:ext cx="6796130" cy="2914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Dañaron la moral japonesa y debilitaron sus defensas.</a:t>
            </a:r>
          </a:p>
          <a:p>
            <a:pPr algn="l" marL="690881" indent="-345440" lvl="1">
              <a:lnSpc>
                <a:spcPts val="3840"/>
              </a:lnSpc>
              <a:buFont typeface="Arial"/>
              <a:buChar char="•"/>
            </a:pPr>
            <a:r>
              <a:rPr lang="en-US" sz="32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La derrota en Okinawa agotó los recursos de Japón.</a:t>
            </a:r>
          </a:p>
          <a:p>
            <a:pPr algn="l" marL="690881" indent="-345440" lvl="1">
              <a:lnSpc>
                <a:spcPts val="384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Japón se rindió en septiembre de 1945, finalizando la guerra.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26326" y="963102"/>
            <a:ext cx="15315067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559"/>
              </a:lnSpc>
              <a:spcBef>
                <a:spcPct val="0"/>
              </a:spcBef>
            </a:pPr>
            <a:r>
              <a:rPr lang="en-US" sz="6299">
                <a:solidFill>
                  <a:srgbClr val="FFF5E8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Consecuencias y Repercuciones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2500" y="2077657"/>
            <a:ext cx="7688719" cy="114204"/>
            <a:chOff x="0" y="0"/>
            <a:chExt cx="9931020" cy="15223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28960" y="-488"/>
              <a:ext cx="9967668" cy="154038"/>
            </a:xfrm>
            <a:custGeom>
              <a:avLst/>
              <a:gdLst/>
              <a:ahLst/>
              <a:cxnLst/>
              <a:rect r="r" b="b" t="t" l="l"/>
              <a:pathLst>
                <a:path h="154038" w="9967668">
                  <a:moveTo>
                    <a:pt x="83139" y="152711"/>
                  </a:moveTo>
                  <a:cubicBezTo>
                    <a:pt x="0" y="154039"/>
                    <a:pt x="20033" y="56470"/>
                    <a:pt x="92578" y="55311"/>
                  </a:cubicBezTo>
                  <a:cubicBezTo>
                    <a:pt x="519198" y="48503"/>
                    <a:pt x="945864" y="45062"/>
                    <a:pt x="1372479" y="37947"/>
                  </a:cubicBezTo>
                  <a:cubicBezTo>
                    <a:pt x="1948912" y="28333"/>
                    <a:pt x="2525290" y="1405"/>
                    <a:pt x="8979734" y="496"/>
                  </a:cubicBezTo>
                  <a:cubicBezTo>
                    <a:pt x="9293674" y="0"/>
                    <a:pt x="9605831" y="21244"/>
                    <a:pt x="9918623" y="46119"/>
                  </a:cubicBezTo>
                  <a:cubicBezTo>
                    <a:pt x="9947592" y="48423"/>
                    <a:pt x="9967668" y="76080"/>
                    <a:pt x="9957141" y="103401"/>
                  </a:cubicBezTo>
                  <a:cubicBezTo>
                    <a:pt x="9945246" y="134271"/>
                    <a:pt x="9906901" y="144247"/>
                    <a:pt x="9877405" y="141901"/>
                  </a:cubicBezTo>
                  <a:cubicBezTo>
                    <a:pt x="9701649" y="127924"/>
                    <a:pt x="9525811" y="113278"/>
                    <a:pt x="9349649" y="105384"/>
                  </a:cubicBezTo>
                  <a:cubicBezTo>
                    <a:pt x="8037135" y="87846"/>
                    <a:pt x="2687818" y="102526"/>
                    <a:pt x="2296484" y="112977"/>
                  </a:cubicBezTo>
                  <a:cubicBezTo>
                    <a:pt x="1558727" y="132681"/>
                    <a:pt x="821041" y="140936"/>
                    <a:pt x="83139" y="152711"/>
                  </a:cubicBezTo>
                  <a:close/>
                </a:path>
              </a:pathLst>
            </a:custGeom>
            <a:solidFill>
              <a:srgbClr val="E66634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028700" y="707390"/>
            <a:ext cx="12819579" cy="160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800"/>
              </a:lnSpc>
              <a:spcBef>
                <a:spcPct val="0"/>
              </a:spcBef>
            </a:pPr>
            <a:r>
              <a:rPr lang="en-US" sz="9000" spc="-270">
                <a:solidFill>
                  <a:srgbClr val="512F1C"/>
                </a:solidFill>
                <a:latin typeface="Tropikal"/>
                <a:ea typeface="Tropikal"/>
                <a:cs typeface="Tropikal"/>
                <a:sym typeface="Tropikal"/>
              </a:rPr>
              <a:t>Comentario Personal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762274" y="2578369"/>
            <a:ext cx="8381726" cy="1809970"/>
            <a:chOff x="0" y="0"/>
            <a:chExt cx="11977325" cy="258641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2498391" y="3047684"/>
            <a:ext cx="5057443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La guerra en el Pacífico fue tanto militar como psicológica.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97027" y="4778230"/>
            <a:ext cx="8381726" cy="1809970"/>
            <a:chOff x="0" y="0"/>
            <a:chExt cx="11977325" cy="258641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9359728" y="4793255"/>
            <a:ext cx="8381726" cy="1809970"/>
            <a:chOff x="0" y="0"/>
            <a:chExt cx="11977325" cy="258641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2498391" y="5226015"/>
            <a:ext cx="5332787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Cada isla tomada acercaba a los Aliados a la victoria.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359728" y="2578369"/>
            <a:ext cx="8381726" cy="1809970"/>
            <a:chOff x="0" y="0"/>
            <a:chExt cx="11977325" cy="258641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0701845" y="3047684"/>
            <a:ext cx="6392002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Iwo Jima y Okinawa demostraron la determinación de ambos bandos.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701845" y="5226015"/>
            <a:ext cx="6392002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Resaltan las diferencias entre el teatro del Pacífico y el europeo.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836249" y="7112075"/>
            <a:ext cx="8381726" cy="1809970"/>
            <a:chOff x="0" y="0"/>
            <a:chExt cx="11977325" cy="2586412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2498391" y="7559860"/>
            <a:ext cx="5391735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Batallas extremadamente brutales con alto costo humano.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286458" y="2953091"/>
            <a:ext cx="868030" cy="819007"/>
            <a:chOff x="0" y="0"/>
            <a:chExt cx="1157373" cy="1092010"/>
          </a:xfrm>
        </p:grpSpPr>
        <p:sp>
          <p:nvSpPr>
            <p:cNvPr name="Freeform 21" id="21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22" id="22"/>
            <p:cNvSpPr txBox="true"/>
            <p:nvPr/>
          </p:nvSpPr>
          <p:spPr>
            <a:xfrm rot="0">
              <a:off x="294779" y="158699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1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286458" y="4990726"/>
            <a:ext cx="868030" cy="819007"/>
            <a:chOff x="0" y="0"/>
            <a:chExt cx="1157373" cy="1092010"/>
          </a:xfrm>
        </p:grpSpPr>
        <p:sp>
          <p:nvSpPr>
            <p:cNvPr name="Freeform 24" id="24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25" id="25"/>
            <p:cNvSpPr txBox="true"/>
            <p:nvPr/>
          </p:nvSpPr>
          <p:spPr>
            <a:xfrm rot="0">
              <a:off x="294779" y="158699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2</a:t>
              </a: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286458" y="7415180"/>
            <a:ext cx="868030" cy="819007"/>
            <a:chOff x="0" y="0"/>
            <a:chExt cx="1157373" cy="1092010"/>
          </a:xfrm>
        </p:grpSpPr>
        <p:sp>
          <p:nvSpPr>
            <p:cNvPr name="Freeform 27" id="27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28" id="28"/>
            <p:cNvSpPr txBox="true"/>
            <p:nvPr/>
          </p:nvSpPr>
          <p:spPr>
            <a:xfrm rot="0">
              <a:off x="294779" y="158699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3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9681665" y="2849283"/>
            <a:ext cx="868030" cy="819007"/>
            <a:chOff x="0" y="0"/>
            <a:chExt cx="1157373" cy="1092010"/>
          </a:xfrm>
        </p:grpSpPr>
        <p:sp>
          <p:nvSpPr>
            <p:cNvPr name="Freeform 30" id="30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31" id="31"/>
            <p:cNvSpPr txBox="true"/>
            <p:nvPr/>
          </p:nvSpPr>
          <p:spPr>
            <a:xfrm rot="0">
              <a:off x="294779" y="158699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4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681665" y="4879233"/>
            <a:ext cx="868030" cy="819007"/>
            <a:chOff x="0" y="0"/>
            <a:chExt cx="1157373" cy="1092010"/>
          </a:xfrm>
        </p:grpSpPr>
        <p:sp>
          <p:nvSpPr>
            <p:cNvPr name="Freeform 33" id="33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34" id="34"/>
            <p:cNvSpPr txBox="true"/>
            <p:nvPr/>
          </p:nvSpPr>
          <p:spPr>
            <a:xfrm rot="0">
              <a:off x="294779" y="158699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5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9359728" y="7127100"/>
            <a:ext cx="8381726" cy="1809970"/>
            <a:chOff x="0" y="0"/>
            <a:chExt cx="11977325" cy="2586412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-4213" y="0"/>
              <a:ext cx="11981537" cy="2586412"/>
            </a:xfrm>
            <a:custGeom>
              <a:avLst/>
              <a:gdLst/>
              <a:ahLst/>
              <a:cxnLst/>
              <a:rect r="r" b="b" t="t" l="l"/>
              <a:pathLst>
                <a:path h="2586412" w="11981537">
                  <a:moveTo>
                    <a:pt x="278431" y="16918"/>
                  </a:moveTo>
                  <a:cubicBezTo>
                    <a:pt x="278431" y="16918"/>
                    <a:pt x="604014" y="12258"/>
                    <a:pt x="1083420" y="12454"/>
                  </a:cubicBezTo>
                  <a:cubicBezTo>
                    <a:pt x="9827691" y="12671"/>
                    <a:pt x="11707469" y="0"/>
                    <a:pt x="11707469" y="0"/>
                  </a:cubicBezTo>
                  <a:cubicBezTo>
                    <a:pt x="11774933" y="0"/>
                    <a:pt x="11850870" y="0"/>
                    <a:pt x="11929643" y="85073"/>
                  </a:cubicBezTo>
                  <a:cubicBezTo>
                    <a:pt x="11972621" y="131488"/>
                    <a:pt x="11973689" y="240224"/>
                    <a:pt x="11974094" y="320281"/>
                  </a:cubicBezTo>
                  <a:cubicBezTo>
                    <a:pt x="11974094" y="320281"/>
                    <a:pt x="11972389" y="1517493"/>
                    <a:pt x="11972389" y="1823828"/>
                  </a:cubicBezTo>
                  <a:cubicBezTo>
                    <a:pt x="11972389" y="2037987"/>
                    <a:pt x="11981538" y="2337166"/>
                    <a:pt x="11981538" y="2337166"/>
                  </a:cubicBezTo>
                  <a:cubicBezTo>
                    <a:pt x="11981538" y="2465834"/>
                    <a:pt x="11977368" y="2586412"/>
                    <a:pt x="11724530" y="2578278"/>
                  </a:cubicBezTo>
                  <a:cubicBezTo>
                    <a:pt x="11724530" y="2578278"/>
                    <a:pt x="11348058" y="2557979"/>
                    <a:pt x="10140849" y="2565578"/>
                  </a:cubicBezTo>
                  <a:cubicBezTo>
                    <a:pt x="2757863" y="2573712"/>
                    <a:pt x="304023" y="2586412"/>
                    <a:pt x="304023" y="2586412"/>
                  </a:cubicBezTo>
                  <a:cubicBezTo>
                    <a:pt x="132548" y="2586412"/>
                    <a:pt x="4213" y="2485343"/>
                    <a:pt x="8532" y="2282796"/>
                  </a:cubicBezTo>
                  <a:cubicBezTo>
                    <a:pt x="8532" y="2282796"/>
                    <a:pt x="9630" y="1784255"/>
                    <a:pt x="4815" y="1032203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5E8"/>
            </a:solid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10701845" y="7559860"/>
            <a:ext cx="6867710" cy="90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599"/>
              </a:lnSpc>
              <a:spcBef>
                <a:spcPct val="0"/>
              </a:spcBef>
            </a:pPr>
            <a:r>
              <a:rPr lang="en-US" sz="2999">
                <a:solidFill>
                  <a:srgbClr val="512F1C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La geografía y la táctica naval fueron clave en el desenlace de la guerra.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9681665" y="7338837"/>
            <a:ext cx="868030" cy="819007"/>
            <a:chOff x="0" y="0"/>
            <a:chExt cx="1157373" cy="1092010"/>
          </a:xfrm>
        </p:grpSpPr>
        <p:sp>
          <p:nvSpPr>
            <p:cNvPr name="Freeform 39" id="39"/>
            <p:cNvSpPr/>
            <p:nvPr/>
          </p:nvSpPr>
          <p:spPr>
            <a:xfrm flipH="true" flipV="true" rot="-179833">
              <a:off x="26321" y="28174"/>
              <a:ext cx="1104732" cy="1035662"/>
            </a:xfrm>
            <a:custGeom>
              <a:avLst/>
              <a:gdLst/>
              <a:ahLst/>
              <a:cxnLst/>
              <a:rect r="r" b="b" t="t" l="l"/>
              <a:pathLst>
                <a:path h="1035662" w="1104732">
                  <a:moveTo>
                    <a:pt x="1104732" y="1035662"/>
                  </a:moveTo>
                  <a:lnTo>
                    <a:pt x="0" y="1035662"/>
                  </a:lnTo>
                  <a:lnTo>
                    <a:pt x="0" y="0"/>
                  </a:lnTo>
                  <a:lnTo>
                    <a:pt x="1104732" y="0"/>
                  </a:lnTo>
                  <a:lnTo>
                    <a:pt x="1104732" y="1035662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-910" r="0" b="-910"/>
              </a:stretch>
            </a:blipFill>
          </p:spPr>
        </p:sp>
        <p:sp>
          <p:nvSpPr>
            <p:cNvPr name="TextBox 40" id="40"/>
            <p:cNvSpPr txBox="true"/>
            <p:nvPr/>
          </p:nvSpPr>
          <p:spPr>
            <a:xfrm rot="0">
              <a:off x="294779" y="248811"/>
              <a:ext cx="706200" cy="6984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19"/>
                </a:lnSpc>
                <a:spcBef>
                  <a:spcPct val="0"/>
                </a:spcBef>
              </a:pPr>
              <a:r>
                <a:rPr lang="en-US" sz="3099" spc="-92">
                  <a:solidFill>
                    <a:srgbClr val="FFF5E8"/>
                  </a:solidFill>
                  <a:latin typeface="Tropikal"/>
                  <a:ea typeface="Tropikal"/>
                  <a:cs typeface="Tropikal"/>
                  <a:sym typeface="Tropikal"/>
                </a:rPr>
                <a:t>6</a:t>
              </a:r>
            </a:p>
          </p:txBody>
        </p:sp>
      </p:grpSp>
    </p:spTree>
  </p:cSld>
  <p:clrMapOvr>
    <a:masterClrMapping/>
  </p:clrMapOvr>
  <p:transition spd="fast">
    <p:push dir="l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DDA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799694" y="129725"/>
            <a:ext cx="11166535" cy="10027550"/>
            <a:chOff x="0" y="0"/>
            <a:chExt cx="14888713" cy="13370066"/>
          </a:xfrm>
        </p:grpSpPr>
        <p:sp>
          <p:nvSpPr>
            <p:cNvPr name="AutoShape 3" id="3"/>
            <p:cNvSpPr/>
            <p:nvPr/>
          </p:nvSpPr>
          <p:spPr>
            <a:xfrm rot="0">
              <a:off x="0" y="0"/>
              <a:ext cx="14888713" cy="13370066"/>
            </a:xfrm>
            <a:prstGeom prst="rect">
              <a:avLst/>
            </a:prstGeom>
            <a:solidFill>
              <a:srgbClr val="FFF5E8"/>
            </a:solidFill>
          </p:spPr>
        </p:sp>
        <p:sp>
          <p:nvSpPr>
            <p:cNvPr name="TextBox 4" id="4"/>
            <p:cNvSpPr txBox="true"/>
            <p:nvPr/>
          </p:nvSpPr>
          <p:spPr>
            <a:xfrm rot="0">
              <a:off x="1227609" y="350262"/>
              <a:ext cx="12433495" cy="10291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1">
                <a:lnSpc>
                  <a:spcPts val="5484"/>
                </a:lnSpc>
              </a:pPr>
              <a:r>
                <a:rPr lang="en-US" sz="4570">
                  <a:solidFill>
                    <a:srgbClr val="512F1C"/>
                  </a:solidFill>
                  <a:latin typeface="Tropikal"/>
                  <a:ea typeface="Tropikal"/>
                  <a:cs typeface="Tropikal"/>
                  <a:sym typeface="Tropikal"/>
                </a:rPr>
                <a:t>Bibliografía: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1227609" y="1594433"/>
              <a:ext cx="12433495" cy="11277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1. AMBROSE, H. (2010). THE PACIFIC: A HISTORY.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2. Hammel, E. (1991). The Battle for Iwo Jima.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3. Amino. (2016). Desembarco de Guadalcanal (1942-1943) | Historia de la Humanidad.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2" tooltip="https://aminoapps.com/c/historia-de-la-humanidad/page/blog/desembarco-de-guadalcanal-1942-1943/QRxe_6aUXu33lMmN8qwn3evqZ0D3ez7xJ8"/>
                </a:rPr>
                <a:t>https://aminoapps.com/c/historia-de-la-humanidad/page/blog/desembarco-de-guadalcanal-1942-1943/QRxe_6aUXu33lMmN8qwn3evqZ0D3ez7xJ8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4.   Wikipedia. (2025). Campaña de Guadalcanal. En Wikipedia, La enciclopedia libre. 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3" tooltip="https://es.wikipedia.org/wiki/Campa%C3%B1a_de_Guadalcanal"/>
                </a:rPr>
                <a:t>https://es.wikipedia.org/wiki/Campa%C3%B1a_de_Guadalcanal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5.   Wikipedia. (2024). Batalla de Tarawa.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4" tooltip="https://es.wikipedia.org/wiki/Batalla_de_Tarawa"/>
                </a:rPr>
                <a:t>https://es.wikipedia.org/wiki/Batalla_de_Tarawa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6.   Eurasia 1945. (n.d.). Batalla de Tarawa.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5" tooltip="https://www.eurasia1945.com/batallas/contienda/batalla-de-tarawa/"/>
                </a:rPr>
                <a:t>https://www.eurasia1945.com/batallas/contienda/batalla-de-tarawa/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7.   Wikipedia. (2025). Batalla de Saipán.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6" tooltip="https://es.wikipedia.org/wiki/Batalla_de_Saip%C3%A1n"/>
                </a:rPr>
                <a:t>https://es.wikipedia.org/wiki/Batalla_de_Saip%C3%A1n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8.   Eurasia 1945. (n.d.). Batalla de Saipán.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7" tooltip="https://www.eurasia1945.com/batallas/contienda/batalla-de-saipan/"/>
                </a:rPr>
                <a:t>https://www.eurasia1945.com/batallas/contienda/batalla-de-saipan/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9.   Wikipedia. (2024). Campaña de las Islas Gilbert y Marshall.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8" tooltip="https://es.wikipedia.org/wiki/Campa%C3%B1a_de_las_islas_Gilbert_y_Marshall"/>
                </a:rPr>
                <a:t>https://es.wikipedia.org/wiki/Campa%C3%B1a_de_las_islas_Gilbert_y_Marshall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10. Wikipedia. (2025). Batalla de Peleliu.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9" tooltip="https://es.wikipedia.org/wiki/Batalla_de_Peleliu"/>
                </a:rPr>
                <a:t>https://es.wikipedia.org/wiki/Batalla_de_Peleliu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11. Eurasia 1945. (n.d.). Batalla de Peleliu.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0" tooltip="https://www.eurasia1945.com/batallas/contienda/batalla-de-peleliu/"/>
                </a:rPr>
                <a:t>https://www.eurasia1945.com/batallas/contienda/batalla-de-peleliu/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12. Wikipedia. (2025). Batalla de Iwo Jima.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1" tooltip="https://es.wikipedia.org/wiki/Batalla_de_Iwo_Jima"/>
                </a:rPr>
                <a:t>https://es.wikipedia.org/wiki/Batalla_de_Iwo_Jima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13. National Geographic. (2023). Las imágenes de la decisiva Batalla de Iwo Jima en la segunda guerra mundial. Historia.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2" tooltip="https://historia.nationalgeographic.com.es/a/las-imagenes-de-la-decisiva-batalla-de-iwo-jima-en-la-segunda-guerra-mundial_11221"/>
                </a:rPr>
                <a:t>https://historia.nationalgeographic.com.es/a/las-imagenes-de-la-decisiva-batalla-de-iwo-jima-en-la-segunda-guerra-mundial_11221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14. La Vanguardia. (2024). Iwo Jima la batalla vista por los Japoneses.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3" tooltip="https://www.lavanguardia.com/historiayvida/historia-contemporanea/20240219/9521106/iwo-jima-batalla-vista-japoneses.html"/>
                </a:rPr>
                <a:t>https://www.lavanguardia.com/historiayvida/historia-contemporanea/20240219/9521106/iwo-jima-batalla-vista-japoneses.html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15. Wikipedia. (2025). Batalla de Okinawa.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4" tooltip="https://es.wikipedia.org/wiki/Batalla_de_Okinawa"/>
                </a:rPr>
                <a:t>https://es.wikipedia.org/wiki/Batalla_de_Okinawa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16. National Geographic. (2024). La batalla de Okinawa. Historia.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5" tooltip="https://historia.nationalgeographic.com.es/a/okinawa-ultima-batalla-segunda-guerra-mundial_20688"/>
                </a:rPr>
                <a:t>https://historia.nationalgeographic.com.es/a/okinawa-ultima-batalla-segunda-guerra-mundial_20688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17. Wikipedia. (2025). Guerra del Pacífico (1937-1945).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6" tooltip="https://es.wikipedia.org/wiki/Guerra_del_Pac%C3%ADfico_(1937-1945)"/>
                </a:rPr>
                <a:t>https://es.wikipedia.org/wiki/Guerra_del_Pac%C3%ADfico_(1937-1945)</a:t>
              </a:r>
            </a:p>
            <a:p>
              <a:pPr algn="l" marL="323850" indent="-161925" lvl="1">
                <a:lnSpc>
                  <a:spcPts val="1800"/>
                </a:lnSpc>
                <a:buFont typeface="Arial"/>
                <a:buChar char="•"/>
              </a:pPr>
              <a:r>
                <a:rPr lang="en-US" sz="1500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</a:rPr>
                <a:t>18. Wikipedia. (2025). Rendición de Japón. En Wikipedia, La enciclopedia libre. Recuperado de </a:t>
              </a:r>
              <a:r>
                <a:rPr lang="en-US" sz="1500" u="sng">
                  <a:solidFill>
                    <a:srgbClr val="512F1C"/>
                  </a:solidFill>
                  <a:latin typeface="Barlow Condensed"/>
                  <a:ea typeface="Barlow Condensed"/>
                  <a:cs typeface="Barlow Condensed"/>
                  <a:sym typeface="Barlow Condensed"/>
                  <a:hlinkClick r:id="rId17" tooltip="https://es.wikipedia.org/wiki/Guerra_del_Pac%C3%ADfico_(1937-1945)"/>
                </a:rPr>
                <a:t>https://es.wikipedia.org/wiki/Guerra_del_Pac%C3%ADfico_(1937-1945)</a:t>
              </a:r>
            </a:p>
            <a:p>
              <a:pPr algn="l" marL="0" indent="0" lvl="1">
                <a:lnSpc>
                  <a:spcPts val="18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761868">
            <a:off x="152215" y="121439"/>
            <a:ext cx="1283325" cy="1527768"/>
          </a:xfrm>
          <a:custGeom>
            <a:avLst/>
            <a:gdLst/>
            <a:ahLst/>
            <a:cxnLst/>
            <a:rect r="r" b="b" t="t" l="l"/>
            <a:pathLst>
              <a:path h="1527768" w="1283325">
                <a:moveTo>
                  <a:pt x="0" y="0"/>
                </a:moveTo>
                <a:lnTo>
                  <a:pt x="1283325" y="0"/>
                </a:lnTo>
                <a:lnTo>
                  <a:pt x="1283325" y="1527768"/>
                </a:lnTo>
                <a:lnTo>
                  <a:pt x="0" y="152776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7434" y="1590533"/>
            <a:ext cx="1312887" cy="1257984"/>
          </a:xfrm>
          <a:custGeom>
            <a:avLst/>
            <a:gdLst/>
            <a:ahLst/>
            <a:cxnLst/>
            <a:rect r="r" b="b" t="t" l="l"/>
            <a:pathLst>
              <a:path h="1257984" w="1312887">
                <a:moveTo>
                  <a:pt x="0" y="0"/>
                </a:moveTo>
                <a:lnTo>
                  <a:pt x="1312887" y="0"/>
                </a:lnTo>
                <a:lnTo>
                  <a:pt x="1312887" y="1257985"/>
                </a:lnTo>
                <a:lnTo>
                  <a:pt x="0" y="125798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311069">
            <a:off x="12813512" y="-4316201"/>
            <a:ext cx="9208109" cy="8632403"/>
          </a:xfrm>
          <a:custGeom>
            <a:avLst/>
            <a:gdLst/>
            <a:ahLst/>
            <a:cxnLst/>
            <a:rect r="r" b="b" t="t" l="l"/>
            <a:pathLst>
              <a:path h="8632403" w="9208109">
                <a:moveTo>
                  <a:pt x="9208109" y="8632402"/>
                </a:moveTo>
                <a:lnTo>
                  <a:pt x="0" y="8632402"/>
                </a:lnTo>
                <a:lnTo>
                  <a:pt x="0" y="0"/>
                </a:lnTo>
                <a:lnTo>
                  <a:pt x="9208109" y="0"/>
                </a:lnTo>
                <a:lnTo>
                  <a:pt x="9208109" y="8632402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910" r="0" b="-91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468692" y="8428253"/>
            <a:ext cx="2221635" cy="1328941"/>
          </a:xfrm>
          <a:custGeom>
            <a:avLst/>
            <a:gdLst/>
            <a:ahLst/>
            <a:cxnLst/>
            <a:rect r="r" b="b" t="t" l="l"/>
            <a:pathLst>
              <a:path h="1328941" w="2221635">
                <a:moveTo>
                  <a:pt x="0" y="0"/>
                </a:moveTo>
                <a:lnTo>
                  <a:pt x="2221635" y="0"/>
                </a:lnTo>
                <a:lnTo>
                  <a:pt x="2221635" y="1328941"/>
                </a:lnTo>
                <a:lnTo>
                  <a:pt x="0" y="132894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278887">
            <a:off x="15868132" y="7370132"/>
            <a:ext cx="1852684" cy="1650239"/>
          </a:xfrm>
          <a:custGeom>
            <a:avLst/>
            <a:gdLst/>
            <a:ahLst/>
            <a:cxnLst/>
            <a:rect r="r" b="b" t="t" l="l"/>
            <a:pathLst>
              <a:path h="1650239" w="1852684">
                <a:moveTo>
                  <a:pt x="0" y="0"/>
                </a:moveTo>
                <a:lnTo>
                  <a:pt x="1852684" y="0"/>
                </a:lnTo>
                <a:lnTo>
                  <a:pt x="1852684" y="1650238"/>
                </a:lnTo>
                <a:lnTo>
                  <a:pt x="0" y="1650238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00678">
            <a:off x="1323587" y="521121"/>
            <a:ext cx="1116196" cy="1500997"/>
          </a:xfrm>
          <a:custGeom>
            <a:avLst/>
            <a:gdLst/>
            <a:ahLst/>
            <a:cxnLst/>
            <a:rect r="r" b="b" t="t" l="l"/>
            <a:pathLst>
              <a:path h="1500997" w="1116196">
                <a:moveTo>
                  <a:pt x="0" y="0"/>
                </a:moveTo>
                <a:lnTo>
                  <a:pt x="1116196" y="0"/>
                </a:lnTo>
                <a:lnTo>
                  <a:pt x="1116196" y="1500996"/>
                </a:lnTo>
                <a:lnTo>
                  <a:pt x="0" y="1500996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954355" y="8380813"/>
            <a:ext cx="1720166" cy="1579425"/>
          </a:xfrm>
          <a:custGeom>
            <a:avLst/>
            <a:gdLst/>
            <a:ahLst/>
            <a:cxnLst/>
            <a:rect r="r" b="b" t="t" l="l"/>
            <a:pathLst>
              <a:path h="1579425" w="1720166">
                <a:moveTo>
                  <a:pt x="0" y="0"/>
                </a:moveTo>
                <a:lnTo>
                  <a:pt x="1720166" y="0"/>
                </a:lnTo>
                <a:lnTo>
                  <a:pt x="1720166" y="1579425"/>
                </a:lnTo>
                <a:lnTo>
                  <a:pt x="0" y="1579425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311069">
            <a:off x="-5347051" y="6479611"/>
            <a:ext cx="9208109" cy="8632403"/>
          </a:xfrm>
          <a:custGeom>
            <a:avLst/>
            <a:gdLst/>
            <a:ahLst/>
            <a:cxnLst/>
            <a:rect r="r" b="b" t="t" l="l"/>
            <a:pathLst>
              <a:path h="8632403" w="9208109">
                <a:moveTo>
                  <a:pt x="9208109" y="8632402"/>
                </a:moveTo>
                <a:lnTo>
                  <a:pt x="0" y="8632402"/>
                </a:lnTo>
                <a:lnTo>
                  <a:pt x="0" y="0"/>
                </a:lnTo>
                <a:lnTo>
                  <a:pt x="9208109" y="0"/>
                </a:lnTo>
                <a:lnTo>
                  <a:pt x="9208109" y="8632402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910" r="0" b="-91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403250" y="1423798"/>
            <a:ext cx="893979" cy="942271"/>
          </a:xfrm>
          <a:custGeom>
            <a:avLst/>
            <a:gdLst/>
            <a:ahLst/>
            <a:cxnLst/>
            <a:rect r="r" b="b" t="t" l="l"/>
            <a:pathLst>
              <a:path h="942271" w="893979">
                <a:moveTo>
                  <a:pt x="0" y="0"/>
                </a:moveTo>
                <a:lnTo>
                  <a:pt x="893980" y="0"/>
                </a:lnTo>
                <a:lnTo>
                  <a:pt x="893980" y="942271"/>
                </a:lnTo>
                <a:lnTo>
                  <a:pt x="0" y="942271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DAGhC8nR6aI</dc:identifier>
  <dcterms:modified xsi:type="dcterms:W3CDTF">2011-08-01T06:04:30Z</dcterms:modified>
  <cp:revision>1</cp:revision>
  <dc:title>DESEMBARCOS ANFIBIOS DEL PACÍFICO DESPUÉS DE GUADALCANAL (1943-1945) 1</dc:title>
</cp:coreProperties>
</file>