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74" r:id="rId6"/>
    <p:sldId id="270" r:id="rId7"/>
    <p:sldId id="275" r:id="rId8"/>
    <p:sldId id="268" r:id="rId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4E4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2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9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1F35A-F350-4EDC-83B5-DEA21A439EED}" type="datetimeFigureOut">
              <a:rPr lang="es-CL" smtClean="0"/>
              <a:pPr/>
              <a:t>17-08-2021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642D6-E269-425E-BFA7-929F827C57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2071688"/>
            <a:ext cx="2058988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2089151" y="2500313"/>
            <a:ext cx="705485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latin typeface="Arial Black" pitchFamily="34" charset="0"/>
                <a:ea typeface="MS PGothic" pitchFamily="34" charset="-128"/>
              </a:rPr>
              <a:t>FINANZAS PÚBLICAS</a:t>
            </a:r>
          </a:p>
          <a:p>
            <a:pPr algn="ctr"/>
            <a:endParaRPr lang="es-CL" altLang="es-CL" sz="3400" b="1" dirty="0">
              <a:solidFill>
                <a:schemeClr val="bg1"/>
              </a:solidFill>
              <a:latin typeface="Arial Black" pitchFamily="34" charset="0"/>
              <a:ea typeface="MS PGothic" pitchFamily="34" charset="-128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857752" y="5286388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>
                <a:solidFill>
                  <a:schemeClr val="bg1"/>
                </a:solidFill>
              </a:rPr>
              <a:t>CC AB I. MALARÉE G.</a:t>
            </a:r>
            <a:endParaRPr lang="es-C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000232" y="571480"/>
            <a:ext cx="5611812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  <a:ea typeface="MS PGothic" pitchFamily="34" charset="-128"/>
              </a:rPr>
              <a:t>TEMARIO</a:t>
            </a:r>
            <a:endParaRPr lang="es-CL" altLang="es-CL" sz="3200" b="1" dirty="0">
              <a:solidFill>
                <a:schemeClr val="bg1"/>
              </a:solidFill>
              <a:latin typeface="Arial Black" pitchFamily="34" charset="0"/>
              <a:ea typeface="MS PGothic" pitchFamily="34" charset="-128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714348" y="2428868"/>
            <a:ext cx="7858125" cy="3785652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just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1 CONCEPTOS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GENERALES.</a:t>
            </a:r>
          </a:p>
          <a:p>
            <a:pPr marL="533400" indent="-533400" algn="just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2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LOS FINES DE LOS GASTOS PÚBLICOS.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3 INGRESOS PÚBLICOS.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C0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4 PRESUPUESTO DE LA NACIÓN.</a:t>
            </a:r>
          </a:p>
          <a:p>
            <a:pPr marL="533400" indent="-533400" algn="just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C0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5 UNIDADES DE CONTROL.</a:t>
            </a:r>
            <a:endParaRPr lang="es-CL" altLang="es-CL" sz="2400" b="1" dirty="0">
              <a:solidFill>
                <a:srgbClr val="FFC0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3063" y="406385"/>
            <a:ext cx="5611812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UT1 CONCEPTOS GENERALES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14348" y="1785926"/>
            <a:ext cx="8215370" cy="4955203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7200" indent="-457200" algn="just">
              <a:buAutoNum type="alphaU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La Noción de Finanzas Públicas.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u="sng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</a:t>
            </a:r>
            <a:r>
              <a:rPr lang="es-CL" altLang="es-CL" sz="20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El estado se estructura bajo los siguientes poderes: Ejecutivo, Legislativo y Judicial. Los tres en conjunto buscan un objetivo en común que para el concepto de finanzas públicas , corresponde al bien común del estado y que se obtienen mediante la paz exterior, orden interno y la obtención del más alto nivel de vida para sus habitantes.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0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0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El estado requiere de un patrimonio que debe ser formado y administrado, aquí surge la función financiera, materia propia de las </a:t>
            </a:r>
            <a:r>
              <a:rPr lang="es-CL" altLang="es-CL" sz="2000" u="sng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finanzas públicas, ciencia que estudia la formación y administración del patrimonio del estado, para el cumplimiento de sus fines.</a:t>
            </a:r>
            <a:endParaRPr lang="es-CL" altLang="es-CL" sz="2400" b="1" u="sng" dirty="0" smtClean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AutoNum type="alphaUcPeriod"/>
              <a:tabLst>
                <a:tab pos="0" algn="l"/>
              </a:tabLst>
              <a:defRPr/>
            </a:pPr>
            <a:endParaRPr lang="es-CL" altLang="es-CL" sz="2400" b="1" u="sng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3062" y="406385"/>
            <a:ext cx="6572275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UT2 LOS FINES DE LOS GASTOS PÚBLICOS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14348" y="1785926"/>
            <a:ext cx="8215370" cy="4154984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u="sng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Los fines de los gastos públicos en base a los tres elementos: paz externa, orden interior y superación nivel de vida se desarrollan de dela siguiente manera.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Paz Externa.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la preservación de la paz es necesario mantener las fuerzas armadas, relaciones exteriores, cumplimiento de tratados, política externa. Para el cumplimiento y correcto desarrollo es necesario contar con recursos que deben ser asignados por el Gobierno.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</a:t>
            </a:r>
            <a:endParaRPr lang="es-CL" altLang="es-CL" sz="2400" b="1" u="sng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3062" y="406385"/>
            <a:ext cx="6572275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UT2 LOS FINES DE LOS GASTOS PÚBLICOS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57158" y="1571613"/>
            <a:ext cx="8572560" cy="5262979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u="sng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b) Orden Interno.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En el orden interno, la justicia y la tranquilidad social representan una necesidad indiscutible, tales exigencias se traducen en gastos, tales como sostenimiento de la fuerza policial, un poder judicial, cárceles, etc.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c) Superación nivel de vida. 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Este punto representa bajo el prisma de alcanzar el mayor nivel de vida posible, donde los fines estatales adquieren una alto nivel de preponderancia y representan al mismo tiempo gastos mayores.</a:t>
            </a: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u="sng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57290" y="406385"/>
            <a:ext cx="7358114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3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LOS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INGRESOS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PÚBLICOS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14282" y="1428736"/>
            <a:ext cx="8715436" cy="5324535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7200" indent="-457200" algn="ctr">
              <a:tabLst>
                <a:tab pos="0" algn="l"/>
              </a:tabLst>
              <a:defRPr/>
            </a:pPr>
            <a:r>
              <a:rPr lang="es-CL" altLang="es-CL" sz="2400" b="1" u="sng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Clasificación de los Ingresos Públicos.</a:t>
            </a:r>
          </a:p>
          <a:p>
            <a:pPr marL="457200" indent="-457200" algn="ctr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Ingresos extracontractuales: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Impuestos.</a:t>
            </a: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Contribuciones.</a:t>
            </a: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Herencias.</a:t>
            </a: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Indemnizaciones.</a:t>
            </a: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Multas.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Ingresos Contractuales: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Donaciones</a:t>
            </a:r>
          </a:p>
          <a:p>
            <a:pPr marL="457200" indent="-457200" algn="just"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Ingresos de dominio (Tasas, Utilidades, Dividendos).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escudo_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10445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57290" y="406385"/>
            <a:ext cx="7358114" cy="879475"/>
          </a:xfrm>
          <a:prstGeom prst="rect">
            <a:avLst/>
          </a:prstGeom>
          <a:solidFill>
            <a:srgbClr val="0070C0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533400" indent="-533400" algn="ctr">
              <a:lnSpc>
                <a:spcPct val="135000"/>
              </a:lnSpc>
              <a:tabLst>
                <a:tab pos="0" algn="l"/>
              </a:tabLst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UT 2 LOS FINES DE LOS GASTOS PÚBLICOS</a:t>
            </a:r>
            <a:endParaRPr lang="es-CL" altLang="es-CL" sz="24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57158" y="1571612"/>
            <a:ext cx="8572560" cy="4832092"/>
          </a:xfrm>
          <a:prstGeom prst="rect">
            <a:avLst/>
          </a:prstGeom>
          <a:solidFill>
            <a:srgbClr val="0070C0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7200" indent="-457200" algn="ctr">
              <a:tabLst>
                <a:tab pos="0" algn="l"/>
              </a:tabLst>
              <a:defRPr/>
            </a:pPr>
            <a:r>
              <a:rPr lang="es-CL" altLang="es-CL" sz="2400" b="1" u="sng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Clasificación de los Gastos Públicos.</a:t>
            </a:r>
          </a:p>
          <a:p>
            <a:pPr marL="457200" indent="-457200" algn="ctr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Gastos no rentables: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Font typeface="+mj-lt"/>
              <a:buAutoNum type="alphaU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Gastos de operación o explotación.</a:t>
            </a:r>
          </a:p>
          <a:p>
            <a:pPr marL="457200" indent="-457200" algn="just">
              <a:buFont typeface="+mj-lt"/>
              <a:buAutoNum type="alphaU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Gastos 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 transferencia.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1. Subvenciones.</a:t>
            </a: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	2. Servicio deuda pública.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Gastos Rentables:</a:t>
            </a:r>
          </a:p>
          <a:p>
            <a:pPr marL="457200" indent="-457200" algn="just">
              <a:tabLst>
                <a:tab pos="0" algn="l"/>
              </a:tabLst>
              <a:defRPr/>
            </a:pPr>
            <a:endParaRPr lang="es-CL" altLang="es-CL" sz="2400" b="1" dirty="0" smtClean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457200" indent="-457200" algn="just">
              <a:buFont typeface="+mj-lt"/>
              <a:buAutoNum type="alphaU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Capital empresas públicas.</a:t>
            </a:r>
          </a:p>
          <a:p>
            <a:pPr marL="457200" indent="-457200" algn="just">
              <a:buFont typeface="+mj-lt"/>
              <a:buAutoNum type="alphaUcPeriod"/>
              <a:tabLst>
                <a:tab pos="0" algn="l"/>
              </a:tabLst>
              <a:defRPr/>
            </a:pPr>
            <a:r>
              <a:rPr lang="es-CL" altLang="es-CL" sz="24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Acciones empresas públicas.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rgbClr val="0070C0">
              <a:alpha val="58824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000" b="1" dirty="0" smtClean="0"/>
              <a:t>TÉRMINO EXPOSICIÓN</a:t>
            </a:r>
            <a:endParaRPr lang="es-CL" sz="4000" b="1" dirty="0"/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2058988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25381</TotalTime>
  <Words>80</Words>
  <Application>Microsoft Office PowerPoint</Application>
  <PresentationFormat>Presentación en pantalla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15372546-2</dc:creator>
  <cp:lastModifiedBy>13763592-5</cp:lastModifiedBy>
  <cp:revision>428</cp:revision>
  <dcterms:created xsi:type="dcterms:W3CDTF">2019-06-12T01:23:37Z</dcterms:created>
  <dcterms:modified xsi:type="dcterms:W3CDTF">2021-08-18T00:00:57Z</dcterms:modified>
</cp:coreProperties>
</file>