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1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4" r:id="rId15"/>
    <p:sldId id="273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9" d="100"/>
          <a:sy n="79" d="100"/>
        </p:scale>
        <p:origin x="730" y="43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NALD BAASCH BARBERIS" userId="b3805e37b22b1d45" providerId="LiveId" clId="{C65CA7E1-2831-4E5D-AC6D-DB12017DC85B}"/>
    <pc:docChg chg="modSld">
      <pc:chgData name="RONALD BAASCH BARBERIS" userId="b3805e37b22b1d45" providerId="LiveId" clId="{C65CA7E1-2831-4E5D-AC6D-DB12017DC85B}" dt="2024-10-04T14:05:03.286" v="33" actId="20577"/>
      <pc:docMkLst>
        <pc:docMk/>
      </pc:docMkLst>
      <pc:sldChg chg="modSp mod">
        <pc:chgData name="RONALD BAASCH BARBERIS" userId="b3805e37b22b1d45" providerId="LiveId" clId="{C65CA7E1-2831-4E5D-AC6D-DB12017DC85B}" dt="2024-10-04T14:05:03.286" v="33" actId="20577"/>
        <pc:sldMkLst>
          <pc:docMk/>
          <pc:sldMk cId="409978506" sldId="258"/>
        </pc:sldMkLst>
        <pc:spChg chg="mod">
          <ac:chgData name="RONALD BAASCH BARBERIS" userId="b3805e37b22b1d45" providerId="LiveId" clId="{C65CA7E1-2831-4E5D-AC6D-DB12017DC85B}" dt="2024-10-04T14:05:03.286" v="33" actId="20577"/>
          <ac:spMkLst>
            <pc:docMk/>
            <pc:sldMk cId="409978506" sldId="258"/>
            <ac:spMk id="6" creationId="{00000000-0000-0000-0000-000000000000}"/>
          </ac:spMkLst>
        </pc:spChg>
      </pc:sldChg>
      <pc:sldChg chg="modSp">
        <pc:chgData name="RONALD BAASCH BARBERIS" userId="b3805e37b22b1d45" providerId="LiveId" clId="{C65CA7E1-2831-4E5D-AC6D-DB12017DC85B}" dt="2024-10-04T14:01:26.648" v="1" actId="20577"/>
        <pc:sldMkLst>
          <pc:docMk/>
          <pc:sldMk cId="3582033850" sldId="270"/>
        </pc:sldMkLst>
        <pc:spChg chg="mod">
          <ac:chgData name="RONALD BAASCH BARBERIS" userId="b3805e37b22b1d45" providerId="LiveId" clId="{C65CA7E1-2831-4E5D-AC6D-DB12017DC85B}" dt="2024-10-04T14:01:26.648" v="1" actId="20577"/>
          <ac:spMkLst>
            <pc:docMk/>
            <pc:sldMk cId="3582033850" sldId="270"/>
            <ac:spMk id="31" creationId="{00000000-0000-0000-0000-000000000000}"/>
          </ac:spMkLst>
        </pc:spChg>
      </pc:sldChg>
    </pc:docChg>
  </pc:docChgLst>
  <pc:docChgLst>
    <pc:chgData name="RONALD BAASCH BARBERIS" userId="b3805e37b22b1d45" providerId="LiveId" clId="{302F5523-164A-4E43-85B5-E53FB584EF20}"/>
    <pc:docChg chg="delSld modSld">
      <pc:chgData name="RONALD BAASCH BARBERIS" userId="b3805e37b22b1d45" providerId="LiveId" clId="{302F5523-164A-4E43-85B5-E53FB584EF20}" dt="2024-05-06T14:49:20.895" v="31" actId="47"/>
      <pc:docMkLst>
        <pc:docMk/>
      </pc:docMkLst>
      <pc:sldChg chg="modSp mod">
        <pc:chgData name="RONALD BAASCH BARBERIS" userId="b3805e37b22b1d45" providerId="LiveId" clId="{302F5523-164A-4E43-85B5-E53FB584EF20}" dt="2024-05-06T14:49:01.792" v="29" actId="20577"/>
        <pc:sldMkLst>
          <pc:docMk/>
          <pc:sldMk cId="409978506" sldId="258"/>
        </pc:sldMkLst>
        <pc:spChg chg="mod">
          <ac:chgData name="RONALD BAASCH BARBERIS" userId="b3805e37b22b1d45" providerId="LiveId" clId="{302F5523-164A-4E43-85B5-E53FB584EF20}" dt="2024-05-06T14:49:01.792" v="29" actId="20577"/>
          <ac:spMkLst>
            <pc:docMk/>
            <pc:sldMk cId="409978506" sldId="258"/>
            <ac:spMk id="6" creationId="{00000000-0000-0000-0000-000000000000}"/>
          </ac:spMkLst>
        </pc:spChg>
      </pc:sldChg>
      <pc:sldChg chg="del">
        <pc:chgData name="RONALD BAASCH BARBERIS" userId="b3805e37b22b1d45" providerId="LiveId" clId="{302F5523-164A-4E43-85B5-E53FB584EF20}" dt="2024-05-06T14:49:18.948" v="30" actId="47"/>
        <pc:sldMkLst>
          <pc:docMk/>
          <pc:sldMk cId="343459830" sldId="260"/>
        </pc:sldMkLst>
      </pc:sldChg>
      <pc:sldChg chg="del">
        <pc:chgData name="RONALD BAASCH BARBERIS" userId="b3805e37b22b1d45" providerId="LiveId" clId="{302F5523-164A-4E43-85B5-E53FB584EF20}" dt="2024-05-06T14:49:20.895" v="31" actId="47"/>
        <pc:sldMkLst>
          <pc:docMk/>
          <pc:sldMk cId="2982513412" sldId="262"/>
        </pc:sldMkLst>
      </pc:sldChg>
    </pc:docChg>
  </pc:docChgLst>
  <pc:docChgLst>
    <pc:chgData name="RONALD BAASCH BARBERIS" userId="b3805e37b22b1d45" providerId="LiveId" clId="{0407615E-5482-4E9A-9E97-0B03A1F69949}"/>
    <pc:docChg chg="custSel modSld">
      <pc:chgData name="RONALD BAASCH BARBERIS" userId="b3805e37b22b1d45" providerId="LiveId" clId="{0407615E-5482-4E9A-9E97-0B03A1F69949}" dt="2023-10-27T20:10:06.389" v="71" actId="20577"/>
      <pc:docMkLst>
        <pc:docMk/>
      </pc:docMkLst>
      <pc:sldChg chg="delSp modSp mod">
        <pc:chgData name="RONALD BAASCH BARBERIS" userId="b3805e37b22b1d45" providerId="LiveId" clId="{0407615E-5482-4E9A-9E97-0B03A1F69949}" dt="2023-10-27T20:10:06.389" v="71" actId="20577"/>
        <pc:sldMkLst>
          <pc:docMk/>
          <pc:sldMk cId="409978506" sldId="258"/>
        </pc:sldMkLst>
        <pc:spChg chg="mod">
          <ac:chgData name="RONALD BAASCH BARBERIS" userId="b3805e37b22b1d45" providerId="LiveId" clId="{0407615E-5482-4E9A-9E97-0B03A1F69949}" dt="2023-10-27T20:10:06.389" v="71" actId="20577"/>
          <ac:spMkLst>
            <pc:docMk/>
            <pc:sldMk cId="409978506" sldId="258"/>
            <ac:spMk id="6" creationId="{00000000-0000-0000-0000-000000000000}"/>
          </ac:spMkLst>
        </pc:spChg>
        <pc:spChg chg="del">
          <ac:chgData name="RONALD BAASCH BARBERIS" userId="b3805e37b22b1d45" providerId="LiveId" clId="{0407615E-5482-4E9A-9E97-0B03A1F69949}" dt="2023-10-27T20:09:36.868" v="1" actId="478"/>
          <ac:spMkLst>
            <pc:docMk/>
            <pc:sldMk cId="409978506" sldId="258"/>
            <ac:spMk id="7" creationId="{00000000-0000-0000-0000-000000000000}"/>
          </ac:spMkLst>
        </pc:spChg>
      </pc:sldChg>
      <pc:sldChg chg="addSp modSp modAnim">
        <pc:chgData name="RONALD BAASCH BARBERIS" userId="b3805e37b22b1d45" providerId="LiveId" clId="{0407615E-5482-4E9A-9E97-0B03A1F69949}" dt="2023-10-24T23:58:31.110" v="0" actId="164"/>
        <pc:sldMkLst>
          <pc:docMk/>
          <pc:sldMk cId="3461979409" sldId="274"/>
        </pc:sldMkLst>
        <pc:spChg chg="mod">
          <ac:chgData name="RONALD BAASCH BARBERIS" userId="b3805e37b22b1d45" providerId="LiveId" clId="{0407615E-5482-4E9A-9E97-0B03A1F69949}" dt="2023-10-24T23:58:31.110" v="0" actId="164"/>
          <ac:spMkLst>
            <pc:docMk/>
            <pc:sldMk cId="3461979409" sldId="274"/>
            <ac:spMk id="16" creationId="{00000000-0000-0000-0000-000000000000}"/>
          </ac:spMkLst>
        </pc:spChg>
        <pc:spChg chg="mod">
          <ac:chgData name="RONALD BAASCH BARBERIS" userId="b3805e37b22b1d45" providerId="LiveId" clId="{0407615E-5482-4E9A-9E97-0B03A1F69949}" dt="2023-10-24T23:58:31.110" v="0" actId="164"/>
          <ac:spMkLst>
            <pc:docMk/>
            <pc:sldMk cId="3461979409" sldId="274"/>
            <ac:spMk id="26" creationId="{00000000-0000-0000-0000-000000000000}"/>
          </ac:spMkLst>
        </pc:spChg>
        <pc:spChg chg="mod">
          <ac:chgData name="RONALD BAASCH BARBERIS" userId="b3805e37b22b1d45" providerId="LiveId" clId="{0407615E-5482-4E9A-9E97-0B03A1F69949}" dt="2023-10-24T23:58:31.110" v="0" actId="164"/>
          <ac:spMkLst>
            <pc:docMk/>
            <pc:sldMk cId="3461979409" sldId="274"/>
            <ac:spMk id="27" creationId="{00000000-0000-0000-0000-000000000000}"/>
          </ac:spMkLst>
        </pc:spChg>
        <pc:spChg chg="mod">
          <ac:chgData name="RONALD BAASCH BARBERIS" userId="b3805e37b22b1d45" providerId="LiveId" clId="{0407615E-5482-4E9A-9E97-0B03A1F69949}" dt="2023-10-24T23:58:31.110" v="0" actId="164"/>
          <ac:spMkLst>
            <pc:docMk/>
            <pc:sldMk cId="3461979409" sldId="274"/>
            <ac:spMk id="28" creationId="{00000000-0000-0000-0000-000000000000}"/>
          </ac:spMkLst>
        </pc:spChg>
        <pc:grpChg chg="add mod">
          <ac:chgData name="RONALD BAASCH BARBERIS" userId="b3805e37b22b1d45" providerId="LiveId" clId="{0407615E-5482-4E9A-9E97-0B03A1F69949}" dt="2023-10-24T23:58:31.110" v="0" actId="164"/>
          <ac:grpSpMkLst>
            <pc:docMk/>
            <pc:sldMk cId="3461979409" sldId="274"/>
            <ac:grpSpMk id="2" creationId="{61C0D2B7-6BC1-23EB-C779-42DB3680A92F}"/>
          </ac:grpSpMkLst>
        </pc:gr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5E9EA-234C-4083-BF83-A4B7C2A13BAF}" type="datetimeFigureOut">
              <a:rPr lang="es-CL" smtClean="0"/>
              <a:t>04-10-2024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0EF68-1168-4319-A5D8-EB9DABB4F65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897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5E9EA-234C-4083-BF83-A4B7C2A13BAF}" type="datetimeFigureOut">
              <a:rPr lang="es-CL" smtClean="0"/>
              <a:t>04-10-2024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0EF68-1168-4319-A5D8-EB9DABB4F65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727158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5E9EA-234C-4083-BF83-A4B7C2A13BAF}" type="datetimeFigureOut">
              <a:rPr lang="es-CL" smtClean="0"/>
              <a:t>04-10-2024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0EF68-1168-4319-A5D8-EB9DABB4F65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25574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5E9EA-234C-4083-BF83-A4B7C2A13BAF}" type="datetimeFigureOut">
              <a:rPr lang="es-CL" smtClean="0"/>
              <a:t>04-10-2024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0EF68-1168-4319-A5D8-EB9DABB4F65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05158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5E9EA-234C-4083-BF83-A4B7C2A13BAF}" type="datetimeFigureOut">
              <a:rPr lang="es-CL" smtClean="0"/>
              <a:t>04-10-2024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0EF68-1168-4319-A5D8-EB9DABB4F65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02148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5E9EA-234C-4083-BF83-A4B7C2A13BAF}" type="datetimeFigureOut">
              <a:rPr lang="es-CL" smtClean="0"/>
              <a:t>04-10-2024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0EF68-1168-4319-A5D8-EB9DABB4F65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66255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5E9EA-234C-4083-BF83-A4B7C2A13BAF}" type="datetimeFigureOut">
              <a:rPr lang="es-CL" smtClean="0"/>
              <a:t>04-10-2024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0EF68-1168-4319-A5D8-EB9DABB4F65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2915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5E9EA-234C-4083-BF83-A4B7C2A13BAF}" type="datetimeFigureOut">
              <a:rPr lang="es-CL" smtClean="0"/>
              <a:t>04-10-2024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0EF68-1168-4319-A5D8-EB9DABB4F65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69231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5E9EA-234C-4083-BF83-A4B7C2A13BAF}" type="datetimeFigureOut">
              <a:rPr lang="es-CL" smtClean="0"/>
              <a:t>04-10-2024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0EF68-1168-4319-A5D8-EB9DABB4F65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679244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5E9EA-234C-4083-BF83-A4B7C2A13BAF}" type="datetimeFigureOut">
              <a:rPr lang="es-CL" smtClean="0"/>
              <a:t>04-10-2024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0EF68-1168-4319-A5D8-EB9DABB4F65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974694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5E9EA-234C-4083-BF83-A4B7C2A13BAF}" type="datetimeFigureOut">
              <a:rPr lang="es-CL" smtClean="0"/>
              <a:t>04-10-2024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0EF68-1168-4319-A5D8-EB9DABB4F65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41233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45E9EA-234C-4083-BF83-A4B7C2A13BAF}" type="datetimeFigureOut">
              <a:rPr lang="es-CL" smtClean="0"/>
              <a:t>04-10-2024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F0EF68-1168-4319-A5D8-EB9DABB4F65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82201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2001" cy="8099370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8 Rectángulo"/>
          <p:cNvSpPr/>
          <p:nvPr/>
        </p:nvSpPr>
        <p:spPr>
          <a:xfrm>
            <a:off x="3366655" y="2051817"/>
            <a:ext cx="7523018" cy="1057277"/>
          </a:xfrm>
          <a:prstGeom prst="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0">
                <a:schemeClr val="accent1">
                  <a:lumMod val="95000"/>
                  <a:lumOff val="5000"/>
                </a:schemeClr>
              </a:gs>
              <a:gs pos="13000">
                <a:srgbClr val="002060">
                  <a:alpha val="73000"/>
                </a:srgbClr>
              </a:gs>
            </a:gsLst>
            <a:path path="circle">
              <a:fillToRect l="50000" t="130000" r="50000" b="-30000"/>
            </a:path>
          </a:gradFill>
          <a:ln w="38100" cap="flat" cmpd="sng" algn="ctr">
            <a:solidFill>
              <a:sysClr val="window" lastClr="FFFFFF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algn="r"/>
            <a:endParaRPr lang="es-CL" sz="2800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  <a:p>
            <a:pPr algn="ctr"/>
            <a:r>
              <a:rPr lang="es-CL" sz="28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 U .A. 3 :    MISILES</a:t>
            </a:r>
            <a:endParaRPr lang="es-CL" sz="2000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  <a:p>
            <a:endParaRPr lang="es-CL" dirty="0">
              <a:solidFill>
                <a:schemeClr val="bg1"/>
              </a:solidFill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5156" y="758348"/>
            <a:ext cx="1757365" cy="8212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099785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2001" cy="8099370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673714BC-1D6D-47E8-BDBC-A4EE1D7C9B24}"/>
              </a:ext>
            </a:extLst>
          </p:cNvPr>
          <p:cNvSpPr/>
          <p:nvPr/>
        </p:nvSpPr>
        <p:spPr>
          <a:xfrm>
            <a:off x="973841" y="1729500"/>
            <a:ext cx="8773273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4000" b="1" dirty="0" err="1">
                <a:solidFill>
                  <a:schemeClr val="bg1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Resultados</a:t>
            </a:r>
            <a:r>
              <a:rPr lang="en-US" sz="4000" b="1" dirty="0">
                <a:solidFill>
                  <a:schemeClr val="bg1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 de </a:t>
            </a:r>
            <a:r>
              <a:rPr lang="en-US" sz="4000" b="1" dirty="0" err="1">
                <a:solidFill>
                  <a:schemeClr val="bg1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aprendizaje</a:t>
            </a:r>
            <a:r>
              <a:rPr lang="en-US" sz="4000" b="1" dirty="0">
                <a:solidFill>
                  <a:schemeClr val="bg1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: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673714BC-1D6D-47E8-BDBC-A4EE1D7C9B24}"/>
              </a:ext>
            </a:extLst>
          </p:cNvPr>
          <p:cNvSpPr/>
          <p:nvPr/>
        </p:nvSpPr>
        <p:spPr>
          <a:xfrm>
            <a:off x="4180972" y="2786857"/>
            <a:ext cx="7069197" cy="8032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s-ES_tradnl" sz="29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Identificar diferentes tipos de trayectoria de guiado y sus aplicaciones.</a:t>
            </a: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673714BC-1D6D-47E8-BDBC-A4EE1D7C9B24}"/>
              </a:ext>
            </a:extLst>
          </p:cNvPr>
          <p:cNvSpPr/>
          <p:nvPr/>
        </p:nvSpPr>
        <p:spPr>
          <a:xfrm>
            <a:off x="4180972" y="4116446"/>
            <a:ext cx="7431147" cy="8032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s-ES_tradnl" sz="29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Describir los fundamentos de sustentación de los misiles.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673714BC-1D6D-47E8-BDBC-A4EE1D7C9B24}"/>
              </a:ext>
            </a:extLst>
          </p:cNvPr>
          <p:cNvSpPr/>
          <p:nvPr/>
        </p:nvSpPr>
        <p:spPr>
          <a:xfrm>
            <a:off x="4180971" y="5287601"/>
            <a:ext cx="7069197" cy="8032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s-ES_tradnl" sz="29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Identificar los sistemas de propulsión usados.</a:t>
            </a: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286113"/>
            <a:ext cx="712595" cy="712595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5495" y="3230104"/>
            <a:ext cx="2183644" cy="212729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48051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-2" y="286113"/>
            <a:ext cx="12192001" cy="8099370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3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6553200" y="0"/>
            <a:ext cx="5638800" cy="6850560"/>
          </a:xfrm>
          <a:prstGeom prst="rect">
            <a:avLst/>
          </a:prstGeom>
          <a:solidFill>
            <a:srgbClr val="DCEC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CuadroTexto 1"/>
          <p:cNvSpPr txBox="1"/>
          <p:nvPr/>
        </p:nvSpPr>
        <p:spPr>
          <a:xfrm>
            <a:off x="1200153" y="850704"/>
            <a:ext cx="4543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¿ Que es un Misil ?</a:t>
            </a:r>
            <a:endParaRPr lang="es-CL" sz="3600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grpSp>
        <p:nvGrpSpPr>
          <p:cNvPr id="15" name="Group 23">
            <a:extLst>
              <a:ext uri="{FF2B5EF4-FFF2-40B4-BE49-F238E27FC236}">
                <a16:creationId xmlns:a16="http://schemas.microsoft.com/office/drawing/2014/main" id="{EFE58C49-F134-4121-B468-EF7D0468236E}"/>
              </a:ext>
            </a:extLst>
          </p:cNvPr>
          <p:cNvGrpSpPr/>
          <p:nvPr/>
        </p:nvGrpSpPr>
        <p:grpSpPr>
          <a:xfrm>
            <a:off x="7931550" y="980022"/>
            <a:ext cx="4603348" cy="892552"/>
            <a:chOff x="587758" y="4874857"/>
            <a:chExt cx="2929210" cy="892552"/>
          </a:xfrm>
        </p:grpSpPr>
        <p:sp>
          <p:nvSpPr>
            <p:cNvPr id="16" name="Rectangle 24">
              <a:extLst>
                <a:ext uri="{FF2B5EF4-FFF2-40B4-BE49-F238E27FC236}">
                  <a16:creationId xmlns:a16="http://schemas.microsoft.com/office/drawing/2014/main" id="{814E8360-63F3-4F18-817E-6FBC4551EF0D}"/>
                </a:ext>
              </a:extLst>
            </p:cNvPr>
            <p:cNvSpPr/>
            <p:nvPr/>
          </p:nvSpPr>
          <p:spPr>
            <a:xfrm>
              <a:off x="587758" y="4874857"/>
              <a:ext cx="2038250" cy="61555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US" sz="4000" b="1" dirty="0">
                  <a:solidFill>
                    <a:srgbClr val="468DC3"/>
                  </a:solidFill>
                  <a:latin typeface="Britannic Bold" panose="020B0903060703020204" pitchFamily="34" charset="0"/>
                  <a:ea typeface="Open Sans" panose="020B0606030504020204" pitchFamily="34" charset="0"/>
                  <a:cs typeface="Segoe UI" panose="020B0502040204020203" pitchFamily="34" charset="0"/>
                </a:rPr>
                <a:t>Arma Aérea</a:t>
              </a:r>
            </a:p>
          </p:txBody>
        </p:sp>
        <p:sp>
          <p:nvSpPr>
            <p:cNvPr id="17" name="Rectangle 25">
              <a:extLst>
                <a:ext uri="{FF2B5EF4-FFF2-40B4-BE49-F238E27FC236}">
                  <a16:creationId xmlns:a16="http://schemas.microsoft.com/office/drawing/2014/main" id="{12F6466A-B394-472F-ADAD-1491A8A5CD0C}"/>
                </a:ext>
              </a:extLst>
            </p:cNvPr>
            <p:cNvSpPr/>
            <p:nvPr/>
          </p:nvSpPr>
          <p:spPr>
            <a:xfrm>
              <a:off x="791807" y="5490410"/>
              <a:ext cx="2725161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US" b="1" dirty="0">
                  <a:solidFill>
                    <a:srgbClr val="468DC3"/>
                  </a:solidFill>
                  <a:latin typeface="Britannic Bold" panose="020B0903060703020204" pitchFamily="34" charset="0"/>
                  <a:ea typeface="Open Sans" panose="020B0606030504020204" pitchFamily="34" charset="0"/>
                  <a:cs typeface="Segoe UI" panose="020B0502040204020203" pitchFamily="34" charset="0"/>
                </a:rPr>
                <a:t>AUTOPROPULSADA</a:t>
              </a:r>
            </a:p>
          </p:txBody>
        </p:sp>
      </p:grpSp>
      <p:sp>
        <p:nvSpPr>
          <p:cNvPr id="18" name="Rectangle 16">
            <a:extLst>
              <a:ext uri="{FF2B5EF4-FFF2-40B4-BE49-F238E27FC236}">
                <a16:creationId xmlns:a16="http://schemas.microsoft.com/office/drawing/2014/main" id="{F4A23E82-4ADA-4290-A732-46C59CED37BE}"/>
              </a:ext>
            </a:extLst>
          </p:cNvPr>
          <p:cNvSpPr/>
          <p:nvPr/>
        </p:nvSpPr>
        <p:spPr>
          <a:xfrm>
            <a:off x="7276304" y="2053242"/>
            <a:ext cx="4513667" cy="123110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s-ES_tradnl" sz="20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Que posee algún sistema de guiado para corregir su trayectoria durante el vuelo e impactar al blanco sobre el que fue lanzado</a:t>
            </a:r>
            <a:r>
              <a:rPr lang="en-US" sz="20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</a:p>
        </p:txBody>
      </p:sp>
      <p:grpSp>
        <p:nvGrpSpPr>
          <p:cNvPr id="19" name="Group 26">
            <a:extLst>
              <a:ext uri="{FF2B5EF4-FFF2-40B4-BE49-F238E27FC236}">
                <a16:creationId xmlns:a16="http://schemas.microsoft.com/office/drawing/2014/main" id="{F417E1F4-A232-49F3-8D75-29D392F4B5CA}"/>
              </a:ext>
            </a:extLst>
          </p:cNvPr>
          <p:cNvGrpSpPr/>
          <p:nvPr/>
        </p:nvGrpSpPr>
        <p:grpSpPr>
          <a:xfrm>
            <a:off x="7348403" y="3570461"/>
            <a:ext cx="4048393" cy="528485"/>
            <a:chOff x="8351167" y="4822388"/>
            <a:chExt cx="2881582" cy="528485"/>
          </a:xfrm>
        </p:grpSpPr>
        <p:cxnSp>
          <p:nvCxnSpPr>
            <p:cNvPr id="20" name="Straight Connector 27">
              <a:extLst>
                <a:ext uri="{FF2B5EF4-FFF2-40B4-BE49-F238E27FC236}">
                  <a16:creationId xmlns:a16="http://schemas.microsoft.com/office/drawing/2014/main" id="{CF0C9FB3-8AB5-4314-8C56-3138A419CB4C}"/>
                </a:ext>
              </a:extLst>
            </p:cNvPr>
            <p:cNvCxnSpPr/>
            <p:nvPr/>
          </p:nvCxnSpPr>
          <p:spPr>
            <a:xfrm>
              <a:off x="8384617" y="4822388"/>
              <a:ext cx="2848132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ectangle 30">
              <a:extLst>
                <a:ext uri="{FF2B5EF4-FFF2-40B4-BE49-F238E27FC236}">
                  <a16:creationId xmlns:a16="http://schemas.microsoft.com/office/drawing/2014/main" id="{50678A90-A15E-4937-8E36-A661B38B3FB5}"/>
                </a:ext>
              </a:extLst>
            </p:cNvPr>
            <p:cNvSpPr/>
            <p:nvPr/>
          </p:nvSpPr>
          <p:spPr>
            <a:xfrm>
              <a:off x="8384617" y="4967582"/>
              <a:ext cx="1475079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fr-FR" b="1" dirty="0">
                  <a:solidFill>
                    <a:srgbClr val="083D65"/>
                  </a:solidFill>
                </a:rPr>
                <a:t>ALCANCE</a:t>
              </a:r>
              <a:r>
                <a:rPr lang="id-ID" b="1" dirty="0">
                  <a:solidFill>
                    <a:srgbClr val="083D65"/>
                  </a:solidFill>
                </a:rPr>
                <a:t> :</a:t>
              </a:r>
              <a:r>
                <a:rPr lang="fr-FR" b="1" dirty="0">
                  <a:solidFill>
                    <a:srgbClr val="083D65"/>
                  </a:solidFill>
                </a:rPr>
                <a:t> LIMITADO </a:t>
              </a:r>
              <a:endParaRPr lang="en-US" dirty="0">
                <a:solidFill>
                  <a:srgbClr val="083D65"/>
                </a:solidFill>
              </a:endParaRPr>
            </a:p>
          </p:txBody>
        </p:sp>
        <p:cxnSp>
          <p:nvCxnSpPr>
            <p:cNvPr id="22" name="Straight Connector 29">
              <a:extLst>
                <a:ext uri="{FF2B5EF4-FFF2-40B4-BE49-F238E27FC236}">
                  <a16:creationId xmlns:a16="http://schemas.microsoft.com/office/drawing/2014/main" id="{42386D1C-5E5D-4F97-B385-3C4D8B710E1A}"/>
                </a:ext>
              </a:extLst>
            </p:cNvPr>
            <p:cNvCxnSpPr>
              <a:cxnSpLocks/>
            </p:cNvCxnSpPr>
            <p:nvPr/>
          </p:nvCxnSpPr>
          <p:spPr>
            <a:xfrm>
              <a:off x="8351167" y="5350873"/>
              <a:ext cx="2848132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Rectángulo 24">
            <a:extLst>
              <a:ext uri="{FF2B5EF4-FFF2-40B4-BE49-F238E27FC236}">
                <a16:creationId xmlns:a16="http://schemas.microsoft.com/office/drawing/2014/main" id="{1E8F2BA8-2B7C-435B-A23A-4D36E312ED29}"/>
              </a:ext>
            </a:extLst>
          </p:cNvPr>
          <p:cNvSpPr/>
          <p:nvPr/>
        </p:nvSpPr>
        <p:spPr>
          <a:xfrm>
            <a:off x="7138725" y="4311531"/>
            <a:ext cx="4651246" cy="22621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_tradnl" sz="2000" b="1" u="sng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INTERNOS</a:t>
            </a:r>
          </a:p>
          <a:p>
            <a:pPr algn="just"/>
            <a:endParaRPr lang="es-ES_tradnl" sz="100" b="1" u="sng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  <a:p>
            <a:pPr algn="just"/>
            <a:endParaRPr lang="es-ES_tradnl" sz="600" b="1" u="sng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s-ES_tradnl" sz="14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Cantidad de propelente.</a:t>
            </a:r>
          </a:p>
          <a:p>
            <a:pPr algn="just"/>
            <a:endParaRPr lang="es-ES_tradnl" sz="1400" dirty="0">
              <a:solidFill>
                <a:srgbClr val="083D65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s-ES_tradnl" sz="14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Exigencias de maniobra durante el vuelo.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endParaRPr lang="es-ES_tradnl" sz="1400" dirty="0">
              <a:solidFill>
                <a:srgbClr val="083D65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just"/>
            <a:r>
              <a:rPr lang="es-ES_tradnl" sz="2000" b="1" u="sng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EXTERNAS</a:t>
            </a:r>
            <a:r>
              <a:rPr lang="es-ES_tradnl" sz="20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s-ES_tradnl" sz="14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(Durante trayectoria)</a:t>
            </a:r>
            <a:endParaRPr lang="es-ES_tradnl" sz="2000" b="1" u="sng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  <a:p>
            <a:pPr algn="just"/>
            <a:endParaRPr lang="es-ES_tradnl" sz="200" b="1" u="sng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  <a:p>
            <a:pPr algn="just"/>
            <a:endParaRPr lang="es-ES_tradnl" sz="800" b="1" u="sng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s-ES_tradnl" sz="14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Condiciones meteorológicas.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s-ES_tradnl" sz="14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Condiciones geográficas.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/>
          <a:srcRect r="1746"/>
          <a:stretch/>
        </p:blipFill>
        <p:spPr>
          <a:xfrm>
            <a:off x="740358" y="2036503"/>
            <a:ext cx="2139605" cy="195857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2861" y="3756538"/>
            <a:ext cx="3022045" cy="168607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27" name="Rectangle 30">
            <a:extLst>
              <a:ext uri="{FF2B5EF4-FFF2-40B4-BE49-F238E27FC236}">
                <a16:creationId xmlns:a16="http://schemas.microsoft.com/office/drawing/2014/main" id="{50678A90-A15E-4937-8E36-A661B38B3FB5}"/>
              </a:ext>
            </a:extLst>
          </p:cNvPr>
          <p:cNvSpPr/>
          <p:nvPr/>
        </p:nvSpPr>
        <p:spPr>
          <a:xfrm>
            <a:off x="9433163" y="3764242"/>
            <a:ext cx="2057675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fr-FR" sz="1200" b="1" dirty="0">
                <a:solidFill>
                  <a:srgbClr val="083D65"/>
                </a:solidFill>
              </a:rPr>
              <a:t>(Factores Externos e Internos)</a:t>
            </a:r>
            <a:endParaRPr lang="en-US" dirty="0">
              <a:solidFill>
                <a:srgbClr val="083D6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7514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2001" cy="8099370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8 Rectángulo"/>
          <p:cNvSpPr/>
          <p:nvPr/>
        </p:nvSpPr>
        <p:spPr>
          <a:xfrm>
            <a:off x="2542959" y="538340"/>
            <a:ext cx="6953465" cy="1057278"/>
          </a:xfrm>
          <a:prstGeom prst="rect">
            <a:avLst/>
          </a:prstGeom>
          <a:solidFill>
            <a:schemeClr val="accent4">
              <a:lumMod val="50000"/>
            </a:schemeClr>
          </a:solidFill>
          <a:ln w="38100" cap="flat" cmpd="sng" algn="ctr">
            <a:solidFill>
              <a:sysClr val="window" lastClr="FFFFFF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algn="ctr"/>
            <a:r>
              <a:rPr lang="es-CL" sz="36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Cuadro Comparativo </a:t>
            </a:r>
          </a:p>
          <a:p>
            <a:pPr algn="ctr"/>
            <a:r>
              <a:rPr lang="es-CL" sz="36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Artillería</a:t>
            </a:r>
            <a:r>
              <a:rPr lang="es-CL" sz="36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 </a:t>
            </a:r>
            <a:r>
              <a:rPr lang="es-CL" sz="36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v/s </a:t>
            </a:r>
            <a:r>
              <a:rPr lang="es-CL" sz="36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Misiles</a:t>
            </a: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993" y="286113"/>
            <a:ext cx="583563" cy="58356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89988" y="1796544"/>
            <a:ext cx="989956" cy="11545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aphicFrame>
        <p:nvGraphicFramePr>
          <p:cNvPr id="27" name="Tabla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9933983"/>
              </p:ext>
            </p:extLst>
          </p:nvPr>
        </p:nvGraphicFramePr>
        <p:xfrm>
          <a:off x="1836947" y="3042350"/>
          <a:ext cx="8202402" cy="608965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734134">
                  <a:extLst>
                    <a:ext uri="{9D8B030D-6E8A-4147-A177-3AD203B41FA5}">
                      <a16:colId xmlns:a16="http://schemas.microsoft.com/office/drawing/2014/main" val="2591933037"/>
                    </a:ext>
                  </a:extLst>
                </a:gridCol>
                <a:gridCol w="2734134">
                  <a:extLst>
                    <a:ext uri="{9D8B030D-6E8A-4147-A177-3AD203B41FA5}">
                      <a16:colId xmlns:a16="http://schemas.microsoft.com/office/drawing/2014/main" val="2158566250"/>
                    </a:ext>
                  </a:extLst>
                </a:gridCol>
                <a:gridCol w="2734134">
                  <a:extLst>
                    <a:ext uri="{9D8B030D-6E8A-4147-A177-3AD203B41FA5}">
                      <a16:colId xmlns:a16="http://schemas.microsoft.com/office/drawing/2014/main" val="484908331"/>
                    </a:ext>
                  </a:extLst>
                </a:gridCol>
              </a:tblGrid>
              <a:tr h="608965"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Parámetros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Misiles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Artillería</a:t>
                      </a:r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0935389"/>
                  </a:ext>
                </a:extLst>
              </a:tr>
            </a:tbl>
          </a:graphicData>
        </a:graphic>
      </p:graphicFrame>
      <p:pic>
        <p:nvPicPr>
          <p:cNvPr id="30" name="Imagen 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5937" y="3671482"/>
            <a:ext cx="8202402" cy="2810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6653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2001" cy="8099370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993" y="286113"/>
            <a:ext cx="583563" cy="583563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2070834" y="1232136"/>
            <a:ext cx="7603690" cy="4795342"/>
            <a:chOff x="2070834" y="1031329"/>
            <a:chExt cx="7603690" cy="4795342"/>
          </a:xfrm>
        </p:grpSpPr>
        <p:grpSp>
          <p:nvGrpSpPr>
            <p:cNvPr id="11" name="Group 42">
              <a:extLst>
                <a:ext uri="{FF2B5EF4-FFF2-40B4-BE49-F238E27FC236}">
                  <a16:creationId xmlns:a16="http://schemas.microsoft.com/office/drawing/2014/main" id="{0B394198-556A-4BE4-8A23-29E7281142CB}"/>
                </a:ext>
              </a:extLst>
            </p:cNvPr>
            <p:cNvGrpSpPr/>
            <p:nvPr/>
          </p:nvGrpSpPr>
          <p:grpSpPr>
            <a:xfrm>
              <a:off x="2070834" y="1031329"/>
              <a:ext cx="7603690" cy="4795342"/>
              <a:chOff x="2328009" y="1200150"/>
              <a:chExt cx="7603690" cy="4795342"/>
            </a:xfrm>
          </p:grpSpPr>
          <p:pic>
            <p:nvPicPr>
              <p:cNvPr id="12" name="Picture 174">
                <a:extLst>
                  <a:ext uri="{FF2B5EF4-FFF2-40B4-BE49-F238E27FC236}">
                    <a16:creationId xmlns:a16="http://schemas.microsoft.com/office/drawing/2014/main" id="{20972C20-3CEA-45CC-8EA7-E8AD4A02CD1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47" r="3247"/>
              <a:stretch/>
            </p:blipFill>
            <p:spPr>
              <a:xfrm>
                <a:off x="2328009" y="1200150"/>
                <a:ext cx="7603690" cy="4795342"/>
              </a:xfrm>
              <a:prstGeom prst="rect">
                <a:avLst/>
              </a:prstGeom>
            </p:spPr>
          </p:pic>
          <p:sp>
            <p:nvSpPr>
              <p:cNvPr id="13" name="Rectangle 41">
                <a:extLst>
                  <a:ext uri="{FF2B5EF4-FFF2-40B4-BE49-F238E27FC236}">
                    <a16:creationId xmlns:a16="http://schemas.microsoft.com/office/drawing/2014/main" id="{9808E6C3-7637-46CB-8490-99444ED8B36C}"/>
                  </a:ext>
                </a:extLst>
              </p:cNvPr>
              <p:cNvSpPr/>
              <p:nvPr/>
            </p:nvSpPr>
            <p:spPr>
              <a:xfrm>
                <a:off x="5850731" y="5376043"/>
                <a:ext cx="500063" cy="115120"/>
              </a:xfrm>
              <a:prstGeom prst="rect">
                <a:avLst/>
              </a:prstGeom>
              <a:solidFill>
                <a:srgbClr val="1E1E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15" name="Imagen 1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052161" y="1533524"/>
              <a:ext cx="5625114" cy="3483641"/>
            </a:xfrm>
            <a:prstGeom prst="rect">
              <a:avLst/>
            </a:prstGeom>
          </p:spPr>
        </p:pic>
      </p:grpSp>
      <p:sp>
        <p:nvSpPr>
          <p:cNvPr id="16" name="Title 1"/>
          <p:cNvSpPr txBox="1">
            <a:spLocks/>
          </p:cNvSpPr>
          <p:nvPr/>
        </p:nvSpPr>
        <p:spPr>
          <a:xfrm>
            <a:off x="2962370" y="454079"/>
            <a:ext cx="6203664" cy="444609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b="1" dirty="0">
                <a:solidFill>
                  <a:schemeClr val="bg1"/>
                </a:solidFill>
                <a:latin typeface="High Tower Text" panose="02040502050506030303" pitchFamily="18" charset="0"/>
                <a:ea typeface="+mn-ea"/>
                <a:cs typeface="+mn-cs"/>
              </a:rPr>
              <a:t>COMPONENTES DE UN MISIL</a:t>
            </a:r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193993" y="2650579"/>
            <a:ext cx="2484913" cy="1600438"/>
          </a:xfrm>
          <a:prstGeom prst="rect">
            <a:avLst/>
          </a:prstGeom>
          <a:solidFill>
            <a:srgbClr val="002060"/>
          </a:solidFill>
          <a:ln w="254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80975" marR="0" lvl="0" indent="-180975" defTabSz="91440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ES_tradnl" sz="14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1. Unidad o cabeza  buscadora</a:t>
            </a:r>
          </a:p>
          <a:p>
            <a:pPr marL="180975" marR="0" lvl="0" indent="-180975" defTabSz="91440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ES_tradnl" sz="14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2. Unidad de guiado (giróscopo, radio altímetro y GPS)</a:t>
            </a:r>
          </a:p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ES_tradnl" sz="14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3. Carga de combate</a:t>
            </a:r>
          </a:p>
        </p:txBody>
      </p:sp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3088060" y="5771083"/>
            <a:ext cx="5589215" cy="954107"/>
          </a:xfrm>
          <a:prstGeom prst="rect">
            <a:avLst/>
          </a:prstGeom>
          <a:solidFill>
            <a:srgbClr val="002060"/>
          </a:solidFill>
          <a:ln w="254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s-CL"/>
            </a:defPPr>
            <a:lvl1pPr marR="0" lvl="0" indent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 b="1" kern="0">
                <a:solidFill>
                  <a:schemeClr val="bg1"/>
                </a:solidFill>
                <a:latin typeface="Times New Roman" pitchFamily="18" charset="0"/>
              </a:defRPr>
            </a:lvl1pPr>
          </a:lstStyle>
          <a:p>
            <a:pPr marL="180975" indent="-180975">
              <a:defRPr/>
            </a:pPr>
            <a:r>
              <a:rPr lang="es-ES_tradnl" b="0" kern="1200" dirty="0">
                <a:latin typeface="Segoe UI" panose="020B0502040204020203" pitchFamily="34" charset="0"/>
                <a:cs typeface="Segoe UI" panose="020B0502040204020203" pitchFamily="34" charset="0"/>
              </a:rPr>
              <a:t>4. Espoleta (IR -  VT- PERC. - contacto- electromagnética)</a:t>
            </a:r>
          </a:p>
          <a:p>
            <a:pPr marL="180975" indent="-180975">
              <a:defRPr/>
            </a:pPr>
            <a:r>
              <a:rPr lang="es-ES_tradnl" b="0" kern="1200" dirty="0">
                <a:latin typeface="Segoe UI" panose="020B0502040204020203" pitchFamily="34" charset="0"/>
                <a:cs typeface="Segoe UI" panose="020B0502040204020203" pitchFamily="34" charset="0"/>
              </a:rPr>
              <a:t>5. Alas de sustentación </a:t>
            </a:r>
          </a:p>
          <a:p>
            <a:pPr marL="180975" indent="-180975">
              <a:defRPr/>
            </a:pPr>
            <a:r>
              <a:rPr lang="es-ES_tradnl" b="0" kern="1200" dirty="0">
                <a:latin typeface="Segoe UI" panose="020B0502040204020203" pitchFamily="34" charset="0"/>
                <a:cs typeface="Segoe UI" panose="020B0502040204020203" pitchFamily="34" charset="0"/>
              </a:rPr>
              <a:t>6. Motor propulsor o de crucero</a:t>
            </a:r>
          </a:p>
        </p:txBody>
      </p:sp>
      <p:sp>
        <p:nvSpPr>
          <p:cNvPr id="21" name="Text Box 3"/>
          <p:cNvSpPr txBox="1">
            <a:spLocks noChangeArrowheads="1"/>
          </p:cNvSpPr>
          <p:nvPr/>
        </p:nvSpPr>
        <p:spPr bwMode="auto">
          <a:xfrm>
            <a:off x="8974511" y="2736502"/>
            <a:ext cx="3065089" cy="1169551"/>
          </a:xfrm>
          <a:prstGeom prst="rect">
            <a:avLst/>
          </a:prstGeom>
          <a:solidFill>
            <a:srgbClr val="002060"/>
          </a:solidFill>
          <a:ln w="254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s-CL"/>
            </a:defPPr>
            <a:lvl1pPr marR="0" lvl="0" indent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 b="1" kern="0">
                <a:solidFill>
                  <a:schemeClr val="bg1"/>
                </a:solidFill>
                <a:latin typeface="Times New Roman" pitchFamily="18" charset="0"/>
              </a:defRPr>
            </a:lvl1pPr>
          </a:lstStyle>
          <a:p>
            <a:pPr marL="180975" indent="-180975">
              <a:defRPr/>
            </a:pPr>
            <a:r>
              <a:rPr lang="es-ES_tradnl" b="0" kern="1200" dirty="0">
                <a:latin typeface="Segoe UI" panose="020B0502040204020203" pitchFamily="34" charset="0"/>
                <a:cs typeface="Segoe UI" panose="020B0502040204020203" pitchFamily="34" charset="0"/>
              </a:rPr>
              <a:t>7. Booster (Algunos no lo emplean)</a:t>
            </a:r>
          </a:p>
          <a:p>
            <a:pPr marL="180975" indent="-180975">
              <a:defRPr/>
            </a:pPr>
            <a:r>
              <a:rPr lang="es-ES_tradnl" b="0" kern="1200" dirty="0">
                <a:latin typeface="Segoe UI" panose="020B0502040204020203" pitchFamily="34" charset="0"/>
                <a:cs typeface="Segoe UI" panose="020B0502040204020203" pitchFamily="34" charset="0"/>
              </a:rPr>
              <a:t>8. Superficies de control (Actuadores)</a:t>
            </a:r>
          </a:p>
          <a:p>
            <a:pPr marL="180975" indent="-180975">
              <a:defRPr/>
            </a:pPr>
            <a:r>
              <a:rPr lang="es-ES_tradnl" b="0" kern="1200" dirty="0">
                <a:latin typeface="Segoe UI" panose="020B0502040204020203" pitchFamily="34" charset="0"/>
                <a:cs typeface="Segoe UI" panose="020B0502040204020203" pitchFamily="34" charset="0"/>
              </a:rPr>
              <a:t>9. Toberas</a:t>
            </a:r>
          </a:p>
        </p:txBody>
      </p:sp>
    </p:spTree>
    <p:extLst>
      <p:ext uri="{BB962C8B-B14F-4D97-AF65-F5344CB8AC3E}">
        <p14:creationId xmlns:p14="http://schemas.microsoft.com/office/powerpoint/2010/main" val="40825114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2001" cy="8099370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CuadroTexto 14"/>
          <p:cNvSpPr txBox="1"/>
          <p:nvPr/>
        </p:nvSpPr>
        <p:spPr>
          <a:xfrm>
            <a:off x="6353175" y="654916"/>
            <a:ext cx="399108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u="sng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CONFIGURACIÓN</a:t>
            </a:r>
            <a:r>
              <a:rPr lang="es-ES_tradnl" sz="32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</a:p>
          <a:p>
            <a:pPr algn="ctr"/>
            <a:r>
              <a:rPr lang="es-ES_tradnl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 LAS SUPERFICIES DE  </a:t>
            </a:r>
            <a:r>
              <a:rPr lang="es-ES_tradnl" sz="32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CONTROL </a:t>
            </a:r>
            <a:r>
              <a:rPr lang="es-ES_tradnl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 LOS </a:t>
            </a:r>
            <a:r>
              <a:rPr lang="es-ES_tradnl" sz="32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MISILES</a:t>
            </a:r>
            <a:endParaRPr lang="es-ES_tradnl" dirty="0">
              <a:solidFill>
                <a:schemeClr val="bg1"/>
              </a:solidFill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239" y="2868743"/>
            <a:ext cx="3534268" cy="146705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4576" y="3665339"/>
            <a:ext cx="3562847" cy="196242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8524" y="4646551"/>
            <a:ext cx="3572374" cy="175284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93" y="363135"/>
            <a:ext cx="583563" cy="583563"/>
          </a:xfrm>
          <a:prstGeom prst="rect">
            <a:avLst/>
          </a:prstGeom>
        </p:spPr>
      </p:pic>
      <p:grpSp>
        <p:nvGrpSpPr>
          <p:cNvPr id="21" name="150 Grupo"/>
          <p:cNvGrpSpPr/>
          <p:nvPr/>
        </p:nvGrpSpPr>
        <p:grpSpPr>
          <a:xfrm>
            <a:off x="1828389" y="1917862"/>
            <a:ext cx="733967" cy="667069"/>
            <a:chOff x="3310481" y="3562644"/>
            <a:chExt cx="450166" cy="489814"/>
          </a:xfrm>
        </p:grpSpPr>
        <p:sp>
          <p:nvSpPr>
            <p:cNvPr id="22" name="148 Elipse"/>
            <p:cNvSpPr/>
            <p:nvPr/>
          </p:nvSpPr>
          <p:spPr>
            <a:xfrm>
              <a:off x="3310481" y="3574157"/>
              <a:ext cx="450166" cy="47830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3" name="149 CuadroTexto"/>
            <p:cNvSpPr txBox="1"/>
            <p:nvPr/>
          </p:nvSpPr>
          <p:spPr>
            <a:xfrm>
              <a:off x="3408955" y="3562644"/>
              <a:ext cx="351692" cy="4745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3600" b="1" dirty="0">
                  <a:solidFill>
                    <a:srgbClr val="002060"/>
                  </a:solidFill>
                </a:rPr>
                <a:t>1</a:t>
              </a:r>
            </a:p>
          </p:txBody>
        </p:sp>
      </p:grpSp>
      <p:grpSp>
        <p:nvGrpSpPr>
          <p:cNvPr id="24" name="150 Grupo"/>
          <p:cNvGrpSpPr/>
          <p:nvPr/>
        </p:nvGrpSpPr>
        <p:grpSpPr>
          <a:xfrm>
            <a:off x="5746710" y="2761931"/>
            <a:ext cx="733967" cy="667069"/>
            <a:chOff x="3310481" y="3562643"/>
            <a:chExt cx="450166" cy="489815"/>
          </a:xfrm>
        </p:grpSpPr>
        <p:sp>
          <p:nvSpPr>
            <p:cNvPr id="25" name="148 Elipse"/>
            <p:cNvSpPr/>
            <p:nvPr/>
          </p:nvSpPr>
          <p:spPr>
            <a:xfrm>
              <a:off x="3310481" y="3574157"/>
              <a:ext cx="450166" cy="47830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6" name="149 CuadroTexto"/>
            <p:cNvSpPr txBox="1"/>
            <p:nvPr/>
          </p:nvSpPr>
          <p:spPr>
            <a:xfrm>
              <a:off x="3408955" y="3562643"/>
              <a:ext cx="351692" cy="4745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3600" b="1" dirty="0">
                  <a:solidFill>
                    <a:schemeClr val="accent6">
                      <a:lumMod val="75000"/>
                    </a:schemeClr>
                  </a:solidFill>
                </a:rPr>
                <a:t>2</a:t>
              </a:r>
            </a:p>
          </p:txBody>
        </p:sp>
      </p:grpSp>
      <p:grpSp>
        <p:nvGrpSpPr>
          <p:cNvPr id="27" name="150 Grupo"/>
          <p:cNvGrpSpPr/>
          <p:nvPr/>
        </p:nvGrpSpPr>
        <p:grpSpPr>
          <a:xfrm>
            <a:off x="9707701" y="3679184"/>
            <a:ext cx="733967" cy="667069"/>
            <a:chOff x="3310481" y="3562643"/>
            <a:chExt cx="450166" cy="489815"/>
          </a:xfrm>
        </p:grpSpPr>
        <p:sp>
          <p:nvSpPr>
            <p:cNvPr id="28" name="148 Elipse"/>
            <p:cNvSpPr/>
            <p:nvPr/>
          </p:nvSpPr>
          <p:spPr>
            <a:xfrm>
              <a:off x="3310481" y="3574157"/>
              <a:ext cx="450166" cy="47830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9" name="149 CuadroTexto"/>
            <p:cNvSpPr txBox="1"/>
            <p:nvPr/>
          </p:nvSpPr>
          <p:spPr>
            <a:xfrm>
              <a:off x="3408955" y="3562643"/>
              <a:ext cx="351692" cy="47458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3600" b="1" dirty="0">
                  <a:solidFill>
                    <a:srgbClr val="C00000"/>
                  </a:solidFill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65931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2001" cy="8099370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Rectángulo 1"/>
          <p:cNvSpPr/>
          <p:nvPr/>
        </p:nvSpPr>
        <p:spPr>
          <a:xfrm>
            <a:off x="6400800" y="38100"/>
            <a:ext cx="1695450" cy="174307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2060"/>
              </a:solidFill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6400799" y="1167916"/>
            <a:ext cx="16954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High Tower Text" panose="02040502050506030303" pitchFamily="18" charset="0"/>
              </a:rPr>
              <a:t>CONTROL</a:t>
            </a:r>
            <a:endParaRPr lang="es-CL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8386869" y="33367"/>
            <a:ext cx="1695450" cy="174307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2060"/>
              </a:solidFill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733423" y="2055689"/>
            <a:ext cx="399108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u="sng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CONFIGURACIÓN</a:t>
            </a:r>
            <a:r>
              <a:rPr lang="es-ES_tradnl" sz="32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</a:p>
          <a:p>
            <a:pPr algn="ctr"/>
            <a:r>
              <a:rPr lang="es-ES_tradnl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 LAS SUPERFICIES DE  </a:t>
            </a:r>
            <a:r>
              <a:rPr lang="es-ES_tradnl" sz="32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CONTROL DE LOS MISILES</a:t>
            </a:r>
            <a:endParaRPr lang="es-ES_tradnl" dirty="0">
              <a:solidFill>
                <a:schemeClr val="bg1"/>
              </a:solidFill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93" y="363135"/>
            <a:ext cx="583563" cy="583563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5438882" y="4106498"/>
            <a:ext cx="652928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20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Superficies de control en la cabeza del misil,  superficies de sustentación en la parte posterior.</a:t>
            </a:r>
          </a:p>
          <a:p>
            <a:pPr algn="just">
              <a:spcBef>
                <a:spcPct val="50000"/>
              </a:spcBef>
            </a:pPr>
            <a:r>
              <a:rPr lang="es-ES_tradnl" sz="20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Las aletas </a:t>
            </a:r>
            <a:r>
              <a:rPr lang="es-ES_tradnl" sz="2000" b="1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“canard” </a:t>
            </a:r>
            <a:r>
              <a:rPr lang="es-ES_tradnl" sz="20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requieren  de una fuerza considerable para ser accionadas y maniobrar al misil.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386868" y="1167916"/>
            <a:ext cx="16737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 “CANARD”</a:t>
            </a:r>
            <a:endParaRPr lang="es-CL" sz="2000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1856" y="4191025"/>
            <a:ext cx="3373015" cy="195229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grpSp>
        <p:nvGrpSpPr>
          <p:cNvPr id="14" name="150 Grupo"/>
          <p:cNvGrpSpPr/>
          <p:nvPr/>
        </p:nvGrpSpPr>
        <p:grpSpPr>
          <a:xfrm>
            <a:off x="8927436" y="477515"/>
            <a:ext cx="515667" cy="499000"/>
            <a:chOff x="3310481" y="3574157"/>
            <a:chExt cx="450166" cy="478301"/>
          </a:xfrm>
        </p:grpSpPr>
        <p:sp>
          <p:nvSpPr>
            <p:cNvPr id="16" name="148 Elipse"/>
            <p:cNvSpPr/>
            <p:nvPr/>
          </p:nvSpPr>
          <p:spPr>
            <a:xfrm>
              <a:off x="3310481" y="3574157"/>
              <a:ext cx="450166" cy="47830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7" name="149 CuadroTexto"/>
            <p:cNvSpPr txBox="1"/>
            <p:nvPr/>
          </p:nvSpPr>
          <p:spPr>
            <a:xfrm>
              <a:off x="3384092" y="3598431"/>
              <a:ext cx="351692" cy="33899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400" b="1" dirty="0">
                  <a:solidFill>
                    <a:srgbClr val="002060"/>
                  </a:solidFill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42193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2001" cy="8099370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Rectángulo 1"/>
          <p:cNvSpPr/>
          <p:nvPr/>
        </p:nvSpPr>
        <p:spPr>
          <a:xfrm>
            <a:off x="6400800" y="4733"/>
            <a:ext cx="1695450" cy="174307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2060"/>
              </a:solidFill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6400799" y="1167916"/>
            <a:ext cx="16954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High Tower Text" panose="02040502050506030303" pitchFamily="18" charset="0"/>
              </a:rPr>
              <a:t>CONTROL</a:t>
            </a:r>
            <a:endParaRPr lang="es-CL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8386869" y="0"/>
            <a:ext cx="1695450" cy="17430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2060"/>
              </a:solidFill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704861" y="1884985"/>
            <a:ext cx="399108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u="sng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CONFIGURACIÓN</a:t>
            </a:r>
            <a:r>
              <a:rPr lang="es-ES_tradnl" sz="32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</a:p>
          <a:p>
            <a:pPr algn="ctr"/>
            <a:r>
              <a:rPr lang="es-ES_tradnl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 LAS SUPERFICIES DE  </a:t>
            </a:r>
            <a:r>
              <a:rPr lang="es-ES_tradnl" sz="32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CONTROL DE LOS MISILES</a:t>
            </a:r>
            <a:endParaRPr lang="es-ES_tradnl" dirty="0">
              <a:solidFill>
                <a:schemeClr val="bg1"/>
              </a:solidFill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93" y="363135"/>
            <a:ext cx="583563" cy="583563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5400808" y="4119604"/>
            <a:ext cx="6529282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MX" sz="20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Las superficies de control ubicadas al centro del misil, y actúan también como las principales superficies de sustentación. </a:t>
            </a:r>
          </a:p>
          <a:p>
            <a:pPr algn="just">
              <a:spcBef>
                <a:spcPct val="50000"/>
              </a:spcBef>
            </a:pPr>
            <a:r>
              <a:rPr lang="es-MX" sz="20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Otorga al misil una gran capacidad de maniobra con pequeñas variaciones del ángulo de las alas de control. los motores actuadores son de menor peso y tamaño.</a:t>
            </a:r>
            <a:endParaRPr lang="es-ES" sz="20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8327498" y="1167916"/>
            <a:ext cx="17548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latin typeface="High Tower Text" panose="02040502050506030303" pitchFamily="18" charset="0"/>
              </a:rPr>
              <a:t> “POR ALAS”</a:t>
            </a:r>
            <a:endParaRPr lang="es-CL" sz="2000" b="1" dirty="0">
              <a:latin typeface="High Tower Text" panose="02040502050506030303" pitchFamily="18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3297" y="4335798"/>
            <a:ext cx="3334215" cy="187668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grpSp>
        <p:nvGrpSpPr>
          <p:cNvPr id="18" name="150 Grupo"/>
          <p:cNvGrpSpPr/>
          <p:nvPr/>
        </p:nvGrpSpPr>
        <p:grpSpPr>
          <a:xfrm>
            <a:off x="8976760" y="434276"/>
            <a:ext cx="515667" cy="499000"/>
            <a:chOff x="3310481" y="3574157"/>
            <a:chExt cx="450166" cy="478301"/>
          </a:xfrm>
        </p:grpSpPr>
        <p:sp>
          <p:nvSpPr>
            <p:cNvPr id="19" name="148 Elipse"/>
            <p:cNvSpPr/>
            <p:nvPr/>
          </p:nvSpPr>
          <p:spPr>
            <a:xfrm>
              <a:off x="3310481" y="3574157"/>
              <a:ext cx="450166" cy="47830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0" name="149 CuadroTexto"/>
            <p:cNvSpPr txBox="1"/>
            <p:nvPr/>
          </p:nvSpPr>
          <p:spPr>
            <a:xfrm>
              <a:off x="3384092" y="3598431"/>
              <a:ext cx="351692" cy="4425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400" b="1" dirty="0">
                  <a:solidFill>
                    <a:schemeClr val="accent6">
                      <a:lumMod val="75000"/>
                    </a:schemeClr>
                  </a:solidFill>
                </a:rPr>
                <a:t>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12294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2001" cy="8099370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Rectángulo 1"/>
          <p:cNvSpPr/>
          <p:nvPr/>
        </p:nvSpPr>
        <p:spPr>
          <a:xfrm>
            <a:off x="6400800" y="38100"/>
            <a:ext cx="1695450" cy="1743075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2060"/>
              </a:solidFill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6400799" y="1167916"/>
            <a:ext cx="16954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High Tower Text" panose="02040502050506030303" pitchFamily="18" charset="0"/>
              </a:rPr>
              <a:t>CONTROL</a:t>
            </a:r>
            <a:endParaRPr lang="es-CL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8386869" y="33367"/>
            <a:ext cx="1695450" cy="174307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2060"/>
              </a:solidFill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701223" y="1847882"/>
            <a:ext cx="399108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u="sng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CONFIGURACIÓN</a:t>
            </a:r>
            <a:r>
              <a:rPr lang="es-ES_tradnl" sz="32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</a:p>
          <a:p>
            <a:pPr algn="ctr"/>
            <a:r>
              <a:rPr lang="es-ES_tradnl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 LAS SUPERFICIES DE  </a:t>
            </a:r>
            <a:r>
              <a:rPr lang="es-ES_tradnl" sz="32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CONTROL DE LOS MISILES</a:t>
            </a:r>
            <a:endParaRPr lang="es-ES_tradnl" dirty="0">
              <a:solidFill>
                <a:schemeClr val="bg1"/>
              </a:solidFill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93" y="363135"/>
            <a:ext cx="583563" cy="583563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5393531" y="3565405"/>
            <a:ext cx="6615113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0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Las superficies de control se ubican en la cola del misil.</a:t>
            </a:r>
          </a:p>
          <a:p>
            <a:pPr>
              <a:spcBef>
                <a:spcPct val="50000"/>
              </a:spcBef>
            </a:pPr>
            <a:r>
              <a:rPr lang="es-ES_tradnl" sz="20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Las superficies de sustentación en el centro del misil.</a:t>
            </a:r>
          </a:p>
          <a:p>
            <a:pPr>
              <a:spcBef>
                <a:spcPct val="50000"/>
              </a:spcBef>
            </a:pPr>
            <a:r>
              <a:rPr lang="es-ES_tradnl" sz="20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 requiere considerable fuerza para accionar  las aletas de control.</a:t>
            </a:r>
          </a:p>
          <a:p>
            <a:pPr algn="just">
              <a:spcBef>
                <a:spcPct val="50000"/>
              </a:spcBef>
            </a:pPr>
            <a:r>
              <a:rPr lang="es-ES_tradnl" sz="20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Esta configuración también considera el control de rumbo por medio de toberas orientables (control vectorial)</a:t>
            </a:r>
            <a:endParaRPr lang="es-ES" sz="20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8327498" y="1167916"/>
            <a:ext cx="17548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latin typeface="High Tower Text" panose="02040502050506030303" pitchFamily="18" charset="0"/>
              </a:rPr>
              <a:t> “DE COLA”</a:t>
            </a:r>
            <a:endParaRPr lang="es-CL" sz="2000" b="1" dirty="0">
              <a:latin typeface="High Tower Text" panose="02040502050506030303" pitchFamily="18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5792" y="3942554"/>
            <a:ext cx="3101947" cy="20619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18" name="150 Grupo"/>
          <p:cNvGrpSpPr/>
          <p:nvPr/>
        </p:nvGrpSpPr>
        <p:grpSpPr>
          <a:xfrm>
            <a:off x="8936760" y="486074"/>
            <a:ext cx="515667" cy="499000"/>
            <a:chOff x="3310481" y="3574157"/>
            <a:chExt cx="450166" cy="478301"/>
          </a:xfrm>
        </p:grpSpPr>
        <p:sp>
          <p:nvSpPr>
            <p:cNvPr id="19" name="148 Elipse"/>
            <p:cNvSpPr/>
            <p:nvPr/>
          </p:nvSpPr>
          <p:spPr>
            <a:xfrm>
              <a:off x="3310481" y="3574157"/>
              <a:ext cx="450166" cy="47830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0" name="149 CuadroTexto"/>
            <p:cNvSpPr txBox="1"/>
            <p:nvPr/>
          </p:nvSpPr>
          <p:spPr>
            <a:xfrm>
              <a:off x="3384092" y="3598431"/>
              <a:ext cx="351692" cy="4425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400" b="1" dirty="0">
                  <a:solidFill>
                    <a:srgbClr val="C00000"/>
                  </a:solidFill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68069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6000751" y="7440"/>
            <a:ext cx="6191249" cy="6850560"/>
          </a:xfrm>
          <a:prstGeom prst="rect">
            <a:avLst/>
          </a:prstGeom>
          <a:solidFill>
            <a:srgbClr val="DCEC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5"/>
          <p:cNvSpPr/>
          <p:nvPr/>
        </p:nvSpPr>
        <p:spPr>
          <a:xfrm>
            <a:off x="0" y="0"/>
            <a:ext cx="6000751" cy="685800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1" y="286113"/>
            <a:ext cx="6000750" cy="8099370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CuadroTexto 14"/>
          <p:cNvSpPr txBox="1"/>
          <p:nvPr/>
        </p:nvSpPr>
        <p:spPr>
          <a:xfrm>
            <a:off x="891856" y="2455799"/>
            <a:ext cx="399108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u="sng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FUERZAS</a:t>
            </a:r>
            <a:r>
              <a:rPr lang="es-ES_tradnl" sz="32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</a:p>
          <a:p>
            <a:pPr algn="ctr"/>
            <a:r>
              <a:rPr lang="es-ES_tradnl" sz="20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QUE ACTUAN SOBRE</a:t>
            </a:r>
          </a:p>
          <a:p>
            <a:pPr algn="ctr"/>
            <a:r>
              <a:rPr lang="es-ES_tradnl" sz="36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s-ES_tradnl" sz="20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UN</a:t>
            </a:r>
            <a:r>
              <a:rPr lang="es-ES_tradnl" sz="36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s-ES_tradnl" sz="32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MISIL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93" y="363135"/>
            <a:ext cx="583563" cy="583563"/>
          </a:xfrm>
          <a:prstGeom prst="rect">
            <a:avLst/>
          </a:prstGeom>
        </p:spPr>
      </p:pic>
      <p:sp>
        <p:nvSpPr>
          <p:cNvPr id="14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6309043" y="812695"/>
            <a:ext cx="5781674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3600" b="1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Características del Fuselaje</a:t>
            </a:r>
          </a:p>
        </p:txBody>
      </p:sp>
      <p:sp>
        <p:nvSpPr>
          <p:cNvPr id="7" name="Rectángulo 6"/>
          <p:cNvSpPr/>
          <p:nvPr/>
        </p:nvSpPr>
        <p:spPr>
          <a:xfrm>
            <a:off x="6048375" y="1771541"/>
            <a:ext cx="6096000" cy="4261616"/>
          </a:xfrm>
          <a:prstGeom prst="rect">
            <a:avLst/>
          </a:prstGeom>
        </p:spPr>
        <p:txBody>
          <a:bodyPr>
            <a:spAutoFit/>
          </a:bodyPr>
          <a:lstStyle/>
          <a:p>
            <a:pPr marL="800100" lvl="1" indent="-342900">
              <a:lnSpc>
                <a:spcPct val="120000"/>
              </a:lnSpc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es-ES_tradnl" sz="24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Superficie contínua</a:t>
            </a:r>
          </a:p>
          <a:p>
            <a:pPr marL="800100" lvl="1" indent="-342900">
              <a:lnSpc>
                <a:spcPct val="120000"/>
              </a:lnSpc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es-ES_tradnl" sz="24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Diseño Aerodinámico</a:t>
            </a:r>
          </a:p>
          <a:p>
            <a:pPr marL="800100" lvl="1" indent="-342900">
              <a:lnSpc>
                <a:spcPct val="120000"/>
              </a:lnSpc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es-ES_tradnl" sz="24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Alta Resistencia Axial</a:t>
            </a:r>
          </a:p>
          <a:p>
            <a:pPr marL="800100" lvl="1" indent="-342900">
              <a:lnSpc>
                <a:spcPct val="120000"/>
              </a:lnSpc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es-ES_tradnl" sz="24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Menor Resistencia Radial</a:t>
            </a:r>
          </a:p>
          <a:p>
            <a:pPr marL="800100" lvl="1" indent="-342900">
              <a:lnSpc>
                <a:spcPct val="120000"/>
              </a:lnSpc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es-ES_tradnl" sz="24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Resistente a Temperaturas</a:t>
            </a:r>
          </a:p>
          <a:p>
            <a:pPr marL="800100" lvl="1" indent="-342900">
              <a:lnSpc>
                <a:spcPct val="120000"/>
              </a:lnSpc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es-ES_tradnl" sz="24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Resistente a Vibraciones </a:t>
            </a:r>
          </a:p>
          <a:p>
            <a:pPr marL="800100" lvl="1" indent="-342900">
              <a:lnSpc>
                <a:spcPct val="120000"/>
              </a:lnSpc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es-ES_tradnl" sz="24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Compromiso Resistencia / Peso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344042" y="4208840"/>
            <a:ext cx="51246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High Tower Text" panose="02040502050506030303" pitchFamily="18" charset="0"/>
              </a:rPr>
              <a:t>(Ref: Capítulo 16 pág. 559 a 566)</a:t>
            </a:r>
            <a:endParaRPr lang="es-CL" sz="2400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5108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-1" y="2832811"/>
            <a:ext cx="6096000" cy="4025189"/>
          </a:xfrm>
          <a:prstGeom prst="rect">
            <a:avLst/>
          </a:prstGeom>
          <a:solidFill>
            <a:srgbClr val="DCEC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5"/>
          <p:cNvSpPr/>
          <p:nvPr/>
        </p:nvSpPr>
        <p:spPr>
          <a:xfrm>
            <a:off x="0" y="0"/>
            <a:ext cx="12192000" cy="295275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1999" cy="3133362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CuadroTexto 14"/>
          <p:cNvSpPr txBox="1"/>
          <p:nvPr/>
        </p:nvSpPr>
        <p:spPr>
          <a:xfrm>
            <a:off x="3829359" y="753100"/>
            <a:ext cx="399108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FUERZAS</a:t>
            </a:r>
            <a:r>
              <a:rPr lang="es-ES_tradnl" sz="32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</a:p>
          <a:p>
            <a:pPr algn="ctr"/>
            <a:r>
              <a:rPr lang="es-ES_tradnl" sz="20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QUE ACTUAN SOBRE</a:t>
            </a:r>
          </a:p>
          <a:p>
            <a:pPr algn="ctr"/>
            <a:r>
              <a:rPr lang="es-ES_tradnl" sz="36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s-ES_tradnl" sz="20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UN</a:t>
            </a:r>
            <a:r>
              <a:rPr lang="es-ES_tradnl" sz="36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s-ES_tradnl" sz="32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MISIL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93" y="363135"/>
            <a:ext cx="583563" cy="583563"/>
          </a:xfrm>
          <a:prstGeom prst="rect">
            <a:avLst/>
          </a:prstGeom>
        </p:spPr>
      </p:pic>
      <p:sp>
        <p:nvSpPr>
          <p:cNvPr id="10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6096000" y="2952750"/>
            <a:ext cx="6095999" cy="3905250"/>
          </a:xfrm>
          <a:prstGeom prst="rect">
            <a:avLst/>
          </a:prstGeom>
          <a:solidFill>
            <a:schemeClr val="accent6">
              <a:lumMod val="60000"/>
              <a:lumOff val="40000"/>
              <a:alpha val="2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ángulo 11"/>
          <p:cNvSpPr/>
          <p:nvPr/>
        </p:nvSpPr>
        <p:spPr>
          <a:xfrm>
            <a:off x="163101" y="2985290"/>
            <a:ext cx="3182725" cy="92439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2060"/>
              </a:solidFill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105811" y="3033640"/>
            <a:ext cx="27456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Actitud de vuelo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1347257" y="3254453"/>
            <a:ext cx="21003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latin typeface="High Tower Text" panose="02040502050506030303" pitchFamily="18" charset="0"/>
              </a:rPr>
              <a:t> </a:t>
            </a:r>
            <a:r>
              <a:rPr lang="es-ES" sz="20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de un </a:t>
            </a:r>
            <a:r>
              <a:rPr lang="es-ES" sz="32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MISIL</a:t>
            </a:r>
            <a:endParaRPr lang="es-CL" sz="3200" b="1" dirty="0">
              <a:solidFill>
                <a:srgbClr val="00B0F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18" name="Group 3"/>
          <p:cNvGrpSpPr>
            <a:grpSpLocks/>
          </p:cNvGrpSpPr>
          <p:nvPr/>
        </p:nvGrpSpPr>
        <p:grpSpPr bwMode="auto">
          <a:xfrm>
            <a:off x="304286" y="4043971"/>
            <a:ext cx="2470091" cy="2401511"/>
            <a:chOff x="1723" y="384"/>
            <a:chExt cx="2870" cy="2541"/>
          </a:xfrm>
        </p:grpSpPr>
        <p:sp>
          <p:nvSpPr>
            <p:cNvPr id="19" name="AutoShape 4"/>
            <p:cNvSpPr>
              <a:spLocks noChangeArrowheads="1"/>
            </p:cNvSpPr>
            <p:nvPr/>
          </p:nvSpPr>
          <p:spPr bwMode="auto">
            <a:xfrm rot="19689966">
              <a:off x="4257" y="1802"/>
              <a:ext cx="336" cy="192"/>
            </a:xfrm>
            <a:prstGeom prst="curvedUpArrow">
              <a:avLst>
                <a:gd name="adj1" fmla="val 35000"/>
                <a:gd name="adj2" fmla="val 70000"/>
                <a:gd name="adj3" fmla="val 33333"/>
              </a:avLst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" name="AutoShape 5"/>
            <p:cNvSpPr>
              <a:spLocks noChangeArrowheads="1"/>
            </p:cNvSpPr>
            <p:nvPr/>
          </p:nvSpPr>
          <p:spPr bwMode="auto">
            <a:xfrm rot="560584">
              <a:off x="1723" y="1512"/>
              <a:ext cx="2496" cy="240"/>
            </a:xfrm>
            <a:prstGeom prst="homePlate">
              <a:avLst>
                <a:gd name="adj" fmla="val 260000"/>
              </a:avLst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" name="AutoShape 6"/>
            <p:cNvSpPr>
              <a:spLocks noChangeArrowheads="1"/>
            </p:cNvSpPr>
            <p:nvPr/>
          </p:nvSpPr>
          <p:spPr bwMode="auto">
            <a:xfrm rot="6205150">
              <a:off x="1908" y="1234"/>
              <a:ext cx="144" cy="96"/>
            </a:xfrm>
            <a:prstGeom prst="flowChartManualInpu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2" name="AutoShape 7"/>
            <p:cNvSpPr>
              <a:spLocks noChangeArrowheads="1"/>
            </p:cNvSpPr>
            <p:nvPr/>
          </p:nvSpPr>
          <p:spPr bwMode="auto">
            <a:xfrm rot="6205150">
              <a:off x="1847" y="1588"/>
              <a:ext cx="144" cy="96"/>
            </a:xfrm>
            <a:prstGeom prst="flowChartManualInpu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3" name="Line 8"/>
            <p:cNvSpPr>
              <a:spLocks noChangeShapeType="1"/>
            </p:cNvSpPr>
            <p:nvPr/>
          </p:nvSpPr>
          <p:spPr bwMode="auto">
            <a:xfrm rot="2797174" flipV="1">
              <a:off x="1825" y="631"/>
              <a:ext cx="2525" cy="2063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" name="Line 9"/>
            <p:cNvSpPr>
              <a:spLocks noChangeShapeType="1"/>
            </p:cNvSpPr>
            <p:nvPr/>
          </p:nvSpPr>
          <p:spPr bwMode="auto">
            <a:xfrm flipV="1">
              <a:off x="2448" y="1008"/>
              <a:ext cx="960" cy="1152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6" name="Line 10"/>
            <p:cNvSpPr>
              <a:spLocks noChangeShapeType="1"/>
            </p:cNvSpPr>
            <p:nvPr/>
          </p:nvSpPr>
          <p:spPr bwMode="auto">
            <a:xfrm>
              <a:off x="2928" y="480"/>
              <a:ext cx="0" cy="196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7" name="AutoShape 11"/>
            <p:cNvSpPr>
              <a:spLocks noChangeArrowheads="1"/>
            </p:cNvSpPr>
            <p:nvPr/>
          </p:nvSpPr>
          <p:spPr bwMode="auto">
            <a:xfrm rot="578672">
              <a:off x="2928" y="1680"/>
              <a:ext cx="192" cy="144"/>
            </a:xfrm>
            <a:prstGeom prst="parallelogram">
              <a:avLst>
                <a:gd name="adj" fmla="val 33333"/>
              </a:avLst>
            </a:prstGeom>
            <a:solidFill>
              <a:srgbClr val="00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8" name="AutoShape 12"/>
            <p:cNvSpPr>
              <a:spLocks noChangeArrowheads="1"/>
            </p:cNvSpPr>
            <p:nvPr/>
          </p:nvSpPr>
          <p:spPr bwMode="auto">
            <a:xfrm rot="578672">
              <a:off x="3120" y="1488"/>
              <a:ext cx="144" cy="48"/>
            </a:xfrm>
            <a:prstGeom prst="parallelogram">
              <a:avLst>
                <a:gd name="adj" fmla="val 75000"/>
              </a:avLst>
            </a:prstGeom>
            <a:solidFill>
              <a:srgbClr val="00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9" name="AutoShape 13"/>
            <p:cNvSpPr>
              <a:spLocks noChangeArrowheads="1"/>
            </p:cNvSpPr>
            <p:nvPr/>
          </p:nvSpPr>
          <p:spPr bwMode="auto">
            <a:xfrm>
              <a:off x="2832" y="384"/>
              <a:ext cx="336" cy="288"/>
            </a:xfrm>
            <a:prstGeom prst="curvedLeftArrow">
              <a:avLst>
                <a:gd name="adj1" fmla="val 20000"/>
                <a:gd name="adj2" fmla="val 40000"/>
                <a:gd name="adj3" fmla="val 38889"/>
              </a:avLst>
            </a:prstGeom>
            <a:solidFill>
              <a:schemeClr val="tx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" name="AutoShape 14"/>
            <p:cNvSpPr>
              <a:spLocks noChangeArrowheads="1"/>
            </p:cNvSpPr>
            <p:nvPr/>
          </p:nvSpPr>
          <p:spPr bwMode="auto">
            <a:xfrm>
              <a:off x="2256" y="2016"/>
              <a:ext cx="480" cy="192"/>
            </a:xfrm>
            <a:prstGeom prst="curvedDownArrow">
              <a:avLst>
                <a:gd name="adj1" fmla="val 50000"/>
                <a:gd name="adj2" fmla="val 100000"/>
                <a:gd name="adj3" fmla="val 33333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1" name="Text Box 19"/>
          <p:cNvSpPr txBox="1">
            <a:spLocks noChangeArrowheads="1"/>
          </p:cNvSpPr>
          <p:nvPr/>
        </p:nvSpPr>
        <p:spPr bwMode="auto">
          <a:xfrm>
            <a:off x="3462702" y="3742410"/>
            <a:ext cx="2362200" cy="2800767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Estos ejes de referencia son vitales para interpretar las órdenes de guiado. El misil posee giróscopos y acelerómetros para medir su posición en el aire y corregir su rumbo respecto a un sistema común de referencia física.</a:t>
            </a:r>
          </a:p>
        </p:txBody>
      </p:sp>
      <p:sp>
        <p:nvSpPr>
          <p:cNvPr id="36" name="Text Box 17"/>
          <p:cNvSpPr txBox="1">
            <a:spLocks noChangeArrowheads="1"/>
          </p:cNvSpPr>
          <p:nvPr/>
        </p:nvSpPr>
        <p:spPr bwMode="auto">
          <a:xfrm>
            <a:off x="452672" y="5990819"/>
            <a:ext cx="80608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 dirty="0">
                <a:solidFill>
                  <a:srgbClr val="FF0000"/>
                </a:solidFill>
              </a:rPr>
              <a:t>PITCH</a:t>
            </a:r>
            <a:endParaRPr lang="es-ES_tradnl" dirty="0"/>
          </a:p>
        </p:txBody>
      </p:sp>
      <p:sp>
        <p:nvSpPr>
          <p:cNvPr id="37" name="Text Box 15"/>
          <p:cNvSpPr txBox="1">
            <a:spLocks noChangeArrowheads="1"/>
          </p:cNvSpPr>
          <p:nvPr/>
        </p:nvSpPr>
        <p:spPr bwMode="auto">
          <a:xfrm>
            <a:off x="1630561" y="4009654"/>
            <a:ext cx="74893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 dirty="0"/>
              <a:t>YAW</a:t>
            </a:r>
          </a:p>
        </p:txBody>
      </p:sp>
      <p:sp>
        <p:nvSpPr>
          <p:cNvPr id="38" name="Text Box 16"/>
          <p:cNvSpPr txBox="1">
            <a:spLocks noChangeArrowheads="1"/>
          </p:cNvSpPr>
          <p:nvPr/>
        </p:nvSpPr>
        <p:spPr bwMode="auto">
          <a:xfrm>
            <a:off x="2647574" y="4984043"/>
            <a:ext cx="73464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 dirty="0">
                <a:solidFill>
                  <a:srgbClr val="0000FF"/>
                </a:solidFill>
              </a:rPr>
              <a:t>ROLL</a:t>
            </a:r>
          </a:p>
        </p:txBody>
      </p:sp>
      <p:sp>
        <p:nvSpPr>
          <p:cNvPr id="40" name="Rectángulo 39"/>
          <p:cNvSpPr/>
          <p:nvPr/>
        </p:nvSpPr>
        <p:spPr>
          <a:xfrm>
            <a:off x="8994198" y="2985290"/>
            <a:ext cx="3182725" cy="924390"/>
          </a:xfrm>
          <a:prstGeom prst="rect">
            <a:avLst/>
          </a:prstGeom>
          <a:solidFill>
            <a:schemeClr val="accent2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2060"/>
              </a:solidFill>
            </a:endParaRPr>
          </a:p>
        </p:txBody>
      </p:sp>
      <p:sp>
        <p:nvSpPr>
          <p:cNvPr id="41" name="CuadroTexto 40"/>
          <p:cNvSpPr txBox="1"/>
          <p:nvPr/>
        </p:nvSpPr>
        <p:spPr>
          <a:xfrm>
            <a:off x="9086948" y="3025137"/>
            <a:ext cx="29645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Fuerzas actuando sobre</a:t>
            </a:r>
            <a:r>
              <a:rPr lang="es-ES" sz="20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s-ES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un </a:t>
            </a:r>
            <a:r>
              <a:rPr lang="es-ES" sz="2400" b="1" dirty="0">
                <a:solidFill>
                  <a:srgbClr val="FF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Misil</a:t>
            </a:r>
            <a:r>
              <a:rPr lang="es-ES" b="1" dirty="0">
                <a:latin typeface="High Tower Text" panose="02040502050506030303" pitchFamily="18" charset="0"/>
              </a:rPr>
              <a:t> </a:t>
            </a:r>
            <a:r>
              <a:rPr lang="es-ES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en</a:t>
            </a:r>
            <a:r>
              <a:rPr lang="es-ES" b="1" dirty="0">
                <a:latin typeface="High Tower Text" panose="02040502050506030303" pitchFamily="18" charset="0"/>
              </a:rPr>
              <a:t> </a:t>
            </a:r>
            <a:r>
              <a:rPr lang="es-ES" sz="2400" b="1" dirty="0">
                <a:solidFill>
                  <a:srgbClr val="FF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Vuelo</a:t>
            </a:r>
            <a:endParaRPr lang="es-CL" sz="2400" b="1" dirty="0">
              <a:solidFill>
                <a:srgbClr val="FF000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2240" y="4200461"/>
            <a:ext cx="3103335" cy="22421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117" name="150 Grupo"/>
          <p:cNvGrpSpPr/>
          <p:nvPr/>
        </p:nvGrpSpPr>
        <p:grpSpPr>
          <a:xfrm>
            <a:off x="6707710" y="5407555"/>
            <a:ext cx="378624" cy="405159"/>
            <a:chOff x="3483873" y="3574157"/>
            <a:chExt cx="276774" cy="331705"/>
          </a:xfrm>
        </p:grpSpPr>
        <p:sp>
          <p:nvSpPr>
            <p:cNvPr id="118" name="148 Elipse"/>
            <p:cNvSpPr/>
            <p:nvPr/>
          </p:nvSpPr>
          <p:spPr>
            <a:xfrm>
              <a:off x="3483873" y="3574157"/>
              <a:ext cx="276774" cy="33029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19" name="149 CuadroTexto"/>
            <p:cNvSpPr txBox="1"/>
            <p:nvPr/>
          </p:nvSpPr>
          <p:spPr>
            <a:xfrm>
              <a:off x="3507406" y="3578291"/>
              <a:ext cx="253241" cy="32757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000" b="1" dirty="0">
                  <a:solidFill>
                    <a:srgbClr val="C00000"/>
                  </a:solidFill>
                </a:rPr>
                <a:t>1</a:t>
              </a:r>
            </a:p>
          </p:txBody>
        </p:sp>
      </p:grpSp>
      <p:grpSp>
        <p:nvGrpSpPr>
          <p:cNvPr id="120" name="150 Grupo"/>
          <p:cNvGrpSpPr/>
          <p:nvPr/>
        </p:nvGrpSpPr>
        <p:grpSpPr>
          <a:xfrm>
            <a:off x="9106951" y="4690958"/>
            <a:ext cx="378624" cy="403431"/>
            <a:chOff x="3483873" y="3574157"/>
            <a:chExt cx="276774" cy="330290"/>
          </a:xfrm>
        </p:grpSpPr>
        <p:sp>
          <p:nvSpPr>
            <p:cNvPr id="121" name="148 Elipse"/>
            <p:cNvSpPr/>
            <p:nvPr/>
          </p:nvSpPr>
          <p:spPr>
            <a:xfrm>
              <a:off x="3483873" y="3574157"/>
              <a:ext cx="276774" cy="33029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22" name="149 CuadroTexto"/>
            <p:cNvSpPr txBox="1"/>
            <p:nvPr/>
          </p:nvSpPr>
          <p:spPr>
            <a:xfrm>
              <a:off x="3507406" y="3578291"/>
              <a:ext cx="253241" cy="30590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000" b="1" dirty="0">
                  <a:solidFill>
                    <a:srgbClr val="C00000"/>
                  </a:solidFill>
                </a:rPr>
                <a:t>3</a:t>
              </a:r>
            </a:p>
          </p:txBody>
        </p:sp>
      </p:grpSp>
      <p:grpSp>
        <p:nvGrpSpPr>
          <p:cNvPr id="123" name="150 Grupo"/>
          <p:cNvGrpSpPr/>
          <p:nvPr/>
        </p:nvGrpSpPr>
        <p:grpSpPr>
          <a:xfrm>
            <a:off x="7293661" y="4585916"/>
            <a:ext cx="378624" cy="405162"/>
            <a:chOff x="3483873" y="3574157"/>
            <a:chExt cx="276774" cy="331708"/>
          </a:xfrm>
        </p:grpSpPr>
        <p:sp>
          <p:nvSpPr>
            <p:cNvPr id="124" name="148 Elipse"/>
            <p:cNvSpPr/>
            <p:nvPr/>
          </p:nvSpPr>
          <p:spPr>
            <a:xfrm>
              <a:off x="3483873" y="3574157"/>
              <a:ext cx="276774" cy="33029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25" name="149 CuadroTexto"/>
            <p:cNvSpPr txBox="1"/>
            <p:nvPr/>
          </p:nvSpPr>
          <p:spPr>
            <a:xfrm>
              <a:off x="3507406" y="3578293"/>
              <a:ext cx="253241" cy="32757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000" b="1" dirty="0">
                  <a:solidFill>
                    <a:srgbClr val="C00000"/>
                  </a:solidFill>
                </a:rPr>
                <a:t>2</a:t>
              </a:r>
            </a:p>
          </p:txBody>
        </p:sp>
      </p:grpSp>
      <p:grpSp>
        <p:nvGrpSpPr>
          <p:cNvPr id="126" name="150 Grupo"/>
          <p:cNvGrpSpPr/>
          <p:nvPr/>
        </p:nvGrpSpPr>
        <p:grpSpPr>
          <a:xfrm>
            <a:off x="7933907" y="6140038"/>
            <a:ext cx="378624" cy="405159"/>
            <a:chOff x="3483873" y="3574157"/>
            <a:chExt cx="276774" cy="331705"/>
          </a:xfrm>
        </p:grpSpPr>
        <p:sp>
          <p:nvSpPr>
            <p:cNvPr id="127" name="148 Elipse"/>
            <p:cNvSpPr/>
            <p:nvPr/>
          </p:nvSpPr>
          <p:spPr>
            <a:xfrm>
              <a:off x="3483873" y="3574157"/>
              <a:ext cx="276774" cy="33029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28" name="149 CuadroTexto"/>
            <p:cNvSpPr txBox="1"/>
            <p:nvPr/>
          </p:nvSpPr>
          <p:spPr>
            <a:xfrm>
              <a:off x="3507406" y="3578291"/>
              <a:ext cx="253241" cy="32757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000" b="1" dirty="0">
                  <a:solidFill>
                    <a:srgbClr val="C00000"/>
                  </a:solidFill>
                </a:rPr>
                <a:t>4</a:t>
              </a:r>
            </a:p>
          </p:txBody>
        </p:sp>
      </p:grpSp>
      <p:sp>
        <p:nvSpPr>
          <p:cNvPr id="129" name="Text Box 19"/>
          <p:cNvSpPr txBox="1">
            <a:spLocks noChangeArrowheads="1"/>
          </p:cNvSpPr>
          <p:nvPr/>
        </p:nvSpPr>
        <p:spPr bwMode="auto">
          <a:xfrm>
            <a:off x="9689306" y="4279650"/>
            <a:ext cx="2362200" cy="2062103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600" dirty="0">
                <a:solidFill>
                  <a:srgbClr val="FF0000"/>
                </a:solidFill>
                <a:latin typeface="Segoe UI" panose="020B0502040204020203" pitchFamily="34" charset="0"/>
                <a:cs typeface="Segoe UI" panose="020B0502040204020203" pitchFamily="34" charset="0"/>
                <a:sym typeface="Symbol" pitchFamily="18" charset="2"/>
              </a:rPr>
              <a:t>Ɛ.   Ángulo de ataque</a:t>
            </a:r>
          </a:p>
          <a:p>
            <a:pPr marL="342900" indent="-342900" algn="just">
              <a:spcBef>
                <a:spcPct val="50000"/>
              </a:spcBef>
              <a:buAutoNum type="arabicPeriod"/>
            </a:pPr>
            <a:r>
              <a:rPr lang="es-ES_tradnl" sz="1600" dirty="0">
                <a:solidFill>
                  <a:srgbClr val="FF0000"/>
                </a:solidFill>
                <a:latin typeface="Segoe UI" panose="020B0502040204020203" pitchFamily="34" charset="0"/>
                <a:cs typeface="Segoe UI" panose="020B0502040204020203" pitchFamily="34" charset="0"/>
                <a:sym typeface="Symbol" pitchFamily="18" charset="2"/>
              </a:rPr>
              <a:t>Arrastre o retardo</a:t>
            </a:r>
          </a:p>
          <a:p>
            <a:pPr marL="342900" indent="-342900" algn="just">
              <a:spcBef>
                <a:spcPct val="50000"/>
              </a:spcBef>
              <a:buAutoNum type="arabicPeriod"/>
            </a:pPr>
            <a:r>
              <a:rPr lang="es-ES_tradnl" sz="1600" dirty="0">
                <a:solidFill>
                  <a:srgbClr val="FF0000"/>
                </a:solidFill>
                <a:latin typeface="Segoe UI" panose="020B0502040204020203" pitchFamily="34" charset="0"/>
                <a:cs typeface="Segoe UI" panose="020B0502040204020203" pitchFamily="34" charset="0"/>
                <a:sym typeface="Symbol" pitchFamily="18" charset="2"/>
              </a:rPr>
              <a:t>Sustentación</a:t>
            </a:r>
          </a:p>
          <a:p>
            <a:pPr marL="342900" indent="-342900" algn="just">
              <a:spcBef>
                <a:spcPct val="50000"/>
              </a:spcBef>
              <a:buAutoNum type="arabicPeriod"/>
            </a:pPr>
            <a:r>
              <a:rPr lang="es-ES_tradnl" sz="1600" dirty="0">
                <a:solidFill>
                  <a:srgbClr val="FF0000"/>
                </a:solidFill>
                <a:latin typeface="Segoe UI" panose="020B0502040204020203" pitchFamily="34" charset="0"/>
                <a:cs typeface="Segoe UI" panose="020B0502040204020203" pitchFamily="34" charset="0"/>
                <a:sym typeface="Symbol" pitchFamily="18" charset="2"/>
              </a:rPr>
              <a:t>Dirección del movimiento</a:t>
            </a:r>
          </a:p>
          <a:p>
            <a:pPr marL="342900" indent="-342900" algn="just">
              <a:spcBef>
                <a:spcPct val="50000"/>
              </a:spcBef>
              <a:buAutoNum type="arabicPeriod"/>
            </a:pPr>
            <a:r>
              <a:rPr lang="es-ES_tradnl" sz="1600" dirty="0">
                <a:solidFill>
                  <a:srgbClr val="FF0000"/>
                </a:solidFill>
                <a:latin typeface="Segoe UI" panose="020B0502040204020203" pitchFamily="34" charset="0"/>
                <a:cs typeface="Segoe UI" panose="020B0502040204020203" pitchFamily="34" charset="0"/>
                <a:sym typeface="Symbol" pitchFamily="18" charset="2"/>
              </a:rPr>
              <a:t>Peso del Misil</a:t>
            </a:r>
          </a:p>
        </p:txBody>
      </p:sp>
      <p:sp>
        <p:nvSpPr>
          <p:cNvPr id="3" name="Elipse 2"/>
          <p:cNvSpPr/>
          <p:nvPr/>
        </p:nvSpPr>
        <p:spPr>
          <a:xfrm>
            <a:off x="8027248" y="5191929"/>
            <a:ext cx="128588" cy="14494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0" name="Elipse 129"/>
          <p:cNvSpPr/>
          <p:nvPr/>
        </p:nvSpPr>
        <p:spPr>
          <a:xfrm>
            <a:off x="7600847" y="5509746"/>
            <a:ext cx="128588" cy="144945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1" name="Elipse 130"/>
          <p:cNvSpPr/>
          <p:nvPr/>
        </p:nvSpPr>
        <p:spPr>
          <a:xfrm>
            <a:off x="6400877" y="3270770"/>
            <a:ext cx="128588" cy="14494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2" name="Elipse 131"/>
          <p:cNvSpPr/>
          <p:nvPr/>
        </p:nvSpPr>
        <p:spPr>
          <a:xfrm>
            <a:off x="6400877" y="3678966"/>
            <a:ext cx="128588" cy="144945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3" name="Text Box 19"/>
          <p:cNvSpPr txBox="1">
            <a:spLocks noChangeArrowheads="1"/>
          </p:cNvSpPr>
          <p:nvPr/>
        </p:nvSpPr>
        <p:spPr bwMode="auto">
          <a:xfrm>
            <a:off x="6622215" y="3173966"/>
            <a:ext cx="207887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600" b="1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  <a:sym typeface="Symbol" pitchFamily="18" charset="2"/>
              </a:rPr>
              <a:t>Centro de gravedad</a:t>
            </a:r>
          </a:p>
        </p:txBody>
      </p:sp>
      <p:sp>
        <p:nvSpPr>
          <p:cNvPr id="134" name="Text Box 19"/>
          <p:cNvSpPr txBox="1">
            <a:spLocks noChangeArrowheads="1"/>
          </p:cNvSpPr>
          <p:nvPr/>
        </p:nvSpPr>
        <p:spPr bwMode="auto">
          <a:xfrm>
            <a:off x="6615274" y="3592720"/>
            <a:ext cx="207887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6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  <a:sym typeface="Symbol" pitchFamily="18" charset="2"/>
              </a:rPr>
              <a:t>Centro de presión</a:t>
            </a:r>
          </a:p>
        </p:txBody>
      </p:sp>
    </p:spTree>
    <p:extLst>
      <p:ext uri="{BB962C8B-B14F-4D97-AF65-F5344CB8AC3E}">
        <p14:creationId xmlns:p14="http://schemas.microsoft.com/office/powerpoint/2010/main" val="3582033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10" grpId="0" animBg="1"/>
      <p:bldP spid="12" grpId="0" animBg="1"/>
      <p:bldP spid="13" grpId="0"/>
      <p:bldP spid="16" grpId="0"/>
      <p:bldP spid="31" grpId="0" animBg="1"/>
      <p:bldP spid="36" grpId="0"/>
      <p:bldP spid="37" grpId="0"/>
      <p:bldP spid="38" grpId="0"/>
      <p:bldP spid="40" grpId="0" animBg="1"/>
      <p:bldP spid="41" grpId="0"/>
      <p:bldP spid="129" grpId="0" animBg="1"/>
      <p:bldP spid="3" grpId="0" animBg="1"/>
      <p:bldP spid="130" grpId="0" animBg="1"/>
      <p:bldP spid="131" grpId="0" animBg="1"/>
      <p:bldP spid="132" grpId="0" animBg="1"/>
      <p:bldP spid="133" grpId="0"/>
      <p:bldP spid="13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0" y="0"/>
            <a:ext cx="12192000" cy="2300288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1999" cy="2014175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CuadroTexto 14"/>
          <p:cNvSpPr txBox="1"/>
          <p:nvPr/>
        </p:nvSpPr>
        <p:spPr>
          <a:xfrm>
            <a:off x="5893594" y="541403"/>
            <a:ext cx="58650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_tradnl" sz="20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RELACIONES ENTRE LAS</a:t>
            </a:r>
            <a:r>
              <a:rPr lang="es-ES_tradnl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algn="r"/>
            <a:r>
              <a:rPr lang="es-ES_tradnl" sz="32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FUERZAS</a:t>
            </a:r>
            <a:r>
              <a:rPr lang="es-ES_tradnl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s-ES_tradnl" sz="20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QUE ACTUAN SOBRE UN MISIL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93" y="363135"/>
            <a:ext cx="583563" cy="583563"/>
          </a:xfrm>
          <a:prstGeom prst="rect">
            <a:avLst/>
          </a:prstGeom>
        </p:spPr>
      </p:pic>
      <p:grpSp>
        <p:nvGrpSpPr>
          <p:cNvPr id="49" name="Grupo 48"/>
          <p:cNvGrpSpPr/>
          <p:nvPr/>
        </p:nvGrpSpPr>
        <p:grpSpPr>
          <a:xfrm>
            <a:off x="0" y="2300284"/>
            <a:ext cx="12191999" cy="4575062"/>
            <a:chOff x="648445" y="5287312"/>
            <a:chExt cx="2899685" cy="1145685"/>
          </a:xfrm>
        </p:grpSpPr>
        <p:grpSp>
          <p:nvGrpSpPr>
            <p:cNvPr id="50" name="Grupo 49"/>
            <p:cNvGrpSpPr/>
            <p:nvPr/>
          </p:nvGrpSpPr>
          <p:grpSpPr>
            <a:xfrm>
              <a:off x="648445" y="5287312"/>
              <a:ext cx="2899685" cy="1145685"/>
              <a:chOff x="89209" y="885836"/>
              <a:chExt cx="4787590" cy="5648166"/>
            </a:xfrm>
          </p:grpSpPr>
          <p:pic>
            <p:nvPicPr>
              <p:cNvPr id="52" name="Picture 2"/>
              <p:cNvPicPr>
                <a:picLocks noChangeAspect="1" noChangeArrowheads="1"/>
              </p:cNvPicPr>
              <p:nvPr/>
            </p:nvPicPr>
            <p:blipFill>
              <a:blip r:embed="rId3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209" y="885836"/>
                <a:ext cx="4787590" cy="5629117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53" name="Rectangle 1"/>
              <p:cNvSpPr/>
              <p:nvPr/>
            </p:nvSpPr>
            <p:spPr>
              <a:xfrm>
                <a:off x="89210" y="885836"/>
                <a:ext cx="4787589" cy="5648166"/>
              </a:xfrm>
              <a:prstGeom prst="rect">
                <a:avLst/>
              </a:prstGeom>
              <a:solidFill>
                <a:srgbClr val="0BD2D7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51" name="CuadroTexto 50"/>
            <p:cNvSpPr txBox="1"/>
            <p:nvPr/>
          </p:nvSpPr>
          <p:spPr>
            <a:xfrm>
              <a:off x="683462" y="5341831"/>
              <a:ext cx="2829651" cy="10327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 algn="just">
                <a:spcBef>
                  <a:spcPct val="50000"/>
                </a:spcBef>
                <a:buFont typeface="Arial" panose="020B0604020202020204" pitchFamily="34" charset="0"/>
                <a:buChar char="•"/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El </a:t>
              </a:r>
              <a:r>
                <a:rPr lang="es-ES_tradnl" sz="28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retardo</a:t>
              </a: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, siempre actúa en sentido opuesto al vector de movimiento del misil y paralelo a éste.</a:t>
              </a:r>
            </a:p>
            <a:p>
              <a:pPr marL="285750" indent="-285750" algn="just">
                <a:spcBef>
                  <a:spcPct val="50000"/>
                </a:spcBef>
                <a:buFont typeface="Arial" panose="020B0604020202020204" pitchFamily="34" charset="0"/>
                <a:buChar char="•"/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La fuerza de </a:t>
              </a:r>
              <a:r>
                <a:rPr lang="es-ES_tradnl" sz="28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sustentación</a:t>
              </a: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 siempre actúa perpendicular al retardo y permite contrarrestar el efecto del peso del misil.</a:t>
              </a:r>
            </a:p>
            <a:p>
              <a:pPr marL="285750" indent="-285750" algn="just">
                <a:spcBef>
                  <a:spcPct val="50000"/>
                </a:spcBef>
                <a:buFont typeface="Arial" panose="020B0604020202020204" pitchFamily="34" charset="0"/>
                <a:buChar char="•"/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Las fuerzas de arrastre y de sustentación actúan sobre el </a:t>
              </a:r>
              <a:r>
                <a:rPr lang="es-ES_tradnl" sz="28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centro de presión</a:t>
              </a: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.</a:t>
              </a:r>
            </a:p>
            <a:p>
              <a:pPr marL="285750" indent="-285750" algn="just">
                <a:spcBef>
                  <a:spcPct val="50000"/>
                </a:spcBef>
                <a:buFont typeface="Arial" panose="020B0604020202020204" pitchFamily="34" charset="0"/>
                <a:buChar char="•"/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El vector resultante del impulso del motor y del peso  del misil, actúan sobre el </a:t>
              </a:r>
              <a:r>
                <a:rPr lang="es-ES_tradnl" sz="28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centro de gravedad</a:t>
              </a: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.</a:t>
              </a:r>
            </a:p>
            <a:p>
              <a:pPr marL="285750" indent="-285750" algn="just">
                <a:spcBef>
                  <a:spcPct val="50000"/>
                </a:spcBef>
                <a:buFont typeface="Arial" panose="020B0604020202020204" pitchFamily="34" charset="0"/>
                <a:buChar char="•"/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Durante el vuelo, el centro de gravedad de un misil se desplaza hacia su parte delantera  a raíz del consumo de combustible de los motores.</a:t>
              </a:r>
            </a:p>
            <a:p>
              <a:pPr marL="285750" indent="-285750" algn="just">
                <a:spcBef>
                  <a:spcPct val="50000"/>
                </a:spcBef>
                <a:buFont typeface="Arial" panose="020B0604020202020204" pitchFamily="34" charset="0"/>
                <a:buChar char="•"/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El centro de presión y el de gravedad no coinciden geométricamente, lo que genera fuerzas que deben ser compensadas por las superficies de control en forma continua y dinámica.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331739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n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3161" y="2300288"/>
            <a:ext cx="3125619" cy="4557713"/>
          </a:xfrm>
          <a:prstGeom prst="rect">
            <a:avLst/>
          </a:prstGeom>
        </p:spPr>
      </p:pic>
      <p:sp>
        <p:nvSpPr>
          <p:cNvPr id="4" name="Rectangle 5"/>
          <p:cNvSpPr/>
          <p:nvPr/>
        </p:nvSpPr>
        <p:spPr>
          <a:xfrm>
            <a:off x="0" y="0"/>
            <a:ext cx="12192000" cy="2300288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1999" cy="2014175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CuadroTexto 14"/>
          <p:cNvSpPr txBox="1"/>
          <p:nvPr/>
        </p:nvSpPr>
        <p:spPr>
          <a:xfrm>
            <a:off x="5893594" y="541403"/>
            <a:ext cx="58650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_tradnl" sz="20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CLASIFICACIÓN DE </a:t>
            </a:r>
            <a:r>
              <a:rPr lang="es-ES_tradnl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algn="r"/>
            <a:r>
              <a:rPr lang="es-ES_tradnl" sz="3200" b="1" dirty="0">
                <a:solidFill>
                  <a:schemeClr val="accent4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MISILES</a:t>
            </a:r>
            <a:r>
              <a:rPr lang="es-ES_tradnl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s-ES_tradnl" sz="20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SEGÚN </a:t>
            </a:r>
            <a:r>
              <a:rPr lang="es-ES_tradnl" sz="3200" b="1" dirty="0">
                <a:solidFill>
                  <a:schemeClr val="accent4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VELOCIDAD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93" y="363135"/>
            <a:ext cx="583563" cy="583563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543" y="2293144"/>
            <a:ext cx="3133161" cy="4579602"/>
          </a:xfrm>
          <a:prstGeom prst="rect">
            <a:avLst/>
          </a:prstGeom>
        </p:spPr>
      </p:pic>
      <p:sp>
        <p:nvSpPr>
          <p:cNvPr id="16" name="CuadroTexto 15"/>
          <p:cNvSpPr txBox="1"/>
          <p:nvPr/>
        </p:nvSpPr>
        <p:spPr>
          <a:xfrm>
            <a:off x="78580" y="2327665"/>
            <a:ext cx="3054581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  SUBSÓNICOS</a:t>
            </a:r>
            <a:r>
              <a:rPr lang="es-ES_tradnl" sz="3200" b="1" dirty="0">
                <a:solidFill>
                  <a:schemeClr val="accent4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</a:p>
          <a:p>
            <a:pPr algn="ctr">
              <a:spcBef>
                <a:spcPct val="50000"/>
              </a:spcBef>
            </a:pP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Alcanzan velocidades</a:t>
            </a:r>
          </a:p>
          <a:p>
            <a:pPr algn="ctr"/>
            <a:r>
              <a:rPr lang="es-ES_tradnl" sz="1600" b="1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inferiores a 1 Mach.</a:t>
            </a:r>
          </a:p>
          <a:p>
            <a:pPr algn="r">
              <a:spcBef>
                <a:spcPct val="50000"/>
              </a:spcBef>
            </a:pP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</a:p>
          <a:p>
            <a:pPr algn="r">
              <a:spcBef>
                <a:spcPct val="50000"/>
              </a:spcBef>
            </a:pP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Son afectados por turbulencias generadas por el paso del aire a través de sus superficies de control y fuselaje</a:t>
            </a:r>
            <a:r>
              <a:rPr lang="es-ES_tradnl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58300" y="2293143"/>
            <a:ext cx="2956806" cy="4557713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6324" y="2300288"/>
            <a:ext cx="3041982" cy="4557713"/>
          </a:xfrm>
          <a:prstGeom prst="rect">
            <a:avLst/>
          </a:prstGeom>
        </p:spPr>
      </p:pic>
      <p:sp>
        <p:nvSpPr>
          <p:cNvPr id="26" name="CuadroTexto 25"/>
          <p:cNvSpPr txBox="1"/>
          <p:nvPr/>
        </p:nvSpPr>
        <p:spPr>
          <a:xfrm>
            <a:off x="3140704" y="2377672"/>
            <a:ext cx="3118076" cy="29392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   TRANSÓNICOS</a:t>
            </a:r>
            <a:endParaRPr lang="es-ES_tradnl" sz="3200" b="1" dirty="0">
              <a:solidFill>
                <a:schemeClr val="accent4">
                  <a:lumMod val="75000"/>
                </a:schemeClr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  <a:p>
            <a:pPr algn="ctr">
              <a:spcBef>
                <a:spcPct val="50000"/>
              </a:spcBef>
            </a:pP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Alcanzan velocidades</a:t>
            </a:r>
          </a:p>
          <a:p>
            <a:pPr algn="ctr"/>
            <a:r>
              <a:rPr lang="es-ES_tradnl" sz="1600" b="1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entre 0.8 1.2 Mach </a:t>
            </a:r>
          </a:p>
          <a:p>
            <a:pPr algn="ctr"/>
            <a:r>
              <a:rPr lang="es-ES_tradnl" sz="1600" b="1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(onda de choque)</a:t>
            </a:r>
          </a:p>
          <a:p>
            <a:pPr algn="r">
              <a:spcBef>
                <a:spcPct val="50000"/>
              </a:spcBef>
            </a:pP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Son afectados por </a:t>
            </a:r>
            <a:r>
              <a:rPr lang="es-ES_tradnl" sz="2000" b="1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Grandes Turbulencias</a:t>
            </a:r>
            <a:r>
              <a:rPr lang="es-ES_tradnl" dirty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generando altas vibraciones e inestabilidad. (Diferentes velocidades en fuselaje)</a:t>
            </a:r>
          </a:p>
        </p:txBody>
      </p:sp>
      <p:sp>
        <p:nvSpPr>
          <p:cNvPr id="27" name="CuadroTexto 26"/>
          <p:cNvSpPr txBox="1"/>
          <p:nvPr/>
        </p:nvSpPr>
        <p:spPr>
          <a:xfrm>
            <a:off x="6253725" y="2341955"/>
            <a:ext cx="3054581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SUPERSÓNICOS</a:t>
            </a:r>
            <a:endParaRPr lang="es-ES_tradnl" sz="3200" b="1" dirty="0">
              <a:solidFill>
                <a:schemeClr val="accent4">
                  <a:lumMod val="75000"/>
                </a:schemeClr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  <a:p>
            <a:pPr algn="ctr">
              <a:spcBef>
                <a:spcPct val="50000"/>
              </a:spcBef>
            </a:pP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Alcanzan velocidades</a:t>
            </a:r>
          </a:p>
          <a:p>
            <a:pPr algn="ctr"/>
            <a:r>
              <a:rPr lang="es-ES_tradnl" sz="1600" b="1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superiores a 1.2 Mach</a:t>
            </a:r>
            <a:r>
              <a:rPr lang="es-ES_tradnl" b="1" dirty="0">
                <a:solidFill>
                  <a:srgbClr val="C0000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.</a:t>
            </a:r>
          </a:p>
          <a:p>
            <a:pPr algn="r">
              <a:spcBef>
                <a:spcPct val="50000"/>
              </a:spcBef>
            </a:pPr>
            <a:r>
              <a:rPr lang="es-ES_tradnl" dirty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	</a:t>
            </a:r>
          </a:p>
          <a:p>
            <a:pPr algn="r">
              <a:spcBef>
                <a:spcPct val="50000"/>
              </a:spcBef>
            </a:pPr>
            <a:r>
              <a:rPr lang="es-ES_tradnl" dirty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Son afectados por pequeñas turbulencias </a:t>
            </a:r>
            <a:endParaRPr lang="es-ES_tradnl" sz="1400" dirty="0">
              <a:solidFill>
                <a:srgbClr val="002060"/>
              </a:solidFill>
            </a:endParaRPr>
          </a:p>
        </p:txBody>
      </p:sp>
      <p:sp>
        <p:nvSpPr>
          <p:cNvPr id="28" name="CuadroTexto 27"/>
          <p:cNvSpPr txBox="1"/>
          <p:nvPr/>
        </p:nvSpPr>
        <p:spPr>
          <a:xfrm>
            <a:off x="9315850" y="2341954"/>
            <a:ext cx="2863736" cy="2877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HIPERSÓNICOS</a:t>
            </a:r>
            <a:endParaRPr lang="es-ES_tradnl" sz="3200" b="1" dirty="0">
              <a:solidFill>
                <a:schemeClr val="accent4">
                  <a:lumMod val="75000"/>
                </a:schemeClr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  <a:p>
            <a:pPr algn="ctr">
              <a:spcBef>
                <a:spcPct val="50000"/>
              </a:spcBef>
            </a:pP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Alcanzan velocidades</a:t>
            </a:r>
          </a:p>
          <a:p>
            <a:pPr algn="ctr"/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superiores a 5 Mach</a:t>
            </a:r>
          </a:p>
          <a:p>
            <a:pPr algn="ctr"/>
            <a:r>
              <a:rPr lang="es-ES_tradnl" sz="1600" b="1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(tiempo de relajación)</a:t>
            </a:r>
          </a:p>
          <a:p>
            <a:pPr algn="r">
              <a:spcBef>
                <a:spcPct val="50000"/>
              </a:spcBef>
            </a:pP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No son afectados por turbulencias pero enfrentan una</a:t>
            </a:r>
            <a:r>
              <a:rPr lang="es-ES_tradnl" dirty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s-ES_tradnl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“barrera térmica” </a:t>
            </a: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generada por el roce del aire en su fuselaje.</a:t>
            </a:r>
          </a:p>
        </p:txBody>
      </p:sp>
      <p:sp>
        <p:nvSpPr>
          <p:cNvPr id="30" name="CuadroTexto 29"/>
          <p:cNvSpPr txBox="1"/>
          <p:nvPr/>
        </p:nvSpPr>
        <p:spPr>
          <a:xfrm>
            <a:off x="-170492" y="6244045"/>
            <a:ext cx="33604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000" b="1" dirty="0">
                <a:latin typeface="Britannic Bold" panose="020B0903060703020204" pitchFamily="34" charset="0"/>
                <a:ea typeface="Segoe UI Black" panose="020B0A02040204020203" pitchFamily="34" charset="0"/>
              </a:rPr>
              <a:t>VELOCIDAD DEL SONIDO</a:t>
            </a:r>
            <a:endParaRPr lang="es-ES_tradnl" sz="1200" b="1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1" name="CuadroTexto 30"/>
          <p:cNvSpPr txBox="1"/>
          <p:nvPr/>
        </p:nvSpPr>
        <p:spPr>
          <a:xfrm>
            <a:off x="3303555" y="6091101"/>
            <a:ext cx="2764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400" b="1" u="sng" dirty="0">
                <a:latin typeface="Segoe UI" panose="020B0502040204020203" pitchFamily="34" charset="0"/>
                <a:cs typeface="Segoe UI" panose="020B0502040204020203" pitchFamily="34" charset="0"/>
              </a:rPr>
              <a:t>A nivel del mar</a:t>
            </a:r>
            <a:r>
              <a:rPr lang="es-ES_tradnl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:</a:t>
            </a:r>
          </a:p>
          <a:p>
            <a:r>
              <a:rPr lang="es-ES_tradnl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725nudos ó  340 m/s (1Mach.)</a:t>
            </a:r>
          </a:p>
        </p:txBody>
      </p:sp>
      <p:sp>
        <p:nvSpPr>
          <p:cNvPr id="32" name="CuadroTexto 31"/>
          <p:cNvSpPr txBox="1"/>
          <p:nvPr/>
        </p:nvSpPr>
        <p:spPr>
          <a:xfrm>
            <a:off x="6712945" y="6120935"/>
            <a:ext cx="1998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400" b="1" u="sng" dirty="0">
                <a:latin typeface="Segoe UI" panose="020B0502040204020203" pitchFamily="34" charset="0"/>
                <a:cs typeface="Segoe UI" panose="020B0502040204020203" pitchFamily="34" charset="0"/>
              </a:rPr>
              <a:t>A 20.000 pies</a:t>
            </a:r>
            <a:r>
              <a:rPr lang="es-ES_tradnl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:</a:t>
            </a:r>
          </a:p>
          <a:p>
            <a:r>
              <a:rPr lang="es-ES_tradnl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675 nudos o 316 m/s</a:t>
            </a:r>
          </a:p>
        </p:txBody>
      </p:sp>
      <p:sp>
        <p:nvSpPr>
          <p:cNvPr id="33" name="CuadroTexto 32"/>
          <p:cNvSpPr txBox="1"/>
          <p:nvPr/>
        </p:nvSpPr>
        <p:spPr>
          <a:xfrm>
            <a:off x="9740640" y="6069599"/>
            <a:ext cx="2228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400" b="1" u="sng" dirty="0">
                <a:latin typeface="Segoe UI" panose="020B0502040204020203" pitchFamily="34" charset="0"/>
                <a:cs typeface="Segoe UI" panose="020B0502040204020203" pitchFamily="34" charset="0"/>
              </a:rPr>
              <a:t>Bajo el agua</a:t>
            </a:r>
            <a:r>
              <a:rPr lang="es-ES_tradnl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:</a:t>
            </a:r>
          </a:p>
          <a:p>
            <a:r>
              <a:rPr lang="es-ES_tradnl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3198 nudos o 1500 m/s</a:t>
            </a:r>
          </a:p>
        </p:txBody>
      </p:sp>
    </p:spTree>
    <p:extLst>
      <p:ext uri="{BB962C8B-B14F-4D97-AF65-F5344CB8AC3E}">
        <p14:creationId xmlns:p14="http://schemas.microsoft.com/office/powerpoint/2010/main" val="1501044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6" grpId="0"/>
      <p:bldP spid="27" grpId="0"/>
      <p:bldP spid="28" grpId="0"/>
      <p:bldP spid="30" grpId="0"/>
      <p:bldP spid="31" grpId="0"/>
      <p:bldP spid="32" grpId="0"/>
      <p:bldP spid="3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n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3161" y="1833564"/>
            <a:ext cx="3125619" cy="3016650"/>
          </a:xfrm>
          <a:prstGeom prst="rect">
            <a:avLst/>
          </a:prstGeom>
        </p:spPr>
      </p:pic>
      <p:sp>
        <p:nvSpPr>
          <p:cNvPr id="4" name="Rectangle 5"/>
          <p:cNvSpPr/>
          <p:nvPr/>
        </p:nvSpPr>
        <p:spPr>
          <a:xfrm>
            <a:off x="0" y="0"/>
            <a:ext cx="12192000" cy="1838325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4"/>
            <a:ext cx="12191999" cy="1726190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CuadroTexto 14"/>
          <p:cNvSpPr txBox="1"/>
          <p:nvPr/>
        </p:nvSpPr>
        <p:spPr>
          <a:xfrm>
            <a:off x="5893594" y="236603"/>
            <a:ext cx="58650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_tradnl" sz="20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CLASIFICACIÓN DE </a:t>
            </a:r>
            <a:r>
              <a:rPr lang="es-ES_tradnl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algn="r"/>
            <a:r>
              <a:rPr lang="es-ES_tradnl" sz="3200" b="1" dirty="0">
                <a:solidFill>
                  <a:schemeClr val="accent4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MISILES</a:t>
            </a:r>
            <a:r>
              <a:rPr lang="es-ES_tradnl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s-ES_tradnl" sz="20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SEGÚN </a:t>
            </a:r>
            <a:r>
              <a:rPr lang="es-ES_tradnl" sz="3200" b="1" dirty="0">
                <a:solidFill>
                  <a:schemeClr val="accent4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VELOCIDAD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93" y="363135"/>
            <a:ext cx="583563" cy="583563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543" y="1826419"/>
            <a:ext cx="3133161" cy="3023794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58300" y="1826418"/>
            <a:ext cx="2956806" cy="3023795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6324" y="1833564"/>
            <a:ext cx="3041982" cy="3016650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61C0D2B7-6BC1-23EB-C779-42DB3680A92F}"/>
              </a:ext>
            </a:extLst>
          </p:cNvPr>
          <p:cNvGrpSpPr/>
          <p:nvPr/>
        </p:nvGrpSpPr>
        <p:grpSpPr>
          <a:xfrm>
            <a:off x="78580" y="1860940"/>
            <a:ext cx="12101006" cy="2989273"/>
            <a:chOff x="78580" y="1860940"/>
            <a:chExt cx="12101006" cy="2989273"/>
          </a:xfrm>
        </p:grpSpPr>
        <p:sp>
          <p:nvSpPr>
            <p:cNvPr id="16" name="CuadroTexto 15"/>
            <p:cNvSpPr txBox="1"/>
            <p:nvPr/>
          </p:nvSpPr>
          <p:spPr>
            <a:xfrm>
              <a:off x="78580" y="1860940"/>
              <a:ext cx="3054581" cy="2708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_tradnl" sz="28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   SUBSÓNICOS</a:t>
              </a:r>
              <a:r>
                <a:rPr lang="es-ES_tradnl" sz="3200" b="1" dirty="0">
                  <a:solidFill>
                    <a:schemeClr val="accent4">
                      <a:lumMod val="75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 </a:t>
              </a:r>
            </a:p>
            <a:p>
              <a:pPr algn="ctr">
                <a:spcBef>
                  <a:spcPct val="50000"/>
                </a:spcBef>
              </a:pPr>
              <a:r>
                <a:rPr lang="es-ES_tradnl" sz="1600" dirty="0">
                  <a:solidFill>
                    <a:srgbClr val="083D65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Alcanzan velocidades</a:t>
              </a:r>
            </a:p>
            <a:p>
              <a:pPr algn="ctr"/>
              <a:r>
                <a:rPr lang="es-ES_tradnl" sz="1600" b="1" dirty="0">
                  <a:solidFill>
                    <a:srgbClr val="C00000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inferiores a 1 Mach.</a:t>
              </a:r>
            </a:p>
            <a:p>
              <a:pPr algn="r">
                <a:spcBef>
                  <a:spcPct val="50000"/>
                </a:spcBef>
              </a:pPr>
              <a:r>
                <a:rPr lang="es-ES_tradnl" sz="1600" dirty="0">
                  <a:solidFill>
                    <a:srgbClr val="083D65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 </a:t>
              </a:r>
            </a:p>
            <a:p>
              <a:pPr algn="r">
                <a:spcBef>
                  <a:spcPct val="50000"/>
                </a:spcBef>
              </a:pPr>
              <a:r>
                <a:rPr lang="es-ES_tradnl" sz="1600" dirty="0">
                  <a:solidFill>
                    <a:srgbClr val="083D65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Son afectados por turbulencias generadas por el paso del aire a través de sus superficies de control y fuselaje</a:t>
              </a:r>
              <a:r>
                <a:rPr lang="es-ES_tradnl" dirty="0">
                  <a:solidFill>
                    <a:srgbClr val="083D65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.</a:t>
              </a:r>
            </a:p>
          </p:txBody>
        </p:sp>
        <p:sp>
          <p:nvSpPr>
            <p:cNvPr id="26" name="CuadroTexto 25"/>
            <p:cNvSpPr txBox="1"/>
            <p:nvPr/>
          </p:nvSpPr>
          <p:spPr>
            <a:xfrm>
              <a:off x="3140704" y="1910947"/>
              <a:ext cx="3118076" cy="29392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_tradnl" sz="28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    TRANSÓNICOS</a:t>
              </a:r>
              <a:endParaRPr lang="es-ES_tradnl" sz="3200" b="1" dirty="0">
                <a:solidFill>
                  <a:schemeClr val="accent4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  <a:p>
              <a:pPr algn="ctr">
                <a:spcBef>
                  <a:spcPct val="50000"/>
                </a:spcBef>
              </a:pPr>
              <a:r>
                <a:rPr lang="es-ES_tradnl" sz="1600" dirty="0">
                  <a:solidFill>
                    <a:srgbClr val="083D65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Alcanzan velocidades</a:t>
              </a:r>
            </a:p>
            <a:p>
              <a:pPr algn="ctr"/>
              <a:r>
                <a:rPr lang="es-ES_tradnl" sz="1600" b="1" dirty="0">
                  <a:solidFill>
                    <a:srgbClr val="C00000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entre 0.8 1.2 Mach </a:t>
              </a:r>
            </a:p>
            <a:p>
              <a:pPr algn="ctr"/>
              <a:r>
                <a:rPr lang="es-ES_tradnl" sz="1600" b="1" dirty="0">
                  <a:solidFill>
                    <a:srgbClr val="C00000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(onda de choque)</a:t>
              </a:r>
            </a:p>
            <a:p>
              <a:pPr algn="r">
                <a:spcBef>
                  <a:spcPct val="50000"/>
                </a:spcBef>
              </a:pPr>
              <a:r>
                <a:rPr lang="es-ES_tradnl" sz="1600" dirty="0">
                  <a:solidFill>
                    <a:srgbClr val="083D65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Son afectados por </a:t>
              </a:r>
              <a:r>
                <a:rPr lang="es-ES_tradnl" sz="2000" b="1" dirty="0">
                  <a:solidFill>
                    <a:srgbClr val="FFFF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Grandes Turbulencias</a:t>
              </a:r>
              <a:r>
                <a:rPr lang="es-ES_tradnl" dirty="0">
                  <a:solidFill>
                    <a:srgbClr val="002060"/>
                  </a:solidFill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s-ES_tradnl" sz="1600" dirty="0">
                  <a:solidFill>
                    <a:srgbClr val="083D65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generando altas vibraciones e inestabilidad. (Diferentes velocidades en fuselaje)</a:t>
              </a:r>
            </a:p>
          </p:txBody>
        </p:sp>
        <p:sp>
          <p:nvSpPr>
            <p:cNvPr id="27" name="CuadroTexto 26"/>
            <p:cNvSpPr txBox="1"/>
            <p:nvPr/>
          </p:nvSpPr>
          <p:spPr>
            <a:xfrm>
              <a:off x="6253725" y="1875230"/>
              <a:ext cx="3054581" cy="22775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 sz="28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 SUPERSÓNICOS</a:t>
              </a:r>
              <a:endParaRPr lang="es-ES_tradnl" sz="3200" b="1" dirty="0">
                <a:solidFill>
                  <a:schemeClr val="accent4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  <a:p>
              <a:pPr algn="ctr">
                <a:spcBef>
                  <a:spcPct val="50000"/>
                </a:spcBef>
              </a:pPr>
              <a:r>
                <a:rPr lang="es-ES_tradnl" sz="1600" dirty="0">
                  <a:solidFill>
                    <a:srgbClr val="083D65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Alcanzan velocidades</a:t>
              </a:r>
            </a:p>
            <a:p>
              <a:pPr algn="ctr"/>
              <a:r>
                <a:rPr lang="es-ES_tradnl" sz="1600" b="1" dirty="0">
                  <a:solidFill>
                    <a:srgbClr val="C00000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superiores a 1.2 Mach</a:t>
              </a:r>
              <a:r>
                <a:rPr lang="es-ES_tradnl" b="1" dirty="0">
                  <a:solidFill>
                    <a:srgbClr val="C00000"/>
                  </a:solidFill>
                  <a:ea typeface="Segoe UI" panose="020B0502040204020203" pitchFamily="34" charset="0"/>
                  <a:cs typeface="Segoe UI" panose="020B0502040204020203" pitchFamily="34" charset="0"/>
                </a:rPr>
                <a:t>.</a:t>
              </a:r>
            </a:p>
            <a:p>
              <a:pPr algn="r">
                <a:spcBef>
                  <a:spcPct val="50000"/>
                </a:spcBef>
              </a:pPr>
              <a:r>
                <a:rPr lang="es-ES_tradnl" dirty="0">
                  <a:solidFill>
                    <a:srgbClr val="002060"/>
                  </a:solidFill>
                  <a:ea typeface="Segoe UI" panose="020B0502040204020203" pitchFamily="34" charset="0"/>
                  <a:cs typeface="Segoe UI" panose="020B0502040204020203" pitchFamily="34" charset="0"/>
                </a:rPr>
                <a:t>	</a:t>
              </a:r>
            </a:p>
            <a:p>
              <a:pPr algn="r">
                <a:spcBef>
                  <a:spcPct val="50000"/>
                </a:spcBef>
              </a:pPr>
              <a:r>
                <a:rPr lang="es-ES_tradnl" dirty="0">
                  <a:solidFill>
                    <a:srgbClr val="002060"/>
                  </a:solidFill>
                  <a:ea typeface="Segoe UI" panose="020B0502040204020203" pitchFamily="34" charset="0"/>
                  <a:cs typeface="Segoe UI" panose="020B0502040204020203" pitchFamily="34" charset="0"/>
                </a:rPr>
                <a:t>Son afectados por pequeñas turbulencias </a:t>
              </a:r>
              <a:endParaRPr lang="es-ES_tradnl" sz="1400" dirty="0">
                <a:solidFill>
                  <a:srgbClr val="002060"/>
                </a:solidFill>
              </a:endParaRPr>
            </a:p>
          </p:txBody>
        </p:sp>
        <p:sp>
          <p:nvSpPr>
            <p:cNvPr id="28" name="CuadroTexto 27"/>
            <p:cNvSpPr txBox="1"/>
            <p:nvPr/>
          </p:nvSpPr>
          <p:spPr>
            <a:xfrm>
              <a:off x="9315850" y="1875229"/>
              <a:ext cx="2863736" cy="28777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 sz="28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HIPERSÓNICOS</a:t>
              </a:r>
              <a:endParaRPr lang="es-ES_tradnl" sz="3200" b="1" dirty="0">
                <a:solidFill>
                  <a:schemeClr val="accent4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  <a:p>
              <a:pPr algn="ctr">
                <a:spcBef>
                  <a:spcPct val="50000"/>
                </a:spcBef>
              </a:pPr>
              <a:r>
                <a:rPr lang="es-ES_tradnl" sz="1600" dirty="0">
                  <a:solidFill>
                    <a:srgbClr val="083D65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Alcanzan velocidades</a:t>
              </a:r>
            </a:p>
            <a:p>
              <a:pPr algn="ctr"/>
              <a:r>
                <a:rPr lang="es-ES_tradnl" sz="1600" dirty="0">
                  <a:solidFill>
                    <a:srgbClr val="083D65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superiores a 5 Mach</a:t>
              </a:r>
            </a:p>
            <a:p>
              <a:pPr algn="ctr"/>
              <a:r>
                <a:rPr lang="es-ES_tradnl" sz="1600" b="1" dirty="0">
                  <a:solidFill>
                    <a:srgbClr val="C00000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(tiempo de relajación)</a:t>
              </a:r>
            </a:p>
            <a:p>
              <a:pPr algn="r">
                <a:spcBef>
                  <a:spcPct val="50000"/>
                </a:spcBef>
              </a:pPr>
              <a:r>
                <a:rPr lang="es-ES_tradnl" sz="1600" dirty="0">
                  <a:solidFill>
                    <a:srgbClr val="083D65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No son afectados por turbulencias pero enfrentan una</a:t>
              </a:r>
              <a:r>
                <a:rPr lang="es-ES_tradnl" dirty="0">
                  <a:solidFill>
                    <a:srgbClr val="002060"/>
                  </a:solidFill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s-ES_tradnl" b="1" dirty="0">
                  <a:solidFill>
                    <a:schemeClr val="accent6">
                      <a:lumMod val="20000"/>
                      <a:lumOff val="8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“barrera térmica” </a:t>
              </a:r>
              <a:r>
                <a:rPr lang="es-ES_tradnl" sz="1600" dirty="0">
                  <a:solidFill>
                    <a:srgbClr val="083D65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generada por el roce del aire en su fuselaje.</a:t>
              </a:r>
            </a:p>
          </p:txBody>
        </p:sp>
      </p:grpSp>
      <p:sp>
        <p:nvSpPr>
          <p:cNvPr id="30" name="CuadroTexto 29"/>
          <p:cNvSpPr txBox="1"/>
          <p:nvPr/>
        </p:nvSpPr>
        <p:spPr>
          <a:xfrm>
            <a:off x="4328907" y="4938345"/>
            <a:ext cx="33604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000" b="1" u="sng" dirty="0">
                <a:latin typeface="Britannic Bold" panose="020B0903060703020204" pitchFamily="34" charset="0"/>
                <a:ea typeface="Segoe UI Black" panose="020B0A02040204020203" pitchFamily="34" charset="0"/>
              </a:rPr>
              <a:t>VELOCIDAD DEL SONIDO</a:t>
            </a:r>
            <a:endParaRPr lang="es-ES_tradnl" sz="1200" b="1" u="sng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1" name="CuadroTexto 30"/>
          <p:cNvSpPr txBox="1"/>
          <p:nvPr/>
        </p:nvSpPr>
        <p:spPr>
          <a:xfrm>
            <a:off x="1236630" y="5675693"/>
            <a:ext cx="28972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400" b="1" u="sng" dirty="0">
                <a:latin typeface="Segoe UI" panose="020B0502040204020203" pitchFamily="34" charset="0"/>
                <a:cs typeface="Segoe UI" panose="020B0502040204020203" pitchFamily="34" charset="0"/>
              </a:rPr>
              <a:t>A nivel del mar</a:t>
            </a:r>
            <a:r>
              <a:rPr lang="es-ES_tradnl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:</a:t>
            </a:r>
          </a:p>
          <a:p>
            <a:r>
              <a:rPr lang="es-ES_tradnl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725 nudos ó  340 m/s (1Mach.)</a:t>
            </a:r>
          </a:p>
        </p:txBody>
      </p:sp>
      <p:sp>
        <p:nvSpPr>
          <p:cNvPr id="32" name="CuadroTexto 31"/>
          <p:cNvSpPr txBox="1"/>
          <p:nvPr/>
        </p:nvSpPr>
        <p:spPr>
          <a:xfrm>
            <a:off x="5009914" y="5675693"/>
            <a:ext cx="1998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400" b="1" u="sng" dirty="0">
                <a:latin typeface="Segoe UI" panose="020B0502040204020203" pitchFamily="34" charset="0"/>
                <a:cs typeface="Segoe UI" panose="020B0502040204020203" pitchFamily="34" charset="0"/>
              </a:rPr>
              <a:t>A 20.000 pies</a:t>
            </a:r>
            <a:r>
              <a:rPr lang="es-ES_tradnl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:</a:t>
            </a:r>
          </a:p>
          <a:p>
            <a:r>
              <a:rPr lang="es-ES_tradnl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675 nudos o 316 m/s</a:t>
            </a:r>
          </a:p>
        </p:txBody>
      </p:sp>
      <p:sp>
        <p:nvSpPr>
          <p:cNvPr id="33" name="CuadroTexto 32"/>
          <p:cNvSpPr txBox="1"/>
          <p:nvPr/>
        </p:nvSpPr>
        <p:spPr>
          <a:xfrm>
            <a:off x="8201499" y="5666168"/>
            <a:ext cx="2228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400" b="1" u="sng" dirty="0">
                <a:latin typeface="Segoe UI" panose="020B0502040204020203" pitchFamily="34" charset="0"/>
                <a:cs typeface="Segoe UI" panose="020B0502040204020203" pitchFamily="34" charset="0"/>
              </a:rPr>
              <a:t>Bajo el agua</a:t>
            </a:r>
            <a:r>
              <a:rPr lang="es-ES_tradnl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:</a:t>
            </a:r>
          </a:p>
          <a:p>
            <a:r>
              <a:rPr lang="es-ES_tradnl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3198 nudos o 1500 m/s</a:t>
            </a:r>
          </a:p>
        </p:txBody>
      </p:sp>
      <p:sp>
        <p:nvSpPr>
          <p:cNvPr id="19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-3487" y="4850213"/>
            <a:ext cx="12199543" cy="2000641"/>
          </a:xfrm>
          <a:prstGeom prst="rect">
            <a:avLst/>
          </a:prstGeom>
          <a:solidFill>
            <a:schemeClr val="accent6">
              <a:lumMod val="60000"/>
              <a:lumOff val="40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979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-2" y="286113"/>
            <a:ext cx="12192001" cy="7879193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3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6553200" y="0"/>
            <a:ext cx="5638800" cy="6850560"/>
          </a:xfrm>
          <a:prstGeom prst="rect">
            <a:avLst/>
          </a:prstGeom>
          <a:solidFill>
            <a:srgbClr val="DCEC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CuadroTexto 1"/>
          <p:cNvSpPr txBox="1"/>
          <p:nvPr/>
        </p:nvSpPr>
        <p:spPr>
          <a:xfrm>
            <a:off x="891979" y="2865242"/>
            <a:ext cx="48277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Sustentación de Misiles</a:t>
            </a:r>
            <a:endParaRPr lang="es-CL" sz="3600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sp>
        <p:nvSpPr>
          <p:cNvPr id="16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7010006" y="288954"/>
            <a:ext cx="3203176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4000" b="1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SUBSÓNICOS</a:t>
            </a:r>
          </a:p>
        </p:txBody>
      </p:sp>
      <p:sp>
        <p:nvSpPr>
          <p:cNvPr id="18" name="Rectangle 16">
            <a:extLst>
              <a:ext uri="{FF2B5EF4-FFF2-40B4-BE49-F238E27FC236}">
                <a16:creationId xmlns:a16="http://schemas.microsoft.com/office/drawing/2014/main" id="{F4A23E82-4ADA-4290-A732-46C59CED37BE}"/>
              </a:ext>
            </a:extLst>
          </p:cNvPr>
          <p:cNvSpPr/>
          <p:nvPr/>
        </p:nvSpPr>
        <p:spPr>
          <a:xfrm>
            <a:off x="7010006" y="1023968"/>
            <a:ext cx="4513667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s-ES_tradnl" sz="20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La proporciona principalmente el roce en las alas de sustentación y en poca medida, el fuselaje.</a:t>
            </a:r>
            <a:endParaRPr lang="en-US" sz="2000" dirty="0">
              <a:solidFill>
                <a:srgbClr val="083D65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7" name="Conector recto 6"/>
          <p:cNvCxnSpPr/>
          <p:nvPr/>
        </p:nvCxnSpPr>
        <p:spPr>
          <a:xfrm>
            <a:off x="7276304" y="2212555"/>
            <a:ext cx="408225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7010006" y="2432808"/>
            <a:ext cx="3748481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4000" b="1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SUPERSÓNICOS</a:t>
            </a:r>
          </a:p>
        </p:txBody>
      </p:sp>
      <p:sp>
        <p:nvSpPr>
          <p:cNvPr id="28" name="Rectangle 16">
            <a:extLst>
              <a:ext uri="{FF2B5EF4-FFF2-40B4-BE49-F238E27FC236}">
                <a16:creationId xmlns:a16="http://schemas.microsoft.com/office/drawing/2014/main" id="{F4A23E82-4ADA-4290-A732-46C59CED37BE}"/>
              </a:ext>
            </a:extLst>
          </p:cNvPr>
          <p:cNvSpPr/>
          <p:nvPr/>
        </p:nvSpPr>
        <p:spPr>
          <a:xfrm>
            <a:off x="7010006" y="3146563"/>
            <a:ext cx="4513667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0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La proporciona principalmente el roce en el fuselaje y muy poco o nada en las alas de sustentación.</a:t>
            </a:r>
          </a:p>
        </p:txBody>
      </p:sp>
      <p:pic>
        <p:nvPicPr>
          <p:cNvPr id="30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25501" y="4426780"/>
            <a:ext cx="5175999" cy="2151099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ffectLst/>
        </p:spPr>
      </p:pic>
      <p:sp>
        <p:nvSpPr>
          <p:cNvPr id="8" name="Rectángulo 7"/>
          <p:cNvSpPr/>
          <p:nvPr/>
        </p:nvSpPr>
        <p:spPr>
          <a:xfrm>
            <a:off x="6922294" y="4514850"/>
            <a:ext cx="5079206" cy="1923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2000" b="1" dirty="0"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ESTABILIDAD DE UN MISIL</a:t>
            </a:r>
          </a:p>
          <a:p>
            <a:pPr algn="just">
              <a:spcBef>
                <a:spcPct val="50000"/>
              </a:spcBef>
            </a:pPr>
            <a:r>
              <a:rPr lang="es-ES_tradnl" b="1" dirty="0">
                <a:latin typeface="Segoe UI" panose="020B0502040204020203" pitchFamily="34" charset="0"/>
                <a:cs typeface="Segoe UI" panose="020B0502040204020203" pitchFamily="34" charset="0"/>
              </a:rPr>
              <a:t>Es la capacidad que le otorga su diseño para oponerse o resistir naturalmente los movimientos no deseados y mantener una buena capacidad de maniobrar o responder a las órdenes de control.</a:t>
            </a:r>
          </a:p>
        </p:txBody>
      </p:sp>
      <p:pic>
        <p:nvPicPr>
          <p:cNvPr id="32" name="Imagen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55" y="506010"/>
            <a:ext cx="583563" cy="583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166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  <p:bldP spid="27" grpId="0"/>
      <p:bldP spid="28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0" y="0"/>
            <a:ext cx="12192000" cy="2300288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1999" cy="2014175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93" y="363135"/>
            <a:ext cx="583563" cy="583563"/>
          </a:xfrm>
          <a:prstGeom prst="rect">
            <a:avLst/>
          </a:prstGeom>
        </p:spPr>
      </p:pic>
      <p:sp>
        <p:nvSpPr>
          <p:cNvPr id="19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0" y="2300288"/>
            <a:ext cx="12192000" cy="4550272"/>
          </a:xfrm>
          <a:prstGeom prst="rect">
            <a:avLst/>
          </a:prstGeom>
          <a:solidFill>
            <a:srgbClr val="DCEC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8293" y="2496269"/>
            <a:ext cx="5219700" cy="4247431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ffectLst/>
        </p:spPr>
      </p:pic>
      <p:sp>
        <p:nvSpPr>
          <p:cNvPr id="21" name="Rectángulo 20"/>
          <p:cNvSpPr/>
          <p:nvPr/>
        </p:nvSpPr>
        <p:spPr>
          <a:xfrm>
            <a:off x="460693" y="4314463"/>
            <a:ext cx="50673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Es el conjunto de unidades y equipos del misil que sensa su posición y dirección, y la compara con la trayectoria deseada, iniciando las acciones para corregir la desviación detectada</a:t>
            </a:r>
          </a:p>
          <a:p>
            <a:pPr algn="just">
              <a:spcBef>
                <a:spcPct val="50000"/>
              </a:spcBef>
            </a:pPr>
            <a:endParaRPr lang="es-ES_tradnl" sz="1400" b="1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just">
              <a:spcBef>
                <a:spcPct val="50000"/>
              </a:spcBef>
            </a:pPr>
            <a:r>
              <a:rPr lang="es-ES_tradnl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Está compuesto por: La unidad buscadora, Unidad de guiado, los giróscopos, el radio altímetro, los actuadores y las superficies de control</a:t>
            </a:r>
          </a:p>
        </p:txBody>
      </p:sp>
      <p:grpSp>
        <p:nvGrpSpPr>
          <p:cNvPr id="25" name="Grupo 24"/>
          <p:cNvGrpSpPr/>
          <p:nvPr/>
        </p:nvGrpSpPr>
        <p:grpSpPr>
          <a:xfrm>
            <a:off x="6172200" y="2496264"/>
            <a:ext cx="5219700" cy="4239999"/>
            <a:chOff x="648445" y="5285304"/>
            <a:chExt cx="2899685" cy="1145685"/>
          </a:xfrm>
        </p:grpSpPr>
        <p:grpSp>
          <p:nvGrpSpPr>
            <p:cNvPr id="29" name="Grupo 28"/>
            <p:cNvGrpSpPr/>
            <p:nvPr/>
          </p:nvGrpSpPr>
          <p:grpSpPr>
            <a:xfrm>
              <a:off x="648445" y="5285304"/>
              <a:ext cx="2899685" cy="1145685"/>
              <a:chOff x="89209" y="875937"/>
              <a:chExt cx="4787590" cy="5648166"/>
            </a:xfrm>
          </p:grpSpPr>
          <p:pic>
            <p:nvPicPr>
              <p:cNvPr id="35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209" y="885836"/>
                <a:ext cx="4787590" cy="5629117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36" name="Rectangle 1"/>
              <p:cNvSpPr/>
              <p:nvPr/>
            </p:nvSpPr>
            <p:spPr>
              <a:xfrm>
                <a:off x="89210" y="875937"/>
                <a:ext cx="4787589" cy="5648166"/>
              </a:xfrm>
              <a:prstGeom prst="rect">
                <a:avLst/>
              </a:prstGeom>
              <a:solidFill>
                <a:srgbClr val="002060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4" name="CuadroTexto 33"/>
            <p:cNvSpPr txBox="1"/>
            <p:nvPr/>
          </p:nvSpPr>
          <p:spPr>
            <a:xfrm>
              <a:off x="691775" y="5630669"/>
              <a:ext cx="2775987" cy="7817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_tradnl" sz="2000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Existen 3 tipos:</a:t>
              </a:r>
            </a:p>
            <a:p>
              <a:pPr marL="342900" indent="-342900">
                <a:spcBef>
                  <a:spcPct val="50000"/>
                </a:spcBef>
                <a:buAutoNum type="arabicPeriod"/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Remotos: a) Comando</a:t>
              </a:r>
            </a:p>
            <a:p>
              <a:pPr lvl="3">
                <a:spcBef>
                  <a:spcPct val="50000"/>
                </a:spcBef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b) Bean Rider</a:t>
              </a:r>
            </a:p>
            <a:p>
              <a:pPr marL="342900" indent="-342900">
                <a:spcBef>
                  <a:spcPct val="50000"/>
                </a:spcBef>
                <a:buAutoNum type="arabicPeriod"/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Homing: a) Activo</a:t>
              </a:r>
            </a:p>
            <a:p>
              <a:pPr>
                <a:spcBef>
                  <a:spcPct val="50000"/>
                </a:spcBef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	      b) Pasivo</a:t>
              </a:r>
            </a:p>
            <a:p>
              <a:pPr>
                <a:spcBef>
                  <a:spcPct val="50000"/>
                </a:spcBef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	      c) Semi activo</a:t>
              </a:r>
            </a:p>
            <a:p>
              <a:pPr>
                <a:spcBef>
                  <a:spcPct val="50000"/>
                </a:spcBef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3. Autónomo </a:t>
              </a:r>
              <a:r>
                <a:rPr lang="es-ES_tradnl" dirty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(Inercial)</a:t>
              </a:r>
              <a:endParaRPr lang="es-ES_tradnl" sz="14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</p:grpSp>
      <p:sp>
        <p:nvSpPr>
          <p:cNvPr id="15" name="CuadroTexto 14"/>
          <p:cNvSpPr txBox="1"/>
          <p:nvPr/>
        </p:nvSpPr>
        <p:spPr>
          <a:xfrm>
            <a:off x="2643189" y="2389409"/>
            <a:ext cx="272891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_tradnl" sz="24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Sistemas de </a:t>
            </a:r>
            <a:r>
              <a:rPr lang="es-ES_tradnl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algn="r"/>
            <a:r>
              <a:rPr lang="es-ES_tradnl" sz="4800" b="1" dirty="0">
                <a:solidFill>
                  <a:schemeClr val="accent5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8420737" y="2471398"/>
            <a:ext cx="272891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_tradnl" sz="24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Métodos de </a:t>
            </a:r>
            <a:r>
              <a:rPr lang="es-ES_tradnl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algn="r"/>
            <a:r>
              <a:rPr lang="es-ES_tradnl" sz="48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</a:t>
            </a:r>
          </a:p>
        </p:txBody>
      </p:sp>
      <p:sp>
        <p:nvSpPr>
          <p:cNvPr id="2" name="Rectángulo 1"/>
          <p:cNvSpPr/>
          <p:nvPr/>
        </p:nvSpPr>
        <p:spPr>
          <a:xfrm>
            <a:off x="4171949" y="599098"/>
            <a:ext cx="364807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L" sz="24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SISTEMAS DE ARMAS</a:t>
            </a:r>
          </a:p>
          <a:p>
            <a:pPr algn="ctr"/>
            <a:r>
              <a:rPr lang="es-ES_tradnl" sz="3200" b="1" dirty="0">
                <a:solidFill>
                  <a:schemeClr val="accent4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MISILES</a:t>
            </a:r>
            <a:r>
              <a:rPr lang="es-ES" sz="3200" b="1" dirty="0">
                <a:solidFill>
                  <a:schemeClr val="accent4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s-ES" b="1" dirty="0">
                <a:solidFill>
                  <a:schemeClr val="bg1"/>
                </a:solidFill>
                <a:latin typeface="High Tower Text" panose="02040502050506030303" pitchFamily="18" charset="0"/>
              </a:rPr>
              <a:t>    </a:t>
            </a:r>
            <a:endParaRPr lang="es-CL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sp>
        <p:nvSpPr>
          <p:cNvPr id="16" name="CuadroTexto 15"/>
          <p:cNvSpPr txBox="1"/>
          <p:nvPr/>
        </p:nvSpPr>
        <p:spPr>
          <a:xfrm>
            <a:off x="8978590" y="3660108"/>
            <a:ext cx="23409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solidFill>
                  <a:schemeClr val="bg1"/>
                </a:solidFill>
                <a:latin typeface="High Tower Text" panose="02040502050506030303" pitchFamily="18" charset="0"/>
              </a:rPr>
              <a:t>(Ref: Capítulo 15 Principios de Sistemas de Armas)</a:t>
            </a:r>
            <a:endParaRPr lang="es-CL" sz="1600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3768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15" grpId="0"/>
      <p:bldP spid="22" grpId="0"/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1999" cy="2014175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25" name="Grupo 24"/>
          <p:cNvGrpSpPr/>
          <p:nvPr/>
        </p:nvGrpSpPr>
        <p:grpSpPr>
          <a:xfrm>
            <a:off x="6326398" y="2820115"/>
            <a:ext cx="5219700" cy="1989630"/>
            <a:chOff x="648445" y="5285304"/>
            <a:chExt cx="2899685" cy="1145685"/>
          </a:xfrm>
        </p:grpSpPr>
        <p:grpSp>
          <p:nvGrpSpPr>
            <p:cNvPr id="29" name="Grupo 28"/>
            <p:cNvGrpSpPr/>
            <p:nvPr/>
          </p:nvGrpSpPr>
          <p:grpSpPr>
            <a:xfrm>
              <a:off x="648445" y="5285304"/>
              <a:ext cx="2899685" cy="1145685"/>
              <a:chOff x="89209" y="875937"/>
              <a:chExt cx="4787590" cy="5648166"/>
            </a:xfrm>
          </p:grpSpPr>
          <p:pic>
            <p:nvPicPr>
              <p:cNvPr id="35" name="Picture 2"/>
              <p:cNvPicPr>
                <a:picLocks noChangeAspect="1" noChangeArrowheads="1"/>
              </p:cNvPicPr>
              <p:nvPr/>
            </p:nvPicPr>
            <p:blipFill>
              <a:blip r:embed="rId2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209" y="885836"/>
                <a:ext cx="4787590" cy="5629117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36" name="Rectangle 1"/>
              <p:cNvSpPr/>
              <p:nvPr/>
            </p:nvSpPr>
            <p:spPr>
              <a:xfrm>
                <a:off x="89210" y="875937"/>
                <a:ext cx="4787589" cy="5648166"/>
              </a:xfrm>
              <a:prstGeom prst="rect">
                <a:avLst/>
              </a:prstGeom>
              <a:solidFill>
                <a:srgbClr val="002060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4" name="CuadroTexto 33"/>
            <p:cNvSpPr txBox="1"/>
            <p:nvPr/>
          </p:nvSpPr>
          <p:spPr>
            <a:xfrm>
              <a:off x="710294" y="5373381"/>
              <a:ext cx="2775987" cy="8684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_tradnl" sz="2000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Objetivo de diseño</a:t>
              </a:r>
            </a:p>
            <a:p>
              <a:pPr>
                <a:spcBef>
                  <a:spcPct val="50000"/>
                </a:spcBef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Antimisil y antiaéreo de corto alcance.</a:t>
              </a:r>
            </a:p>
            <a:p>
              <a:pPr algn="just">
                <a:spcBef>
                  <a:spcPct val="50000"/>
                </a:spcBef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Posee grandes superficies de control por requerimientos de alta maniobrabilidad.</a:t>
              </a:r>
            </a:p>
          </p:txBody>
        </p:sp>
      </p:grpSp>
      <p:sp>
        <p:nvSpPr>
          <p:cNvPr id="22" name="CuadroTexto 21"/>
          <p:cNvSpPr txBox="1"/>
          <p:nvPr/>
        </p:nvSpPr>
        <p:spPr>
          <a:xfrm>
            <a:off x="6326398" y="1293200"/>
            <a:ext cx="43416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_tradnl" sz="4800" b="1" u="sng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MISIL BARAK</a:t>
            </a:r>
          </a:p>
        </p:txBody>
      </p:sp>
      <p:pic>
        <p:nvPicPr>
          <p:cNvPr id="16" name="Picture 4" descr="barak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9525"/>
            <a:ext cx="5486400" cy="68484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028406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1999" cy="2014175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CuadroTexto 21"/>
          <p:cNvSpPr txBox="1"/>
          <p:nvPr/>
        </p:nvSpPr>
        <p:spPr>
          <a:xfrm>
            <a:off x="247541" y="2460629"/>
            <a:ext cx="43416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_tradnl" sz="4800" b="1" u="sng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Propulsión</a:t>
            </a:r>
            <a:r>
              <a:rPr lang="es-ES_tradnl" sz="4800" b="1" u="sng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de Misiles</a:t>
            </a:r>
          </a:p>
        </p:txBody>
      </p:sp>
      <p:grpSp>
        <p:nvGrpSpPr>
          <p:cNvPr id="10" name="Group 81">
            <a:extLst>
              <a:ext uri="{FF2B5EF4-FFF2-40B4-BE49-F238E27FC236}">
                <a16:creationId xmlns:a16="http://schemas.microsoft.com/office/drawing/2014/main" id="{714A87C3-3EFB-4722-BF0D-17138DEB6B2B}"/>
              </a:ext>
            </a:extLst>
          </p:cNvPr>
          <p:cNvGrpSpPr/>
          <p:nvPr/>
        </p:nvGrpSpPr>
        <p:grpSpPr>
          <a:xfrm>
            <a:off x="-609600" y="4948862"/>
            <a:ext cx="12801600" cy="1909138"/>
            <a:chOff x="-609600" y="4948862"/>
            <a:chExt cx="12801600" cy="1909138"/>
          </a:xfrm>
        </p:grpSpPr>
        <p:sp>
          <p:nvSpPr>
            <p:cNvPr id="11" name="Freeform: Shape 82">
              <a:extLst>
                <a:ext uri="{FF2B5EF4-FFF2-40B4-BE49-F238E27FC236}">
                  <a16:creationId xmlns:a16="http://schemas.microsoft.com/office/drawing/2014/main" id="{EC99197A-1F6B-4498-BD1A-1E735D7E4EB6}"/>
                </a:ext>
              </a:extLst>
            </p:cNvPr>
            <p:cNvSpPr/>
            <p:nvPr/>
          </p:nvSpPr>
          <p:spPr>
            <a:xfrm>
              <a:off x="0" y="4948862"/>
              <a:ext cx="12192000" cy="1909138"/>
            </a:xfrm>
            <a:custGeom>
              <a:avLst/>
              <a:gdLst>
                <a:gd name="connsiteX0" fmla="*/ 0 w 12192000"/>
                <a:gd name="connsiteY0" fmla="*/ 0 h 1909138"/>
                <a:gd name="connsiteX1" fmla="*/ 227719 w 12192000"/>
                <a:gd name="connsiteY1" fmla="*/ 142350 h 1909138"/>
                <a:gd name="connsiteX2" fmla="*/ 6096001 w 12192000"/>
                <a:gd name="connsiteY2" fmla="*/ 1628919 h 1909138"/>
                <a:gd name="connsiteX3" fmla="*/ 11964283 w 12192000"/>
                <a:gd name="connsiteY3" fmla="*/ 142350 h 1909138"/>
                <a:gd name="connsiteX4" fmla="*/ 12192000 w 12192000"/>
                <a:gd name="connsiteY4" fmla="*/ 1 h 1909138"/>
                <a:gd name="connsiteX5" fmla="*/ 12192000 w 12192000"/>
                <a:gd name="connsiteY5" fmla="*/ 1909138 h 1909138"/>
                <a:gd name="connsiteX6" fmla="*/ 0 w 12192000"/>
                <a:gd name="connsiteY6" fmla="*/ 1909138 h 1909138"/>
                <a:gd name="connsiteX7" fmla="*/ 0 w 12192000"/>
                <a:gd name="connsiteY7" fmla="*/ 0 h 190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92000" h="1909138">
                  <a:moveTo>
                    <a:pt x="0" y="0"/>
                  </a:moveTo>
                  <a:lnTo>
                    <a:pt x="227719" y="142350"/>
                  </a:lnTo>
                  <a:cubicBezTo>
                    <a:pt x="1777640" y="1065981"/>
                    <a:pt x="3836554" y="1628919"/>
                    <a:pt x="6096001" y="1628919"/>
                  </a:cubicBezTo>
                  <a:cubicBezTo>
                    <a:pt x="8355448" y="1628919"/>
                    <a:pt x="10414362" y="1065981"/>
                    <a:pt x="11964283" y="142350"/>
                  </a:cubicBezTo>
                  <a:lnTo>
                    <a:pt x="12192000" y="1"/>
                  </a:lnTo>
                  <a:lnTo>
                    <a:pt x="12192000" y="1909138"/>
                  </a:lnTo>
                  <a:lnTo>
                    <a:pt x="0" y="19091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8F1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chemeClr val="tx1"/>
                </a:solidFill>
              </a:endParaRPr>
            </a:p>
          </p:txBody>
        </p:sp>
        <p:sp>
          <p:nvSpPr>
            <p:cNvPr id="12" name="Freeform: Shape 83">
              <a:extLst>
                <a:ext uri="{FF2B5EF4-FFF2-40B4-BE49-F238E27FC236}">
                  <a16:creationId xmlns:a16="http://schemas.microsoft.com/office/drawing/2014/main" id="{F9C80C8E-5A49-482B-8FB1-2FEACFCA5ACA}"/>
                </a:ext>
              </a:extLst>
            </p:cNvPr>
            <p:cNvSpPr/>
            <p:nvPr/>
          </p:nvSpPr>
          <p:spPr>
            <a:xfrm>
              <a:off x="-609600" y="5563853"/>
              <a:ext cx="12192000" cy="1294147"/>
            </a:xfrm>
            <a:custGeom>
              <a:avLst/>
              <a:gdLst>
                <a:gd name="connsiteX0" fmla="*/ 0 w 12192000"/>
                <a:gd name="connsiteY0" fmla="*/ 0 h 1909138"/>
                <a:gd name="connsiteX1" fmla="*/ 227719 w 12192000"/>
                <a:gd name="connsiteY1" fmla="*/ 142350 h 1909138"/>
                <a:gd name="connsiteX2" fmla="*/ 6096001 w 12192000"/>
                <a:gd name="connsiteY2" fmla="*/ 1628919 h 1909138"/>
                <a:gd name="connsiteX3" fmla="*/ 11964283 w 12192000"/>
                <a:gd name="connsiteY3" fmla="*/ 142350 h 1909138"/>
                <a:gd name="connsiteX4" fmla="*/ 12192000 w 12192000"/>
                <a:gd name="connsiteY4" fmla="*/ 1 h 1909138"/>
                <a:gd name="connsiteX5" fmla="*/ 12192000 w 12192000"/>
                <a:gd name="connsiteY5" fmla="*/ 1909138 h 1909138"/>
                <a:gd name="connsiteX6" fmla="*/ 0 w 12192000"/>
                <a:gd name="connsiteY6" fmla="*/ 1909138 h 1909138"/>
                <a:gd name="connsiteX7" fmla="*/ 0 w 12192000"/>
                <a:gd name="connsiteY7" fmla="*/ 0 h 190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92000" h="1909138">
                  <a:moveTo>
                    <a:pt x="0" y="0"/>
                  </a:moveTo>
                  <a:lnTo>
                    <a:pt x="227719" y="142350"/>
                  </a:lnTo>
                  <a:cubicBezTo>
                    <a:pt x="1777640" y="1065981"/>
                    <a:pt x="3836554" y="1628919"/>
                    <a:pt x="6096001" y="1628919"/>
                  </a:cubicBezTo>
                  <a:cubicBezTo>
                    <a:pt x="8355448" y="1628919"/>
                    <a:pt x="10414362" y="1065981"/>
                    <a:pt x="11964283" y="142350"/>
                  </a:cubicBezTo>
                  <a:lnTo>
                    <a:pt x="12192000" y="1"/>
                  </a:lnTo>
                  <a:lnTo>
                    <a:pt x="12192000" y="1909138"/>
                  </a:lnTo>
                  <a:lnTo>
                    <a:pt x="0" y="19091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AC2F9">
                <a:alpha val="11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chemeClr val="tx1"/>
                </a:solidFill>
              </a:endParaRPr>
            </a:p>
          </p:txBody>
        </p:sp>
      </p:grpSp>
      <p:pic>
        <p:nvPicPr>
          <p:cNvPr id="13" name="Imagen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55" y="506010"/>
            <a:ext cx="583563" cy="583563"/>
          </a:xfrm>
          <a:prstGeom prst="rect">
            <a:avLst/>
          </a:prstGeom>
        </p:spPr>
      </p:pic>
      <p:pic>
        <p:nvPicPr>
          <p:cNvPr id="14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56593" y="1196433"/>
            <a:ext cx="5219700" cy="501386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5" name="Rectángulo 14"/>
          <p:cNvSpPr/>
          <p:nvPr/>
        </p:nvSpPr>
        <p:spPr>
          <a:xfrm>
            <a:off x="5975668" y="2791965"/>
            <a:ext cx="4835207" cy="1446550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600" b="1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Según tipo combustible:</a:t>
            </a:r>
          </a:p>
          <a:p>
            <a:pPr algn="just">
              <a:spcBef>
                <a:spcPct val="50000"/>
              </a:spcBef>
            </a:pPr>
            <a:r>
              <a:rPr lang="es-ES_tradnl" sz="1600" b="1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	a. Combustible sólido :  1. Base doble</a:t>
            </a:r>
          </a:p>
          <a:p>
            <a:pPr algn="just">
              <a:spcBef>
                <a:spcPct val="50000"/>
              </a:spcBef>
            </a:pPr>
            <a:r>
              <a:rPr lang="es-ES_tradnl" sz="1600" b="1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			        2. Composita</a:t>
            </a:r>
          </a:p>
          <a:p>
            <a:pPr algn="just">
              <a:spcBef>
                <a:spcPct val="50000"/>
              </a:spcBef>
            </a:pPr>
            <a:r>
              <a:rPr lang="es-ES_tradnl" sz="1600" b="1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	b. Combustible líquido 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6477000" y="1133963"/>
            <a:ext cx="441007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_tradnl" sz="3200" b="1" u="sng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Clasificación</a:t>
            </a:r>
            <a:r>
              <a:rPr lang="es-ES_tradnl" sz="24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s-ES_tradnl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marL="457200" indent="-457200" algn="r">
              <a:buAutoNum type="alphaLcParenR"/>
            </a:pPr>
            <a:r>
              <a:rPr lang="es-ES_tradnl" sz="2400" b="1" dirty="0">
                <a:solidFill>
                  <a:schemeClr val="accent5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Según tipo de combustible</a:t>
            </a:r>
          </a:p>
          <a:p>
            <a:pPr marL="457200" indent="-457200" algn="r">
              <a:buAutoNum type="alphaLcParenR"/>
            </a:pPr>
            <a:r>
              <a:rPr lang="es-ES_tradnl" sz="2400" b="1" dirty="0">
                <a:solidFill>
                  <a:schemeClr val="accent5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Según su función</a:t>
            </a:r>
          </a:p>
        </p:txBody>
      </p:sp>
      <p:sp>
        <p:nvSpPr>
          <p:cNvPr id="18" name="Rectángulo 17"/>
          <p:cNvSpPr/>
          <p:nvPr/>
        </p:nvSpPr>
        <p:spPr>
          <a:xfrm>
            <a:off x="5975668" y="4444257"/>
            <a:ext cx="4835207" cy="1446550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600" b="1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Concepto de interés:</a:t>
            </a:r>
          </a:p>
          <a:p>
            <a:pPr algn="just">
              <a:spcBef>
                <a:spcPct val="50000"/>
              </a:spcBef>
            </a:pPr>
            <a:r>
              <a:rPr lang="es-ES_tradnl" sz="1600" b="1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	a. Cantidad de impulso</a:t>
            </a:r>
          </a:p>
          <a:p>
            <a:pPr algn="just">
              <a:spcBef>
                <a:spcPct val="50000"/>
              </a:spcBef>
            </a:pPr>
            <a:r>
              <a:rPr lang="es-ES_tradnl" sz="1600" b="1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	b. Efecto Venturi</a:t>
            </a:r>
          </a:p>
          <a:p>
            <a:pPr algn="just">
              <a:spcBef>
                <a:spcPct val="50000"/>
              </a:spcBef>
            </a:pPr>
            <a:r>
              <a:rPr lang="es-ES_tradnl" sz="1600" b="1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	c. Toberas</a:t>
            </a:r>
          </a:p>
        </p:txBody>
      </p:sp>
    </p:spTree>
    <p:extLst>
      <p:ext uri="{BB962C8B-B14F-4D97-AF65-F5344CB8AC3E}">
        <p14:creationId xmlns:p14="http://schemas.microsoft.com/office/powerpoint/2010/main" val="13014296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1999" cy="2014175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CuadroTexto 21"/>
          <p:cNvSpPr txBox="1"/>
          <p:nvPr/>
        </p:nvSpPr>
        <p:spPr>
          <a:xfrm>
            <a:off x="247541" y="2460629"/>
            <a:ext cx="43416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_tradnl" sz="4800" b="1" u="sng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Combustibles </a:t>
            </a:r>
            <a:r>
              <a:rPr lang="es-ES_tradnl" sz="4800" b="1" u="sng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Sólidos</a:t>
            </a:r>
          </a:p>
        </p:txBody>
      </p:sp>
      <p:grpSp>
        <p:nvGrpSpPr>
          <p:cNvPr id="10" name="Group 81">
            <a:extLst>
              <a:ext uri="{FF2B5EF4-FFF2-40B4-BE49-F238E27FC236}">
                <a16:creationId xmlns:a16="http://schemas.microsoft.com/office/drawing/2014/main" id="{714A87C3-3EFB-4722-BF0D-17138DEB6B2B}"/>
              </a:ext>
            </a:extLst>
          </p:cNvPr>
          <p:cNvGrpSpPr/>
          <p:nvPr/>
        </p:nvGrpSpPr>
        <p:grpSpPr>
          <a:xfrm>
            <a:off x="-609600" y="4948862"/>
            <a:ext cx="12801600" cy="1909138"/>
            <a:chOff x="-609600" y="4948862"/>
            <a:chExt cx="12801600" cy="1909138"/>
          </a:xfrm>
        </p:grpSpPr>
        <p:sp>
          <p:nvSpPr>
            <p:cNvPr id="11" name="Freeform: Shape 82">
              <a:extLst>
                <a:ext uri="{FF2B5EF4-FFF2-40B4-BE49-F238E27FC236}">
                  <a16:creationId xmlns:a16="http://schemas.microsoft.com/office/drawing/2014/main" id="{EC99197A-1F6B-4498-BD1A-1E735D7E4EB6}"/>
                </a:ext>
              </a:extLst>
            </p:cNvPr>
            <p:cNvSpPr/>
            <p:nvPr/>
          </p:nvSpPr>
          <p:spPr>
            <a:xfrm>
              <a:off x="0" y="4948862"/>
              <a:ext cx="12192000" cy="1909138"/>
            </a:xfrm>
            <a:custGeom>
              <a:avLst/>
              <a:gdLst>
                <a:gd name="connsiteX0" fmla="*/ 0 w 12192000"/>
                <a:gd name="connsiteY0" fmla="*/ 0 h 1909138"/>
                <a:gd name="connsiteX1" fmla="*/ 227719 w 12192000"/>
                <a:gd name="connsiteY1" fmla="*/ 142350 h 1909138"/>
                <a:gd name="connsiteX2" fmla="*/ 6096001 w 12192000"/>
                <a:gd name="connsiteY2" fmla="*/ 1628919 h 1909138"/>
                <a:gd name="connsiteX3" fmla="*/ 11964283 w 12192000"/>
                <a:gd name="connsiteY3" fmla="*/ 142350 h 1909138"/>
                <a:gd name="connsiteX4" fmla="*/ 12192000 w 12192000"/>
                <a:gd name="connsiteY4" fmla="*/ 1 h 1909138"/>
                <a:gd name="connsiteX5" fmla="*/ 12192000 w 12192000"/>
                <a:gd name="connsiteY5" fmla="*/ 1909138 h 1909138"/>
                <a:gd name="connsiteX6" fmla="*/ 0 w 12192000"/>
                <a:gd name="connsiteY6" fmla="*/ 1909138 h 1909138"/>
                <a:gd name="connsiteX7" fmla="*/ 0 w 12192000"/>
                <a:gd name="connsiteY7" fmla="*/ 0 h 190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92000" h="1909138">
                  <a:moveTo>
                    <a:pt x="0" y="0"/>
                  </a:moveTo>
                  <a:lnTo>
                    <a:pt x="227719" y="142350"/>
                  </a:lnTo>
                  <a:cubicBezTo>
                    <a:pt x="1777640" y="1065981"/>
                    <a:pt x="3836554" y="1628919"/>
                    <a:pt x="6096001" y="1628919"/>
                  </a:cubicBezTo>
                  <a:cubicBezTo>
                    <a:pt x="8355448" y="1628919"/>
                    <a:pt x="10414362" y="1065981"/>
                    <a:pt x="11964283" y="142350"/>
                  </a:cubicBezTo>
                  <a:lnTo>
                    <a:pt x="12192000" y="1"/>
                  </a:lnTo>
                  <a:lnTo>
                    <a:pt x="12192000" y="1909138"/>
                  </a:lnTo>
                  <a:lnTo>
                    <a:pt x="0" y="19091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8F1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chemeClr val="tx1"/>
                </a:solidFill>
              </a:endParaRPr>
            </a:p>
          </p:txBody>
        </p:sp>
        <p:sp>
          <p:nvSpPr>
            <p:cNvPr id="12" name="Freeform: Shape 83">
              <a:extLst>
                <a:ext uri="{FF2B5EF4-FFF2-40B4-BE49-F238E27FC236}">
                  <a16:creationId xmlns:a16="http://schemas.microsoft.com/office/drawing/2014/main" id="{F9C80C8E-5A49-482B-8FB1-2FEACFCA5ACA}"/>
                </a:ext>
              </a:extLst>
            </p:cNvPr>
            <p:cNvSpPr/>
            <p:nvPr/>
          </p:nvSpPr>
          <p:spPr>
            <a:xfrm>
              <a:off x="-609600" y="5563853"/>
              <a:ext cx="12192000" cy="1294147"/>
            </a:xfrm>
            <a:custGeom>
              <a:avLst/>
              <a:gdLst>
                <a:gd name="connsiteX0" fmla="*/ 0 w 12192000"/>
                <a:gd name="connsiteY0" fmla="*/ 0 h 1909138"/>
                <a:gd name="connsiteX1" fmla="*/ 227719 w 12192000"/>
                <a:gd name="connsiteY1" fmla="*/ 142350 h 1909138"/>
                <a:gd name="connsiteX2" fmla="*/ 6096001 w 12192000"/>
                <a:gd name="connsiteY2" fmla="*/ 1628919 h 1909138"/>
                <a:gd name="connsiteX3" fmla="*/ 11964283 w 12192000"/>
                <a:gd name="connsiteY3" fmla="*/ 142350 h 1909138"/>
                <a:gd name="connsiteX4" fmla="*/ 12192000 w 12192000"/>
                <a:gd name="connsiteY4" fmla="*/ 1 h 1909138"/>
                <a:gd name="connsiteX5" fmla="*/ 12192000 w 12192000"/>
                <a:gd name="connsiteY5" fmla="*/ 1909138 h 1909138"/>
                <a:gd name="connsiteX6" fmla="*/ 0 w 12192000"/>
                <a:gd name="connsiteY6" fmla="*/ 1909138 h 1909138"/>
                <a:gd name="connsiteX7" fmla="*/ 0 w 12192000"/>
                <a:gd name="connsiteY7" fmla="*/ 0 h 190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92000" h="1909138">
                  <a:moveTo>
                    <a:pt x="0" y="0"/>
                  </a:moveTo>
                  <a:lnTo>
                    <a:pt x="227719" y="142350"/>
                  </a:lnTo>
                  <a:cubicBezTo>
                    <a:pt x="1777640" y="1065981"/>
                    <a:pt x="3836554" y="1628919"/>
                    <a:pt x="6096001" y="1628919"/>
                  </a:cubicBezTo>
                  <a:cubicBezTo>
                    <a:pt x="8355448" y="1628919"/>
                    <a:pt x="10414362" y="1065981"/>
                    <a:pt x="11964283" y="142350"/>
                  </a:cubicBezTo>
                  <a:lnTo>
                    <a:pt x="12192000" y="1"/>
                  </a:lnTo>
                  <a:lnTo>
                    <a:pt x="12192000" y="1909138"/>
                  </a:lnTo>
                  <a:lnTo>
                    <a:pt x="0" y="19091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AC2F9">
                <a:alpha val="11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chemeClr val="tx1"/>
                </a:solidFill>
              </a:endParaRPr>
            </a:p>
          </p:txBody>
        </p:sp>
      </p:grpSp>
      <p:pic>
        <p:nvPicPr>
          <p:cNvPr id="13" name="Imagen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55" y="506010"/>
            <a:ext cx="583563" cy="583563"/>
          </a:xfrm>
          <a:prstGeom prst="rect">
            <a:avLst/>
          </a:prstGeom>
        </p:spPr>
      </p:pic>
      <p:pic>
        <p:nvPicPr>
          <p:cNvPr id="14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56591" y="1293200"/>
            <a:ext cx="5219700" cy="45646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7" name="CuadroTexto 16"/>
          <p:cNvSpPr txBox="1"/>
          <p:nvPr/>
        </p:nvSpPr>
        <p:spPr>
          <a:xfrm>
            <a:off x="6161404" y="1472938"/>
            <a:ext cx="44100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800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Características</a:t>
            </a:r>
            <a:r>
              <a:rPr lang="es-ES_tradnl" sz="2800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s-ES_tradnl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5994717" y="2520678"/>
            <a:ext cx="4981575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spcBef>
                <a:spcPct val="50000"/>
              </a:spcBef>
              <a:buAutoNum type="arabicPeriod"/>
            </a:pPr>
            <a:r>
              <a:rPr lang="es-ES_tradnl" dirty="0">
                <a:solidFill>
                  <a:schemeClr val="accent5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Poseen alta potencia disponible lo que les permite alta maniobrabilidad.</a:t>
            </a:r>
          </a:p>
          <a:p>
            <a:pPr marL="342900" indent="-342900" algn="just">
              <a:spcBef>
                <a:spcPct val="50000"/>
              </a:spcBef>
              <a:buAutoNum type="arabicPeriod"/>
            </a:pPr>
            <a:r>
              <a:rPr lang="es-ES_tradnl" dirty="0">
                <a:solidFill>
                  <a:schemeClr val="accent5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Permite diseño de misiles de tamaño reducido y poco peso</a:t>
            </a:r>
          </a:p>
          <a:p>
            <a:pPr marL="342900" indent="-342900" algn="just">
              <a:spcBef>
                <a:spcPct val="50000"/>
              </a:spcBef>
              <a:buAutoNum type="arabicPeriod"/>
            </a:pPr>
            <a:r>
              <a:rPr lang="es-ES_tradnl" dirty="0">
                <a:solidFill>
                  <a:schemeClr val="accent5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Aumenta las necesidades de mantenimiento y costos de operación.</a:t>
            </a:r>
          </a:p>
          <a:p>
            <a:pPr marL="342900" indent="-342900" algn="just">
              <a:spcBef>
                <a:spcPct val="50000"/>
              </a:spcBef>
              <a:buAutoNum type="arabicPeriod"/>
            </a:pPr>
            <a:r>
              <a:rPr lang="es-ES_tradnl" dirty="0">
                <a:solidFill>
                  <a:schemeClr val="accent5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Poca disponibilidad de combustible no permite grandes alcances efectivos (70 - 80 Kms.)</a:t>
            </a:r>
          </a:p>
        </p:txBody>
      </p:sp>
    </p:spTree>
    <p:extLst>
      <p:ext uri="{BB962C8B-B14F-4D97-AF65-F5344CB8AC3E}">
        <p14:creationId xmlns:p14="http://schemas.microsoft.com/office/powerpoint/2010/main" val="37338011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0" y="0"/>
            <a:ext cx="12192000" cy="2300288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1999" cy="2014175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93" y="363135"/>
            <a:ext cx="583563" cy="583563"/>
          </a:xfrm>
          <a:prstGeom prst="rect">
            <a:avLst/>
          </a:prstGeom>
        </p:spPr>
      </p:pic>
      <p:sp>
        <p:nvSpPr>
          <p:cNvPr id="19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0" y="2300288"/>
            <a:ext cx="12192000" cy="4550272"/>
          </a:xfrm>
          <a:prstGeom prst="rect">
            <a:avLst/>
          </a:prstGeom>
          <a:solidFill>
            <a:srgbClr val="DCEC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5" name="Grupo 24"/>
          <p:cNvGrpSpPr/>
          <p:nvPr/>
        </p:nvGrpSpPr>
        <p:grpSpPr>
          <a:xfrm>
            <a:off x="4157979" y="2501529"/>
            <a:ext cx="7583642" cy="4240000"/>
            <a:chOff x="-244122" y="5285380"/>
            <a:chExt cx="4212919" cy="1145685"/>
          </a:xfrm>
        </p:grpSpPr>
        <p:grpSp>
          <p:nvGrpSpPr>
            <p:cNvPr id="29" name="Grupo 28"/>
            <p:cNvGrpSpPr/>
            <p:nvPr/>
          </p:nvGrpSpPr>
          <p:grpSpPr>
            <a:xfrm>
              <a:off x="-244122" y="5285380"/>
              <a:ext cx="4212919" cy="1145685"/>
              <a:chOff x="-1384484" y="876311"/>
              <a:chExt cx="6955835" cy="5648166"/>
            </a:xfrm>
          </p:grpSpPr>
          <p:pic>
            <p:nvPicPr>
              <p:cNvPr id="35" name="Picture 2"/>
              <p:cNvPicPr>
                <a:picLocks noChangeAspect="1" noChangeArrowheads="1"/>
              </p:cNvPicPr>
              <p:nvPr/>
            </p:nvPicPr>
            <p:blipFill>
              <a:blip r:embed="rId3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1384484" y="885836"/>
                <a:ext cx="6955835" cy="5629117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36" name="Rectangle 1"/>
              <p:cNvSpPr/>
              <p:nvPr/>
            </p:nvSpPr>
            <p:spPr>
              <a:xfrm>
                <a:off x="-1384484" y="876311"/>
                <a:ext cx="6955835" cy="5648166"/>
              </a:xfrm>
              <a:prstGeom prst="rect">
                <a:avLst/>
              </a:prstGeom>
              <a:solidFill>
                <a:srgbClr val="002060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4" name="CuadroTexto 33"/>
            <p:cNvSpPr txBox="1"/>
            <p:nvPr/>
          </p:nvSpPr>
          <p:spPr>
            <a:xfrm>
              <a:off x="-131438" y="5388733"/>
              <a:ext cx="3987551" cy="9938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_tradnl" sz="2000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1. Pulso Reactores (V-1 y V-2)</a:t>
              </a:r>
            </a:p>
            <a:p>
              <a:pPr marL="266700">
                <a:spcBef>
                  <a:spcPct val="50000"/>
                </a:spcBef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Usado en II G.M., velocidades de 450 nudos, limitado por frecuencia de ciclos de accionamiento de la rejilla (50 a 200 cpm)</a:t>
              </a:r>
            </a:p>
            <a:p>
              <a:pPr>
                <a:spcBef>
                  <a:spcPct val="50000"/>
                </a:spcBef>
              </a:pPr>
              <a:r>
                <a:rPr lang="es-ES_tradnl" sz="2000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2.</a:t>
              </a: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s-ES_tradnl" sz="2000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Estrator Reactor (RAM JET( (Sea Dart; Otomat)</a:t>
              </a:r>
            </a:p>
            <a:p>
              <a:pPr marL="266700" algn="just">
                <a:spcBef>
                  <a:spcPct val="50000"/>
                </a:spcBef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Mejora la eficiencia a altas velocidades, incorpora un  difusor de combustible modificado. Alcanza velocidades sobre 3 Mach. Emplea combustible especial</a:t>
              </a:r>
            </a:p>
            <a:p>
              <a:pPr algn="just">
                <a:spcBef>
                  <a:spcPct val="50000"/>
                </a:spcBef>
              </a:pPr>
              <a:r>
                <a:rPr lang="es-ES_tradnl" sz="2000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3. Turbo Reactor (TURBO JET) ( </a:t>
              </a:r>
              <a:r>
                <a:rPr lang="es-ES_tradnl" sz="2000" b="1" dirty="0" err="1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Harpoon</a:t>
              </a:r>
              <a:r>
                <a:rPr lang="es-ES_tradnl" sz="2000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; </a:t>
              </a:r>
              <a:r>
                <a:rPr lang="es-ES_tradnl" sz="2000" b="1" dirty="0" err="1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Tomahawk</a:t>
              </a:r>
              <a:r>
                <a:rPr lang="es-ES_tradnl" sz="2000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)</a:t>
              </a:r>
            </a:p>
            <a:p>
              <a:pPr marL="266700" algn="just">
                <a:spcBef>
                  <a:spcPct val="50000"/>
                </a:spcBef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Excesivo consumo de Kerosene (A1-A2 </a:t>
              </a:r>
              <a:r>
                <a:rPr lang="es-ES_tradnl" dirty="0" err="1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ó</a:t>
              </a: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 A3) a baja   altura. Reacciona lento a ordenes de control.</a:t>
              </a:r>
              <a:endParaRPr lang="es-ES_tradnl" sz="2000" b="1" dirty="0">
                <a:solidFill>
                  <a:schemeClr val="accent5">
                    <a:lumMod val="20000"/>
                    <a:lumOff val="8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sp>
        <p:nvSpPr>
          <p:cNvPr id="22" name="CuadroTexto 21"/>
          <p:cNvSpPr txBox="1"/>
          <p:nvPr/>
        </p:nvSpPr>
        <p:spPr>
          <a:xfrm>
            <a:off x="242391" y="3714298"/>
            <a:ext cx="38760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4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Reactores </a:t>
            </a:r>
            <a:r>
              <a:rPr lang="es-ES_tradnl" sz="48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Atmosféricos</a:t>
            </a:r>
            <a:r>
              <a:rPr lang="es-ES_tradnl" sz="24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s-ES_tradnl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</p:txBody>
      </p:sp>
      <p:sp>
        <p:nvSpPr>
          <p:cNvPr id="2" name="Rectángulo 1"/>
          <p:cNvSpPr/>
          <p:nvPr/>
        </p:nvSpPr>
        <p:spPr>
          <a:xfrm>
            <a:off x="4171949" y="599098"/>
            <a:ext cx="364807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L" sz="24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SISTEMAS DE ARMAS</a:t>
            </a:r>
          </a:p>
          <a:p>
            <a:pPr algn="ctr"/>
            <a:r>
              <a:rPr lang="es-ES_tradnl" sz="3200" b="1" dirty="0">
                <a:solidFill>
                  <a:schemeClr val="accent4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MISILES</a:t>
            </a:r>
            <a:r>
              <a:rPr lang="es-ES" sz="3200" b="1" dirty="0">
                <a:solidFill>
                  <a:schemeClr val="accent4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s-ES" b="1" dirty="0">
                <a:solidFill>
                  <a:schemeClr val="bg1"/>
                </a:solidFill>
                <a:latin typeface="High Tower Text" panose="02040502050506030303" pitchFamily="18" charset="0"/>
              </a:rPr>
              <a:t>    </a:t>
            </a:r>
            <a:endParaRPr lang="es-CL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211989" y="4985988"/>
            <a:ext cx="34956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solidFill>
                  <a:srgbClr val="002060"/>
                </a:solidFill>
                <a:latin typeface="High Tower Text" panose="02040502050506030303" pitchFamily="18" charset="0"/>
              </a:rPr>
              <a:t>(Ref: Capítulo 16 pág. 545 a 559 FRIEDEN)</a:t>
            </a:r>
            <a:endParaRPr lang="es-CL" sz="1600" b="1" dirty="0">
              <a:solidFill>
                <a:srgbClr val="002060"/>
              </a:solidFill>
              <a:latin typeface="High Tower Text" panose="020405020505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36632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1999" cy="2014175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CuadroTexto 21"/>
          <p:cNvSpPr txBox="1"/>
          <p:nvPr/>
        </p:nvSpPr>
        <p:spPr>
          <a:xfrm>
            <a:off x="990491" y="506010"/>
            <a:ext cx="106585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u="sng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Ventajas Comparativas de propulsores de reacción</a:t>
            </a:r>
          </a:p>
        </p:txBody>
      </p:sp>
      <p:grpSp>
        <p:nvGrpSpPr>
          <p:cNvPr id="10" name="Group 81">
            <a:extLst>
              <a:ext uri="{FF2B5EF4-FFF2-40B4-BE49-F238E27FC236}">
                <a16:creationId xmlns:a16="http://schemas.microsoft.com/office/drawing/2014/main" id="{714A87C3-3EFB-4722-BF0D-17138DEB6B2B}"/>
              </a:ext>
            </a:extLst>
          </p:cNvPr>
          <p:cNvGrpSpPr/>
          <p:nvPr/>
        </p:nvGrpSpPr>
        <p:grpSpPr>
          <a:xfrm>
            <a:off x="-609600" y="4948862"/>
            <a:ext cx="12801600" cy="1909138"/>
            <a:chOff x="-609600" y="4948862"/>
            <a:chExt cx="12801600" cy="1909138"/>
          </a:xfrm>
        </p:grpSpPr>
        <p:sp>
          <p:nvSpPr>
            <p:cNvPr id="11" name="Freeform: Shape 82">
              <a:extLst>
                <a:ext uri="{FF2B5EF4-FFF2-40B4-BE49-F238E27FC236}">
                  <a16:creationId xmlns:a16="http://schemas.microsoft.com/office/drawing/2014/main" id="{EC99197A-1F6B-4498-BD1A-1E735D7E4EB6}"/>
                </a:ext>
              </a:extLst>
            </p:cNvPr>
            <p:cNvSpPr/>
            <p:nvPr/>
          </p:nvSpPr>
          <p:spPr>
            <a:xfrm>
              <a:off x="0" y="4948862"/>
              <a:ext cx="12192000" cy="1909138"/>
            </a:xfrm>
            <a:custGeom>
              <a:avLst/>
              <a:gdLst>
                <a:gd name="connsiteX0" fmla="*/ 0 w 12192000"/>
                <a:gd name="connsiteY0" fmla="*/ 0 h 1909138"/>
                <a:gd name="connsiteX1" fmla="*/ 227719 w 12192000"/>
                <a:gd name="connsiteY1" fmla="*/ 142350 h 1909138"/>
                <a:gd name="connsiteX2" fmla="*/ 6096001 w 12192000"/>
                <a:gd name="connsiteY2" fmla="*/ 1628919 h 1909138"/>
                <a:gd name="connsiteX3" fmla="*/ 11964283 w 12192000"/>
                <a:gd name="connsiteY3" fmla="*/ 142350 h 1909138"/>
                <a:gd name="connsiteX4" fmla="*/ 12192000 w 12192000"/>
                <a:gd name="connsiteY4" fmla="*/ 1 h 1909138"/>
                <a:gd name="connsiteX5" fmla="*/ 12192000 w 12192000"/>
                <a:gd name="connsiteY5" fmla="*/ 1909138 h 1909138"/>
                <a:gd name="connsiteX6" fmla="*/ 0 w 12192000"/>
                <a:gd name="connsiteY6" fmla="*/ 1909138 h 1909138"/>
                <a:gd name="connsiteX7" fmla="*/ 0 w 12192000"/>
                <a:gd name="connsiteY7" fmla="*/ 0 h 190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92000" h="1909138">
                  <a:moveTo>
                    <a:pt x="0" y="0"/>
                  </a:moveTo>
                  <a:lnTo>
                    <a:pt x="227719" y="142350"/>
                  </a:lnTo>
                  <a:cubicBezTo>
                    <a:pt x="1777640" y="1065981"/>
                    <a:pt x="3836554" y="1628919"/>
                    <a:pt x="6096001" y="1628919"/>
                  </a:cubicBezTo>
                  <a:cubicBezTo>
                    <a:pt x="8355448" y="1628919"/>
                    <a:pt x="10414362" y="1065981"/>
                    <a:pt x="11964283" y="142350"/>
                  </a:cubicBezTo>
                  <a:lnTo>
                    <a:pt x="12192000" y="1"/>
                  </a:lnTo>
                  <a:lnTo>
                    <a:pt x="12192000" y="1909138"/>
                  </a:lnTo>
                  <a:lnTo>
                    <a:pt x="0" y="19091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8F1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chemeClr val="tx1"/>
                </a:solidFill>
              </a:endParaRPr>
            </a:p>
          </p:txBody>
        </p:sp>
        <p:sp>
          <p:nvSpPr>
            <p:cNvPr id="12" name="Freeform: Shape 83">
              <a:extLst>
                <a:ext uri="{FF2B5EF4-FFF2-40B4-BE49-F238E27FC236}">
                  <a16:creationId xmlns:a16="http://schemas.microsoft.com/office/drawing/2014/main" id="{F9C80C8E-5A49-482B-8FB1-2FEACFCA5ACA}"/>
                </a:ext>
              </a:extLst>
            </p:cNvPr>
            <p:cNvSpPr/>
            <p:nvPr/>
          </p:nvSpPr>
          <p:spPr>
            <a:xfrm>
              <a:off x="-609600" y="5563853"/>
              <a:ext cx="12192000" cy="1294147"/>
            </a:xfrm>
            <a:custGeom>
              <a:avLst/>
              <a:gdLst>
                <a:gd name="connsiteX0" fmla="*/ 0 w 12192000"/>
                <a:gd name="connsiteY0" fmla="*/ 0 h 1909138"/>
                <a:gd name="connsiteX1" fmla="*/ 227719 w 12192000"/>
                <a:gd name="connsiteY1" fmla="*/ 142350 h 1909138"/>
                <a:gd name="connsiteX2" fmla="*/ 6096001 w 12192000"/>
                <a:gd name="connsiteY2" fmla="*/ 1628919 h 1909138"/>
                <a:gd name="connsiteX3" fmla="*/ 11964283 w 12192000"/>
                <a:gd name="connsiteY3" fmla="*/ 142350 h 1909138"/>
                <a:gd name="connsiteX4" fmla="*/ 12192000 w 12192000"/>
                <a:gd name="connsiteY4" fmla="*/ 1 h 1909138"/>
                <a:gd name="connsiteX5" fmla="*/ 12192000 w 12192000"/>
                <a:gd name="connsiteY5" fmla="*/ 1909138 h 1909138"/>
                <a:gd name="connsiteX6" fmla="*/ 0 w 12192000"/>
                <a:gd name="connsiteY6" fmla="*/ 1909138 h 1909138"/>
                <a:gd name="connsiteX7" fmla="*/ 0 w 12192000"/>
                <a:gd name="connsiteY7" fmla="*/ 0 h 190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92000" h="1909138">
                  <a:moveTo>
                    <a:pt x="0" y="0"/>
                  </a:moveTo>
                  <a:lnTo>
                    <a:pt x="227719" y="142350"/>
                  </a:lnTo>
                  <a:cubicBezTo>
                    <a:pt x="1777640" y="1065981"/>
                    <a:pt x="3836554" y="1628919"/>
                    <a:pt x="6096001" y="1628919"/>
                  </a:cubicBezTo>
                  <a:cubicBezTo>
                    <a:pt x="8355448" y="1628919"/>
                    <a:pt x="10414362" y="1065981"/>
                    <a:pt x="11964283" y="142350"/>
                  </a:cubicBezTo>
                  <a:lnTo>
                    <a:pt x="12192000" y="1"/>
                  </a:lnTo>
                  <a:lnTo>
                    <a:pt x="12192000" y="1909138"/>
                  </a:lnTo>
                  <a:lnTo>
                    <a:pt x="0" y="19091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AC2F9">
                <a:alpha val="11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chemeClr val="tx1"/>
                </a:solidFill>
              </a:endParaRPr>
            </a:p>
          </p:txBody>
        </p:sp>
      </p:grpSp>
      <p:pic>
        <p:nvPicPr>
          <p:cNvPr id="13" name="Imagen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55" y="506010"/>
            <a:ext cx="583563" cy="583563"/>
          </a:xfrm>
          <a:prstGeom prst="rect">
            <a:avLst/>
          </a:prstGeom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26990" y="1367833"/>
            <a:ext cx="9538018" cy="518536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7892840"/>
              </p:ext>
            </p:extLst>
          </p:nvPr>
        </p:nvGraphicFramePr>
        <p:xfrm>
          <a:off x="1609724" y="1604114"/>
          <a:ext cx="8915399" cy="470645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444700">
                  <a:extLst>
                    <a:ext uri="{9D8B030D-6E8A-4147-A177-3AD203B41FA5}">
                      <a16:colId xmlns:a16="http://schemas.microsoft.com/office/drawing/2014/main" val="2007654874"/>
                    </a:ext>
                  </a:extLst>
                </a:gridCol>
                <a:gridCol w="2483506">
                  <a:extLst>
                    <a:ext uri="{9D8B030D-6E8A-4147-A177-3AD203B41FA5}">
                      <a16:colId xmlns:a16="http://schemas.microsoft.com/office/drawing/2014/main" val="2087580720"/>
                    </a:ext>
                  </a:extLst>
                </a:gridCol>
                <a:gridCol w="2263169">
                  <a:extLst>
                    <a:ext uri="{9D8B030D-6E8A-4147-A177-3AD203B41FA5}">
                      <a16:colId xmlns:a16="http://schemas.microsoft.com/office/drawing/2014/main" val="733184822"/>
                    </a:ext>
                  </a:extLst>
                </a:gridCol>
                <a:gridCol w="1724024">
                  <a:extLst>
                    <a:ext uri="{9D8B030D-6E8A-4147-A177-3AD203B41FA5}">
                      <a16:colId xmlns:a16="http://schemas.microsoft.com/office/drawing/2014/main" val="26577086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ES" sz="16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COHETE PROPELENTE</a:t>
                      </a:r>
                    </a:p>
                    <a:p>
                      <a:pPr marL="0" algn="ctr" defTabSz="914400" rtl="0" eaLnBrk="1" latinLnBrk="0" hangingPunct="1"/>
                      <a:r>
                        <a:rPr lang="es-ES" sz="16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SÓLIDO</a:t>
                      </a:r>
                      <a:endParaRPr lang="es-CL" sz="16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ES" sz="16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COHETE PROPELENTE</a:t>
                      </a:r>
                    </a:p>
                    <a:p>
                      <a:pPr marL="0" algn="ctr" defTabSz="914400" rtl="0" eaLnBrk="1" latinLnBrk="0" hangingPunct="1"/>
                      <a:r>
                        <a:rPr lang="es-ES" sz="16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LÍQUIDO</a:t>
                      </a:r>
                      <a:endParaRPr lang="es-CL" sz="16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ES" sz="16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RAMJET</a:t>
                      </a:r>
                      <a:endParaRPr lang="es-CL" sz="16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ES" sz="16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TURBOJET</a:t>
                      </a:r>
                      <a:endParaRPr lang="es-CL" sz="16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60076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Muy simple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Relativamente simple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Muy simple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Desarrolla empuje desde posición de reposo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24033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Velocidad ilimitada</a:t>
                      </a: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Prácticamente velocidad ilimitada hi</a:t>
                      </a: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No tiene partes móviles, obtiene oxígeno del aire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Consume solo parafina  de aviación.  Obtiene oxígeno del aire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55268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Opera en todo ambiente incluso en el vacío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Opera en todo ambiente incluso en el vacío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De bajo costo de operación y fabricación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Empuje es independiente de la velocidad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14355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Máximo empuje al despegue, sin partes móviles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Pocas partes móviles,  máximo empuje al despegue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Liviano y fácil de construir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Usa combustibles simples y comunes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39495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Puede ser almacenado full combustible, listo A  ser disparado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Usa booster más pequeño que las Ramjet y Turbojet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Usa combustibles comunes y puede ser impulsado por combustible sólido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300" dirty="0">
                        <a:solidFill>
                          <a:schemeClr val="bg1"/>
                        </a:solidFill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4608664"/>
                  </a:ext>
                </a:extLst>
              </a:tr>
              <a:tr h="698334">
                <a:tc>
                  <a:txBody>
                    <a:bodyPr/>
                    <a:lstStyle/>
                    <a:p>
                      <a:pPr algn="ctr"/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Supersónico, es eficiente a grandes velocidades y alturas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300" dirty="0">
                        <a:solidFill>
                          <a:schemeClr val="bg1"/>
                        </a:solidFill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14846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59920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1999" cy="2014175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CuadroTexto 21"/>
          <p:cNvSpPr txBox="1"/>
          <p:nvPr/>
        </p:nvSpPr>
        <p:spPr>
          <a:xfrm>
            <a:off x="990491" y="506010"/>
            <a:ext cx="106585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u="sng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Ventajas Comparativas de propulsores de reacción</a:t>
            </a:r>
            <a:r>
              <a:rPr lang="es-ES_tradnl" sz="32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s-ES_tradnl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(Cont.)</a:t>
            </a:r>
          </a:p>
        </p:txBody>
      </p:sp>
      <p:grpSp>
        <p:nvGrpSpPr>
          <p:cNvPr id="10" name="Group 81">
            <a:extLst>
              <a:ext uri="{FF2B5EF4-FFF2-40B4-BE49-F238E27FC236}">
                <a16:creationId xmlns:a16="http://schemas.microsoft.com/office/drawing/2014/main" id="{714A87C3-3EFB-4722-BF0D-17138DEB6B2B}"/>
              </a:ext>
            </a:extLst>
          </p:cNvPr>
          <p:cNvGrpSpPr/>
          <p:nvPr/>
        </p:nvGrpSpPr>
        <p:grpSpPr>
          <a:xfrm>
            <a:off x="-609600" y="4948862"/>
            <a:ext cx="12801600" cy="1909138"/>
            <a:chOff x="-609600" y="4948862"/>
            <a:chExt cx="12801600" cy="1909138"/>
          </a:xfrm>
        </p:grpSpPr>
        <p:sp>
          <p:nvSpPr>
            <p:cNvPr id="11" name="Freeform: Shape 82">
              <a:extLst>
                <a:ext uri="{FF2B5EF4-FFF2-40B4-BE49-F238E27FC236}">
                  <a16:creationId xmlns:a16="http://schemas.microsoft.com/office/drawing/2014/main" id="{EC99197A-1F6B-4498-BD1A-1E735D7E4EB6}"/>
                </a:ext>
              </a:extLst>
            </p:cNvPr>
            <p:cNvSpPr/>
            <p:nvPr/>
          </p:nvSpPr>
          <p:spPr>
            <a:xfrm>
              <a:off x="0" y="4948862"/>
              <a:ext cx="12192000" cy="1909138"/>
            </a:xfrm>
            <a:custGeom>
              <a:avLst/>
              <a:gdLst>
                <a:gd name="connsiteX0" fmla="*/ 0 w 12192000"/>
                <a:gd name="connsiteY0" fmla="*/ 0 h 1909138"/>
                <a:gd name="connsiteX1" fmla="*/ 227719 w 12192000"/>
                <a:gd name="connsiteY1" fmla="*/ 142350 h 1909138"/>
                <a:gd name="connsiteX2" fmla="*/ 6096001 w 12192000"/>
                <a:gd name="connsiteY2" fmla="*/ 1628919 h 1909138"/>
                <a:gd name="connsiteX3" fmla="*/ 11964283 w 12192000"/>
                <a:gd name="connsiteY3" fmla="*/ 142350 h 1909138"/>
                <a:gd name="connsiteX4" fmla="*/ 12192000 w 12192000"/>
                <a:gd name="connsiteY4" fmla="*/ 1 h 1909138"/>
                <a:gd name="connsiteX5" fmla="*/ 12192000 w 12192000"/>
                <a:gd name="connsiteY5" fmla="*/ 1909138 h 1909138"/>
                <a:gd name="connsiteX6" fmla="*/ 0 w 12192000"/>
                <a:gd name="connsiteY6" fmla="*/ 1909138 h 1909138"/>
                <a:gd name="connsiteX7" fmla="*/ 0 w 12192000"/>
                <a:gd name="connsiteY7" fmla="*/ 0 h 190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92000" h="1909138">
                  <a:moveTo>
                    <a:pt x="0" y="0"/>
                  </a:moveTo>
                  <a:lnTo>
                    <a:pt x="227719" y="142350"/>
                  </a:lnTo>
                  <a:cubicBezTo>
                    <a:pt x="1777640" y="1065981"/>
                    <a:pt x="3836554" y="1628919"/>
                    <a:pt x="6096001" y="1628919"/>
                  </a:cubicBezTo>
                  <a:cubicBezTo>
                    <a:pt x="8355448" y="1628919"/>
                    <a:pt x="10414362" y="1065981"/>
                    <a:pt x="11964283" y="142350"/>
                  </a:cubicBezTo>
                  <a:lnTo>
                    <a:pt x="12192000" y="1"/>
                  </a:lnTo>
                  <a:lnTo>
                    <a:pt x="12192000" y="1909138"/>
                  </a:lnTo>
                  <a:lnTo>
                    <a:pt x="0" y="19091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8F1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chemeClr val="tx1"/>
                </a:solidFill>
              </a:endParaRPr>
            </a:p>
          </p:txBody>
        </p:sp>
        <p:sp>
          <p:nvSpPr>
            <p:cNvPr id="12" name="Freeform: Shape 83">
              <a:extLst>
                <a:ext uri="{FF2B5EF4-FFF2-40B4-BE49-F238E27FC236}">
                  <a16:creationId xmlns:a16="http://schemas.microsoft.com/office/drawing/2014/main" id="{F9C80C8E-5A49-482B-8FB1-2FEACFCA5ACA}"/>
                </a:ext>
              </a:extLst>
            </p:cNvPr>
            <p:cNvSpPr/>
            <p:nvPr/>
          </p:nvSpPr>
          <p:spPr>
            <a:xfrm>
              <a:off x="-609600" y="5563853"/>
              <a:ext cx="12192000" cy="1294147"/>
            </a:xfrm>
            <a:custGeom>
              <a:avLst/>
              <a:gdLst>
                <a:gd name="connsiteX0" fmla="*/ 0 w 12192000"/>
                <a:gd name="connsiteY0" fmla="*/ 0 h 1909138"/>
                <a:gd name="connsiteX1" fmla="*/ 227719 w 12192000"/>
                <a:gd name="connsiteY1" fmla="*/ 142350 h 1909138"/>
                <a:gd name="connsiteX2" fmla="*/ 6096001 w 12192000"/>
                <a:gd name="connsiteY2" fmla="*/ 1628919 h 1909138"/>
                <a:gd name="connsiteX3" fmla="*/ 11964283 w 12192000"/>
                <a:gd name="connsiteY3" fmla="*/ 142350 h 1909138"/>
                <a:gd name="connsiteX4" fmla="*/ 12192000 w 12192000"/>
                <a:gd name="connsiteY4" fmla="*/ 1 h 1909138"/>
                <a:gd name="connsiteX5" fmla="*/ 12192000 w 12192000"/>
                <a:gd name="connsiteY5" fmla="*/ 1909138 h 1909138"/>
                <a:gd name="connsiteX6" fmla="*/ 0 w 12192000"/>
                <a:gd name="connsiteY6" fmla="*/ 1909138 h 1909138"/>
                <a:gd name="connsiteX7" fmla="*/ 0 w 12192000"/>
                <a:gd name="connsiteY7" fmla="*/ 0 h 190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92000" h="1909138">
                  <a:moveTo>
                    <a:pt x="0" y="0"/>
                  </a:moveTo>
                  <a:lnTo>
                    <a:pt x="227719" y="142350"/>
                  </a:lnTo>
                  <a:cubicBezTo>
                    <a:pt x="1777640" y="1065981"/>
                    <a:pt x="3836554" y="1628919"/>
                    <a:pt x="6096001" y="1628919"/>
                  </a:cubicBezTo>
                  <a:cubicBezTo>
                    <a:pt x="8355448" y="1628919"/>
                    <a:pt x="10414362" y="1065981"/>
                    <a:pt x="11964283" y="142350"/>
                  </a:cubicBezTo>
                  <a:lnTo>
                    <a:pt x="12192000" y="1"/>
                  </a:lnTo>
                  <a:lnTo>
                    <a:pt x="12192000" y="1909138"/>
                  </a:lnTo>
                  <a:lnTo>
                    <a:pt x="0" y="19091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AC2F9">
                <a:alpha val="11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chemeClr val="tx1"/>
                </a:solidFill>
              </a:endParaRPr>
            </a:p>
          </p:txBody>
        </p:sp>
      </p:grpSp>
      <p:pic>
        <p:nvPicPr>
          <p:cNvPr id="13" name="Imagen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55" y="506010"/>
            <a:ext cx="583563" cy="583563"/>
          </a:xfrm>
          <a:prstGeom prst="rect">
            <a:avLst/>
          </a:prstGeom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26990" y="1367833"/>
            <a:ext cx="9538018" cy="492819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6278899"/>
              </p:ext>
            </p:extLst>
          </p:nvPr>
        </p:nvGraphicFramePr>
        <p:xfrm>
          <a:off x="1638299" y="1705776"/>
          <a:ext cx="8915399" cy="422518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444700">
                  <a:extLst>
                    <a:ext uri="{9D8B030D-6E8A-4147-A177-3AD203B41FA5}">
                      <a16:colId xmlns:a16="http://schemas.microsoft.com/office/drawing/2014/main" val="2007654874"/>
                    </a:ext>
                  </a:extLst>
                </a:gridCol>
                <a:gridCol w="2317801">
                  <a:extLst>
                    <a:ext uri="{9D8B030D-6E8A-4147-A177-3AD203B41FA5}">
                      <a16:colId xmlns:a16="http://schemas.microsoft.com/office/drawing/2014/main" val="2087580720"/>
                    </a:ext>
                  </a:extLst>
                </a:gridCol>
                <a:gridCol w="2428874">
                  <a:extLst>
                    <a:ext uri="{9D8B030D-6E8A-4147-A177-3AD203B41FA5}">
                      <a16:colId xmlns:a16="http://schemas.microsoft.com/office/drawing/2014/main" val="733184822"/>
                    </a:ext>
                  </a:extLst>
                </a:gridCol>
                <a:gridCol w="1724024">
                  <a:extLst>
                    <a:ext uri="{9D8B030D-6E8A-4147-A177-3AD203B41FA5}">
                      <a16:colId xmlns:a16="http://schemas.microsoft.com/office/drawing/2014/main" val="2657708685"/>
                    </a:ext>
                  </a:extLst>
                </a:gridCol>
              </a:tblGrid>
              <a:tr h="642228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ES" sz="16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COHETE PROPELENTE</a:t>
                      </a:r>
                    </a:p>
                    <a:p>
                      <a:pPr marL="0" algn="ctr" defTabSz="914400" rtl="0" eaLnBrk="1" latinLnBrk="0" hangingPunct="1"/>
                      <a:r>
                        <a:rPr lang="es-ES" sz="16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SÓLIDO</a:t>
                      </a:r>
                      <a:endParaRPr lang="es-CL" sz="16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ES" sz="16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COHETE PROPELENTE</a:t>
                      </a:r>
                    </a:p>
                    <a:p>
                      <a:pPr marL="0" algn="ctr" defTabSz="914400" rtl="0" eaLnBrk="1" latinLnBrk="0" hangingPunct="1"/>
                      <a:r>
                        <a:rPr lang="es-ES" sz="16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LÍQUIDO</a:t>
                      </a:r>
                      <a:endParaRPr lang="es-CL" sz="16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ES" sz="16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RAMJET</a:t>
                      </a:r>
                      <a:endParaRPr lang="es-CL" sz="16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ES" sz="16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TURBOJET</a:t>
                      </a:r>
                      <a:endParaRPr lang="es-CL" sz="16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6007695"/>
                  </a:ext>
                </a:extLst>
              </a:tr>
              <a:tr h="760533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Gran consumo de combustible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Gran consumo de combustible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Necesita alta velocidad antes de iniciar su funcionamiento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Potencia limitada por  tensión en las palas de la turbina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2403344"/>
                  </a:ext>
                </a:extLst>
              </a:tr>
              <a:tr h="760533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 consume muy rápido</a:t>
                      </a: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 consume muy rápido</a:t>
                      </a: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Limitado a operar en  atmósfera con oxígeno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Limitado a operar en  atmósfera con oxígeno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5526822"/>
                  </a:ext>
                </a:extLst>
              </a:tr>
              <a:tr h="760533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De relativo corto alcance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De relativo corto alcance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Limitado a velocidades bajo las 3.600 [m/h]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Limitado a velocidades de hasta 3 mach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1435549"/>
                  </a:ext>
                </a:extLst>
              </a:tr>
              <a:tr h="760533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Frágil y sensible a las condiciones ambientales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No puede ser almacenado full combustible por largo tiempo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Motor complejo con varias partes móviles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3949526"/>
                  </a:ext>
                </a:extLst>
              </a:tr>
              <a:tr h="540824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Necesita largos chequeos antes de lanzarlo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46086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9735703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2001" cy="8099370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8 Rectángulo"/>
          <p:cNvSpPr/>
          <p:nvPr/>
        </p:nvSpPr>
        <p:spPr>
          <a:xfrm>
            <a:off x="3973945" y="4517471"/>
            <a:ext cx="4029290" cy="1057278"/>
          </a:xfrm>
          <a:prstGeom prst="rect">
            <a:avLst/>
          </a:prstGeom>
          <a:solidFill>
            <a:schemeClr val="accent4">
              <a:lumMod val="50000"/>
            </a:schemeClr>
          </a:solidFill>
          <a:ln w="38100" cap="flat" cmpd="sng" algn="ctr">
            <a:solidFill>
              <a:sysClr val="window" lastClr="FFFFFF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algn="ctr"/>
            <a:r>
              <a:rPr lang="es-CL" sz="36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¿ Preguntas ?</a:t>
            </a: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4074" y="371474"/>
            <a:ext cx="1149032" cy="1149032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9380" y="2038022"/>
            <a:ext cx="1978420" cy="196193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4504331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2001" cy="8099370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2268" y="751917"/>
            <a:ext cx="1149032" cy="1149032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3726120" y="2044005"/>
            <a:ext cx="473975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Código de Honor </a:t>
            </a:r>
            <a:r>
              <a:rPr lang="en-US" sz="4800" b="1" u="sng" dirty="0">
                <a:solidFill>
                  <a:schemeClr val="accent4">
                    <a:lumMod val="60000"/>
                    <a:lumOff val="4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Armada de Chile</a:t>
            </a:r>
            <a:endParaRPr lang="es-CL" sz="4800" b="1" u="sng" dirty="0">
              <a:solidFill>
                <a:schemeClr val="accent4">
                  <a:lumMod val="60000"/>
                  <a:lumOff val="40000"/>
                </a:schemeClr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1647825" y="3708539"/>
            <a:ext cx="90487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“En el combate tendré como consigna “vencer o morir” y en la paz, me prepararé para ello”</a:t>
            </a:r>
            <a:endParaRPr lang="es-CL" sz="4800" b="1" u="sng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874239" y="6160321"/>
            <a:ext cx="10781879" cy="40011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defTabSz="1009650">
              <a:tabLst>
                <a:tab pos="1435100" algn="l"/>
                <a:tab pos="2690813" algn="l"/>
                <a:tab pos="4125913" algn="l"/>
                <a:tab pos="5292725" algn="l"/>
              </a:tabLst>
            </a:pPr>
            <a:r>
              <a:rPr lang="es-CL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</a:rPr>
              <a:t>        </a:t>
            </a:r>
            <a:r>
              <a:rPr lang="es-CL" sz="20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Honor                                Patria                             Eficiencia                               Disciplina</a:t>
            </a:r>
          </a:p>
        </p:txBody>
      </p:sp>
    </p:spTree>
    <p:extLst>
      <p:ext uri="{BB962C8B-B14F-4D97-AF65-F5344CB8AC3E}">
        <p14:creationId xmlns:p14="http://schemas.microsoft.com/office/powerpoint/2010/main" val="248116979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1172</TotalTime>
  <Words>1705</Words>
  <Application>Microsoft Office PowerPoint</Application>
  <PresentationFormat>Panorámica</PresentationFormat>
  <Paragraphs>276</Paragraphs>
  <Slides>24</Slides>
  <Notes>0</Notes>
  <HiddenSlides>1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32" baseType="lpstr">
      <vt:lpstr>Arial</vt:lpstr>
      <vt:lpstr>Britannic Bold</vt:lpstr>
      <vt:lpstr>Calibri</vt:lpstr>
      <vt:lpstr>Calibri Light</vt:lpstr>
      <vt:lpstr>High Tower Text</vt:lpstr>
      <vt:lpstr>Segoe UI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Novoa Cortéz, Mauricio</dc:creator>
  <cp:lastModifiedBy>RONALD BAASCH BARBERIS</cp:lastModifiedBy>
  <cp:revision>76</cp:revision>
  <dcterms:created xsi:type="dcterms:W3CDTF">2022-12-09T11:51:08Z</dcterms:created>
  <dcterms:modified xsi:type="dcterms:W3CDTF">2024-10-04T14:05:06Z</dcterms:modified>
</cp:coreProperties>
</file>