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09" r:id="rId2"/>
    <p:sldId id="489" r:id="rId3"/>
    <p:sldId id="505" r:id="rId4"/>
    <p:sldId id="514" r:id="rId5"/>
    <p:sldId id="515" r:id="rId6"/>
    <p:sldId id="543" r:id="rId7"/>
    <p:sldId id="544" r:id="rId8"/>
    <p:sldId id="546" r:id="rId9"/>
    <p:sldId id="547" r:id="rId10"/>
    <p:sldId id="542" r:id="rId11"/>
    <p:sldId id="513" r:id="rId12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973A"/>
    <a:srgbClr val="FF3300"/>
    <a:srgbClr val="FFFFFF"/>
    <a:srgbClr val="003300"/>
    <a:srgbClr val="0033CC"/>
    <a:srgbClr val="D9D9D9"/>
    <a:srgbClr val="33CC33"/>
    <a:srgbClr val="FFFF99"/>
    <a:srgbClr val="0033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7" autoAdjust="0"/>
    <p:restoredTop sz="84029" autoAdjust="0"/>
  </p:normalViewPr>
  <p:slideViewPr>
    <p:cSldViewPr>
      <p:cViewPr varScale="1">
        <p:scale>
          <a:sx n="111" d="100"/>
          <a:sy n="111" d="100"/>
        </p:scale>
        <p:origin x="1530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1F813C1-07D1-4E99-916C-CE1E4FFA0C46}" type="datetimeFigureOut">
              <a:rPr lang="es-CL" smtClean="0"/>
              <a:pPr/>
              <a:t>03-10-2025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DDF7AB7-47F8-42AC-A48D-AD8DAAABB3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870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8C33D85-B31B-4F34-8FDD-46477995D0D0}" type="datetimeFigureOut">
              <a:rPr lang="es-CL" smtClean="0"/>
              <a:pPr/>
              <a:t>03-10-2025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8D5124F0-EF6E-46CB-9A80-F9EF2EC70CE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416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22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69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084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03998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039981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039981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14898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/>
              <a:t>RAE:  “Habilidad”: Capacidad y disposición para algo</a:t>
            </a:r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891FE7-DAD7-4DDA-AA72-AB7E7CB1B423}" type="slidenum">
              <a:rPr lang="es-CL" smtClean="0"/>
              <a:pPr>
                <a:defRPr/>
              </a:pPr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99873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10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859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22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3"/>
          <p:cNvSpPr/>
          <p:nvPr userDrawn="1"/>
        </p:nvSpPr>
        <p:spPr>
          <a:xfrm>
            <a:off x="0" y="1196752"/>
            <a:ext cx="9144000" cy="5661248"/>
          </a:xfrm>
          <a:prstGeom prst="roundRect">
            <a:avLst>
              <a:gd name="adj" fmla="val 0"/>
            </a:avLst>
          </a:prstGeom>
          <a:solidFill>
            <a:schemeClr val="bg1">
              <a:alpha val="85000"/>
            </a:schemeClr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redondeado 5"/>
          <p:cNvSpPr/>
          <p:nvPr userDrawn="1"/>
        </p:nvSpPr>
        <p:spPr>
          <a:xfrm>
            <a:off x="0" y="0"/>
            <a:ext cx="9144000" cy="1196752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noFill/>
              </a:ln>
            </a:endParaRPr>
          </a:p>
        </p:txBody>
      </p:sp>
      <p:pic>
        <p:nvPicPr>
          <p:cNvPr id="9" name="Picture 67" descr="de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624"/>
            <a:ext cx="720080" cy="914050"/>
          </a:xfrm>
          <a:prstGeom prst="rect">
            <a:avLst/>
          </a:prstGeom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5496" y="6356350"/>
            <a:ext cx="2133600" cy="365125"/>
          </a:xfrm>
        </p:spPr>
        <p:txBody>
          <a:bodyPr/>
          <a:lstStyle/>
          <a:p>
            <a:fld id="{7BA1A231-050B-4DBC-816C-4182A8ABB214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356350"/>
            <a:ext cx="2133600" cy="365125"/>
          </a:xfrm>
        </p:spPr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D5ED7-202B-4C8B-A2F8-65105AF0121D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55A78-78D8-4394-B84E-676DC268FEEE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8BD2-7F6F-4964-B921-F4C34899A6A3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1693-7410-446D-A6A8-E84FDB2E06C2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364C-48CB-4CC7-B6B8-327664A8FF86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D1A5-D1E3-4E4C-B8B4-6B11D84E086F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0C0F-EDDB-4698-BF5F-72EE998C2D6E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3B97-657D-42C0-A8A9-922453BC525F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65A8D-A853-4FAB-A404-CA08EF25436C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B6E80-EC1B-42E6-8E22-FFAA3D77E0BC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789648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96CA-1733-4D69-B276-54B714CB4E0C}" type="datetime1">
              <a:rPr lang="es-CL" smtClean="0"/>
              <a:pPr/>
              <a:t>03-10-2025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473033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i="0" u="none" strike="noStrike" dirty="0" smtClean="0">
                <a:solidFill>
                  <a:schemeClr val="tx2">
                    <a:lumMod val="75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“TÍTULO”</a:t>
            </a:r>
            <a:endParaRPr lang="es-CL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-924842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0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3" name="22 CuadroTexto"/>
          <p:cNvSpPr txBox="1"/>
          <p:nvPr/>
        </p:nvSpPr>
        <p:spPr>
          <a:xfrm>
            <a:off x="5364088" y="3883539"/>
            <a:ext cx="3600400" cy="156966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Profesora</a:t>
            </a:r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B. Ramírez T.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Curso:       4°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Alumnos: </a:t>
            </a: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endParaRPr lang="es-CL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	   Brigadier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26">
            <a:extLst>
              <a:ext uri="{FF2B5EF4-FFF2-40B4-BE49-F238E27FC236}">
                <a16:creationId xmlns:a16="http://schemas.microsoft.com/office/drawing/2014/main" id="{8D41CCBE-15C5-BF94-C7F1-404069B68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22 CuadroTexto">
            <a:extLst>
              <a:ext uri="{FF2B5EF4-FFF2-40B4-BE49-F238E27FC236}">
                <a16:creationId xmlns:a16="http://schemas.microsoft.com/office/drawing/2014/main" id="{C88359A5-3C87-028A-79CA-C29D06BE775F}"/>
              </a:ext>
            </a:extLst>
          </p:cNvPr>
          <p:cNvSpPr txBox="1"/>
          <p:nvPr/>
        </p:nvSpPr>
        <p:spPr>
          <a:xfrm>
            <a:off x="3483872" y="5873614"/>
            <a:ext cx="219760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XX </a:t>
            </a:r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octubre, </a:t>
            </a:r>
            <a:r>
              <a:rPr lang="es-CL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96325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/>
          <p:cNvSpPr/>
          <p:nvPr/>
        </p:nvSpPr>
        <p:spPr>
          <a:xfrm>
            <a:off x="112884" y="2996952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C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</a:t>
            </a:r>
            <a:endParaRPr lang="es-C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07504" y="2204864"/>
            <a:ext cx="4350560" cy="57606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.- Introducción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12884" y="3762997"/>
            <a:ext cx="4345179" cy="53009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C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.- Temas (respuesta a </a:t>
            </a:r>
            <a:r>
              <a:rPr lang="es-C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la(s) pregunta(s) </a:t>
            </a:r>
            <a:r>
              <a:rPr lang="es-CL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orientadoras) </a:t>
            </a:r>
            <a:endParaRPr lang="es-CL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17 Rectángulo"/>
          <p:cNvSpPr/>
          <p:nvPr/>
        </p:nvSpPr>
        <p:spPr>
          <a:xfrm>
            <a:off x="107503" y="4545124"/>
            <a:ext cx="4345179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4.- Conclusiones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6F8F56BE-E783-377D-F11B-434FF810325D}"/>
              </a:ext>
            </a:extLst>
          </p:cNvPr>
          <p:cNvSpPr txBox="1"/>
          <p:nvPr/>
        </p:nvSpPr>
        <p:spPr>
          <a:xfrm>
            <a:off x="1021316" y="1136251"/>
            <a:ext cx="2517551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sz="32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1DBF0F9F-B278-249D-D864-1F74310FEF51}"/>
              </a:ext>
            </a:extLst>
          </p:cNvPr>
          <p:cNvSpPr/>
          <p:nvPr/>
        </p:nvSpPr>
        <p:spPr>
          <a:xfrm>
            <a:off x="107504" y="5337212"/>
            <a:ext cx="4345178" cy="54006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5.- 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25 Rectángulo"/>
          <p:cNvSpPr/>
          <p:nvPr/>
        </p:nvSpPr>
        <p:spPr>
          <a:xfrm>
            <a:off x="5929322" y="3214686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ACÁ IMÁGENES</a:t>
            </a:r>
            <a:endParaRPr lang="es-CL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91229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49157" y="1556792"/>
            <a:ext cx="8385987" cy="1877112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ontextualización</a:t>
            </a:r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– Pregunta(s) 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 a preguntas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3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lang="es-CL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sp>
        <p:nvSpPr>
          <p:cNvPr id="31" name="Rectángulo redondeado 3">
            <a:extLst>
              <a:ext uri="{FF2B5EF4-FFF2-40B4-BE49-F238E27FC236}">
                <a16:creationId xmlns:a16="http://schemas.microsoft.com/office/drawing/2014/main" id="{AA4212C5-D2F7-CBDF-6006-BD15354A602A}"/>
              </a:ext>
            </a:extLst>
          </p:cNvPr>
          <p:cNvSpPr/>
          <p:nvPr/>
        </p:nvSpPr>
        <p:spPr>
          <a:xfrm>
            <a:off x="349157" y="3579800"/>
            <a:ext cx="8385987" cy="2630654"/>
          </a:xfrm>
          <a:prstGeom prst="roundRect">
            <a:avLst>
              <a:gd name="adj" fmla="val 0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CL" sz="2400" b="0" i="0" u="none" strike="noStrike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s-CL" sz="2400" b="0" i="0" u="sng" strike="noStrike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Punteo de </a:t>
            </a:r>
            <a:r>
              <a:rPr lang="es-CL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ideas a desarrollar</a:t>
            </a:r>
            <a:endParaRPr lang="es-ES" sz="2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26">
            <a:extLst>
              <a:ext uri="{FF2B5EF4-FFF2-40B4-BE49-F238E27FC236}">
                <a16:creationId xmlns:a16="http://schemas.microsoft.com/office/drawing/2014/main" id="{3DEDF0D7-8CA5-2780-200E-1A1542C78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10173" y="-859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0256951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1584176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Objetivo(s)</a:t>
            </a:r>
            <a:endParaRPr lang="es-ES" sz="2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3600" dirty="0"/>
              <a:t/>
            </a:r>
            <a:br>
              <a:rPr lang="es-CL" sz="3600" dirty="0"/>
            </a:br>
            <a:endParaRPr lang="es-ES" sz="3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- Pregunta(s)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Respuesta a preguntas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4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ángulo redondeado 3"/>
          <p:cNvSpPr/>
          <p:nvPr/>
        </p:nvSpPr>
        <p:spPr>
          <a:xfrm>
            <a:off x="359488" y="3854566"/>
            <a:ext cx="8385987" cy="1806682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Pregunta(s) </a:t>
            </a:r>
            <a:r>
              <a:rPr lang="es-ES" sz="2400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orintadora</a:t>
            </a:r>
            <a:r>
              <a:rPr lang="es-ES" sz="2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(s) </a:t>
            </a:r>
            <a:endParaRPr lang="es-ES" sz="2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3600" dirty="0"/>
              <a:t/>
            </a:r>
            <a:br>
              <a:rPr lang="es-CL" sz="3600" dirty="0"/>
            </a:br>
            <a:endParaRPr lang="es-ES" sz="3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976888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- Pregunta(s) 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 </a:t>
            </a:r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pregunta(s) 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5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634701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Objetivo(s)-Pregunta(s) 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 preguntas 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6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6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634701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– Pregunta(s)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Respuestas Preguntas</a:t>
            </a:r>
            <a:endParaRPr lang="es-CL" sz="1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634701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2000" u="sng" dirty="0" smtClean="0">
                <a:solidFill>
                  <a:schemeClr val="tx1"/>
                </a:solidFill>
              </a:rPr>
              <a:t>Conclusiones</a:t>
            </a:r>
            <a:endParaRPr lang="es-ES" sz="2000" u="sng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– Pregunta(s)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Respuestas Preguntas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8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8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3027281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ángulo redondeado 3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s-ES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formato APA 7</a:t>
            </a:r>
            <a:endParaRPr lang="es-E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 algn="ctr"/>
            <a:r>
              <a:rPr lang="es-C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Objetivo(s) – Pregunta(s)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Respuestas Preguntas</a:t>
            </a:r>
            <a:endParaRPr lang="es-CL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pic>
        <p:nvPicPr>
          <p:cNvPr id="17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20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2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  <p:sp>
        <p:nvSpPr>
          <p:cNvPr id="24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5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7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8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3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TÍTULO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7AA58621-4387-1D41-8CB2-45D6E3F1C1C1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EFA330E7-02F0-780D-0B79-443CECA4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9120044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10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0" name="Picture 26">
            <a:extLst>
              <a:ext uri="{FF2B5EF4-FFF2-40B4-BE49-F238E27FC236}">
                <a16:creationId xmlns:a16="http://schemas.microsoft.com/office/drawing/2014/main" id="{370AB6D5-EAE3-B5DB-959C-E6AD0B85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504708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 DE LA PRESENTACIÓN</a:t>
            </a:r>
          </a:p>
          <a:p>
            <a:pPr algn="ctr"/>
            <a:endParaRPr lang="es-ES" sz="40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4000" b="1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Gracias</a:t>
            </a:r>
            <a:endParaRPr lang="es-CL" sz="2800" b="1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0" name="Picture 26">
            <a:extLst>
              <a:ext uri="{FF2B5EF4-FFF2-40B4-BE49-F238E27FC236}">
                <a16:creationId xmlns:a16="http://schemas.microsoft.com/office/drawing/2014/main" id="{370AB6D5-EAE3-B5DB-959C-E6AD0B85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2963254"/>
      </p:ext>
    </p:extLst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3175">
          <a:solidFill>
            <a:schemeClr val="tx1"/>
          </a:solidFill>
        </a:ln>
      </a:spPr>
      <a:bodyPr rtlCol="0" anchor="ctr"/>
      <a:lstStyle>
        <a:defPPr algn="ctr">
          <a:defRPr sz="1000" b="1" dirty="0">
            <a:latin typeface="Calibri" pitchFamily="34" charset="0"/>
            <a:cs typeface="Calibri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39117</TotalTime>
  <Words>592</Words>
  <Application>Microsoft Office PowerPoint</Application>
  <PresentationFormat>Presentación en pantalla (4:3)</PresentationFormat>
  <Paragraphs>130</Paragraphs>
  <Slides>11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Blanca Ramírez T.</dc:creator>
  <cp:lastModifiedBy>I08 Decana - Asesora Estratégica Prof. Blanca Ramírez Torrejón</cp:lastModifiedBy>
  <cp:revision>1561</cp:revision>
  <cp:lastPrinted>2018-05-15T15:29:55Z</cp:lastPrinted>
  <dcterms:created xsi:type="dcterms:W3CDTF">2016-01-12T14:02:36Z</dcterms:created>
  <dcterms:modified xsi:type="dcterms:W3CDTF">2025-10-03T11:53:52Z</dcterms:modified>
</cp:coreProperties>
</file>