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8" r:id="rId3"/>
    <p:sldId id="259" r:id="rId4"/>
    <p:sldId id="260" r:id="rId5"/>
    <p:sldId id="262" r:id="rId6"/>
    <p:sldId id="263" r:id="rId7"/>
    <p:sldId id="264" r:id="rId8"/>
    <p:sldId id="265" r:id="rId9"/>
    <p:sldId id="266" r:id="rId10"/>
    <p:sldId id="267" r:id="rId11"/>
    <p:sldId id="268" r:id="rId12"/>
    <p:sldId id="269" r:id="rId1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9" d="100"/>
          <a:sy n="79" d="100"/>
        </p:scale>
        <p:origin x="73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2835086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4076767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25A0EC95-A1ED-4CF5-94BA-0F8CBC8B9B75}"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663771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25A0EC95-A1ED-4CF5-94BA-0F8CBC8B9B75}" type="datetimeFigureOut">
              <a:rPr lang="es-CL" smtClean="0"/>
              <a:t>29-12-2022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1972596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25A0EC95-A1ED-4CF5-94BA-0F8CBC8B9B75}" type="datetimeFigureOut">
              <a:rPr lang="es-CL" smtClean="0"/>
              <a:t>29-12-2022</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245016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25A0EC95-A1ED-4CF5-94BA-0F8CBC8B9B75}" type="datetimeFigureOut">
              <a:rPr lang="es-CL" smtClean="0"/>
              <a:t>29-12-2022</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1442827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5A0EC95-A1ED-4CF5-94BA-0F8CBC8B9B75}" type="datetimeFigureOut">
              <a:rPr lang="es-CL" smtClean="0"/>
              <a:t>29-12-2022</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4541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5A0EC95-A1ED-4CF5-94BA-0F8CBC8B9B75}" type="datetimeFigureOut">
              <a:rPr lang="es-CL" smtClean="0"/>
              <a:t>29-12-2022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2352296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5A0EC95-A1ED-4CF5-94BA-0F8CBC8B9B75}" type="datetimeFigureOut">
              <a:rPr lang="es-CL" smtClean="0"/>
              <a:t>29-12-2022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3728558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975062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12624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A0EC95-A1ED-4CF5-94BA-0F8CBC8B9B75}" type="datetimeFigureOut">
              <a:rPr lang="es-CL" smtClean="0"/>
              <a:t>29-12-2022</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3E3EA-7765-4837-948A-4EAE23C2F66B}" type="slidenum">
              <a:rPr lang="es-CL" smtClean="0"/>
              <a:t>‹Nº›</a:t>
            </a:fld>
            <a:endParaRPr lang="es-CL"/>
          </a:p>
        </p:txBody>
      </p:sp>
    </p:spTree>
    <p:extLst>
      <p:ext uri="{BB962C8B-B14F-4D97-AF65-F5344CB8AC3E}">
        <p14:creationId xmlns:p14="http://schemas.microsoft.com/office/powerpoint/2010/main" val="3368160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0.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8288" y="-4327"/>
            <a:ext cx="12184319" cy="6862327"/>
          </a:xfrm>
          <a:prstGeom prst="rect">
            <a:avLst/>
          </a:prstGeom>
        </p:spPr>
      </p:pic>
      <p:grpSp>
        <p:nvGrpSpPr>
          <p:cNvPr id="9" name="Grupo 8"/>
          <p:cNvGrpSpPr/>
          <p:nvPr/>
        </p:nvGrpSpPr>
        <p:grpSpPr>
          <a:xfrm>
            <a:off x="959935" y="1740742"/>
            <a:ext cx="4206798" cy="4605337"/>
            <a:chOff x="632832" y="1621796"/>
            <a:chExt cx="4206798" cy="4605337"/>
          </a:xfrm>
        </p:grpSpPr>
        <p:pic>
          <p:nvPicPr>
            <p:cNvPr id="3" name="Imagen 2"/>
            <p:cNvPicPr>
              <a:picLocks noChangeAspect="1"/>
            </p:cNvPicPr>
            <p:nvPr/>
          </p:nvPicPr>
          <p:blipFill>
            <a:blip r:embed="rId3"/>
            <a:stretch>
              <a:fillRect/>
            </a:stretch>
          </p:blipFill>
          <p:spPr>
            <a:xfrm>
              <a:off x="632832" y="1621796"/>
              <a:ext cx="4206798" cy="4605337"/>
            </a:xfrm>
            <a:prstGeom prst="rect">
              <a:avLst/>
            </a:prstGeom>
            <a:ln w="28575">
              <a:solidFill>
                <a:schemeClr val="tx1"/>
              </a:solidFill>
            </a:ln>
          </p:spPr>
        </p:pic>
        <p:sp>
          <p:nvSpPr>
            <p:cNvPr id="7" name="Rectángulo 6"/>
            <p:cNvSpPr/>
            <p:nvPr/>
          </p:nvSpPr>
          <p:spPr>
            <a:xfrm>
              <a:off x="952035" y="2503758"/>
              <a:ext cx="3568391" cy="2554545"/>
            </a:xfrm>
            <a:prstGeom prst="rect">
              <a:avLst/>
            </a:prstGeom>
          </p:spPr>
          <p:txBody>
            <a:bodyPr wrap="square">
              <a:spAutoFit/>
            </a:bodyPr>
            <a:lstStyle/>
            <a:p>
              <a:pPr algn="ctr"/>
              <a:r>
                <a:rPr lang="es-CL" sz="4000" b="0" i="0" u="none" strike="noStrike" dirty="0">
                  <a:solidFill>
                    <a:srgbClr val="151715"/>
                  </a:solidFill>
                  <a:effectLst/>
                  <a:latin typeface="Century Gothic" panose="020B0502020202020204" pitchFamily="34" charset="0"/>
                </a:rPr>
                <a:t>SISTEMA DE CONTROL DE FUEGO ANTIAÉREO</a:t>
              </a:r>
              <a:endParaRPr lang="es-CL" sz="4000" dirty="0">
                <a:solidFill>
                  <a:srgbClr val="151715"/>
                </a:solidFill>
                <a:effectLst/>
                <a:latin typeface="Century Gothic" panose="020B0502020202020204" pitchFamily="34" charset="0"/>
              </a:endParaRPr>
            </a:p>
          </p:txBody>
        </p:sp>
      </p:grpSp>
      <p:cxnSp>
        <p:nvCxnSpPr>
          <p:cNvPr id="11" name="Conector recto 10"/>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4" name="CuadroTexto 13"/>
          <p:cNvSpPr txBox="1"/>
          <p:nvPr/>
        </p:nvSpPr>
        <p:spPr>
          <a:xfrm>
            <a:off x="10321455" y="339373"/>
            <a:ext cx="726392" cy="276999"/>
          </a:xfrm>
          <a:prstGeom prst="rect">
            <a:avLst/>
          </a:prstGeom>
          <a:noFill/>
        </p:spPr>
        <p:txBody>
          <a:bodyPr wrap="square" rtlCol="0">
            <a:spAutoFit/>
          </a:bodyPr>
          <a:lstStyle/>
          <a:p>
            <a:pPr algn="ctr"/>
            <a:r>
              <a:rPr lang="es-ES" sz="1200" b="1" dirty="0">
                <a:latin typeface="Century Gothic" panose="020B0502020202020204" pitchFamily="34" charset="0"/>
              </a:rPr>
              <a:t>UT N°2</a:t>
            </a:r>
            <a:endParaRPr lang="es-CL" sz="1200" b="1" dirty="0">
              <a:latin typeface="Century Gothic" panose="020B0502020202020204" pitchFamily="34" charset="0"/>
            </a:endParaRPr>
          </a:p>
        </p:txBody>
      </p:sp>
      <p:pic>
        <p:nvPicPr>
          <p:cNvPr id="15" name="Imagen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pic>
        <p:nvPicPr>
          <p:cNvPr id="2" name="Imagen 1"/>
          <p:cNvPicPr>
            <a:picLocks noChangeAspect="1"/>
          </p:cNvPicPr>
          <p:nvPr/>
        </p:nvPicPr>
        <p:blipFill>
          <a:blip r:embed="rId5"/>
          <a:stretch>
            <a:fillRect/>
          </a:stretch>
        </p:blipFill>
        <p:spPr>
          <a:xfrm>
            <a:off x="6144956" y="2668255"/>
            <a:ext cx="4824179" cy="2631047"/>
          </a:xfrm>
          <a:prstGeom prst="rect">
            <a:avLst/>
          </a:prstGeom>
          <a:ln w="228600" cap="sq" cmpd="thickThin">
            <a:solidFill>
              <a:srgbClr val="000000"/>
            </a:solidFill>
            <a:prstDash val="solid"/>
            <a:miter lim="800000"/>
          </a:ln>
          <a:effectLst>
            <a:innerShdw blurRad="76200">
              <a:srgbClr val="000000"/>
            </a:innerShdw>
          </a:effectLst>
        </p:spPr>
      </p:pic>
      <p:sp>
        <p:nvSpPr>
          <p:cNvPr id="16" name="CuadroTexto 15"/>
          <p:cNvSpPr txBox="1"/>
          <p:nvPr/>
        </p:nvSpPr>
        <p:spPr>
          <a:xfrm>
            <a:off x="9455328" y="86646"/>
            <a:ext cx="2500238" cy="369332"/>
          </a:xfrm>
          <a:prstGeom prst="rect">
            <a:avLst/>
          </a:prstGeom>
          <a:noFill/>
        </p:spPr>
        <p:txBody>
          <a:bodyPr wrap="square" rtlCol="0">
            <a:spAutoFit/>
          </a:bodyPr>
          <a:lstStyle/>
          <a:p>
            <a:pPr algn="ctr"/>
            <a:r>
              <a:rPr lang="es-ES" dirty="0">
                <a:latin typeface="Century Gothic" panose="020B0502020202020204" pitchFamily="34" charset="0"/>
              </a:rPr>
              <a:t>Sistemas de Armas</a:t>
            </a:r>
            <a:endParaRPr lang="es-CL" dirty="0">
              <a:latin typeface="Century Gothic" panose="020B0502020202020204" pitchFamily="34" charset="0"/>
            </a:endParaRPr>
          </a:p>
        </p:txBody>
      </p:sp>
    </p:spTree>
    <p:extLst>
      <p:ext uri="{BB962C8B-B14F-4D97-AF65-F5344CB8AC3E}">
        <p14:creationId xmlns:p14="http://schemas.microsoft.com/office/powerpoint/2010/main" val="3734858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196" y="-4327"/>
            <a:ext cx="12184319" cy="6862327"/>
          </a:xfrm>
          <a:prstGeom prst="rect">
            <a:avLst/>
          </a:prstGeom>
        </p:spPr>
      </p:pic>
      <p:grpSp>
        <p:nvGrpSpPr>
          <p:cNvPr id="9" name="Grupo 8"/>
          <p:cNvGrpSpPr/>
          <p:nvPr/>
        </p:nvGrpSpPr>
        <p:grpSpPr>
          <a:xfrm>
            <a:off x="959935" y="1740742"/>
            <a:ext cx="4206798" cy="4605337"/>
            <a:chOff x="632832" y="1621796"/>
            <a:chExt cx="4206798" cy="4605337"/>
          </a:xfrm>
        </p:grpSpPr>
        <p:pic>
          <p:nvPicPr>
            <p:cNvPr id="3" name="Imagen 2"/>
            <p:cNvPicPr>
              <a:picLocks noChangeAspect="1"/>
            </p:cNvPicPr>
            <p:nvPr/>
          </p:nvPicPr>
          <p:blipFill>
            <a:blip r:embed="rId3"/>
            <a:stretch>
              <a:fillRect/>
            </a:stretch>
          </p:blipFill>
          <p:spPr>
            <a:xfrm>
              <a:off x="632832" y="1621796"/>
              <a:ext cx="4206798" cy="4605337"/>
            </a:xfrm>
            <a:prstGeom prst="rect">
              <a:avLst/>
            </a:prstGeom>
            <a:ln>
              <a:solidFill>
                <a:schemeClr val="tx1"/>
              </a:solidFill>
            </a:ln>
          </p:spPr>
        </p:pic>
        <p:sp>
          <p:nvSpPr>
            <p:cNvPr id="7" name="Rectángulo 6"/>
            <p:cNvSpPr/>
            <p:nvPr/>
          </p:nvSpPr>
          <p:spPr>
            <a:xfrm>
              <a:off x="952035" y="3204514"/>
              <a:ext cx="3568391" cy="1323439"/>
            </a:xfrm>
            <a:prstGeom prst="rect">
              <a:avLst/>
            </a:prstGeom>
          </p:spPr>
          <p:txBody>
            <a:bodyPr wrap="square">
              <a:spAutoFit/>
            </a:bodyPr>
            <a:lstStyle/>
            <a:p>
              <a:pPr algn="ctr"/>
              <a:r>
                <a:rPr lang="es-CL" sz="4000" b="0" i="0" u="none" strike="noStrike" dirty="0">
                  <a:solidFill>
                    <a:srgbClr val="151715"/>
                  </a:solidFill>
                  <a:effectLst/>
                  <a:latin typeface="Century Gothic" panose="020B0502020202020204" pitchFamily="34" charset="0"/>
                </a:rPr>
                <a:t>Objetivo de la Clase</a:t>
              </a:r>
              <a:endParaRPr lang="es-CL" sz="4000" dirty="0">
                <a:solidFill>
                  <a:srgbClr val="151715"/>
                </a:solidFill>
                <a:effectLst/>
                <a:latin typeface="Century Gothic" panose="020B0502020202020204" pitchFamily="34" charset="0"/>
              </a:endParaRPr>
            </a:p>
          </p:txBody>
        </p:sp>
      </p:grpSp>
      <p:sp>
        <p:nvSpPr>
          <p:cNvPr id="8" name="CuadroTexto 7"/>
          <p:cNvSpPr txBox="1"/>
          <p:nvPr/>
        </p:nvSpPr>
        <p:spPr>
          <a:xfrm>
            <a:off x="6371064" y="4847006"/>
            <a:ext cx="5662886" cy="1200329"/>
          </a:xfrm>
          <a:prstGeom prst="rect">
            <a:avLst/>
          </a:prstGeom>
          <a:noFill/>
        </p:spPr>
        <p:txBody>
          <a:bodyPr wrap="square" rtlCol="0">
            <a:spAutoFit/>
          </a:bodyPr>
          <a:lstStyle/>
          <a:p>
            <a:pPr>
              <a:lnSpc>
                <a:spcPct val="200000"/>
              </a:lnSpc>
            </a:pPr>
            <a:r>
              <a:rPr lang="es-CL" b="1" dirty="0"/>
              <a:t>PRESENTACIÓN DE HOY</a:t>
            </a:r>
          </a:p>
          <a:p>
            <a:pPr marL="285750" indent="-285750">
              <a:buFont typeface="Arial" panose="020B0604020202020204" pitchFamily="34" charset="0"/>
              <a:buChar char="•"/>
            </a:pPr>
            <a:r>
              <a:rPr lang="es-CL" dirty="0"/>
              <a:t>Descripción de un S.C.F</a:t>
            </a:r>
          </a:p>
          <a:p>
            <a:pPr marL="285750" indent="-285750">
              <a:buFont typeface="Arial" panose="020B0604020202020204" pitchFamily="34" charset="0"/>
              <a:buChar char="•"/>
            </a:pPr>
            <a:r>
              <a:rPr lang="es-CL" dirty="0"/>
              <a:t>Identificación del Subsistema asociado</a:t>
            </a:r>
          </a:p>
        </p:txBody>
      </p:sp>
      <p:cxnSp>
        <p:nvCxnSpPr>
          <p:cNvPr id="11" name="Conector recto 10"/>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2" name="CuadroTexto 11"/>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cxnSp>
        <p:nvCxnSpPr>
          <p:cNvPr id="13" name="Conector recto 12"/>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Imagen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spTree>
    <p:extLst>
      <p:ext uri="{BB962C8B-B14F-4D97-AF65-F5344CB8AC3E}">
        <p14:creationId xmlns:p14="http://schemas.microsoft.com/office/powerpoint/2010/main" val="3394636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4" name="AutoShape 5"/>
          <p:cNvSpPr>
            <a:spLocks noChangeArrowheads="1"/>
          </p:cNvSpPr>
          <p:nvPr/>
        </p:nvSpPr>
        <p:spPr bwMode="auto">
          <a:xfrm>
            <a:off x="2716891" y="2649392"/>
            <a:ext cx="1534379" cy="578882"/>
          </a:xfrm>
          <a:prstGeom prst="roundRect">
            <a:avLst>
              <a:gd name="adj" fmla="val 16667"/>
            </a:avLst>
          </a:prstGeom>
          <a:solidFill>
            <a:schemeClr val="accent4">
              <a:lumMod val="60000"/>
              <a:lumOff val="40000"/>
            </a:schemeClr>
          </a:solidFill>
          <a:ln w="12700" algn="ctr">
            <a:solidFill>
              <a:schemeClr val="tx1"/>
            </a:solidFill>
            <a:miter lim="800000"/>
            <a:headEnd/>
            <a:tailEnd/>
          </a:ln>
          <a:effectLst/>
        </p:spPr>
        <p:txBody>
          <a:bodyPr wrap="square">
            <a:spAutoFit/>
          </a:bodyPr>
          <a:lstStyle/>
          <a:p>
            <a:pPr algn="ctr"/>
            <a:r>
              <a:rPr lang="es-ES_tradnl" sz="1400" b="1" dirty="0"/>
              <a:t>RADAR REBUSCA </a:t>
            </a:r>
          </a:p>
          <a:p>
            <a:pPr algn="ctr"/>
            <a:r>
              <a:rPr lang="es-ES_tradnl" sz="1400" b="1" dirty="0"/>
              <a:t>AÉREA</a:t>
            </a:r>
            <a:endParaRPr lang="es-ES" sz="1400" b="1" dirty="0"/>
          </a:p>
        </p:txBody>
      </p:sp>
      <p:sp>
        <p:nvSpPr>
          <p:cNvPr id="21" name="Text Box 14"/>
          <p:cNvSpPr txBox="1">
            <a:spLocks noChangeArrowheads="1"/>
          </p:cNvSpPr>
          <p:nvPr/>
        </p:nvSpPr>
        <p:spPr bwMode="auto">
          <a:xfrm>
            <a:off x="7537822" y="2827311"/>
            <a:ext cx="1816048" cy="523220"/>
          </a:xfrm>
          <a:prstGeom prst="rect">
            <a:avLst/>
          </a:prstGeom>
          <a:noFill/>
          <a:ln w="9525">
            <a:noFill/>
            <a:miter lim="800000"/>
            <a:headEnd/>
            <a:tailEnd/>
          </a:ln>
          <a:effectLst/>
        </p:spPr>
        <p:txBody>
          <a:bodyPr wrap="square">
            <a:spAutoFit/>
          </a:bodyPr>
          <a:lstStyle/>
          <a:p>
            <a:pPr algn="l">
              <a:spcBef>
                <a:spcPct val="50000"/>
              </a:spcBef>
            </a:pPr>
            <a:r>
              <a:rPr lang="es-ES_tradnl" sz="1400" b="1" dirty="0"/>
              <a:t>RADAR DE CONTROL DE FUEGO</a:t>
            </a:r>
            <a:endParaRPr lang="es-ES" sz="1400" b="1" dirty="0"/>
          </a:p>
        </p:txBody>
      </p:sp>
      <p:pic>
        <p:nvPicPr>
          <p:cNvPr id="25" name="Picture 19" descr="WNBR_45-55_mk8_St_Albans"/>
          <p:cNvPicPr>
            <a:picLocks noChangeAspect="1" noChangeArrowheads="1"/>
          </p:cNvPicPr>
          <p:nvPr/>
        </p:nvPicPr>
        <p:blipFill>
          <a:blip r:embed="rId4" cstate="print"/>
          <a:srcRect/>
          <a:stretch>
            <a:fillRect/>
          </a:stretch>
        </p:blipFill>
        <p:spPr bwMode="auto">
          <a:xfrm>
            <a:off x="8628758" y="4310202"/>
            <a:ext cx="2994946" cy="16474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AutoShape 20"/>
          <p:cNvSpPr>
            <a:spLocks noChangeArrowheads="1"/>
          </p:cNvSpPr>
          <p:nvPr/>
        </p:nvSpPr>
        <p:spPr bwMode="auto">
          <a:xfrm>
            <a:off x="869016" y="3778102"/>
            <a:ext cx="1512886" cy="578882"/>
          </a:xfrm>
          <a:prstGeom prst="roundRect">
            <a:avLst>
              <a:gd name="adj" fmla="val 16667"/>
            </a:avLst>
          </a:prstGeom>
          <a:solidFill>
            <a:schemeClr val="accent4">
              <a:lumMod val="60000"/>
              <a:lumOff val="40000"/>
            </a:schemeClr>
          </a:solidFill>
          <a:ln w="12700" algn="ctr">
            <a:solidFill>
              <a:schemeClr val="tx1"/>
            </a:solidFill>
            <a:miter lim="800000"/>
            <a:headEnd/>
            <a:tailEnd/>
          </a:ln>
          <a:effectLst/>
        </p:spPr>
        <p:txBody>
          <a:bodyPr wrap="square">
            <a:spAutoFit/>
          </a:bodyPr>
          <a:lstStyle/>
          <a:p>
            <a:pPr algn="ctr"/>
            <a:r>
              <a:rPr lang="es-ES_tradnl" sz="1400" b="1" dirty="0"/>
              <a:t>RADAR REBUSCA </a:t>
            </a:r>
          </a:p>
          <a:p>
            <a:pPr algn="ctr"/>
            <a:r>
              <a:rPr lang="es-ES_tradnl" sz="1400" b="1" dirty="0"/>
              <a:t>DE SUPERFICIE</a:t>
            </a:r>
            <a:endParaRPr lang="es-ES" sz="1400" b="1" dirty="0"/>
          </a:p>
        </p:txBody>
      </p:sp>
      <p:sp>
        <p:nvSpPr>
          <p:cNvPr id="28" name="Text Box 19"/>
          <p:cNvSpPr txBox="1">
            <a:spLocks noChangeArrowheads="1"/>
          </p:cNvSpPr>
          <p:nvPr/>
        </p:nvSpPr>
        <p:spPr bwMode="auto">
          <a:xfrm>
            <a:off x="2778070" y="4067065"/>
            <a:ext cx="1260000" cy="2268000"/>
          </a:xfrm>
          <a:prstGeom prst="rect">
            <a:avLst/>
          </a:prstGeom>
          <a:solidFill>
            <a:srgbClr val="92D050"/>
          </a:solidFill>
          <a:ln w="38100" algn="ctr">
            <a:solidFill>
              <a:schemeClr val="tx1"/>
            </a:solidFill>
            <a:miter lim="800000"/>
            <a:headEnd/>
            <a:tailEnd/>
          </a:ln>
          <a:effectLst/>
        </p:spPr>
        <p:txBody>
          <a:bodyPr wrap="square">
            <a:spAutoFit/>
          </a:bodyPr>
          <a:lstStyle/>
          <a:p>
            <a:pPr algn="ctr">
              <a:spcBef>
                <a:spcPct val="50000"/>
              </a:spcBef>
            </a:pPr>
            <a:endParaRPr lang="es-ES_tradnl" sz="2800" dirty="0"/>
          </a:p>
          <a:p>
            <a:pPr algn="ctr">
              <a:spcBef>
                <a:spcPct val="50000"/>
              </a:spcBef>
            </a:pPr>
            <a:endParaRPr lang="es-ES_tradnl" sz="700" dirty="0"/>
          </a:p>
          <a:p>
            <a:pPr algn="ctr">
              <a:spcBef>
                <a:spcPct val="50000"/>
              </a:spcBef>
            </a:pPr>
            <a:r>
              <a:rPr lang="es-ES_tradnl" sz="2800" dirty="0"/>
              <a:t>C.I.C.</a:t>
            </a:r>
          </a:p>
          <a:p>
            <a:pPr algn="ctr">
              <a:spcBef>
                <a:spcPct val="50000"/>
              </a:spcBef>
            </a:pPr>
            <a:endParaRPr lang="es-ES_tradnl" sz="2800" dirty="0"/>
          </a:p>
          <a:p>
            <a:pPr algn="ctr">
              <a:spcBef>
                <a:spcPct val="50000"/>
              </a:spcBef>
            </a:pPr>
            <a:endParaRPr lang="es-ES" sz="2800" dirty="0"/>
          </a:p>
        </p:txBody>
      </p:sp>
      <p:sp>
        <p:nvSpPr>
          <p:cNvPr id="31" name="AutoShape 5"/>
          <p:cNvSpPr>
            <a:spLocks noChangeArrowheads="1"/>
          </p:cNvSpPr>
          <p:nvPr/>
        </p:nvSpPr>
        <p:spPr bwMode="auto">
          <a:xfrm>
            <a:off x="6003443" y="4474106"/>
            <a:ext cx="1534379" cy="1259919"/>
          </a:xfrm>
          <a:prstGeom prst="roundRect">
            <a:avLst>
              <a:gd name="adj" fmla="val 16667"/>
            </a:avLst>
          </a:prstGeom>
          <a:solidFill>
            <a:schemeClr val="accent4">
              <a:lumMod val="50000"/>
            </a:schemeClr>
          </a:solidFill>
          <a:ln w="12700" algn="ctr">
            <a:solidFill>
              <a:schemeClr val="tx1"/>
            </a:solidFill>
            <a:miter lim="800000"/>
            <a:headEnd/>
            <a:tailEnd/>
          </a:ln>
          <a:effectLst/>
        </p:spPr>
        <p:txBody>
          <a:bodyPr wrap="square">
            <a:spAutoFit/>
          </a:bodyPr>
          <a:lstStyle/>
          <a:p>
            <a:pPr algn="ctr"/>
            <a:endParaRPr lang="es-ES_tradnl" sz="600" b="1" dirty="0">
              <a:solidFill>
                <a:schemeClr val="bg1"/>
              </a:solidFill>
            </a:endParaRPr>
          </a:p>
          <a:p>
            <a:pPr algn="ctr"/>
            <a:endParaRPr lang="es-ES_tradnl" sz="1400" b="1" dirty="0">
              <a:solidFill>
                <a:schemeClr val="bg1"/>
              </a:solidFill>
            </a:endParaRPr>
          </a:p>
          <a:p>
            <a:pPr algn="ctr"/>
            <a:endParaRPr lang="es-ES_tradnl" sz="600" b="1" dirty="0">
              <a:solidFill>
                <a:schemeClr val="bg1"/>
              </a:solidFill>
            </a:endParaRPr>
          </a:p>
          <a:p>
            <a:pPr algn="ctr"/>
            <a:r>
              <a:rPr lang="es-ES_tradnl" sz="1400" b="1" dirty="0">
                <a:solidFill>
                  <a:schemeClr val="bg1"/>
                </a:solidFill>
              </a:rPr>
              <a:t>CENTRAL DE CONTROL </a:t>
            </a:r>
          </a:p>
          <a:p>
            <a:pPr algn="ctr"/>
            <a:r>
              <a:rPr lang="es-ES_tradnl" sz="1400" b="1" dirty="0">
                <a:solidFill>
                  <a:schemeClr val="bg1"/>
                </a:solidFill>
              </a:rPr>
              <a:t>DE FUEGO</a:t>
            </a:r>
            <a:endParaRPr lang="es-ES" sz="1400" b="1" dirty="0">
              <a:solidFill>
                <a:schemeClr val="bg1"/>
              </a:solidFill>
            </a:endParaRPr>
          </a:p>
        </p:txBody>
      </p:sp>
      <p:sp>
        <p:nvSpPr>
          <p:cNvPr id="32" name="28 Rectángulo redondeado"/>
          <p:cNvSpPr/>
          <p:nvPr/>
        </p:nvSpPr>
        <p:spPr>
          <a:xfrm>
            <a:off x="3733061" y="1030286"/>
            <a:ext cx="4235849"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Esquema General de un SCF</a:t>
            </a:r>
          </a:p>
        </p:txBody>
      </p:sp>
      <p:sp>
        <p:nvSpPr>
          <p:cNvPr id="33" name="Flecha arriba y abajo 32"/>
          <p:cNvSpPr/>
          <p:nvPr/>
        </p:nvSpPr>
        <p:spPr>
          <a:xfrm>
            <a:off x="3258519" y="3336870"/>
            <a:ext cx="299102" cy="623720"/>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Flecha arriba y abajo 33"/>
          <p:cNvSpPr/>
          <p:nvPr/>
        </p:nvSpPr>
        <p:spPr>
          <a:xfrm>
            <a:off x="6592833" y="3804646"/>
            <a:ext cx="299102" cy="623720"/>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5" name="Imagen 34"/>
          <p:cNvPicPr>
            <a:picLocks noChangeAspect="1"/>
          </p:cNvPicPr>
          <p:nvPr/>
        </p:nvPicPr>
        <p:blipFill>
          <a:blip r:embed="rId5"/>
          <a:stretch>
            <a:fillRect/>
          </a:stretch>
        </p:blipFill>
        <p:spPr>
          <a:xfrm flipH="1">
            <a:off x="6173709" y="2409491"/>
            <a:ext cx="1270048" cy="13554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7" name="Flecha izquierda y arriba 36"/>
          <p:cNvSpPr/>
          <p:nvPr/>
        </p:nvSpPr>
        <p:spPr>
          <a:xfrm flipH="1">
            <a:off x="1441938" y="4474106"/>
            <a:ext cx="1129897" cy="811185"/>
          </a:xfrm>
          <a:prstGeom prst="leftUp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8" name="Flecha arriba y abajo 37"/>
          <p:cNvSpPr/>
          <p:nvPr/>
        </p:nvSpPr>
        <p:spPr>
          <a:xfrm rot="16200000">
            <a:off x="4870967" y="4303473"/>
            <a:ext cx="360000" cy="1600038"/>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Flecha arriba y abajo 40"/>
          <p:cNvSpPr/>
          <p:nvPr/>
        </p:nvSpPr>
        <p:spPr>
          <a:xfrm rot="5400000">
            <a:off x="7852588" y="4822081"/>
            <a:ext cx="299102" cy="623720"/>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3" name="CuadroTexto 22"/>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1663442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2" name="28 Rectángulo redondeado"/>
          <p:cNvSpPr/>
          <p:nvPr/>
        </p:nvSpPr>
        <p:spPr>
          <a:xfrm>
            <a:off x="4002766" y="481985"/>
            <a:ext cx="4235849"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Esquema General de un SCF</a:t>
            </a:r>
          </a:p>
        </p:txBody>
      </p:sp>
      <p:grpSp>
        <p:nvGrpSpPr>
          <p:cNvPr id="22" name="74 Grupo"/>
          <p:cNvGrpSpPr/>
          <p:nvPr/>
        </p:nvGrpSpPr>
        <p:grpSpPr>
          <a:xfrm>
            <a:off x="2113450" y="1169868"/>
            <a:ext cx="7704138" cy="5368925"/>
            <a:chOff x="900112" y="188913"/>
            <a:chExt cx="7704138" cy="5368925"/>
          </a:xfrm>
        </p:grpSpPr>
        <p:grpSp>
          <p:nvGrpSpPr>
            <p:cNvPr id="23" name="Group 92"/>
            <p:cNvGrpSpPr>
              <a:grpSpLocks/>
            </p:cNvGrpSpPr>
            <p:nvPr/>
          </p:nvGrpSpPr>
          <p:grpSpPr bwMode="auto">
            <a:xfrm>
              <a:off x="1476376" y="765175"/>
              <a:ext cx="1447801" cy="1366838"/>
              <a:chOff x="930" y="482"/>
              <a:chExt cx="912" cy="861"/>
            </a:xfrm>
          </p:grpSpPr>
          <p:sp>
            <p:nvSpPr>
              <p:cNvPr id="105" name="AutoShape 4"/>
              <p:cNvSpPr>
                <a:spLocks noChangeArrowheads="1"/>
              </p:cNvSpPr>
              <p:nvPr/>
            </p:nvSpPr>
            <p:spPr bwMode="auto">
              <a:xfrm flipH="1">
                <a:off x="930" y="799"/>
                <a:ext cx="635" cy="544"/>
              </a:xfrm>
              <a:prstGeom prst="flowChartPunchedCard">
                <a:avLst/>
              </a:prstGeom>
              <a:solidFill>
                <a:srgbClr val="FFFF99"/>
              </a:solidFill>
              <a:ln w="9525">
                <a:solidFill>
                  <a:schemeClr val="tx1"/>
                </a:solidFill>
                <a:miter lim="800000"/>
                <a:headEnd/>
                <a:tailEnd/>
              </a:ln>
              <a:effectLst/>
            </p:spPr>
            <p:txBody>
              <a:bodyPr wrap="none" anchor="ctr"/>
              <a:lstStyle/>
              <a:p>
                <a:pPr algn="ctr"/>
                <a:r>
                  <a:rPr lang="es-ES_tradnl" sz="1100" b="1" dirty="0"/>
                  <a:t>DIRECTOR </a:t>
                </a:r>
              </a:p>
              <a:p>
                <a:pPr algn="ctr"/>
                <a:r>
                  <a:rPr lang="es-ES_tradnl" sz="1100" b="1" dirty="0"/>
                  <a:t>DE CONTROL</a:t>
                </a:r>
              </a:p>
              <a:p>
                <a:pPr algn="ctr"/>
                <a:r>
                  <a:rPr lang="es-ES_tradnl" sz="1100" b="1" dirty="0"/>
                  <a:t> DE FUEGO</a:t>
                </a:r>
                <a:endParaRPr lang="es-MX" sz="1100" b="1" dirty="0"/>
              </a:p>
            </p:txBody>
          </p:sp>
          <p:sp>
            <p:nvSpPr>
              <p:cNvPr id="106" name="Rectangle 5"/>
              <p:cNvSpPr>
                <a:spLocks noChangeArrowheads="1"/>
              </p:cNvSpPr>
              <p:nvPr/>
            </p:nvSpPr>
            <p:spPr bwMode="auto">
              <a:xfrm rot="-2946647">
                <a:off x="1497" y="776"/>
                <a:ext cx="136" cy="91"/>
              </a:xfrm>
              <a:prstGeom prst="rect">
                <a:avLst/>
              </a:prstGeom>
              <a:solidFill>
                <a:srgbClr val="FFFF66"/>
              </a:solidFill>
              <a:ln w="9525">
                <a:solidFill>
                  <a:schemeClr val="tx1"/>
                </a:solidFill>
                <a:miter lim="800000"/>
                <a:headEnd/>
                <a:tailEnd/>
              </a:ln>
              <a:effectLst/>
            </p:spPr>
            <p:txBody>
              <a:bodyPr wrap="none" anchor="ctr"/>
              <a:lstStyle/>
              <a:p>
                <a:endParaRPr lang="es-CL"/>
              </a:p>
            </p:txBody>
          </p:sp>
          <p:sp>
            <p:nvSpPr>
              <p:cNvPr id="107" name="Freeform 8"/>
              <p:cNvSpPr>
                <a:spLocks/>
              </p:cNvSpPr>
              <p:nvPr/>
            </p:nvSpPr>
            <p:spPr bwMode="auto">
              <a:xfrm>
                <a:off x="1565" y="482"/>
                <a:ext cx="277" cy="355"/>
              </a:xfrm>
              <a:custGeom>
                <a:avLst/>
                <a:gdLst/>
                <a:ahLst/>
                <a:cxnLst>
                  <a:cxn ang="0">
                    <a:pos x="83" y="0"/>
                  </a:cxn>
                  <a:cxn ang="0">
                    <a:pos x="40" y="58"/>
                  </a:cxn>
                  <a:cxn ang="0">
                    <a:pos x="14" y="126"/>
                  </a:cxn>
                  <a:cxn ang="0">
                    <a:pos x="6" y="227"/>
                  </a:cxn>
                  <a:cxn ang="0">
                    <a:pos x="48" y="312"/>
                  </a:cxn>
                  <a:cxn ang="0">
                    <a:pos x="124" y="346"/>
                  </a:cxn>
                  <a:cxn ang="0">
                    <a:pos x="209" y="354"/>
                  </a:cxn>
                  <a:cxn ang="0">
                    <a:pos x="243" y="354"/>
                  </a:cxn>
                  <a:cxn ang="0">
                    <a:pos x="277" y="346"/>
                  </a:cxn>
                </a:cxnLst>
                <a:rect l="0" t="0" r="r" b="b"/>
                <a:pathLst>
                  <a:path w="277" h="355">
                    <a:moveTo>
                      <a:pt x="83" y="0"/>
                    </a:moveTo>
                    <a:cubicBezTo>
                      <a:pt x="76" y="10"/>
                      <a:pt x="51" y="37"/>
                      <a:pt x="40" y="58"/>
                    </a:cubicBezTo>
                    <a:cubicBezTo>
                      <a:pt x="29" y="79"/>
                      <a:pt x="20" y="98"/>
                      <a:pt x="14" y="126"/>
                    </a:cubicBezTo>
                    <a:cubicBezTo>
                      <a:pt x="8" y="154"/>
                      <a:pt x="0" y="196"/>
                      <a:pt x="6" y="227"/>
                    </a:cubicBezTo>
                    <a:cubicBezTo>
                      <a:pt x="12" y="258"/>
                      <a:pt x="28" y="292"/>
                      <a:pt x="48" y="312"/>
                    </a:cubicBezTo>
                    <a:cubicBezTo>
                      <a:pt x="68" y="332"/>
                      <a:pt x="97" y="339"/>
                      <a:pt x="124" y="346"/>
                    </a:cubicBezTo>
                    <a:cubicBezTo>
                      <a:pt x="151" y="353"/>
                      <a:pt x="189" y="353"/>
                      <a:pt x="209" y="354"/>
                    </a:cubicBezTo>
                    <a:cubicBezTo>
                      <a:pt x="229" y="355"/>
                      <a:pt x="232" y="355"/>
                      <a:pt x="243" y="354"/>
                    </a:cubicBezTo>
                    <a:cubicBezTo>
                      <a:pt x="254" y="353"/>
                      <a:pt x="270" y="348"/>
                      <a:pt x="277" y="346"/>
                    </a:cubicBezTo>
                  </a:path>
                </a:pathLst>
              </a:custGeom>
              <a:noFill/>
              <a:ln w="57150" cmpd="sng">
                <a:solidFill>
                  <a:schemeClr val="tx1"/>
                </a:solidFill>
                <a:round/>
                <a:headEnd/>
                <a:tailEnd/>
              </a:ln>
              <a:effectLst/>
            </p:spPr>
            <p:txBody>
              <a:bodyPr/>
              <a:lstStyle/>
              <a:p>
                <a:endParaRPr lang="es-CL"/>
              </a:p>
            </p:txBody>
          </p:sp>
        </p:grpSp>
        <p:pic>
          <p:nvPicPr>
            <p:cNvPr id="27" name="Picture 18" descr="OT MEL DISPARANDO"/>
            <p:cNvPicPr>
              <a:picLocks noChangeAspect="1" noChangeArrowheads="1"/>
            </p:cNvPicPr>
            <p:nvPr/>
          </p:nvPicPr>
          <p:blipFill>
            <a:blip r:embed="rId4" cstate="print"/>
            <a:srcRect/>
            <a:stretch>
              <a:fillRect/>
            </a:stretch>
          </p:blipFill>
          <p:spPr bwMode="auto">
            <a:xfrm>
              <a:off x="6265863" y="2962275"/>
              <a:ext cx="2338387" cy="2122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9" name="Line 19"/>
            <p:cNvSpPr>
              <a:spLocks noChangeShapeType="1"/>
            </p:cNvSpPr>
            <p:nvPr/>
          </p:nvSpPr>
          <p:spPr bwMode="auto">
            <a:xfrm>
              <a:off x="3851275" y="4365625"/>
              <a:ext cx="360363" cy="0"/>
            </a:xfrm>
            <a:prstGeom prst="line">
              <a:avLst/>
            </a:prstGeom>
            <a:noFill/>
            <a:ln w="38100">
              <a:solidFill>
                <a:schemeClr val="tx1"/>
              </a:solidFill>
              <a:round/>
              <a:headEnd/>
              <a:tailEnd type="triangle" w="med" len="med"/>
            </a:ln>
            <a:effectLst/>
          </p:spPr>
          <p:txBody>
            <a:bodyPr/>
            <a:lstStyle/>
            <a:p>
              <a:endParaRPr lang="es-CL"/>
            </a:p>
          </p:txBody>
        </p:sp>
        <p:sp>
          <p:nvSpPr>
            <p:cNvPr id="30" name="Line 20"/>
            <p:cNvSpPr>
              <a:spLocks noChangeShapeType="1"/>
            </p:cNvSpPr>
            <p:nvPr/>
          </p:nvSpPr>
          <p:spPr bwMode="auto">
            <a:xfrm flipH="1">
              <a:off x="3851275" y="4581525"/>
              <a:ext cx="360363" cy="0"/>
            </a:xfrm>
            <a:prstGeom prst="line">
              <a:avLst/>
            </a:prstGeom>
            <a:noFill/>
            <a:ln w="38100">
              <a:solidFill>
                <a:schemeClr val="tx1"/>
              </a:solidFill>
              <a:round/>
              <a:headEnd/>
              <a:tailEnd type="triangle" w="med" len="med"/>
            </a:ln>
            <a:effectLst/>
          </p:spPr>
          <p:txBody>
            <a:bodyPr/>
            <a:lstStyle/>
            <a:p>
              <a:endParaRPr lang="es-CL"/>
            </a:p>
          </p:txBody>
        </p:sp>
        <p:sp>
          <p:nvSpPr>
            <p:cNvPr id="36" name="Line 21"/>
            <p:cNvSpPr>
              <a:spLocks noChangeShapeType="1"/>
            </p:cNvSpPr>
            <p:nvPr/>
          </p:nvSpPr>
          <p:spPr bwMode="auto">
            <a:xfrm>
              <a:off x="5508625" y="4365625"/>
              <a:ext cx="1008063" cy="358775"/>
            </a:xfrm>
            <a:prstGeom prst="line">
              <a:avLst/>
            </a:prstGeom>
            <a:noFill/>
            <a:ln w="28575">
              <a:solidFill>
                <a:schemeClr val="tx1"/>
              </a:solidFill>
              <a:round/>
              <a:headEnd/>
              <a:tailEnd type="triangle" w="med" len="med"/>
            </a:ln>
            <a:effectLst/>
          </p:spPr>
          <p:txBody>
            <a:bodyPr/>
            <a:lstStyle/>
            <a:p>
              <a:endParaRPr lang="es-CL"/>
            </a:p>
          </p:txBody>
        </p:sp>
        <p:sp>
          <p:nvSpPr>
            <p:cNvPr id="41" name="Line 22"/>
            <p:cNvSpPr>
              <a:spLocks noChangeShapeType="1"/>
            </p:cNvSpPr>
            <p:nvPr/>
          </p:nvSpPr>
          <p:spPr bwMode="auto">
            <a:xfrm>
              <a:off x="5508625" y="4581525"/>
              <a:ext cx="1008063" cy="215900"/>
            </a:xfrm>
            <a:prstGeom prst="line">
              <a:avLst/>
            </a:prstGeom>
            <a:noFill/>
            <a:ln w="38100">
              <a:solidFill>
                <a:schemeClr val="tx1"/>
              </a:solidFill>
              <a:round/>
              <a:headEnd/>
              <a:tailEnd type="triangle" w="med" len="med"/>
            </a:ln>
            <a:effectLst/>
          </p:spPr>
          <p:txBody>
            <a:bodyPr/>
            <a:lstStyle/>
            <a:p>
              <a:endParaRPr lang="es-CL"/>
            </a:p>
          </p:txBody>
        </p:sp>
        <p:sp>
          <p:nvSpPr>
            <p:cNvPr id="43" name="Line 24"/>
            <p:cNvSpPr>
              <a:spLocks noChangeShapeType="1"/>
            </p:cNvSpPr>
            <p:nvPr/>
          </p:nvSpPr>
          <p:spPr bwMode="auto">
            <a:xfrm>
              <a:off x="2700338" y="1196975"/>
              <a:ext cx="5688012" cy="0"/>
            </a:xfrm>
            <a:prstGeom prst="line">
              <a:avLst/>
            </a:prstGeom>
            <a:noFill/>
            <a:ln w="9525">
              <a:solidFill>
                <a:schemeClr val="tx1"/>
              </a:solidFill>
              <a:prstDash val="dash"/>
              <a:round/>
              <a:headEnd/>
              <a:tailEnd/>
            </a:ln>
            <a:effectLst/>
          </p:spPr>
          <p:txBody>
            <a:bodyPr/>
            <a:lstStyle/>
            <a:p>
              <a:endParaRPr lang="es-CL"/>
            </a:p>
          </p:txBody>
        </p:sp>
        <p:sp>
          <p:nvSpPr>
            <p:cNvPr id="44" name="Line 37"/>
            <p:cNvSpPr>
              <a:spLocks noChangeShapeType="1"/>
            </p:cNvSpPr>
            <p:nvPr/>
          </p:nvSpPr>
          <p:spPr bwMode="auto">
            <a:xfrm>
              <a:off x="1763713" y="2133600"/>
              <a:ext cx="0" cy="935038"/>
            </a:xfrm>
            <a:prstGeom prst="line">
              <a:avLst/>
            </a:prstGeom>
            <a:noFill/>
            <a:ln w="28575">
              <a:solidFill>
                <a:srgbClr val="FF3300"/>
              </a:solidFill>
              <a:round/>
              <a:headEnd/>
              <a:tailEnd type="triangle" w="med" len="med"/>
            </a:ln>
            <a:effectLst/>
          </p:spPr>
          <p:txBody>
            <a:bodyPr/>
            <a:lstStyle/>
            <a:p>
              <a:endParaRPr lang="es-CL"/>
            </a:p>
          </p:txBody>
        </p:sp>
        <p:sp>
          <p:nvSpPr>
            <p:cNvPr id="45" name="Line 38"/>
            <p:cNvSpPr>
              <a:spLocks noChangeShapeType="1"/>
            </p:cNvSpPr>
            <p:nvPr/>
          </p:nvSpPr>
          <p:spPr bwMode="auto">
            <a:xfrm>
              <a:off x="1979613" y="2133600"/>
              <a:ext cx="0" cy="935038"/>
            </a:xfrm>
            <a:prstGeom prst="line">
              <a:avLst/>
            </a:prstGeom>
            <a:noFill/>
            <a:ln w="28575">
              <a:solidFill>
                <a:schemeClr val="tx1"/>
              </a:solidFill>
              <a:round/>
              <a:headEnd/>
              <a:tailEnd type="triangle" w="med" len="med"/>
            </a:ln>
            <a:effectLst/>
          </p:spPr>
          <p:txBody>
            <a:bodyPr/>
            <a:lstStyle/>
            <a:p>
              <a:endParaRPr lang="es-CL"/>
            </a:p>
          </p:txBody>
        </p:sp>
        <p:sp>
          <p:nvSpPr>
            <p:cNvPr id="46" name="Line 39"/>
            <p:cNvSpPr>
              <a:spLocks noChangeShapeType="1"/>
            </p:cNvSpPr>
            <p:nvPr/>
          </p:nvSpPr>
          <p:spPr bwMode="auto">
            <a:xfrm>
              <a:off x="2268538" y="2133600"/>
              <a:ext cx="0" cy="935038"/>
            </a:xfrm>
            <a:prstGeom prst="line">
              <a:avLst/>
            </a:prstGeom>
            <a:noFill/>
            <a:ln w="28575">
              <a:solidFill>
                <a:srgbClr val="00CC00"/>
              </a:solidFill>
              <a:round/>
              <a:headEnd/>
              <a:tailEnd type="triangle" w="med" len="med"/>
            </a:ln>
            <a:effectLst/>
          </p:spPr>
          <p:txBody>
            <a:bodyPr/>
            <a:lstStyle/>
            <a:p>
              <a:endParaRPr lang="es-CL"/>
            </a:p>
          </p:txBody>
        </p:sp>
        <p:sp>
          <p:nvSpPr>
            <p:cNvPr id="47" name="Line 40"/>
            <p:cNvSpPr>
              <a:spLocks noChangeShapeType="1"/>
            </p:cNvSpPr>
            <p:nvPr/>
          </p:nvSpPr>
          <p:spPr bwMode="auto">
            <a:xfrm>
              <a:off x="1763713" y="3429000"/>
              <a:ext cx="0" cy="1152525"/>
            </a:xfrm>
            <a:prstGeom prst="line">
              <a:avLst/>
            </a:prstGeom>
            <a:noFill/>
            <a:ln w="28575">
              <a:solidFill>
                <a:srgbClr val="FF3300"/>
              </a:solidFill>
              <a:round/>
              <a:headEnd/>
              <a:tailEnd/>
            </a:ln>
            <a:effectLst/>
          </p:spPr>
          <p:txBody>
            <a:bodyPr/>
            <a:lstStyle/>
            <a:p>
              <a:endParaRPr lang="es-CL"/>
            </a:p>
          </p:txBody>
        </p:sp>
        <p:sp>
          <p:nvSpPr>
            <p:cNvPr id="48" name="Line 41"/>
            <p:cNvSpPr>
              <a:spLocks noChangeShapeType="1"/>
            </p:cNvSpPr>
            <p:nvPr/>
          </p:nvSpPr>
          <p:spPr bwMode="auto">
            <a:xfrm>
              <a:off x="1763713" y="4581525"/>
              <a:ext cx="792162" cy="0"/>
            </a:xfrm>
            <a:prstGeom prst="line">
              <a:avLst/>
            </a:prstGeom>
            <a:noFill/>
            <a:ln w="28575">
              <a:solidFill>
                <a:srgbClr val="FF3300"/>
              </a:solidFill>
              <a:round/>
              <a:headEnd/>
              <a:tailEnd type="triangle" w="med" len="med"/>
            </a:ln>
            <a:effectLst/>
          </p:spPr>
          <p:txBody>
            <a:bodyPr/>
            <a:lstStyle/>
            <a:p>
              <a:endParaRPr lang="es-CL"/>
            </a:p>
          </p:txBody>
        </p:sp>
        <p:sp>
          <p:nvSpPr>
            <p:cNvPr id="49" name="Line 42"/>
            <p:cNvSpPr>
              <a:spLocks noChangeShapeType="1"/>
            </p:cNvSpPr>
            <p:nvPr/>
          </p:nvSpPr>
          <p:spPr bwMode="auto">
            <a:xfrm>
              <a:off x="1908175" y="3429000"/>
              <a:ext cx="0" cy="1079500"/>
            </a:xfrm>
            <a:prstGeom prst="line">
              <a:avLst/>
            </a:prstGeom>
            <a:noFill/>
            <a:ln w="28575">
              <a:solidFill>
                <a:schemeClr val="tx1"/>
              </a:solidFill>
              <a:round/>
              <a:headEnd/>
              <a:tailEnd/>
            </a:ln>
            <a:effectLst/>
          </p:spPr>
          <p:txBody>
            <a:bodyPr/>
            <a:lstStyle/>
            <a:p>
              <a:endParaRPr lang="es-CL"/>
            </a:p>
          </p:txBody>
        </p:sp>
        <p:sp>
          <p:nvSpPr>
            <p:cNvPr id="50" name="Line 43"/>
            <p:cNvSpPr>
              <a:spLocks noChangeShapeType="1"/>
            </p:cNvSpPr>
            <p:nvPr/>
          </p:nvSpPr>
          <p:spPr bwMode="auto">
            <a:xfrm>
              <a:off x="1908175" y="4508500"/>
              <a:ext cx="647700" cy="0"/>
            </a:xfrm>
            <a:prstGeom prst="line">
              <a:avLst/>
            </a:prstGeom>
            <a:noFill/>
            <a:ln w="28575">
              <a:solidFill>
                <a:schemeClr val="tx1"/>
              </a:solidFill>
              <a:round/>
              <a:headEnd/>
              <a:tailEnd type="triangle" w="med" len="med"/>
            </a:ln>
            <a:effectLst/>
          </p:spPr>
          <p:txBody>
            <a:bodyPr/>
            <a:lstStyle/>
            <a:p>
              <a:endParaRPr lang="es-CL"/>
            </a:p>
          </p:txBody>
        </p:sp>
        <p:sp>
          <p:nvSpPr>
            <p:cNvPr id="51" name="Line 44"/>
            <p:cNvSpPr>
              <a:spLocks noChangeShapeType="1"/>
            </p:cNvSpPr>
            <p:nvPr/>
          </p:nvSpPr>
          <p:spPr bwMode="auto">
            <a:xfrm>
              <a:off x="2051050" y="3429000"/>
              <a:ext cx="0" cy="1008063"/>
            </a:xfrm>
            <a:prstGeom prst="line">
              <a:avLst/>
            </a:prstGeom>
            <a:noFill/>
            <a:ln w="28575">
              <a:solidFill>
                <a:srgbClr val="00CC00"/>
              </a:solidFill>
              <a:round/>
              <a:headEnd/>
              <a:tailEnd/>
            </a:ln>
            <a:effectLst/>
          </p:spPr>
          <p:txBody>
            <a:bodyPr/>
            <a:lstStyle/>
            <a:p>
              <a:endParaRPr lang="es-CL"/>
            </a:p>
          </p:txBody>
        </p:sp>
        <p:sp>
          <p:nvSpPr>
            <p:cNvPr id="52" name="Line 45"/>
            <p:cNvSpPr>
              <a:spLocks noChangeShapeType="1"/>
            </p:cNvSpPr>
            <p:nvPr/>
          </p:nvSpPr>
          <p:spPr bwMode="auto">
            <a:xfrm>
              <a:off x="2051050" y="4437063"/>
              <a:ext cx="504825" cy="0"/>
            </a:xfrm>
            <a:prstGeom prst="line">
              <a:avLst/>
            </a:prstGeom>
            <a:noFill/>
            <a:ln w="28575">
              <a:solidFill>
                <a:srgbClr val="00CC00"/>
              </a:solidFill>
              <a:round/>
              <a:headEnd/>
              <a:tailEnd type="triangle" w="med" len="med"/>
            </a:ln>
            <a:effectLst/>
          </p:spPr>
          <p:txBody>
            <a:bodyPr/>
            <a:lstStyle/>
            <a:p>
              <a:endParaRPr lang="es-CL"/>
            </a:p>
          </p:txBody>
        </p:sp>
        <p:sp>
          <p:nvSpPr>
            <p:cNvPr id="53" name="Line 48"/>
            <p:cNvSpPr>
              <a:spLocks noChangeShapeType="1"/>
            </p:cNvSpPr>
            <p:nvPr/>
          </p:nvSpPr>
          <p:spPr bwMode="auto">
            <a:xfrm>
              <a:off x="2771775" y="3429000"/>
              <a:ext cx="0" cy="863600"/>
            </a:xfrm>
            <a:prstGeom prst="line">
              <a:avLst/>
            </a:prstGeom>
            <a:noFill/>
            <a:ln w="76200">
              <a:solidFill>
                <a:schemeClr val="accent2"/>
              </a:solidFill>
              <a:round/>
              <a:headEnd/>
              <a:tailEnd type="triangle" w="med" len="med"/>
            </a:ln>
            <a:effectLst/>
          </p:spPr>
          <p:txBody>
            <a:bodyPr/>
            <a:lstStyle/>
            <a:p>
              <a:endParaRPr lang="es-CL"/>
            </a:p>
          </p:txBody>
        </p:sp>
        <p:sp>
          <p:nvSpPr>
            <p:cNvPr id="54" name="AutoShape 52"/>
            <p:cNvSpPr>
              <a:spLocks/>
            </p:cNvSpPr>
            <p:nvPr/>
          </p:nvSpPr>
          <p:spPr bwMode="auto">
            <a:xfrm>
              <a:off x="4408874" y="2791988"/>
              <a:ext cx="1363663" cy="1049338"/>
            </a:xfrm>
            <a:prstGeom prst="borderCallout1">
              <a:avLst>
                <a:gd name="adj1" fmla="val 10894"/>
                <a:gd name="adj2" fmla="val -5588"/>
                <a:gd name="adj3" fmla="val 75796"/>
                <a:gd name="adj4" fmla="val -116532"/>
              </a:avLst>
            </a:prstGeom>
            <a:solidFill>
              <a:schemeClr val="accent6">
                <a:lumMod val="60000"/>
                <a:lumOff val="40000"/>
              </a:schemeClr>
            </a:solidFill>
            <a:ln w="9525">
              <a:solidFill>
                <a:schemeClr val="tx1"/>
              </a:solidFill>
              <a:miter lim="800000"/>
              <a:headEnd/>
              <a:tailEnd/>
            </a:ln>
            <a:effectLst/>
          </p:spPr>
          <p:txBody>
            <a:bodyPr/>
            <a:lstStyle/>
            <a:p>
              <a:pPr algn="ctr"/>
              <a:r>
                <a:rPr lang="es-ES_tradnl" sz="1200" b="1" dirty="0">
                  <a:latin typeface="Britannic Bold" panose="020B0903060703020204" pitchFamily="34" charset="0"/>
                  <a:ea typeface="Segoe UI Black" panose="020B0A02040204020203" pitchFamily="34" charset="0"/>
                </a:rPr>
                <a:t>PARÁMETROS DEL BLANCO </a:t>
              </a:r>
              <a:r>
                <a:rPr lang="es-ES_tradnl" sz="1100" b="1" dirty="0"/>
                <a:t>RUMBO.</a:t>
              </a:r>
            </a:p>
            <a:p>
              <a:pPr algn="ctr"/>
              <a:r>
                <a:rPr lang="es-ES_tradnl" sz="1100" b="1" dirty="0"/>
                <a:t>VELOCIDAD Y. ACTITUD</a:t>
              </a:r>
              <a:endParaRPr lang="es-MX" sz="1100" b="1" dirty="0"/>
            </a:p>
          </p:txBody>
        </p:sp>
        <p:sp>
          <p:nvSpPr>
            <p:cNvPr id="55" name="Line 59"/>
            <p:cNvSpPr>
              <a:spLocks noChangeShapeType="1"/>
            </p:cNvSpPr>
            <p:nvPr/>
          </p:nvSpPr>
          <p:spPr bwMode="auto">
            <a:xfrm flipV="1">
              <a:off x="2195513" y="5445125"/>
              <a:ext cx="2447925" cy="0"/>
            </a:xfrm>
            <a:prstGeom prst="line">
              <a:avLst/>
            </a:prstGeom>
            <a:noFill/>
            <a:ln w="28575">
              <a:solidFill>
                <a:schemeClr val="tx1"/>
              </a:solidFill>
              <a:round/>
              <a:headEnd/>
              <a:tailEnd/>
            </a:ln>
            <a:effectLst/>
          </p:spPr>
          <p:txBody>
            <a:bodyPr/>
            <a:lstStyle/>
            <a:p>
              <a:endParaRPr lang="es-CL"/>
            </a:p>
          </p:txBody>
        </p:sp>
        <p:sp>
          <p:nvSpPr>
            <p:cNvPr id="56" name="Line 60"/>
            <p:cNvSpPr>
              <a:spLocks noChangeShapeType="1"/>
            </p:cNvSpPr>
            <p:nvPr/>
          </p:nvSpPr>
          <p:spPr bwMode="auto">
            <a:xfrm flipV="1">
              <a:off x="4643438" y="4652963"/>
              <a:ext cx="0" cy="792162"/>
            </a:xfrm>
            <a:prstGeom prst="line">
              <a:avLst/>
            </a:prstGeom>
            <a:noFill/>
            <a:ln w="28575">
              <a:solidFill>
                <a:schemeClr val="tx1"/>
              </a:solidFill>
              <a:round/>
              <a:headEnd/>
              <a:tailEnd type="triangle" w="med" len="med"/>
            </a:ln>
            <a:effectLst/>
          </p:spPr>
          <p:txBody>
            <a:bodyPr/>
            <a:lstStyle/>
            <a:p>
              <a:endParaRPr lang="es-CL"/>
            </a:p>
          </p:txBody>
        </p:sp>
        <p:grpSp>
          <p:nvGrpSpPr>
            <p:cNvPr id="57" name="Group 91"/>
            <p:cNvGrpSpPr>
              <a:grpSpLocks/>
            </p:cNvGrpSpPr>
            <p:nvPr/>
          </p:nvGrpSpPr>
          <p:grpSpPr bwMode="auto">
            <a:xfrm>
              <a:off x="1763713" y="1960563"/>
              <a:ext cx="2874962" cy="839787"/>
              <a:chOff x="1111" y="1235"/>
              <a:chExt cx="1811" cy="529"/>
            </a:xfrm>
          </p:grpSpPr>
          <p:sp>
            <p:nvSpPr>
              <p:cNvPr id="98" name="Text Box 65"/>
              <p:cNvSpPr txBox="1">
                <a:spLocks noChangeArrowheads="1"/>
              </p:cNvSpPr>
              <p:nvPr/>
            </p:nvSpPr>
            <p:spPr bwMode="auto">
              <a:xfrm>
                <a:off x="1970" y="1570"/>
                <a:ext cx="952" cy="194"/>
              </a:xfrm>
              <a:prstGeom prst="rect">
                <a:avLst/>
              </a:prstGeom>
              <a:noFill/>
              <a:ln w="9525">
                <a:noFill/>
                <a:miter lim="800000"/>
                <a:headEnd/>
                <a:tailEnd/>
              </a:ln>
              <a:effectLst/>
            </p:spPr>
            <p:txBody>
              <a:bodyPr>
                <a:spAutoFit/>
              </a:bodyPr>
              <a:lstStyle/>
              <a:p>
                <a:pPr>
                  <a:spcBef>
                    <a:spcPct val="50000"/>
                  </a:spcBef>
                </a:pPr>
                <a:r>
                  <a:rPr lang="es-ES_tradnl" sz="1400" b="1" dirty="0"/>
                  <a:t>DEMARCACIÓN</a:t>
                </a:r>
                <a:endParaRPr lang="es-MX" sz="1400" b="1" dirty="0"/>
              </a:p>
            </p:txBody>
          </p:sp>
          <p:grpSp>
            <p:nvGrpSpPr>
              <p:cNvPr id="99" name="Group 75"/>
              <p:cNvGrpSpPr>
                <a:grpSpLocks/>
              </p:cNvGrpSpPr>
              <p:nvPr/>
            </p:nvGrpSpPr>
            <p:grpSpPr bwMode="auto">
              <a:xfrm>
                <a:off x="1111" y="1235"/>
                <a:ext cx="1754" cy="517"/>
                <a:chOff x="1111" y="1235"/>
                <a:chExt cx="1754" cy="517"/>
              </a:xfrm>
            </p:grpSpPr>
            <p:sp>
              <p:nvSpPr>
                <p:cNvPr id="100" name="Text Box 62"/>
                <p:cNvSpPr txBox="1">
                  <a:spLocks noChangeArrowheads="1"/>
                </p:cNvSpPr>
                <p:nvPr/>
              </p:nvSpPr>
              <p:spPr bwMode="auto">
                <a:xfrm>
                  <a:off x="1957" y="1235"/>
                  <a:ext cx="816" cy="194"/>
                </a:xfrm>
                <a:prstGeom prst="rect">
                  <a:avLst/>
                </a:prstGeom>
                <a:noFill/>
                <a:ln w="9525">
                  <a:noFill/>
                  <a:miter lim="800000"/>
                  <a:headEnd/>
                  <a:tailEnd/>
                </a:ln>
                <a:effectLst/>
              </p:spPr>
              <p:txBody>
                <a:bodyPr>
                  <a:spAutoFit/>
                </a:bodyPr>
                <a:lstStyle/>
                <a:p>
                  <a:pPr algn="l">
                    <a:spcBef>
                      <a:spcPct val="50000"/>
                    </a:spcBef>
                  </a:pPr>
                  <a:r>
                    <a:rPr lang="es-ES_tradnl" sz="1400" b="1" dirty="0"/>
                    <a:t>DISTANCIA</a:t>
                  </a:r>
                  <a:endParaRPr lang="es-MX" sz="1400" b="1" dirty="0"/>
                </a:p>
              </p:txBody>
            </p:sp>
            <p:sp>
              <p:nvSpPr>
                <p:cNvPr id="101" name="Line 63"/>
                <p:cNvSpPr>
                  <a:spLocks noChangeShapeType="1"/>
                </p:cNvSpPr>
                <p:nvPr/>
              </p:nvSpPr>
              <p:spPr bwMode="auto">
                <a:xfrm flipH="1">
                  <a:off x="1111" y="1344"/>
                  <a:ext cx="877" cy="181"/>
                </a:xfrm>
                <a:prstGeom prst="line">
                  <a:avLst/>
                </a:prstGeom>
                <a:noFill/>
                <a:ln w="9525">
                  <a:solidFill>
                    <a:srgbClr val="FF3300"/>
                  </a:solidFill>
                  <a:round/>
                  <a:headEnd/>
                  <a:tailEnd type="triangle" w="med" len="med"/>
                </a:ln>
                <a:effectLst/>
              </p:spPr>
              <p:txBody>
                <a:bodyPr/>
                <a:lstStyle/>
                <a:p>
                  <a:endParaRPr lang="es-CL"/>
                </a:p>
              </p:txBody>
            </p:sp>
            <p:sp>
              <p:nvSpPr>
                <p:cNvPr id="102" name="Text Box 64"/>
                <p:cNvSpPr txBox="1">
                  <a:spLocks noChangeArrowheads="1"/>
                </p:cNvSpPr>
                <p:nvPr/>
              </p:nvSpPr>
              <p:spPr bwMode="auto">
                <a:xfrm>
                  <a:off x="1967" y="1406"/>
                  <a:ext cx="898" cy="194"/>
                </a:xfrm>
                <a:prstGeom prst="rect">
                  <a:avLst/>
                </a:prstGeom>
                <a:noFill/>
                <a:ln w="9525">
                  <a:noFill/>
                  <a:miter lim="800000"/>
                  <a:headEnd/>
                  <a:tailEnd/>
                </a:ln>
                <a:effectLst/>
              </p:spPr>
              <p:txBody>
                <a:bodyPr>
                  <a:spAutoFit/>
                </a:bodyPr>
                <a:lstStyle/>
                <a:p>
                  <a:pPr>
                    <a:spcBef>
                      <a:spcPct val="50000"/>
                    </a:spcBef>
                  </a:pPr>
                  <a:r>
                    <a:rPr lang="es-ES_tradnl" sz="1400" b="1" dirty="0"/>
                    <a:t>ELEVACIÓN</a:t>
                  </a:r>
                  <a:endParaRPr lang="es-MX" sz="1400" b="1" dirty="0"/>
                </a:p>
              </p:txBody>
            </p:sp>
            <p:sp>
              <p:nvSpPr>
                <p:cNvPr id="103" name="Line 66"/>
                <p:cNvSpPr>
                  <a:spLocks noChangeShapeType="1"/>
                </p:cNvSpPr>
                <p:nvPr/>
              </p:nvSpPr>
              <p:spPr bwMode="auto">
                <a:xfrm flipH="1">
                  <a:off x="1266" y="1525"/>
                  <a:ext cx="722" cy="136"/>
                </a:xfrm>
                <a:prstGeom prst="line">
                  <a:avLst/>
                </a:prstGeom>
                <a:noFill/>
                <a:ln w="9525">
                  <a:solidFill>
                    <a:schemeClr val="tx1"/>
                  </a:solidFill>
                  <a:round/>
                  <a:headEnd/>
                  <a:tailEnd type="triangle" w="med" len="med"/>
                </a:ln>
                <a:effectLst/>
              </p:spPr>
              <p:txBody>
                <a:bodyPr/>
                <a:lstStyle/>
                <a:p>
                  <a:endParaRPr lang="es-CL"/>
                </a:p>
              </p:txBody>
            </p:sp>
            <p:sp>
              <p:nvSpPr>
                <p:cNvPr id="104" name="Line 67"/>
                <p:cNvSpPr>
                  <a:spLocks noChangeShapeType="1"/>
                </p:cNvSpPr>
                <p:nvPr/>
              </p:nvSpPr>
              <p:spPr bwMode="auto">
                <a:xfrm flipH="1">
                  <a:off x="1429" y="1661"/>
                  <a:ext cx="515" cy="91"/>
                </a:xfrm>
                <a:prstGeom prst="line">
                  <a:avLst/>
                </a:prstGeom>
                <a:noFill/>
                <a:ln w="9525">
                  <a:solidFill>
                    <a:srgbClr val="00CC00"/>
                  </a:solidFill>
                  <a:round/>
                  <a:headEnd/>
                  <a:tailEnd type="triangle" w="med" len="med"/>
                </a:ln>
                <a:effectLst/>
              </p:spPr>
              <p:txBody>
                <a:bodyPr/>
                <a:lstStyle/>
                <a:p>
                  <a:endParaRPr lang="es-CL"/>
                </a:p>
              </p:txBody>
            </p:sp>
          </p:grpSp>
        </p:grpSp>
        <p:sp>
          <p:nvSpPr>
            <p:cNvPr id="58" name="Line 70"/>
            <p:cNvSpPr>
              <a:spLocks noChangeShapeType="1"/>
            </p:cNvSpPr>
            <p:nvPr/>
          </p:nvSpPr>
          <p:spPr bwMode="auto">
            <a:xfrm>
              <a:off x="1979613" y="188913"/>
              <a:ext cx="0" cy="1079500"/>
            </a:xfrm>
            <a:prstGeom prst="line">
              <a:avLst/>
            </a:prstGeom>
            <a:noFill/>
            <a:ln w="9525">
              <a:solidFill>
                <a:schemeClr val="tx1"/>
              </a:solidFill>
              <a:round/>
              <a:headEnd/>
              <a:tailEnd/>
            </a:ln>
            <a:effectLst/>
          </p:spPr>
          <p:txBody>
            <a:bodyPr/>
            <a:lstStyle/>
            <a:p>
              <a:endParaRPr lang="es-CL"/>
            </a:p>
          </p:txBody>
        </p:sp>
        <p:grpSp>
          <p:nvGrpSpPr>
            <p:cNvPr id="59" name="Group 88"/>
            <p:cNvGrpSpPr>
              <a:grpSpLocks/>
            </p:cNvGrpSpPr>
            <p:nvPr/>
          </p:nvGrpSpPr>
          <p:grpSpPr bwMode="auto">
            <a:xfrm>
              <a:off x="1866900" y="357187"/>
              <a:ext cx="6376988" cy="847725"/>
              <a:chOff x="1176" y="225"/>
              <a:chExt cx="4017" cy="534"/>
            </a:xfrm>
          </p:grpSpPr>
          <p:sp>
            <p:nvSpPr>
              <p:cNvPr id="82" name="Rectangle 9"/>
              <p:cNvSpPr>
                <a:spLocks noChangeArrowheads="1"/>
              </p:cNvSpPr>
              <p:nvPr/>
            </p:nvSpPr>
            <p:spPr bwMode="auto">
              <a:xfrm rot="-1033343">
                <a:off x="1608" y="715"/>
                <a:ext cx="93" cy="44"/>
              </a:xfrm>
              <a:prstGeom prst="rect">
                <a:avLst/>
              </a:prstGeom>
              <a:solidFill>
                <a:schemeClr val="tx2"/>
              </a:solidFill>
              <a:ln w="9525">
                <a:solidFill>
                  <a:schemeClr val="tx1"/>
                </a:solidFill>
                <a:miter lim="800000"/>
                <a:headEnd/>
                <a:tailEnd/>
              </a:ln>
              <a:effectLst/>
            </p:spPr>
            <p:txBody>
              <a:bodyPr wrap="none" anchor="ctr"/>
              <a:lstStyle/>
              <a:p>
                <a:endParaRPr lang="es-CL"/>
              </a:p>
            </p:txBody>
          </p:sp>
          <p:sp>
            <p:nvSpPr>
              <p:cNvPr id="83" name="Line 13"/>
              <p:cNvSpPr>
                <a:spLocks noChangeShapeType="1"/>
              </p:cNvSpPr>
              <p:nvPr/>
            </p:nvSpPr>
            <p:spPr bwMode="auto">
              <a:xfrm flipV="1">
                <a:off x="1701" y="300"/>
                <a:ext cx="3447" cy="409"/>
              </a:xfrm>
              <a:prstGeom prst="line">
                <a:avLst/>
              </a:prstGeom>
              <a:noFill/>
              <a:ln w="9525">
                <a:solidFill>
                  <a:schemeClr val="tx1"/>
                </a:solidFill>
                <a:round/>
                <a:headEnd/>
                <a:tailEnd/>
              </a:ln>
              <a:effectLst/>
            </p:spPr>
            <p:txBody>
              <a:bodyPr/>
              <a:lstStyle/>
              <a:p>
                <a:endParaRPr lang="es-CL"/>
              </a:p>
            </p:txBody>
          </p:sp>
          <p:sp>
            <p:nvSpPr>
              <p:cNvPr id="84" name="Line 14"/>
              <p:cNvSpPr>
                <a:spLocks noChangeShapeType="1"/>
              </p:cNvSpPr>
              <p:nvPr/>
            </p:nvSpPr>
            <p:spPr bwMode="auto">
              <a:xfrm flipV="1">
                <a:off x="1701" y="436"/>
                <a:ext cx="3492" cy="273"/>
              </a:xfrm>
              <a:prstGeom prst="line">
                <a:avLst/>
              </a:prstGeom>
              <a:noFill/>
              <a:ln w="9525">
                <a:solidFill>
                  <a:schemeClr val="tx1"/>
                </a:solidFill>
                <a:round/>
                <a:headEnd/>
                <a:tailEnd/>
              </a:ln>
              <a:effectLst/>
            </p:spPr>
            <p:txBody>
              <a:bodyPr/>
              <a:lstStyle/>
              <a:p>
                <a:endParaRPr lang="es-CL"/>
              </a:p>
            </p:txBody>
          </p:sp>
          <p:sp>
            <p:nvSpPr>
              <p:cNvPr id="85" name="AutoShape 25"/>
              <p:cNvSpPr>
                <a:spLocks noChangeArrowheads="1"/>
              </p:cNvSpPr>
              <p:nvPr/>
            </p:nvSpPr>
            <p:spPr bwMode="auto">
              <a:xfrm rot="-5400000">
                <a:off x="3537" y="595"/>
                <a:ext cx="227" cy="91"/>
              </a:xfrm>
              <a:prstGeom prst="curvedUpArrow">
                <a:avLst>
                  <a:gd name="adj1" fmla="val 50248"/>
                  <a:gd name="adj2" fmla="val 119147"/>
                  <a:gd name="adj3" fmla="val 37912"/>
                </a:avLst>
              </a:prstGeom>
              <a:solidFill>
                <a:srgbClr val="0000FF"/>
              </a:solidFill>
              <a:ln w="9525">
                <a:solidFill>
                  <a:schemeClr val="tx1"/>
                </a:solidFill>
                <a:miter lim="800000"/>
                <a:headEnd/>
                <a:tailEnd/>
              </a:ln>
              <a:effectLst/>
            </p:spPr>
            <p:txBody>
              <a:bodyPr wrap="none" anchor="ctr"/>
              <a:lstStyle/>
              <a:p>
                <a:endParaRPr lang="es-CL"/>
              </a:p>
            </p:txBody>
          </p:sp>
          <p:sp>
            <p:nvSpPr>
              <p:cNvPr id="86" name="Text Box 26"/>
              <p:cNvSpPr txBox="1">
                <a:spLocks noChangeArrowheads="1"/>
              </p:cNvSpPr>
              <p:nvPr/>
            </p:nvSpPr>
            <p:spPr bwMode="auto">
              <a:xfrm>
                <a:off x="3696" y="572"/>
                <a:ext cx="726" cy="173"/>
              </a:xfrm>
              <a:prstGeom prst="rect">
                <a:avLst/>
              </a:prstGeom>
              <a:noFill/>
              <a:ln w="9525">
                <a:noFill/>
                <a:miter lim="800000"/>
                <a:headEnd/>
                <a:tailEnd/>
              </a:ln>
              <a:effectLst/>
            </p:spPr>
            <p:txBody>
              <a:bodyPr>
                <a:spAutoFit/>
              </a:bodyPr>
              <a:lstStyle>
                <a:defPPr>
                  <a:defRPr lang="es-CL"/>
                </a:defPPr>
                <a:lvl1pPr>
                  <a:spcBef>
                    <a:spcPct val="50000"/>
                  </a:spcBef>
                  <a:defRPr sz="1200" b="1"/>
                </a:lvl1pPr>
              </a:lstStyle>
              <a:p>
                <a:r>
                  <a:rPr lang="es-ES_tradnl" dirty="0"/>
                  <a:t>ELEVACIÓN</a:t>
                </a:r>
                <a:endParaRPr lang="es-MX" dirty="0"/>
              </a:p>
            </p:txBody>
          </p:sp>
          <p:sp>
            <p:nvSpPr>
              <p:cNvPr id="87" name="Text Box 28"/>
              <p:cNvSpPr txBox="1">
                <a:spLocks noChangeArrowheads="1"/>
              </p:cNvSpPr>
              <p:nvPr/>
            </p:nvSpPr>
            <p:spPr bwMode="auto">
              <a:xfrm rot="21242496">
                <a:off x="2971" y="363"/>
                <a:ext cx="590" cy="174"/>
              </a:xfrm>
              <a:prstGeom prst="rect">
                <a:avLst/>
              </a:prstGeom>
              <a:noFill/>
              <a:ln w="9525">
                <a:noFill/>
                <a:miter lim="800000"/>
                <a:headEnd/>
                <a:tailEnd/>
              </a:ln>
              <a:effectLst/>
            </p:spPr>
            <p:txBody>
              <a:bodyPr>
                <a:spAutoFit/>
              </a:bodyPr>
              <a:lstStyle/>
              <a:p>
                <a:pPr algn="l">
                  <a:spcBef>
                    <a:spcPct val="50000"/>
                  </a:spcBef>
                </a:pPr>
                <a:r>
                  <a:rPr lang="es-ES_tradnl" sz="1200" b="1" dirty="0"/>
                  <a:t>DISTANCIA</a:t>
                </a:r>
                <a:endParaRPr lang="es-MX" sz="1200" b="1" dirty="0"/>
              </a:p>
            </p:txBody>
          </p:sp>
          <p:sp>
            <p:nvSpPr>
              <p:cNvPr id="88" name="Line 29"/>
              <p:cNvSpPr>
                <a:spLocks noChangeShapeType="1"/>
              </p:cNvSpPr>
              <p:nvPr/>
            </p:nvSpPr>
            <p:spPr bwMode="auto">
              <a:xfrm flipV="1">
                <a:off x="1701" y="482"/>
                <a:ext cx="1315" cy="181"/>
              </a:xfrm>
              <a:prstGeom prst="line">
                <a:avLst/>
              </a:prstGeom>
              <a:noFill/>
              <a:ln w="9525">
                <a:solidFill>
                  <a:srgbClr val="FF3300"/>
                </a:solidFill>
                <a:round/>
                <a:headEnd/>
                <a:tailEnd type="triangle" w="med" len="med"/>
              </a:ln>
              <a:effectLst/>
            </p:spPr>
            <p:txBody>
              <a:bodyPr/>
              <a:lstStyle/>
              <a:p>
                <a:endParaRPr lang="es-CL"/>
              </a:p>
            </p:txBody>
          </p:sp>
          <p:sp>
            <p:nvSpPr>
              <p:cNvPr id="89" name="Line 30"/>
              <p:cNvSpPr>
                <a:spLocks noChangeShapeType="1"/>
              </p:cNvSpPr>
              <p:nvPr/>
            </p:nvSpPr>
            <p:spPr bwMode="auto">
              <a:xfrm flipV="1">
                <a:off x="3515" y="255"/>
                <a:ext cx="1542" cy="181"/>
              </a:xfrm>
              <a:prstGeom prst="line">
                <a:avLst/>
              </a:prstGeom>
              <a:noFill/>
              <a:ln w="9525">
                <a:solidFill>
                  <a:srgbClr val="FF3300"/>
                </a:solidFill>
                <a:round/>
                <a:headEnd/>
                <a:tailEnd type="triangle" w="med" len="med"/>
              </a:ln>
              <a:effectLst/>
            </p:spPr>
            <p:txBody>
              <a:bodyPr/>
              <a:lstStyle/>
              <a:p>
                <a:endParaRPr lang="es-CL"/>
              </a:p>
            </p:txBody>
          </p:sp>
          <p:sp>
            <p:nvSpPr>
              <p:cNvPr id="90" name="Line 31"/>
              <p:cNvSpPr>
                <a:spLocks noChangeShapeType="1"/>
              </p:cNvSpPr>
              <p:nvPr/>
            </p:nvSpPr>
            <p:spPr bwMode="auto">
              <a:xfrm>
                <a:off x="2789" y="572"/>
                <a:ext cx="46" cy="46"/>
              </a:xfrm>
              <a:prstGeom prst="line">
                <a:avLst/>
              </a:prstGeom>
              <a:noFill/>
              <a:ln w="9525">
                <a:solidFill>
                  <a:schemeClr val="tx1"/>
                </a:solidFill>
                <a:round/>
                <a:headEnd/>
                <a:tailEnd/>
              </a:ln>
              <a:effectLst/>
            </p:spPr>
            <p:txBody>
              <a:bodyPr/>
              <a:lstStyle/>
              <a:p>
                <a:endParaRPr lang="es-CL"/>
              </a:p>
            </p:txBody>
          </p:sp>
          <p:sp>
            <p:nvSpPr>
              <p:cNvPr id="91" name="Line 32"/>
              <p:cNvSpPr>
                <a:spLocks noChangeShapeType="1"/>
              </p:cNvSpPr>
              <p:nvPr/>
            </p:nvSpPr>
            <p:spPr bwMode="auto">
              <a:xfrm>
                <a:off x="2925" y="572"/>
                <a:ext cx="46" cy="46"/>
              </a:xfrm>
              <a:prstGeom prst="line">
                <a:avLst/>
              </a:prstGeom>
              <a:noFill/>
              <a:ln w="9525">
                <a:solidFill>
                  <a:schemeClr val="tx1"/>
                </a:solidFill>
                <a:round/>
                <a:headEnd/>
                <a:tailEnd/>
              </a:ln>
              <a:effectLst/>
            </p:spPr>
            <p:txBody>
              <a:bodyPr/>
              <a:lstStyle/>
              <a:p>
                <a:endParaRPr lang="es-CL"/>
              </a:p>
            </p:txBody>
          </p:sp>
          <p:sp>
            <p:nvSpPr>
              <p:cNvPr id="92" name="Line 33"/>
              <p:cNvSpPr>
                <a:spLocks noChangeShapeType="1"/>
              </p:cNvSpPr>
              <p:nvPr/>
            </p:nvSpPr>
            <p:spPr bwMode="auto">
              <a:xfrm>
                <a:off x="3242" y="527"/>
                <a:ext cx="46" cy="46"/>
              </a:xfrm>
              <a:prstGeom prst="line">
                <a:avLst/>
              </a:prstGeom>
              <a:noFill/>
              <a:ln w="9525">
                <a:solidFill>
                  <a:schemeClr val="tx1"/>
                </a:solidFill>
                <a:round/>
                <a:headEnd/>
                <a:tailEnd/>
              </a:ln>
              <a:effectLst/>
            </p:spPr>
            <p:txBody>
              <a:bodyPr/>
              <a:lstStyle/>
              <a:p>
                <a:endParaRPr lang="es-CL"/>
              </a:p>
            </p:txBody>
          </p:sp>
          <p:sp>
            <p:nvSpPr>
              <p:cNvPr id="93" name="Line 34"/>
              <p:cNvSpPr>
                <a:spLocks noChangeShapeType="1"/>
              </p:cNvSpPr>
              <p:nvPr/>
            </p:nvSpPr>
            <p:spPr bwMode="auto">
              <a:xfrm>
                <a:off x="3061" y="572"/>
                <a:ext cx="46" cy="46"/>
              </a:xfrm>
              <a:prstGeom prst="line">
                <a:avLst/>
              </a:prstGeom>
              <a:noFill/>
              <a:ln w="9525">
                <a:solidFill>
                  <a:schemeClr val="tx1"/>
                </a:solidFill>
                <a:round/>
                <a:headEnd/>
                <a:tailEnd/>
              </a:ln>
              <a:effectLst/>
            </p:spPr>
            <p:txBody>
              <a:bodyPr/>
              <a:lstStyle/>
              <a:p>
                <a:endParaRPr lang="es-CL"/>
              </a:p>
            </p:txBody>
          </p:sp>
          <p:sp>
            <p:nvSpPr>
              <p:cNvPr id="94" name="Line 35"/>
              <p:cNvSpPr>
                <a:spLocks noChangeShapeType="1"/>
              </p:cNvSpPr>
              <p:nvPr/>
            </p:nvSpPr>
            <p:spPr bwMode="auto">
              <a:xfrm>
                <a:off x="3424" y="527"/>
                <a:ext cx="46" cy="46"/>
              </a:xfrm>
              <a:prstGeom prst="line">
                <a:avLst/>
              </a:prstGeom>
              <a:noFill/>
              <a:ln w="9525">
                <a:solidFill>
                  <a:schemeClr val="tx1"/>
                </a:solidFill>
                <a:round/>
                <a:headEnd/>
                <a:tailEnd/>
              </a:ln>
              <a:effectLst/>
            </p:spPr>
            <p:txBody>
              <a:bodyPr/>
              <a:lstStyle/>
              <a:p>
                <a:endParaRPr lang="es-CL"/>
              </a:p>
            </p:txBody>
          </p:sp>
          <p:sp>
            <p:nvSpPr>
              <p:cNvPr id="95" name="Text Box 36"/>
              <p:cNvSpPr txBox="1">
                <a:spLocks noChangeArrowheads="1"/>
              </p:cNvSpPr>
              <p:nvPr/>
            </p:nvSpPr>
            <p:spPr bwMode="auto">
              <a:xfrm rot="21284998">
                <a:off x="4059" y="354"/>
                <a:ext cx="817" cy="174"/>
              </a:xfrm>
              <a:prstGeom prst="rect">
                <a:avLst/>
              </a:prstGeom>
              <a:noFill/>
              <a:ln w="9525">
                <a:noFill/>
                <a:miter lim="800000"/>
                <a:headEnd/>
                <a:tailEnd/>
              </a:ln>
              <a:effectLst/>
            </p:spPr>
            <p:txBody>
              <a:bodyPr>
                <a:spAutoFit/>
              </a:bodyPr>
              <a:lstStyle>
                <a:defPPr>
                  <a:defRPr lang="es-CL"/>
                </a:defPPr>
                <a:lvl1pPr>
                  <a:spcBef>
                    <a:spcPct val="50000"/>
                  </a:spcBef>
                  <a:defRPr sz="1200" b="1"/>
                </a:lvl1pPr>
              </a:lstStyle>
              <a:p>
                <a:r>
                  <a:rPr lang="es-ES_tradnl" dirty="0"/>
                  <a:t>HAZ DE RADAR</a:t>
                </a:r>
                <a:endParaRPr lang="es-MX" dirty="0"/>
              </a:p>
            </p:txBody>
          </p:sp>
          <p:sp>
            <p:nvSpPr>
              <p:cNvPr id="96" name="AutoShape 71"/>
              <p:cNvSpPr>
                <a:spLocks noChangeArrowheads="1"/>
              </p:cNvSpPr>
              <p:nvPr/>
            </p:nvSpPr>
            <p:spPr bwMode="auto">
              <a:xfrm>
                <a:off x="1176" y="255"/>
                <a:ext cx="162" cy="227"/>
              </a:xfrm>
              <a:prstGeom prst="curvedRightArrow">
                <a:avLst>
                  <a:gd name="adj1" fmla="val 33382"/>
                  <a:gd name="adj2" fmla="val 66765"/>
                  <a:gd name="adj3" fmla="val 33333"/>
                </a:avLst>
              </a:prstGeom>
              <a:solidFill>
                <a:srgbClr val="00B050"/>
              </a:solidFill>
              <a:ln w="9525">
                <a:solidFill>
                  <a:schemeClr val="tx1"/>
                </a:solidFill>
                <a:miter lim="800000"/>
                <a:headEnd/>
                <a:tailEnd/>
              </a:ln>
              <a:effectLst/>
            </p:spPr>
            <p:txBody>
              <a:bodyPr wrap="none" anchor="ctr"/>
              <a:lstStyle/>
              <a:p>
                <a:endParaRPr lang="es-CL"/>
              </a:p>
            </p:txBody>
          </p:sp>
          <p:sp>
            <p:nvSpPr>
              <p:cNvPr id="97" name="Text Box 74"/>
              <p:cNvSpPr txBox="1">
                <a:spLocks noChangeArrowheads="1"/>
              </p:cNvSpPr>
              <p:nvPr/>
            </p:nvSpPr>
            <p:spPr bwMode="auto">
              <a:xfrm>
                <a:off x="1350" y="225"/>
                <a:ext cx="413" cy="173"/>
              </a:xfrm>
              <a:prstGeom prst="rect">
                <a:avLst/>
              </a:prstGeom>
              <a:noFill/>
              <a:ln w="9525">
                <a:noFill/>
                <a:miter lim="800000"/>
                <a:headEnd/>
                <a:tailEnd/>
              </a:ln>
              <a:effectLst/>
            </p:spPr>
            <p:txBody>
              <a:bodyPr wrap="square">
                <a:spAutoFit/>
              </a:bodyPr>
              <a:lstStyle/>
              <a:p>
                <a:pPr algn="l">
                  <a:spcBef>
                    <a:spcPct val="50000"/>
                  </a:spcBef>
                </a:pPr>
                <a:r>
                  <a:rPr lang="es-ES_tradnl" sz="1200" b="1" dirty="0">
                    <a:solidFill>
                      <a:schemeClr val="tx1"/>
                    </a:solidFill>
                  </a:rPr>
                  <a:t>RONZA</a:t>
                </a:r>
                <a:endParaRPr lang="es-MX" sz="1200" b="1" dirty="0">
                  <a:solidFill>
                    <a:schemeClr val="tx1"/>
                  </a:solidFill>
                </a:endParaRPr>
              </a:p>
            </p:txBody>
          </p:sp>
        </p:grpSp>
        <p:grpSp>
          <p:nvGrpSpPr>
            <p:cNvPr id="60" name="Group 87"/>
            <p:cNvGrpSpPr>
              <a:grpSpLocks/>
            </p:cNvGrpSpPr>
            <p:nvPr/>
          </p:nvGrpSpPr>
          <p:grpSpPr bwMode="auto">
            <a:xfrm>
              <a:off x="5734050" y="4478338"/>
              <a:ext cx="495300" cy="1079500"/>
              <a:chOff x="3612" y="3093"/>
              <a:chExt cx="312" cy="680"/>
            </a:xfrm>
          </p:grpSpPr>
          <p:sp>
            <p:nvSpPr>
              <p:cNvPr id="78" name="Line 78"/>
              <p:cNvSpPr>
                <a:spLocks noChangeShapeType="1"/>
              </p:cNvSpPr>
              <p:nvPr/>
            </p:nvSpPr>
            <p:spPr bwMode="auto">
              <a:xfrm flipH="1" flipV="1">
                <a:off x="3833" y="3247"/>
                <a:ext cx="91" cy="272"/>
              </a:xfrm>
              <a:prstGeom prst="line">
                <a:avLst/>
              </a:prstGeom>
              <a:noFill/>
              <a:ln w="38100">
                <a:solidFill>
                  <a:schemeClr val="accent4">
                    <a:lumMod val="50000"/>
                  </a:schemeClr>
                </a:solidFill>
                <a:round/>
                <a:headEnd/>
                <a:tailEnd type="triangle" w="med" len="med"/>
              </a:ln>
              <a:effectLst/>
            </p:spPr>
            <p:txBody>
              <a:bodyPr/>
              <a:lstStyle/>
              <a:p>
                <a:endParaRPr lang="es-CL"/>
              </a:p>
            </p:txBody>
          </p:sp>
          <p:sp>
            <p:nvSpPr>
              <p:cNvPr id="81" name="Line 79"/>
              <p:cNvSpPr>
                <a:spLocks noChangeShapeType="1"/>
              </p:cNvSpPr>
              <p:nvPr/>
            </p:nvSpPr>
            <p:spPr bwMode="auto">
              <a:xfrm flipV="1">
                <a:off x="3612" y="3093"/>
                <a:ext cx="46" cy="680"/>
              </a:xfrm>
              <a:prstGeom prst="line">
                <a:avLst/>
              </a:prstGeom>
              <a:noFill/>
              <a:ln w="38100">
                <a:solidFill>
                  <a:schemeClr val="accent4">
                    <a:lumMod val="50000"/>
                  </a:schemeClr>
                </a:solidFill>
                <a:round/>
                <a:headEnd/>
                <a:tailEnd type="triangle" w="med" len="med"/>
              </a:ln>
              <a:effectLst/>
            </p:spPr>
            <p:txBody>
              <a:bodyPr/>
              <a:lstStyle/>
              <a:p>
                <a:endParaRPr lang="es-CL"/>
              </a:p>
            </p:txBody>
          </p:sp>
        </p:grpSp>
        <p:sp>
          <p:nvSpPr>
            <p:cNvPr id="61" name="Text Box 80"/>
            <p:cNvSpPr txBox="1">
              <a:spLocks noChangeArrowheads="1"/>
            </p:cNvSpPr>
            <p:nvPr/>
          </p:nvSpPr>
          <p:spPr bwMode="auto">
            <a:xfrm>
              <a:off x="2247900" y="5176838"/>
              <a:ext cx="1407758" cy="261610"/>
            </a:xfrm>
            <a:prstGeom prst="rect">
              <a:avLst/>
            </a:prstGeom>
            <a:noFill/>
            <a:ln w="9525">
              <a:noFill/>
              <a:miter lim="800000"/>
              <a:headEnd/>
              <a:tailEnd/>
            </a:ln>
            <a:effectLst/>
          </p:spPr>
          <p:txBody>
            <a:bodyPr wrap="none">
              <a:spAutoFit/>
            </a:bodyPr>
            <a:lstStyle/>
            <a:p>
              <a:pPr algn="l"/>
              <a:r>
                <a:rPr lang="es-ES_tradnl" sz="1100" b="1" dirty="0"/>
                <a:t>(ROLL, PITCH Y YAW)</a:t>
              </a:r>
              <a:endParaRPr lang="es-ES" sz="1100" b="1" dirty="0"/>
            </a:p>
          </p:txBody>
        </p:sp>
        <p:grpSp>
          <p:nvGrpSpPr>
            <p:cNvPr id="62" name="Group 89"/>
            <p:cNvGrpSpPr>
              <a:grpSpLocks/>
            </p:cNvGrpSpPr>
            <p:nvPr/>
          </p:nvGrpSpPr>
          <p:grpSpPr bwMode="auto">
            <a:xfrm>
              <a:off x="900113" y="1773238"/>
              <a:ext cx="719137" cy="3527425"/>
              <a:chOff x="567" y="1117"/>
              <a:chExt cx="453" cy="2222"/>
            </a:xfrm>
          </p:grpSpPr>
          <p:sp>
            <p:nvSpPr>
              <p:cNvPr id="73" name="Line 53"/>
              <p:cNvSpPr>
                <a:spLocks noChangeShapeType="1"/>
              </p:cNvSpPr>
              <p:nvPr/>
            </p:nvSpPr>
            <p:spPr bwMode="auto">
              <a:xfrm flipH="1">
                <a:off x="793" y="2024"/>
                <a:ext cx="227" cy="0"/>
              </a:xfrm>
              <a:prstGeom prst="line">
                <a:avLst/>
              </a:prstGeom>
              <a:noFill/>
              <a:ln w="28575">
                <a:solidFill>
                  <a:schemeClr val="tx1"/>
                </a:solidFill>
                <a:round/>
                <a:headEnd/>
                <a:tailEnd/>
              </a:ln>
              <a:effectLst/>
            </p:spPr>
            <p:txBody>
              <a:bodyPr/>
              <a:lstStyle/>
              <a:p>
                <a:endParaRPr lang="es-CL"/>
              </a:p>
            </p:txBody>
          </p:sp>
          <p:sp>
            <p:nvSpPr>
              <p:cNvPr id="74" name="Line 55"/>
              <p:cNvSpPr>
                <a:spLocks noChangeShapeType="1"/>
              </p:cNvSpPr>
              <p:nvPr/>
            </p:nvSpPr>
            <p:spPr bwMode="auto">
              <a:xfrm flipV="1">
                <a:off x="793" y="1253"/>
                <a:ext cx="0" cy="771"/>
              </a:xfrm>
              <a:prstGeom prst="line">
                <a:avLst/>
              </a:prstGeom>
              <a:noFill/>
              <a:ln w="28575">
                <a:solidFill>
                  <a:schemeClr val="tx1"/>
                </a:solidFill>
                <a:round/>
                <a:headEnd/>
                <a:tailEnd/>
              </a:ln>
              <a:effectLst/>
            </p:spPr>
            <p:txBody>
              <a:bodyPr/>
              <a:lstStyle/>
              <a:p>
                <a:endParaRPr lang="es-CL"/>
              </a:p>
            </p:txBody>
          </p:sp>
          <p:sp>
            <p:nvSpPr>
              <p:cNvPr id="75" name="Line 57"/>
              <p:cNvSpPr>
                <a:spLocks noChangeShapeType="1"/>
              </p:cNvSpPr>
              <p:nvPr/>
            </p:nvSpPr>
            <p:spPr bwMode="auto">
              <a:xfrm>
                <a:off x="567" y="1117"/>
                <a:ext cx="0" cy="2222"/>
              </a:xfrm>
              <a:prstGeom prst="line">
                <a:avLst/>
              </a:prstGeom>
              <a:noFill/>
              <a:ln w="28575">
                <a:solidFill>
                  <a:schemeClr val="tx1"/>
                </a:solidFill>
                <a:round/>
                <a:headEnd/>
                <a:tailEnd/>
              </a:ln>
              <a:effectLst/>
            </p:spPr>
            <p:txBody>
              <a:bodyPr/>
              <a:lstStyle/>
              <a:p>
                <a:endParaRPr lang="es-CL"/>
              </a:p>
            </p:txBody>
          </p:sp>
          <p:sp>
            <p:nvSpPr>
              <p:cNvPr id="76" name="Line 56"/>
              <p:cNvSpPr>
                <a:spLocks noChangeShapeType="1"/>
              </p:cNvSpPr>
              <p:nvPr/>
            </p:nvSpPr>
            <p:spPr bwMode="auto">
              <a:xfrm>
                <a:off x="793" y="1253"/>
                <a:ext cx="137" cy="0"/>
              </a:xfrm>
              <a:prstGeom prst="line">
                <a:avLst/>
              </a:prstGeom>
              <a:noFill/>
              <a:ln w="28575">
                <a:solidFill>
                  <a:schemeClr val="tx1"/>
                </a:solidFill>
                <a:round/>
                <a:headEnd/>
                <a:tailEnd type="triangle" w="med" len="med"/>
              </a:ln>
              <a:effectLst/>
            </p:spPr>
            <p:txBody>
              <a:bodyPr/>
              <a:lstStyle/>
              <a:p>
                <a:endParaRPr lang="es-CL"/>
              </a:p>
            </p:txBody>
          </p:sp>
          <p:sp>
            <p:nvSpPr>
              <p:cNvPr id="77" name="Line 58"/>
              <p:cNvSpPr>
                <a:spLocks noChangeShapeType="1"/>
              </p:cNvSpPr>
              <p:nvPr/>
            </p:nvSpPr>
            <p:spPr bwMode="auto">
              <a:xfrm>
                <a:off x="567" y="1117"/>
                <a:ext cx="363" cy="0"/>
              </a:xfrm>
              <a:prstGeom prst="line">
                <a:avLst/>
              </a:prstGeom>
              <a:noFill/>
              <a:ln w="28575">
                <a:solidFill>
                  <a:schemeClr val="tx1"/>
                </a:solidFill>
                <a:round/>
                <a:headEnd/>
                <a:tailEnd type="triangle" w="med" len="med"/>
              </a:ln>
              <a:effectLst/>
            </p:spPr>
            <p:txBody>
              <a:bodyPr/>
              <a:lstStyle/>
              <a:p>
                <a:endParaRPr lang="es-CL"/>
              </a:p>
            </p:txBody>
          </p:sp>
        </p:grpSp>
        <p:sp>
          <p:nvSpPr>
            <p:cNvPr id="72" name="Line 82"/>
            <p:cNvSpPr>
              <a:spLocks noChangeShapeType="1"/>
            </p:cNvSpPr>
            <p:nvPr/>
          </p:nvSpPr>
          <p:spPr bwMode="auto">
            <a:xfrm>
              <a:off x="900112" y="1125538"/>
              <a:ext cx="358775" cy="1150938"/>
            </a:xfrm>
            <a:prstGeom prst="line">
              <a:avLst/>
            </a:prstGeom>
            <a:noFill/>
            <a:ln w="9525">
              <a:solidFill>
                <a:schemeClr val="tx1"/>
              </a:solidFill>
              <a:round/>
              <a:headEnd/>
              <a:tailEnd type="triangle" w="med" len="med"/>
            </a:ln>
            <a:effectLst/>
          </p:spPr>
          <p:txBody>
            <a:bodyPr/>
            <a:lstStyle/>
            <a:p>
              <a:endParaRPr lang="es-CL"/>
            </a:p>
          </p:txBody>
        </p:sp>
        <p:sp>
          <p:nvSpPr>
            <p:cNvPr id="68" name="Text Box 99"/>
            <p:cNvSpPr txBox="1">
              <a:spLocks noChangeArrowheads="1"/>
            </p:cNvSpPr>
            <p:nvPr/>
          </p:nvSpPr>
          <p:spPr bwMode="auto">
            <a:xfrm>
              <a:off x="1449388" y="4642454"/>
              <a:ext cx="863600" cy="600164"/>
            </a:xfrm>
            <a:prstGeom prst="rect">
              <a:avLst/>
            </a:prstGeom>
            <a:noFill/>
            <a:ln w="9525" algn="ctr">
              <a:noFill/>
              <a:miter lim="800000"/>
              <a:headEnd/>
              <a:tailEnd/>
            </a:ln>
            <a:effectLst/>
          </p:spPr>
          <p:txBody>
            <a:bodyPr wrap="square">
              <a:spAutoFit/>
            </a:bodyPr>
            <a:lstStyle/>
            <a:p>
              <a:r>
                <a:rPr lang="es-ES_tradnl" sz="1100" b="1" dirty="0"/>
                <a:t>RUMBO Y VELOCIDAD</a:t>
              </a:r>
            </a:p>
            <a:p>
              <a:r>
                <a:rPr lang="es-ES_tradnl" sz="1100" b="1" dirty="0"/>
                <a:t>PROPIOS</a:t>
              </a:r>
              <a:endParaRPr lang="es-ES" sz="1100" b="1" dirty="0"/>
            </a:p>
          </p:txBody>
        </p:sp>
        <p:sp>
          <p:nvSpPr>
            <p:cNvPr id="69" name="Line 101"/>
            <p:cNvSpPr>
              <a:spLocks noChangeShapeType="1"/>
            </p:cNvSpPr>
            <p:nvPr/>
          </p:nvSpPr>
          <p:spPr bwMode="auto">
            <a:xfrm flipV="1">
              <a:off x="2700338" y="4652963"/>
              <a:ext cx="0" cy="288925"/>
            </a:xfrm>
            <a:prstGeom prst="line">
              <a:avLst/>
            </a:prstGeom>
            <a:noFill/>
            <a:ln w="9525">
              <a:solidFill>
                <a:schemeClr val="tx1"/>
              </a:solidFill>
              <a:round/>
              <a:headEnd/>
              <a:tailEnd type="triangle" w="med" len="med"/>
            </a:ln>
            <a:effectLst/>
          </p:spPr>
          <p:txBody>
            <a:bodyPr wrap="none" anchor="ctr"/>
            <a:lstStyle/>
            <a:p>
              <a:endParaRPr lang="es-CL"/>
            </a:p>
          </p:txBody>
        </p:sp>
        <p:sp>
          <p:nvSpPr>
            <p:cNvPr id="70" name="Line 102"/>
            <p:cNvSpPr>
              <a:spLocks noChangeShapeType="1"/>
            </p:cNvSpPr>
            <p:nvPr/>
          </p:nvSpPr>
          <p:spPr bwMode="auto">
            <a:xfrm flipH="1">
              <a:off x="2268538" y="4941888"/>
              <a:ext cx="431800" cy="0"/>
            </a:xfrm>
            <a:prstGeom prst="line">
              <a:avLst/>
            </a:prstGeom>
            <a:noFill/>
            <a:ln w="9525">
              <a:solidFill>
                <a:schemeClr val="tx1"/>
              </a:solidFill>
              <a:round/>
              <a:headEnd/>
              <a:tailEnd/>
            </a:ln>
            <a:effectLst/>
          </p:spPr>
          <p:txBody>
            <a:bodyPr wrap="none" anchor="ctr"/>
            <a:lstStyle/>
            <a:p>
              <a:endParaRPr lang="es-CL"/>
            </a:p>
          </p:txBody>
        </p:sp>
      </p:grpSp>
      <p:sp>
        <p:nvSpPr>
          <p:cNvPr id="108" name="AutoShape 5"/>
          <p:cNvSpPr>
            <a:spLocks noChangeArrowheads="1"/>
          </p:cNvSpPr>
          <p:nvPr/>
        </p:nvSpPr>
        <p:spPr bwMode="auto">
          <a:xfrm>
            <a:off x="1435749" y="1473387"/>
            <a:ext cx="1428786" cy="664012"/>
          </a:xfrm>
          <a:prstGeom prst="roundRect">
            <a:avLst>
              <a:gd name="adj" fmla="val 16667"/>
            </a:avLst>
          </a:prstGeom>
          <a:solidFill>
            <a:schemeClr val="accent4">
              <a:lumMod val="60000"/>
              <a:lumOff val="40000"/>
            </a:schemeClr>
          </a:solidFill>
          <a:ln w="12700" algn="ctr">
            <a:solidFill>
              <a:schemeClr val="tx1"/>
            </a:solidFill>
            <a:miter lim="800000"/>
            <a:headEnd/>
            <a:tailEnd/>
          </a:ln>
          <a:effectLst/>
        </p:spPr>
        <p:txBody>
          <a:bodyPr wrap="square">
            <a:spAutoFit/>
          </a:bodyPr>
          <a:lstStyle/>
          <a:p>
            <a:pPr algn="ctr"/>
            <a:r>
              <a:rPr lang="es-ES_tradnl" sz="1100" b="1" dirty="0"/>
              <a:t>RAZÓN DE CAMBIO EN ELEVACIÓN Y RONZA</a:t>
            </a:r>
            <a:endParaRPr lang="es-ES" sz="1100" b="1" dirty="0"/>
          </a:p>
        </p:txBody>
      </p:sp>
      <p:pic>
        <p:nvPicPr>
          <p:cNvPr id="3" name="Imagen 2"/>
          <p:cNvPicPr>
            <a:picLocks noChangeAspect="1"/>
          </p:cNvPicPr>
          <p:nvPr/>
        </p:nvPicPr>
        <p:blipFill>
          <a:blip r:embed="rId5"/>
          <a:stretch>
            <a:fillRect/>
          </a:stretch>
        </p:blipFill>
        <p:spPr>
          <a:xfrm>
            <a:off x="9348553" y="1207108"/>
            <a:ext cx="1092692" cy="6338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9" name="AutoShape 5"/>
          <p:cNvSpPr>
            <a:spLocks noChangeArrowheads="1"/>
          </p:cNvSpPr>
          <p:nvPr/>
        </p:nvSpPr>
        <p:spPr bwMode="auto">
          <a:xfrm>
            <a:off x="2822636" y="4078510"/>
            <a:ext cx="1534379" cy="360000"/>
          </a:xfrm>
          <a:prstGeom prst="roundRect">
            <a:avLst>
              <a:gd name="adj" fmla="val 16667"/>
            </a:avLst>
          </a:prstGeom>
          <a:solidFill>
            <a:schemeClr val="accent6">
              <a:lumMod val="75000"/>
            </a:schemeClr>
          </a:solidFill>
          <a:ln w="12700" algn="ctr">
            <a:solidFill>
              <a:schemeClr val="tx1"/>
            </a:solidFill>
            <a:miter lim="800000"/>
            <a:headEnd/>
            <a:tailEnd/>
          </a:ln>
          <a:effectLst/>
        </p:spPr>
        <p:txBody>
          <a:bodyPr wrap="square">
            <a:spAutoFit/>
          </a:bodyPr>
          <a:lstStyle/>
          <a:p>
            <a:pPr algn="ctr"/>
            <a:r>
              <a:rPr lang="es-ES_tradnl" sz="1600" b="1" dirty="0">
                <a:solidFill>
                  <a:schemeClr val="bg1"/>
                </a:solidFill>
                <a:latin typeface="Britannic Bold" panose="020B0903060703020204" pitchFamily="34" charset="0"/>
                <a:ea typeface="Segoe UI Black" panose="020B0A02040204020203" pitchFamily="34" charset="0"/>
              </a:rPr>
              <a:t>TRACKER</a:t>
            </a:r>
          </a:p>
          <a:p>
            <a:pPr algn="ctr"/>
            <a:endParaRPr lang="es-ES_tradnl" sz="1400" b="1" dirty="0">
              <a:solidFill>
                <a:schemeClr val="bg1"/>
              </a:solidFill>
            </a:endParaRPr>
          </a:p>
          <a:p>
            <a:pPr algn="ctr"/>
            <a:endParaRPr lang="es-ES" sz="1400" b="1" dirty="0">
              <a:solidFill>
                <a:schemeClr val="bg1"/>
              </a:solidFill>
            </a:endParaRPr>
          </a:p>
        </p:txBody>
      </p:sp>
      <p:sp>
        <p:nvSpPr>
          <p:cNvPr id="110" name="AutoShape 5"/>
          <p:cNvSpPr>
            <a:spLocks noChangeArrowheads="1"/>
          </p:cNvSpPr>
          <p:nvPr/>
        </p:nvSpPr>
        <p:spPr bwMode="auto">
          <a:xfrm>
            <a:off x="5436052" y="5121579"/>
            <a:ext cx="1428786" cy="510778"/>
          </a:xfrm>
          <a:prstGeom prst="roundRect">
            <a:avLst>
              <a:gd name="adj" fmla="val 16667"/>
            </a:avLst>
          </a:prstGeom>
          <a:solidFill>
            <a:schemeClr val="accent6">
              <a:lumMod val="75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CALCULADOR BALÍSTICO</a:t>
            </a:r>
            <a:endParaRPr lang="es-ES" sz="1200" b="1" dirty="0">
              <a:solidFill>
                <a:schemeClr val="bg1"/>
              </a:solidFill>
            </a:endParaRPr>
          </a:p>
        </p:txBody>
      </p:sp>
      <p:sp>
        <p:nvSpPr>
          <p:cNvPr id="111" name="AutoShape 5"/>
          <p:cNvSpPr>
            <a:spLocks noChangeArrowheads="1"/>
          </p:cNvSpPr>
          <p:nvPr/>
        </p:nvSpPr>
        <p:spPr bwMode="auto">
          <a:xfrm>
            <a:off x="3780938" y="5268652"/>
            <a:ext cx="1263184" cy="340519"/>
          </a:xfrm>
          <a:prstGeom prst="roundRect">
            <a:avLst>
              <a:gd name="adj" fmla="val 16667"/>
            </a:avLst>
          </a:prstGeom>
          <a:solidFill>
            <a:schemeClr val="accent5">
              <a:lumMod val="75000"/>
            </a:schemeClr>
          </a:solidFill>
          <a:ln w="12700" algn="ctr">
            <a:solidFill>
              <a:schemeClr val="tx1"/>
            </a:solidFill>
            <a:miter lim="800000"/>
            <a:headEnd/>
            <a:tailEnd/>
          </a:ln>
          <a:effectLst/>
        </p:spPr>
        <p:txBody>
          <a:bodyPr wrap="square">
            <a:spAutoFit/>
          </a:bodyPr>
          <a:lstStyle/>
          <a:p>
            <a:pPr algn="ctr"/>
            <a:r>
              <a:rPr lang="es-ES_tradnl" sz="1400" b="1" dirty="0">
                <a:solidFill>
                  <a:schemeClr val="bg1"/>
                </a:solidFill>
              </a:rPr>
              <a:t>PREDICTOR</a:t>
            </a:r>
            <a:endParaRPr lang="es-ES" sz="1400" b="1" dirty="0">
              <a:solidFill>
                <a:schemeClr val="bg1"/>
              </a:solidFill>
            </a:endParaRPr>
          </a:p>
        </p:txBody>
      </p:sp>
      <p:sp>
        <p:nvSpPr>
          <p:cNvPr id="112" name="AutoShape 5"/>
          <p:cNvSpPr>
            <a:spLocks noChangeArrowheads="1"/>
          </p:cNvSpPr>
          <p:nvPr/>
        </p:nvSpPr>
        <p:spPr bwMode="auto">
          <a:xfrm>
            <a:off x="7399161" y="6136242"/>
            <a:ext cx="1619210" cy="306467"/>
          </a:xfrm>
          <a:prstGeom prst="roundRect">
            <a:avLst>
              <a:gd name="adj" fmla="val 16667"/>
            </a:avLst>
          </a:prstGeom>
          <a:solidFill>
            <a:schemeClr val="accent4">
              <a:lumMod val="50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ORDEN DE RONZA</a:t>
            </a:r>
            <a:endParaRPr lang="es-ES" sz="1200" b="1" dirty="0">
              <a:solidFill>
                <a:schemeClr val="bg1"/>
              </a:solidFill>
            </a:endParaRPr>
          </a:p>
        </p:txBody>
      </p:sp>
      <p:sp>
        <p:nvSpPr>
          <p:cNvPr id="113" name="AutoShape 5"/>
          <p:cNvSpPr>
            <a:spLocks noChangeArrowheads="1"/>
          </p:cNvSpPr>
          <p:nvPr/>
        </p:nvSpPr>
        <p:spPr bwMode="auto">
          <a:xfrm>
            <a:off x="6235855" y="6487954"/>
            <a:ext cx="1689765" cy="306467"/>
          </a:xfrm>
          <a:prstGeom prst="roundRect">
            <a:avLst>
              <a:gd name="adj" fmla="val 16667"/>
            </a:avLst>
          </a:prstGeom>
          <a:solidFill>
            <a:schemeClr val="accent4">
              <a:lumMod val="50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ORDEN DE ELEVACIÓN</a:t>
            </a:r>
            <a:endParaRPr lang="es-ES" sz="1200" b="1" dirty="0">
              <a:solidFill>
                <a:schemeClr val="bg1"/>
              </a:solidFill>
            </a:endParaRPr>
          </a:p>
        </p:txBody>
      </p:sp>
      <p:sp>
        <p:nvSpPr>
          <p:cNvPr id="114" name="AutoShape 5"/>
          <p:cNvSpPr>
            <a:spLocks noChangeArrowheads="1"/>
          </p:cNvSpPr>
          <p:nvPr/>
        </p:nvSpPr>
        <p:spPr bwMode="auto">
          <a:xfrm>
            <a:off x="2106149" y="6281618"/>
            <a:ext cx="1391140" cy="306467"/>
          </a:xfrm>
          <a:prstGeom prst="roundRect">
            <a:avLst>
              <a:gd name="adj" fmla="val 16667"/>
            </a:avLst>
          </a:prstGeom>
          <a:solidFill>
            <a:schemeClr val="accent2">
              <a:lumMod val="75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ESTABILIZADOR</a:t>
            </a:r>
            <a:endParaRPr lang="es-ES" sz="1200" b="1" dirty="0">
              <a:solidFill>
                <a:schemeClr val="bg1"/>
              </a:solidFill>
            </a:endParaRPr>
          </a:p>
        </p:txBody>
      </p:sp>
      <p:sp>
        <p:nvSpPr>
          <p:cNvPr id="116" name="CuadroTexto 115"/>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3833421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196" y="-4327"/>
            <a:ext cx="12184319" cy="6862327"/>
          </a:xfrm>
          <a:prstGeom prst="rect">
            <a:avLst/>
          </a:prstGeom>
        </p:spPr>
      </p:pic>
      <p:pic>
        <p:nvPicPr>
          <p:cNvPr id="6" name="Imagen 5"/>
          <p:cNvPicPr>
            <a:picLocks noChangeAspect="1"/>
          </p:cNvPicPr>
          <p:nvPr/>
        </p:nvPicPr>
        <p:blipFill rotWithShape="1">
          <a:blip r:embed="rId3"/>
          <a:srcRect t="13208" b="16968"/>
          <a:stretch/>
        </p:blipFill>
        <p:spPr>
          <a:xfrm>
            <a:off x="268368" y="3556437"/>
            <a:ext cx="3258453" cy="151677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n 6"/>
          <p:cNvPicPr>
            <a:picLocks noChangeAspect="1"/>
          </p:cNvPicPr>
          <p:nvPr/>
        </p:nvPicPr>
        <p:blipFill>
          <a:blip r:embed="rId4"/>
          <a:stretch>
            <a:fillRect/>
          </a:stretch>
        </p:blipFill>
        <p:spPr>
          <a:xfrm>
            <a:off x="1" y="0"/>
            <a:ext cx="12192000" cy="1771650"/>
          </a:xfrm>
          <a:prstGeom prst="rect">
            <a:avLst/>
          </a:prstGeom>
        </p:spPr>
      </p:pic>
      <p:sp>
        <p:nvSpPr>
          <p:cNvPr id="9" name="Rectangle 24">
            <a:extLst>
              <a:ext uri="{FF2B5EF4-FFF2-40B4-BE49-F238E27FC236}">
                <a16:creationId xmlns:a16="http://schemas.microsoft.com/office/drawing/2014/main" id="{814E8360-63F3-4F18-817E-6FBC4551EF0D}"/>
              </a:ext>
            </a:extLst>
          </p:cNvPr>
          <p:cNvSpPr/>
          <p:nvPr/>
        </p:nvSpPr>
        <p:spPr>
          <a:xfrm>
            <a:off x="1990725" y="331827"/>
            <a:ext cx="8677275" cy="1107996"/>
          </a:xfrm>
          <a:prstGeom prst="rect">
            <a:avLst/>
          </a:prstGeom>
        </p:spPr>
        <p:txBody>
          <a:bodyPr wrap="square" lIns="0" tIns="0" rIns="0" bIns="0">
            <a:spAutoFit/>
          </a:bodyPr>
          <a:lstStyle/>
          <a:p>
            <a:pPr algn="ctr"/>
            <a:r>
              <a:rPr lang="en-US" sz="36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CENTRAL DE INFORMACIÓN DE COMBATE</a:t>
            </a:r>
          </a:p>
          <a:p>
            <a:pPr algn="ctr"/>
            <a:r>
              <a:rPr lang="en-US" sz="36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(C.I.C.) </a:t>
            </a:r>
          </a:p>
        </p:txBody>
      </p:sp>
      <p:pic>
        <p:nvPicPr>
          <p:cNvPr id="11" name="Imagen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2694" y="457199"/>
            <a:ext cx="714375" cy="714375"/>
          </a:xfrm>
          <a:prstGeom prst="rect">
            <a:avLst/>
          </a:prstGeom>
        </p:spPr>
      </p:pic>
      <p:sp>
        <p:nvSpPr>
          <p:cNvPr id="12" name="CuadroTexto 11"/>
          <p:cNvSpPr txBox="1"/>
          <p:nvPr/>
        </p:nvSpPr>
        <p:spPr>
          <a:xfrm>
            <a:off x="578644" y="2329666"/>
            <a:ext cx="6300787" cy="923330"/>
          </a:xfrm>
          <a:prstGeom prst="rect">
            <a:avLst/>
          </a:prstGeom>
          <a:noFill/>
        </p:spPr>
        <p:txBody>
          <a:bodyPr wrap="square" rtlCol="0">
            <a:spAutoFit/>
          </a:bodyPr>
          <a:lstStyle/>
          <a:p>
            <a:pPr algn="just" eaLnBrk="0" hangingPunct="0">
              <a:spcBef>
                <a:spcPct val="50000"/>
              </a:spcBef>
            </a:pPr>
            <a:r>
              <a:rPr lang="es-ES_tradnl" dirty="0">
                <a:solidFill>
                  <a:srgbClr val="002060"/>
                </a:solidFill>
              </a:rPr>
              <a:t>Constituye el centro de decisiones del buque, en ella se ejecutan las siguientes funciones para el empleo eficiente de las armas: </a:t>
            </a:r>
            <a:r>
              <a:rPr lang="es-ES_tradnl" b="1" dirty="0">
                <a:solidFill>
                  <a:srgbClr val="002060"/>
                </a:solidFill>
                <a:latin typeface="Britannic Bold" panose="020B0903060703020204" pitchFamily="34" charset="0"/>
                <a:ea typeface="Open Sans" panose="020B0606030504020204" pitchFamily="34" charset="0"/>
                <a:cs typeface="Segoe UI" panose="020B0502040204020203" pitchFamily="34" charset="0"/>
              </a:rPr>
              <a:t>OBJETO OPTIMIZAR USO DEL TIEMPO</a:t>
            </a:r>
            <a:endParaRPr lang="es-ES_tradnl" dirty="0">
              <a:solidFill>
                <a:srgbClr val="002060"/>
              </a:solidFill>
            </a:endParaRPr>
          </a:p>
        </p:txBody>
      </p:sp>
      <p:grpSp>
        <p:nvGrpSpPr>
          <p:cNvPr id="14" name="Grupo 13"/>
          <p:cNvGrpSpPr/>
          <p:nvPr/>
        </p:nvGrpSpPr>
        <p:grpSpPr>
          <a:xfrm>
            <a:off x="7708137" y="2235418"/>
            <a:ext cx="4395391" cy="4512444"/>
            <a:chOff x="6044297" y="2392322"/>
            <a:chExt cx="5264210" cy="5087625"/>
          </a:xfrm>
        </p:grpSpPr>
        <p:sp>
          <p:nvSpPr>
            <p:cNvPr id="15" name="Rectángulo redondeado 14"/>
            <p:cNvSpPr/>
            <p:nvPr/>
          </p:nvSpPr>
          <p:spPr>
            <a:xfrm>
              <a:off x="6044297" y="2392322"/>
              <a:ext cx="5264210" cy="5087625"/>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CuadroTexto 15"/>
            <p:cNvSpPr txBox="1"/>
            <p:nvPr/>
          </p:nvSpPr>
          <p:spPr>
            <a:xfrm>
              <a:off x="6129915" y="2465690"/>
              <a:ext cx="5073445" cy="5014257"/>
            </a:xfrm>
            <a:prstGeom prst="rect">
              <a:avLst/>
            </a:prstGeom>
            <a:noFill/>
          </p:spPr>
          <p:txBody>
            <a:bodyPr wrap="square" rtlCol="0">
              <a:spAutoFit/>
            </a:bodyPr>
            <a:lstStyle/>
            <a:p>
              <a:pPr algn="ctr"/>
              <a:r>
                <a:rPr lang="es-ES_tradnl" sz="2400" b="1" dirty="0">
                  <a:solidFill>
                    <a:srgbClr val="002060"/>
                  </a:solidFill>
                  <a:latin typeface="Britannic Bold" panose="020B0903060703020204" pitchFamily="34" charset="0"/>
                  <a:ea typeface="Segoe UI Black" panose="020B0A02040204020203" pitchFamily="34" charset="0"/>
                </a:rPr>
                <a:t>ALGUNAS CACTERÍSTICAS</a:t>
              </a:r>
              <a:endParaRPr lang="es-ES_tradnl" sz="1400" dirty="0">
                <a:solidFill>
                  <a:srgbClr val="002060"/>
                </a:solidFill>
              </a:endParaRPr>
            </a:p>
            <a:p>
              <a:pPr marL="271463" indent="-271463" algn="just">
                <a:spcBef>
                  <a:spcPct val="50000"/>
                </a:spcBef>
              </a:pPr>
              <a:r>
                <a:rPr lang="es-ES_tradnl" dirty="0">
                  <a:solidFill>
                    <a:srgbClr val="002060"/>
                  </a:solidFill>
                </a:rPr>
                <a:t>a) </a:t>
              </a:r>
              <a:r>
                <a:rPr lang="es-ES_tradnl" sz="1600" dirty="0">
                  <a:solidFill>
                    <a:srgbClr val="002060"/>
                  </a:solidFill>
                </a:rPr>
                <a:t>Detección del contacto. (Radares de rebusca aérea y de superficie u otro medio)</a:t>
              </a:r>
            </a:p>
            <a:p>
              <a:pPr marL="271463" indent="-271463" algn="just">
                <a:spcBef>
                  <a:spcPct val="50000"/>
                </a:spcBef>
              </a:pPr>
              <a:r>
                <a:rPr lang="es-ES_tradnl" sz="1600" dirty="0">
                  <a:solidFill>
                    <a:srgbClr val="002060"/>
                  </a:solidFill>
                </a:rPr>
                <a:t>b) Traqueo del contacto. ( Rad. Aéreo y de Superficie)</a:t>
              </a:r>
            </a:p>
            <a:p>
              <a:pPr marL="271463" indent="-271463" algn="just">
                <a:spcBef>
                  <a:spcPct val="50000"/>
                </a:spcBef>
              </a:pPr>
              <a:r>
                <a:rPr lang="es-ES_tradnl" sz="1600" dirty="0">
                  <a:solidFill>
                    <a:srgbClr val="002060"/>
                  </a:solidFill>
                </a:rPr>
                <a:t>c) Identificación del contacto. (Empleo de IFF, Coms. u otros)</a:t>
              </a:r>
            </a:p>
            <a:p>
              <a:pPr marL="271463" indent="-271463" algn="just">
                <a:spcBef>
                  <a:spcPct val="50000"/>
                </a:spcBef>
              </a:pPr>
              <a:r>
                <a:rPr lang="es-ES_tradnl" sz="1600" dirty="0">
                  <a:solidFill>
                    <a:srgbClr val="002060"/>
                  </a:solidFill>
                </a:rPr>
                <a:t>d) Selección de blanco más peligroso para el buque</a:t>
              </a:r>
            </a:p>
            <a:p>
              <a:pPr marL="271463" indent="-271463" algn="just">
                <a:spcBef>
                  <a:spcPct val="50000"/>
                </a:spcBef>
              </a:pPr>
              <a:r>
                <a:rPr lang="es-ES_tradnl" sz="1600" dirty="0">
                  <a:solidFill>
                    <a:srgbClr val="002060"/>
                  </a:solidFill>
                </a:rPr>
                <a:t>e) Designación del blanco al sistema de control de armas disponible. (Demarcación, Elevación y Distancia al blanco y efecto doppler)</a:t>
              </a:r>
            </a:p>
            <a:p>
              <a:pPr marL="271463" indent="-271463" algn="just">
                <a:spcBef>
                  <a:spcPct val="50000"/>
                </a:spcBef>
              </a:pPr>
              <a:r>
                <a:rPr lang="es-ES_tradnl" sz="1600" dirty="0">
                  <a:solidFill>
                    <a:srgbClr val="002060"/>
                  </a:solidFill>
                </a:rPr>
                <a:t>f) Control por veto del Comandante o Jefe de Guardia.</a:t>
              </a:r>
              <a:endParaRPr lang="es-ES" sz="1600" dirty="0">
                <a:solidFill>
                  <a:srgbClr val="002060"/>
                </a:solidFill>
              </a:endParaRPr>
            </a:p>
          </p:txBody>
        </p:sp>
      </p:grpSp>
      <p:pic>
        <p:nvPicPr>
          <p:cNvPr id="4" name="Imagen 3"/>
          <p:cNvPicPr>
            <a:picLocks noChangeAspect="1"/>
          </p:cNvPicPr>
          <p:nvPr/>
        </p:nvPicPr>
        <p:blipFill>
          <a:blip r:embed="rId6"/>
          <a:stretch>
            <a:fillRect/>
          </a:stretch>
        </p:blipFill>
        <p:spPr>
          <a:xfrm>
            <a:off x="3862429" y="4139166"/>
            <a:ext cx="3510099" cy="240748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76517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196" y="-4327"/>
            <a:ext cx="12184319" cy="6862327"/>
          </a:xfrm>
          <a:prstGeom prst="rect">
            <a:avLst/>
          </a:prstGeom>
        </p:spPr>
      </p:pic>
      <p:pic>
        <p:nvPicPr>
          <p:cNvPr id="18" name="Imagen 17"/>
          <p:cNvPicPr>
            <a:picLocks noChangeAspect="1"/>
          </p:cNvPicPr>
          <p:nvPr/>
        </p:nvPicPr>
        <p:blipFill>
          <a:blip r:embed="rId3"/>
          <a:stretch>
            <a:fillRect/>
          </a:stretch>
        </p:blipFill>
        <p:spPr>
          <a:xfrm>
            <a:off x="8877" y="-2151"/>
            <a:ext cx="12183123" cy="1758859"/>
          </a:xfrm>
          <a:prstGeom prst="rect">
            <a:avLst/>
          </a:prstGeom>
        </p:spPr>
      </p:pic>
      <p:sp>
        <p:nvSpPr>
          <p:cNvPr id="9" name="Rectangle 24">
            <a:extLst>
              <a:ext uri="{FF2B5EF4-FFF2-40B4-BE49-F238E27FC236}">
                <a16:creationId xmlns:a16="http://schemas.microsoft.com/office/drawing/2014/main" id="{814E8360-63F3-4F18-817E-6FBC4551EF0D}"/>
              </a:ext>
            </a:extLst>
          </p:cNvPr>
          <p:cNvSpPr/>
          <p:nvPr/>
        </p:nvSpPr>
        <p:spPr>
          <a:xfrm>
            <a:off x="1990725" y="506357"/>
            <a:ext cx="8677275" cy="553998"/>
          </a:xfrm>
          <a:prstGeom prst="rect">
            <a:avLst/>
          </a:prstGeom>
        </p:spPr>
        <p:txBody>
          <a:bodyPr wrap="square" lIns="0" tIns="0" rIns="0" bIns="0">
            <a:spAutoFit/>
          </a:bodyPr>
          <a:lstStyle/>
          <a:p>
            <a:pPr algn="ctr"/>
            <a:r>
              <a:rPr lang="en-US" sz="3600" b="1" dirty="0">
                <a:solidFill>
                  <a:srgbClr val="002060"/>
                </a:solidFill>
                <a:latin typeface="Britannic Bold" panose="020B0903060703020204" pitchFamily="34" charset="0"/>
                <a:ea typeface="Open Sans" panose="020B0606030504020204" pitchFamily="34" charset="0"/>
                <a:cs typeface="Segoe UI" panose="020B0502040204020203" pitchFamily="34" charset="0"/>
              </a:rPr>
              <a:t>CENTRAL DE CONTROL DE FUEGO</a:t>
            </a:r>
          </a:p>
        </p:txBody>
      </p:sp>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602" y="345980"/>
            <a:ext cx="714375" cy="714375"/>
          </a:xfrm>
          <a:prstGeom prst="rect">
            <a:avLst/>
          </a:prstGeom>
        </p:spPr>
      </p:pic>
      <p:pic>
        <p:nvPicPr>
          <p:cNvPr id="19" name="Imagen 18"/>
          <p:cNvPicPr>
            <a:picLocks noChangeAspect="1"/>
          </p:cNvPicPr>
          <p:nvPr/>
        </p:nvPicPr>
        <p:blipFill>
          <a:blip r:embed="rId5"/>
          <a:stretch>
            <a:fillRect/>
          </a:stretch>
        </p:blipFill>
        <p:spPr>
          <a:xfrm>
            <a:off x="-5413" y="1762316"/>
            <a:ext cx="5674406" cy="5095684"/>
          </a:xfrm>
          <a:prstGeom prst="rect">
            <a:avLst/>
          </a:prstGeom>
        </p:spPr>
      </p:pic>
      <p:sp>
        <p:nvSpPr>
          <p:cNvPr id="20" name="Text Placeholder 1"/>
          <p:cNvSpPr txBox="1">
            <a:spLocks/>
          </p:cNvSpPr>
          <p:nvPr/>
        </p:nvSpPr>
        <p:spPr>
          <a:xfrm>
            <a:off x="268968" y="2383971"/>
            <a:ext cx="5097071" cy="10428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s-ES_tradnl" sz="2000" dirty="0">
                <a:solidFill>
                  <a:schemeClr val="bg1"/>
                </a:solidFill>
                <a:latin typeface="+mj-lt"/>
              </a:rPr>
              <a:t>Es un sub sistema del buque, cuya finalidad es el control de detalle de las armas asignadas y los sensores asociados a ellas</a:t>
            </a:r>
            <a:endParaRPr lang="en-ID" sz="2000" dirty="0">
              <a:solidFill>
                <a:schemeClr val="bg1"/>
              </a:solidFill>
              <a:latin typeface="+mj-lt"/>
            </a:endParaRPr>
          </a:p>
        </p:txBody>
      </p:sp>
      <p:sp>
        <p:nvSpPr>
          <p:cNvPr id="21" name="CuadroTexto 20"/>
          <p:cNvSpPr txBox="1"/>
          <p:nvPr/>
        </p:nvSpPr>
        <p:spPr>
          <a:xfrm>
            <a:off x="6329362" y="2905403"/>
            <a:ext cx="5474807" cy="2923877"/>
          </a:xfrm>
          <a:prstGeom prst="rect">
            <a:avLst/>
          </a:prstGeom>
          <a:noFill/>
        </p:spPr>
        <p:txBody>
          <a:bodyPr wrap="square" rtlCol="0">
            <a:spAutoFit/>
          </a:bodyPr>
          <a:lstStyle/>
          <a:p>
            <a:pPr>
              <a:spcBef>
                <a:spcPct val="50000"/>
              </a:spcBef>
            </a:pPr>
            <a:r>
              <a:rPr lang="es-ES_tradnl" sz="2400" b="1" dirty="0">
                <a:solidFill>
                  <a:srgbClr val="002060"/>
                </a:solidFill>
                <a:latin typeface="Britannic Bold" panose="020B0903060703020204" pitchFamily="34" charset="0"/>
                <a:ea typeface="Segoe UI Black" panose="020B0A02040204020203" pitchFamily="34" charset="0"/>
              </a:rPr>
              <a:t>Cumple con las siguientes funciones:</a:t>
            </a:r>
          </a:p>
          <a:p>
            <a:pPr marL="285750" indent="-285750" algn="just">
              <a:spcBef>
                <a:spcPct val="50000"/>
              </a:spcBef>
              <a:buFont typeface="Wingdings" panose="05000000000000000000" pitchFamily="2" charset="2"/>
              <a:buChar char="Ø"/>
            </a:pPr>
            <a:r>
              <a:rPr lang="es-ES_tradnl" sz="1600" dirty="0">
                <a:solidFill>
                  <a:srgbClr val="002060"/>
                </a:solidFill>
              </a:rPr>
              <a:t>Aceptar designación desde la C.I.C.</a:t>
            </a:r>
          </a:p>
          <a:p>
            <a:pPr marL="285750" indent="-285750" algn="just">
              <a:spcBef>
                <a:spcPct val="50000"/>
              </a:spcBef>
              <a:buFont typeface="Wingdings" panose="05000000000000000000" pitchFamily="2" charset="2"/>
              <a:buChar char="Ø"/>
            </a:pPr>
            <a:r>
              <a:rPr lang="es-ES_tradnl" sz="1600" dirty="0">
                <a:solidFill>
                  <a:srgbClr val="002060"/>
                </a:solidFill>
              </a:rPr>
              <a:t>Rebuscar en la demarcación y distancias designadas.</a:t>
            </a:r>
          </a:p>
          <a:p>
            <a:pPr marL="285750" indent="-285750" algn="just">
              <a:spcBef>
                <a:spcPct val="50000"/>
              </a:spcBef>
              <a:buFont typeface="Wingdings" panose="05000000000000000000" pitchFamily="2" charset="2"/>
              <a:buChar char="Ø"/>
            </a:pPr>
            <a:r>
              <a:rPr lang="es-ES_tradnl" sz="1600" dirty="0">
                <a:solidFill>
                  <a:srgbClr val="002060"/>
                </a:solidFill>
              </a:rPr>
              <a:t>Adquisición del blanco.</a:t>
            </a:r>
          </a:p>
          <a:p>
            <a:pPr marL="285750" indent="-285750" algn="just">
              <a:spcBef>
                <a:spcPct val="50000"/>
              </a:spcBef>
              <a:buFont typeface="Wingdings" panose="05000000000000000000" pitchFamily="2" charset="2"/>
              <a:buChar char="Ø"/>
            </a:pPr>
            <a:r>
              <a:rPr lang="es-ES_tradnl" sz="1600" dirty="0">
                <a:solidFill>
                  <a:srgbClr val="002060"/>
                </a:solidFill>
              </a:rPr>
              <a:t>Traqueo del blanco.</a:t>
            </a:r>
          </a:p>
          <a:p>
            <a:pPr marL="285750" indent="-285750" algn="just">
              <a:spcBef>
                <a:spcPct val="50000"/>
              </a:spcBef>
              <a:buFont typeface="Wingdings" panose="05000000000000000000" pitchFamily="2" charset="2"/>
              <a:buChar char="Ø"/>
            </a:pPr>
            <a:r>
              <a:rPr lang="es-ES_tradnl" sz="1600" dirty="0">
                <a:solidFill>
                  <a:srgbClr val="002060"/>
                </a:solidFill>
              </a:rPr>
              <a:t>Asignación del arma seleccionada para atacar el blanco.</a:t>
            </a:r>
          </a:p>
          <a:p>
            <a:pPr marL="285750" indent="-285750" algn="just">
              <a:spcBef>
                <a:spcPct val="50000"/>
              </a:spcBef>
              <a:buFont typeface="Wingdings" panose="05000000000000000000" pitchFamily="2" charset="2"/>
              <a:buChar char="Ø"/>
            </a:pPr>
            <a:r>
              <a:rPr lang="es-ES_tradnl" sz="1600" dirty="0">
                <a:solidFill>
                  <a:srgbClr val="002060"/>
                </a:solidFill>
              </a:rPr>
              <a:t>Disparar el arma dentro de la distancia efectiva y continuar disparando hasta lograr su destrucción.</a:t>
            </a:r>
          </a:p>
        </p:txBody>
      </p:sp>
      <p:pic>
        <p:nvPicPr>
          <p:cNvPr id="3" name="Imagen 2"/>
          <p:cNvPicPr>
            <a:picLocks noChangeAspect="1"/>
          </p:cNvPicPr>
          <p:nvPr/>
        </p:nvPicPr>
        <p:blipFill>
          <a:blip r:embed="rId6"/>
          <a:stretch>
            <a:fillRect/>
          </a:stretch>
        </p:blipFill>
        <p:spPr>
          <a:xfrm>
            <a:off x="1724019" y="3758046"/>
            <a:ext cx="1939969" cy="2640618"/>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41559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20" name="Imagen 19"/>
          <p:cNvPicPr>
            <a:picLocks noChangeAspect="1"/>
          </p:cNvPicPr>
          <p:nvPr/>
        </p:nvPicPr>
        <p:blipFill>
          <a:blip r:embed="rId4"/>
          <a:stretch>
            <a:fillRect/>
          </a:stretch>
        </p:blipFill>
        <p:spPr>
          <a:xfrm>
            <a:off x="1134197" y="1480984"/>
            <a:ext cx="1659082" cy="542025"/>
          </a:xfrm>
          <a:prstGeom prst="rect">
            <a:avLst/>
          </a:prstGeom>
          <a:ln>
            <a:noFill/>
          </a:ln>
          <a:effectLst>
            <a:outerShdw blurRad="292100" dist="139700" dir="2700000" algn="tl" rotWithShape="0">
              <a:srgbClr val="333333">
                <a:alpha val="65000"/>
              </a:srgbClr>
            </a:outerShdw>
          </a:effectLst>
        </p:spPr>
      </p:pic>
      <p:sp>
        <p:nvSpPr>
          <p:cNvPr id="3" name="Rectángulo 2"/>
          <p:cNvSpPr/>
          <p:nvPr/>
        </p:nvSpPr>
        <p:spPr>
          <a:xfrm>
            <a:off x="1396916" y="1567330"/>
            <a:ext cx="1133644" cy="369332"/>
          </a:xfrm>
          <a:prstGeom prst="rect">
            <a:avLst/>
          </a:prstGeom>
        </p:spPr>
        <p:txBody>
          <a:bodyPr wrap="none">
            <a:spAutoFit/>
          </a:bodyPr>
          <a:lstStyle/>
          <a:p>
            <a:r>
              <a:rPr lang="es-CL" b="1" dirty="0">
                <a:solidFill>
                  <a:schemeClr val="bg1"/>
                </a:solidFill>
                <a:latin typeface="Britannic Bold" panose="020B0903060703020204" pitchFamily="34" charset="0"/>
                <a:ea typeface="Segoe UI Black" panose="020B0A02040204020203" pitchFamily="34" charset="0"/>
              </a:rPr>
              <a:t>TRAQUER</a:t>
            </a:r>
            <a:endParaRPr lang="es-CL" dirty="0">
              <a:solidFill>
                <a:schemeClr val="bg1"/>
              </a:solidFill>
            </a:endParaRPr>
          </a:p>
        </p:txBody>
      </p:sp>
      <p:sp>
        <p:nvSpPr>
          <p:cNvPr id="24" name="CuadroTexto 23"/>
          <p:cNvSpPr txBox="1"/>
          <p:nvPr/>
        </p:nvSpPr>
        <p:spPr>
          <a:xfrm>
            <a:off x="767924" y="3268140"/>
            <a:ext cx="4974849" cy="553998"/>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500" dirty="0"/>
              <a:t>Encargado de la obtención de los </a:t>
            </a:r>
            <a:r>
              <a:rPr lang="es-ES_tradnl" sz="1500" b="1" dirty="0">
                <a:latin typeface="Britannic Bold" panose="020B0903060703020204" pitchFamily="34" charset="0"/>
                <a:ea typeface="Segoe UI Black" panose="020B0A02040204020203" pitchFamily="34" charset="0"/>
              </a:rPr>
              <a:t>DATOS DEL BLANCO </a:t>
            </a:r>
          </a:p>
          <a:p>
            <a:pPr algn="ctr"/>
            <a:r>
              <a:rPr lang="es-ES_tradnl" sz="1500" dirty="0"/>
              <a:t>(1er. calculador del S.C.F.)</a:t>
            </a:r>
          </a:p>
        </p:txBody>
      </p:sp>
      <p:sp>
        <p:nvSpPr>
          <p:cNvPr id="29" name="CuadroTexto 28"/>
          <p:cNvSpPr txBox="1"/>
          <p:nvPr/>
        </p:nvSpPr>
        <p:spPr>
          <a:xfrm>
            <a:off x="7312131" y="2736040"/>
            <a:ext cx="4286393" cy="1292662"/>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500" dirty="0"/>
              <a:t>Recibe del radar </a:t>
            </a:r>
            <a:r>
              <a:rPr lang="es-ES_tradnl" sz="1500" b="1" dirty="0">
                <a:latin typeface="Britannic Bold" panose="020B0903060703020204" pitchFamily="34" charset="0"/>
                <a:ea typeface="Segoe UI Black" panose="020B0A02040204020203" pitchFamily="34" charset="0"/>
              </a:rPr>
              <a:t>DISTANCIA, ELEVACIÓN Y DEMARCACIÓN</a:t>
            </a:r>
            <a:r>
              <a:rPr lang="es-ES_tradnl" sz="1500" dirty="0"/>
              <a:t> al blanco y, mediante la medición de las velocidades con que cambian estos datos, calcula los Parámetros del blanco: Rumbo, Velocidad y Actitud (Montada, Picada o Estabilizada).</a:t>
            </a:r>
          </a:p>
        </p:txBody>
      </p:sp>
      <p:sp>
        <p:nvSpPr>
          <p:cNvPr id="30" name="CuadroTexto 29"/>
          <p:cNvSpPr txBox="1"/>
          <p:nvPr/>
        </p:nvSpPr>
        <p:spPr>
          <a:xfrm>
            <a:off x="767924" y="4588043"/>
            <a:ext cx="5485025" cy="1477328"/>
          </a:xfrm>
          <a:prstGeom prst="rect">
            <a:avLst/>
          </a:prstGeom>
          <a:noFill/>
        </p:spPr>
        <p:txBody>
          <a:bodyPr wrap="square" rtlCol="0">
            <a:spAutoFit/>
          </a:bodyPr>
          <a:lstStyle>
            <a:defPPr>
              <a:defRPr lang="es-CL"/>
            </a:defPPr>
            <a:lvl1pPr algn="just">
              <a:defRPr sz="1600">
                <a:solidFill>
                  <a:srgbClr val="002060"/>
                </a:solidFill>
              </a:defRPr>
            </a:lvl1pPr>
          </a:lstStyle>
          <a:p>
            <a:r>
              <a:rPr lang="es-ES_tradnl" sz="1500" dirty="0"/>
              <a:t>Para asegurar que los </a:t>
            </a:r>
            <a:r>
              <a:rPr lang="es-ES_tradnl" sz="1500" b="1" dirty="0">
                <a:latin typeface="Britannic Bold" panose="020B0903060703020204" pitchFamily="34" charset="0"/>
                <a:ea typeface="Segoe UI Black" panose="020B0A02040204020203" pitchFamily="34" charset="0"/>
              </a:rPr>
              <a:t>PARÁMETROS</a:t>
            </a:r>
            <a:r>
              <a:rPr lang="es-ES_tradnl" sz="1500" dirty="0"/>
              <a:t> son correctos, calcula cual debe ser el movimiento del Director en ronza y elevación a fin de mantener al radar exactamente sobre el blanco, este cálculo es enviado como orden automáticamente al Director (Razones de cambio) y si éste se mantiene trincado en el blanco, nos indica que los cálculos son correctos y se dice que el </a:t>
            </a:r>
            <a:r>
              <a:rPr lang="es-ES_tradnl" sz="1500" b="1" dirty="0"/>
              <a:t>S.C.F</a:t>
            </a:r>
            <a:r>
              <a:rPr lang="es-ES_tradnl" sz="1500" dirty="0"/>
              <a:t>. está </a:t>
            </a:r>
            <a:r>
              <a:rPr lang="es-ES_tradnl" sz="1500" b="1" dirty="0">
                <a:latin typeface="Britannic Bold" panose="020B0903060703020204" pitchFamily="34" charset="0"/>
                <a:ea typeface="Segoe UI Black" panose="020B0A02040204020203" pitchFamily="34" charset="0"/>
              </a:rPr>
              <a:t>“en solución”.</a:t>
            </a:r>
          </a:p>
        </p:txBody>
      </p:sp>
      <p:sp>
        <p:nvSpPr>
          <p:cNvPr id="36" name="CuadroTexto 35"/>
          <p:cNvSpPr txBox="1"/>
          <p:nvPr/>
        </p:nvSpPr>
        <p:spPr>
          <a:xfrm>
            <a:off x="7312131" y="4614518"/>
            <a:ext cx="4154707" cy="1708160"/>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500" dirty="0"/>
              <a:t>Mover el director en automático siguiendo las órdenes del </a:t>
            </a:r>
            <a:r>
              <a:rPr lang="es-ES_tradnl" sz="1500" b="1" dirty="0">
                <a:latin typeface="Britannic Bold" panose="020B0903060703020204" pitchFamily="34" charset="0"/>
                <a:ea typeface="Segoe UI Black" panose="020B0A02040204020203" pitchFamily="34" charset="0"/>
              </a:rPr>
              <a:t>Traquer</a:t>
            </a:r>
            <a:r>
              <a:rPr lang="es-ES_tradnl" sz="1500" dirty="0"/>
              <a:t> materializa un lazo cerrado de control automático.</a:t>
            </a:r>
          </a:p>
          <a:p>
            <a:r>
              <a:rPr lang="es-ES_tradnl" sz="1500" dirty="0"/>
              <a:t>Sólo cuando se ha obtenido solución, se puede confiar en la correcta determinación de los parámetros del blanco y proseguir con los cálculos de predicción y los balísticos.</a:t>
            </a:r>
            <a:endParaRPr lang="es-ES" sz="1500" dirty="0"/>
          </a:p>
        </p:txBody>
      </p:sp>
      <p:sp>
        <p:nvSpPr>
          <p:cNvPr id="39" name="CuadroTexto 38"/>
          <p:cNvSpPr txBox="1"/>
          <p:nvPr/>
        </p:nvSpPr>
        <p:spPr>
          <a:xfrm>
            <a:off x="223381" y="3214872"/>
            <a:ext cx="392967"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1</a:t>
            </a:r>
            <a:endParaRPr lang="es-ES_tradnl" sz="2800" dirty="0"/>
          </a:p>
        </p:txBody>
      </p:sp>
      <p:sp>
        <p:nvSpPr>
          <p:cNvPr id="40" name="CuadroTexto 39"/>
          <p:cNvSpPr txBox="1"/>
          <p:nvPr/>
        </p:nvSpPr>
        <p:spPr>
          <a:xfrm>
            <a:off x="6725957" y="3171853"/>
            <a:ext cx="283023"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2</a:t>
            </a:r>
            <a:endParaRPr lang="es-ES_tradnl" sz="2800" dirty="0"/>
          </a:p>
        </p:txBody>
      </p:sp>
      <p:sp>
        <p:nvSpPr>
          <p:cNvPr id="42" name="CuadroTexto 41"/>
          <p:cNvSpPr txBox="1"/>
          <p:nvPr/>
        </p:nvSpPr>
        <p:spPr>
          <a:xfrm>
            <a:off x="265591" y="4971039"/>
            <a:ext cx="272121"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3</a:t>
            </a:r>
            <a:endParaRPr lang="es-ES_tradnl" sz="2800" dirty="0"/>
          </a:p>
        </p:txBody>
      </p:sp>
      <p:sp>
        <p:nvSpPr>
          <p:cNvPr id="43" name="CuadroTexto 42"/>
          <p:cNvSpPr txBox="1"/>
          <p:nvPr/>
        </p:nvSpPr>
        <p:spPr>
          <a:xfrm>
            <a:off x="6781629" y="5113919"/>
            <a:ext cx="283023"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4</a:t>
            </a:r>
            <a:endParaRPr lang="es-ES_tradnl" sz="2800" dirty="0"/>
          </a:p>
        </p:txBody>
      </p:sp>
      <p:cxnSp>
        <p:nvCxnSpPr>
          <p:cNvPr id="7" name="Conector recto 6"/>
          <p:cNvCxnSpPr/>
          <p:nvPr/>
        </p:nvCxnSpPr>
        <p:spPr>
          <a:xfrm flipV="1">
            <a:off x="1478427" y="4211933"/>
            <a:ext cx="3384130" cy="1823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4" name="Conector recto 43"/>
          <p:cNvCxnSpPr/>
          <p:nvPr/>
        </p:nvCxnSpPr>
        <p:spPr>
          <a:xfrm flipV="1">
            <a:off x="7680789" y="4210264"/>
            <a:ext cx="3384130" cy="1823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1" name="TextBox 8"/>
          <p:cNvSpPr txBox="1"/>
          <p:nvPr/>
        </p:nvSpPr>
        <p:spPr>
          <a:xfrm>
            <a:off x="809656" y="957763"/>
            <a:ext cx="425799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CARACTERÍSTICAS DEL </a:t>
            </a:r>
          </a:p>
        </p:txBody>
      </p:sp>
      <p:sp>
        <p:nvSpPr>
          <p:cNvPr id="25" name="CuadroTexto 24"/>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1828371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barn(inVertical)">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barn(inVertical)">
                                      <p:cBhvr>
                                        <p:cTn id="15" dur="500"/>
                                        <p:tgtEl>
                                          <p:spTgt spid="29"/>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barn(inVertical)">
                                      <p:cBhvr>
                                        <p:cTn id="18" dur="500"/>
                                        <p:tgtEl>
                                          <p:spTgt spid="4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barn(inVertical)">
                                      <p:cBhvr>
                                        <p:cTn id="23" dur="500"/>
                                        <p:tgtEl>
                                          <p:spTgt spid="30"/>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inVertical)">
                                      <p:cBhvr>
                                        <p:cTn id="26" dur="500"/>
                                        <p:tgtEl>
                                          <p:spTgt spid="42"/>
                                        </p:tgtEl>
                                      </p:cBhvr>
                                    </p:animEffect>
                                  </p:childTnLst>
                                </p:cTn>
                              </p:par>
                              <p:par>
                                <p:cTn id="27" presetID="16" presetClass="entr" presetSubtype="21"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barn(inVertical)">
                                      <p:cBhvr>
                                        <p:cTn id="34" dur="500"/>
                                        <p:tgtEl>
                                          <p:spTgt spid="36"/>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barn(inVertical)">
                                      <p:cBhvr>
                                        <p:cTn id="37" dur="500"/>
                                        <p:tgtEl>
                                          <p:spTgt spid="43"/>
                                        </p:tgtEl>
                                      </p:cBhvr>
                                    </p:animEffect>
                                  </p:childTnLst>
                                </p:cTn>
                              </p:par>
                              <p:par>
                                <p:cTn id="38" presetID="16" presetClass="entr" presetSubtype="21" fill="hold" nodeType="with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barn(inVertical)">
                                      <p:cBhvr>
                                        <p:cTn id="4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p:bldP spid="30" grpId="0"/>
      <p:bldP spid="36" grpId="0"/>
      <p:bldP spid="39" grpId="0"/>
      <p:bldP spid="40" grpId="0"/>
      <p:bldP spid="42"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2" name="28 Rectángulo redondeado"/>
          <p:cNvSpPr/>
          <p:nvPr/>
        </p:nvSpPr>
        <p:spPr>
          <a:xfrm>
            <a:off x="4002766" y="481985"/>
            <a:ext cx="2859507"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PREDICTOR</a:t>
            </a:r>
          </a:p>
        </p:txBody>
      </p:sp>
      <p:grpSp>
        <p:nvGrpSpPr>
          <p:cNvPr id="80" name="Group 5"/>
          <p:cNvGrpSpPr>
            <a:grpSpLocks/>
          </p:cNvGrpSpPr>
          <p:nvPr/>
        </p:nvGrpSpPr>
        <p:grpSpPr bwMode="auto">
          <a:xfrm>
            <a:off x="2355374" y="2142708"/>
            <a:ext cx="6335713" cy="944562"/>
            <a:chOff x="1202" y="164"/>
            <a:chExt cx="3991" cy="595"/>
          </a:xfrm>
        </p:grpSpPr>
        <p:sp>
          <p:nvSpPr>
            <p:cNvPr id="115" name="Rectangle 6"/>
            <p:cNvSpPr>
              <a:spLocks noChangeArrowheads="1"/>
            </p:cNvSpPr>
            <p:nvPr/>
          </p:nvSpPr>
          <p:spPr bwMode="auto">
            <a:xfrm rot="-1033343">
              <a:off x="1608" y="715"/>
              <a:ext cx="93" cy="44"/>
            </a:xfrm>
            <a:prstGeom prst="rect">
              <a:avLst/>
            </a:prstGeom>
            <a:solidFill>
              <a:schemeClr val="tx2"/>
            </a:solidFill>
            <a:ln w="9525">
              <a:solidFill>
                <a:schemeClr val="tx1"/>
              </a:solidFill>
              <a:miter lim="800000"/>
              <a:headEnd/>
              <a:tailEnd/>
            </a:ln>
            <a:effectLst/>
          </p:spPr>
          <p:txBody>
            <a:bodyPr wrap="none" anchor="ctr"/>
            <a:lstStyle/>
            <a:p>
              <a:endParaRPr lang="es-CL"/>
            </a:p>
          </p:txBody>
        </p:sp>
        <p:sp>
          <p:nvSpPr>
            <p:cNvPr id="116" name="Line 7"/>
            <p:cNvSpPr>
              <a:spLocks noChangeShapeType="1"/>
            </p:cNvSpPr>
            <p:nvPr/>
          </p:nvSpPr>
          <p:spPr bwMode="auto">
            <a:xfrm flipV="1">
              <a:off x="1701" y="300"/>
              <a:ext cx="3447" cy="409"/>
            </a:xfrm>
            <a:prstGeom prst="line">
              <a:avLst/>
            </a:prstGeom>
            <a:noFill/>
            <a:ln w="9525">
              <a:solidFill>
                <a:schemeClr val="tx1"/>
              </a:solidFill>
              <a:round/>
              <a:headEnd/>
              <a:tailEnd/>
            </a:ln>
            <a:effectLst/>
          </p:spPr>
          <p:txBody>
            <a:bodyPr/>
            <a:lstStyle/>
            <a:p>
              <a:endParaRPr lang="es-CL"/>
            </a:p>
          </p:txBody>
        </p:sp>
        <p:sp>
          <p:nvSpPr>
            <p:cNvPr id="117" name="Line 8"/>
            <p:cNvSpPr>
              <a:spLocks noChangeShapeType="1"/>
            </p:cNvSpPr>
            <p:nvPr/>
          </p:nvSpPr>
          <p:spPr bwMode="auto">
            <a:xfrm flipV="1">
              <a:off x="1701" y="436"/>
              <a:ext cx="3492" cy="273"/>
            </a:xfrm>
            <a:prstGeom prst="line">
              <a:avLst/>
            </a:prstGeom>
            <a:noFill/>
            <a:ln w="9525">
              <a:solidFill>
                <a:schemeClr val="tx1"/>
              </a:solidFill>
              <a:round/>
              <a:headEnd/>
              <a:tailEnd/>
            </a:ln>
            <a:effectLst/>
          </p:spPr>
          <p:txBody>
            <a:bodyPr/>
            <a:lstStyle/>
            <a:p>
              <a:endParaRPr lang="es-CL"/>
            </a:p>
          </p:txBody>
        </p:sp>
        <p:sp>
          <p:nvSpPr>
            <p:cNvPr id="118" name="AutoShape 9"/>
            <p:cNvSpPr>
              <a:spLocks noChangeArrowheads="1"/>
            </p:cNvSpPr>
            <p:nvPr/>
          </p:nvSpPr>
          <p:spPr bwMode="auto">
            <a:xfrm rot="-5400000">
              <a:off x="3537" y="595"/>
              <a:ext cx="227" cy="91"/>
            </a:xfrm>
            <a:prstGeom prst="curvedUpArrow">
              <a:avLst>
                <a:gd name="adj1" fmla="val 50248"/>
                <a:gd name="adj2" fmla="val 119147"/>
                <a:gd name="adj3" fmla="val 37912"/>
              </a:avLst>
            </a:prstGeom>
            <a:solidFill>
              <a:srgbClr val="0000FF"/>
            </a:solidFill>
            <a:ln w="9525">
              <a:solidFill>
                <a:schemeClr val="tx1"/>
              </a:solidFill>
              <a:miter lim="800000"/>
              <a:headEnd/>
              <a:tailEnd/>
            </a:ln>
            <a:effectLst/>
          </p:spPr>
          <p:txBody>
            <a:bodyPr wrap="none" anchor="ctr"/>
            <a:lstStyle/>
            <a:p>
              <a:endParaRPr lang="es-CL"/>
            </a:p>
          </p:txBody>
        </p:sp>
        <p:sp>
          <p:nvSpPr>
            <p:cNvPr id="119" name="Text Box 10"/>
            <p:cNvSpPr txBox="1">
              <a:spLocks noChangeArrowheads="1"/>
            </p:cNvSpPr>
            <p:nvPr/>
          </p:nvSpPr>
          <p:spPr bwMode="auto">
            <a:xfrm>
              <a:off x="3696" y="572"/>
              <a:ext cx="726" cy="173"/>
            </a:xfrm>
            <a:prstGeom prst="rect">
              <a:avLst/>
            </a:prstGeom>
            <a:noFill/>
            <a:ln w="9525">
              <a:noFill/>
              <a:miter lim="800000"/>
              <a:headEnd/>
              <a:tailEnd/>
            </a:ln>
            <a:effectLst/>
          </p:spPr>
          <p:txBody>
            <a:bodyPr wrap="square">
              <a:spAutoFit/>
            </a:bodyPr>
            <a:lstStyle>
              <a:defPPr>
                <a:defRPr lang="es-CL"/>
              </a:defPPr>
              <a:lvl1pPr>
                <a:spcBef>
                  <a:spcPct val="50000"/>
                </a:spcBef>
                <a:defRPr sz="1200" b="1"/>
              </a:lvl1pPr>
            </a:lstStyle>
            <a:p>
              <a:r>
                <a:rPr lang="es-ES_tradnl" dirty="0"/>
                <a:t>ELEVACIÓN</a:t>
              </a:r>
              <a:endParaRPr lang="es-MX" dirty="0"/>
            </a:p>
          </p:txBody>
        </p:sp>
        <p:sp>
          <p:nvSpPr>
            <p:cNvPr id="120" name="Text Box 11"/>
            <p:cNvSpPr txBox="1">
              <a:spLocks noChangeArrowheads="1"/>
            </p:cNvSpPr>
            <p:nvPr/>
          </p:nvSpPr>
          <p:spPr bwMode="auto">
            <a:xfrm rot="21242496">
              <a:off x="3006" y="350"/>
              <a:ext cx="649" cy="174"/>
            </a:xfrm>
            <a:prstGeom prst="rect">
              <a:avLst/>
            </a:prstGeom>
            <a:noFill/>
            <a:ln w="9525">
              <a:noFill/>
              <a:miter lim="800000"/>
              <a:headEnd/>
              <a:tailEnd/>
            </a:ln>
            <a:effectLst/>
          </p:spPr>
          <p:txBody>
            <a:bodyPr wrap="square">
              <a:spAutoFit/>
            </a:bodyPr>
            <a:lstStyle/>
            <a:p>
              <a:pPr algn="l">
                <a:spcBef>
                  <a:spcPct val="50000"/>
                </a:spcBef>
              </a:pPr>
              <a:r>
                <a:rPr lang="es-ES_tradnl" sz="1200" b="1" dirty="0"/>
                <a:t>DISTANCIA</a:t>
              </a:r>
              <a:endParaRPr lang="es-MX" sz="1200" b="1" dirty="0"/>
            </a:p>
          </p:txBody>
        </p:sp>
        <p:sp>
          <p:nvSpPr>
            <p:cNvPr id="121" name="Line 12"/>
            <p:cNvSpPr>
              <a:spLocks noChangeShapeType="1"/>
            </p:cNvSpPr>
            <p:nvPr/>
          </p:nvSpPr>
          <p:spPr bwMode="auto">
            <a:xfrm flipV="1">
              <a:off x="1701" y="482"/>
              <a:ext cx="1315" cy="181"/>
            </a:xfrm>
            <a:prstGeom prst="line">
              <a:avLst/>
            </a:prstGeom>
            <a:noFill/>
            <a:ln w="9525">
              <a:solidFill>
                <a:srgbClr val="FF3300"/>
              </a:solidFill>
              <a:round/>
              <a:headEnd/>
              <a:tailEnd type="triangle" w="med" len="med"/>
            </a:ln>
            <a:effectLst/>
          </p:spPr>
          <p:txBody>
            <a:bodyPr/>
            <a:lstStyle/>
            <a:p>
              <a:endParaRPr lang="es-CL"/>
            </a:p>
          </p:txBody>
        </p:sp>
        <p:sp>
          <p:nvSpPr>
            <p:cNvPr id="122" name="Line 13"/>
            <p:cNvSpPr>
              <a:spLocks noChangeShapeType="1"/>
            </p:cNvSpPr>
            <p:nvPr/>
          </p:nvSpPr>
          <p:spPr bwMode="auto">
            <a:xfrm flipV="1">
              <a:off x="3515" y="255"/>
              <a:ext cx="1542" cy="181"/>
            </a:xfrm>
            <a:prstGeom prst="line">
              <a:avLst/>
            </a:prstGeom>
            <a:noFill/>
            <a:ln w="9525">
              <a:solidFill>
                <a:srgbClr val="FF3300"/>
              </a:solidFill>
              <a:round/>
              <a:headEnd/>
              <a:tailEnd type="triangle" w="med" len="med"/>
            </a:ln>
            <a:effectLst/>
          </p:spPr>
          <p:txBody>
            <a:bodyPr/>
            <a:lstStyle/>
            <a:p>
              <a:endParaRPr lang="es-CL"/>
            </a:p>
          </p:txBody>
        </p:sp>
        <p:sp>
          <p:nvSpPr>
            <p:cNvPr id="123" name="Line 14"/>
            <p:cNvSpPr>
              <a:spLocks noChangeShapeType="1"/>
            </p:cNvSpPr>
            <p:nvPr/>
          </p:nvSpPr>
          <p:spPr bwMode="auto">
            <a:xfrm>
              <a:off x="2789" y="572"/>
              <a:ext cx="46" cy="46"/>
            </a:xfrm>
            <a:prstGeom prst="line">
              <a:avLst/>
            </a:prstGeom>
            <a:noFill/>
            <a:ln w="9525">
              <a:solidFill>
                <a:schemeClr val="tx1"/>
              </a:solidFill>
              <a:round/>
              <a:headEnd/>
              <a:tailEnd/>
            </a:ln>
            <a:effectLst/>
          </p:spPr>
          <p:txBody>
            <a:bodyPr/>
            <a:lstStyle/>
            <a:p>
              <a:endParaRPr lang="es-CL"/>
            </a:p>
          </p:txBody>
        </p:sp>
        <p:sp>
          <p:nvSpPr>
            <p:cNvPr id="124" name="Line 15"/>
            <p:cNvSpPr>
              <a:spLocks noChangeShapeType="1"/>
            </p:cNvSpPr>
            <p:nvPr/>
          </p:nvSpPr>
          <p:spPr bwMode="auto">
            <a:xfrm>
              <a:off x="2925" y="572"/>
              <a:ext cx="46" cy="46"/>
            </a:xfrm>
            <a:prstGeom prst="line">
              <a:avLst/>
            </a:prstGeom>
            <a:noFill/>
            <a:ln w="9525">
              <a:solidFill>
                <a:schemeClr val="tx1"/>
              </a:solidFill>
              <a:round/>
              <a:headEnd/>
              <a:tailEnd/>
            </a:ln>
            <a:effectLst/>
          </p:spPr>
          <p:txBody>
            <a:bodyPr/>
            <a:lstStyle/>
            <a:p>
              <a:endParaRPr lang="es-CL"/>
            </a:p>
          </p:txBody>
        </p:sp>
        <p:sp>
          <p:nvSpPr>
            <p:cNvPr id="125" name="Line 16"/>
            <p:cNvSpPr>
              <a:spLocks noChangeShapeType="1"/>
            </p:cNvSpPr>
            <p:nvPr/>
          </p:nvSpPr>
          <p:spPr bwMode="auto">
            <a:xfrm>
              <a:off x="3242" y="527"/>
              <a:ext cx="46" cy="46"/>
            </a:xfrm>
            <a:prstGeom prst="line">
              <a:avLst/>
            </a:prstGeom>
            <a:noFill/>
            <a:ln w="9525">
              <a:solidFill>
                <a:schemeClr val="tx1"/>
              </a:solidFill>
              <a:round/>
              <a:headEnd/>
              <a:tailEnd/>
            </a:ln>
            <a:effectLst/>
          </p:spPr>
          <p:txBody>
            <a:bodyPr/>
            <a:lstStyle/>
            <a:p>
              <a:endParaRPr lang="es-CL"/>
            </a:p>
          </p:txBody>
        </p:sp>
        <p:sp>
          <p:nvSpPr>
            <p:cNvPr id="126" name="Line 17"/>
            <p:cNvSpPr>
              <a:spLocks noChangeShapeType="1"/>
            </p:cNvSpPr>
            <p:nvPr/>
          </p:nvSpPr>
          <p:spPr bwMode="auto">
            <a:xfrm>
              <a:off x="3061" y="572"/>
              <a:ext cx="46" cy="46"/>
            </a:xfrm>
            <a:prstGeom prst="line">
              <a:avLst/>
            </a:prstGeom>
            <a:noFill/>
            <a:ln w="9525">
              <a:solidFill>
                <a:schemeClr val="tx1"/>
              </a:solidFill>
              <a:round/>
              <a:headEnd/>
              <a:tailEnd/>
            </a:ln>
            <a:effectLst/>
          </p:spPr>
          <p:txBody>
            <a:bodyPr/>
            <a:lstStyle/>
            <a:p>
              <a:endParaRPr lang="es-CL"/>
            </a:p>
          </p:txBody>
        </p:sp>
        <p:sp>
          <p:nvSpPr>
            <p:cNvPr id="127" name="Line 18"/>
            <p:cNvSpPr>
              <a:spLocks noChangeShapeType="1"/>
            </p:cNvSpPr>
            <p:nvPr/>
          </p:nvSpPr>
          <p:spPr bwMode="auto">
            <a:xfrm>
              <a:off x="3424" y="527"/>
              <a:ext cx="46" cy="46"/>
            </a:xfrm>
            <a:prstGeom prst="line">
              <a:avLst/>
            </a:prstGeom>
            <a:noFill/>
            <a:ln w="9525">
              <a:solidFill>
                <a:schemeClr val="tx1"/>
              </a:solidFill>
              <a:round/>
              <a:headEnd/>
              <a:tailEnd/>
            </a:ln>
            <a:effectLst/>
          </p:spPr>
          <p:txBody>
            <a:bodyPr/>
            <a:lstStyle/>
            <a:p>
              <a:endParaRPr lang="es-CL"/>
            </a:p>
          </p:txBody>
        </p:sp>
        <p:sp>
          <p:nvSpPr>
            <p:cNvPr id="128" name="Text Box 19"/>
            <p:cNvSpPr txBox="1">
              <a:spLocks noChangeArrowheads="1"/>
            </p:cNvSpPr>
            <p:nvPr/>
          </p:nvSpPr>
          <p:spPr bwMode="auto">
            <a:xfrm rot="21284998">
              <a:off x="4059" y="346"/>
              <a:ext cx="817" cy="174"/>
            </a:xfrm>
            <a:prstGeom prst="rect">
              <a:avLst/>
            </a:prstGeom>
            <a:noFill/>
            <a:ln w="9525">
              <a:noFill/>
              <a:miter lim="800000"/>
              <a:headEnd/>
              <a:tailEnd/>
            </a:ln>
            <a:effectLst/>
          </p:spPr>
          <p:txBody>
            <a:bodyPr wrap="square">
              <a:spAutoFit/>
            </a:bodyPr>
            <a:lstStyle>
              <a:defPPr>
                <a:defRPr lang="es-CL"/>
              </a:defPPr>
              <a:lvl1pPr>
                <a:spcBef>
                  <a:spcPct val="50000"/>
                </a:spcBef>
                <a:defRPr sz="1200" b="1"/>
              </a:lvl1pPr>
            </a:lstStyle>
            <a:p>
              <a:r>
                <a:rPr lang="es-ES_tradnl" dirty="0"/>
                <a:t>HAZ DE RADAR</a:t>
              </a:r>
              <a:endParaRPr lang="es-MX" dirty="0"/>
            </a:p>
          </p:txBody>
        </p:sp>
        <p:sp>
          <p:nvSpPr>
            <p:cNvPr id="129" name="AutoShape 20"/>
            <p:cNvSpPr>
              <a:spLocks noChangeArrowheads="1"/>
            </p:cNvSpPr>
            <p:nvPr/>
          </p:nvSpPr>
          <p:spPr bwMode="auto">
            <a:xfrm>
              <a:off x="1202" y="255"/>
              <a:ext cx="136" cy="227"/>
            </a:xfrm>
            <a:prstGeom prst="curvedRightArrow">
              <a:avLst>
                <a:gd name="adj1" fmla="val 33382"/>
                <a:gd name="adj2" fmla="val 66765"/>
                <a:gd name="adj3" fmla="val 33333"/>
              </a:avLst>
            </a:prstGeom>
            <a:solidFill>
              <a:srgbClr val="00FF00"/>
            </a:solidFill>
            <a:ln w="9525">
              <a:solidFill>
                <a:schemeClr val="tx1"/>
              </a:solidFill>
              <a:miter lim="800000"/>
              <a:headEnd/>
              <a:tailEnd/>
            </a:ln>
            <a:effectLst/>
          </p:spPr>
          <p:txBody>
            <a:bodyPr wrap="none" anchor="ctr"/>
            <a:lstStyle/>
            <a:p>
              <a:endParaRPr lang="es-CL"/>
            </a:p>
          </p:txBody>
        </p:sp>
        <p:sp>
          <p:nvSpPr>
            <p:cNvPr id="130" name="Text Box 21"/>
            <p:cNvSpPr txBox="1">
              <a:spLocks noChangeArrowheads="1"/>
            </p:cNvSpPr>
            <p:nvPr/>
          </p:nvSpPr>
          <p:spPr bwMode="auto">
            <a:xfrm>
              <a:off x="1429" y="164"/>
              <a:ext cx="590" cy="173"/>
            </a:xfrm>
            <a:prstGeom prst="rect">
              <a:avLst/>
            </a:prstGeom>
            <a:noFill/>
            <a:ln w="9525">
              <a:noFill/>
              <a:miter lim="800000"/>
              <a:headEnd/>
              <a:tailEnd/>
            </a:ln>
            <a:effectLst/>
          </p:spPr>
          <p:txBody>
            <a:bodyPr>
              <a:spAutoFit/>
            </a:bodyPr>
            <a:lstStyle/>
            <a:p>
              <a:pPr algn="l">
                <a:spcBef>
                  <a:spcPct val="50000"/>
                </a:spcBef>
              </a:pPr>
              <a:r>
                <a:rPr lang="es-ES_tradnl" sz="1200" b="1" dirty="0"/>
                <a:t>RONZA</a:t>
              </a:r>
              <a:endParaRPr lang="es-MX" sz="1200" b="1" dirty="0"/>
            </a:p>
          </p:txBody>
        </p:sp>
      </p:grpSp>
      <p:pic>
        <p:nvPicPr>
          <p:cNvPr id="131" name="Picture 22" descr="P3C ORION"/>
          <p:cNvPicPr>
            <a:picLocks noChangeAspect="1" noChangeArrowheads="1"/>
          </p:cNvPicPr>
          <p:nvPr/>
        </p:nvPicPr>
        <p:blipFill>
          <a:blip r:embed="rId4" cstate="print"/>
          <a:srcRect/>
          <a:stretch>
            <a:fillRect/>
          </a:stretch>
        </p:blipFill>
        <p:spPr bwMode="auto">
          <a:xfrm>
            <a:off x="8594249" y="1575970"/>
            <a:ext cx="1465263" cy="192563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32" name="Group 29"/>
          <p:cNvGrpSpPr>
            <a:grpSpLocks/>
          </p:cNvGrpSpPr>
          <p:nvPr/>
        </p:nvGrpSpPr>
        <p:grpSpPr bwMode="auto">
          <a:xfrm>
            <a:off x="1915637" y="2657058"/>
            <a:ext cx="1447800" cy="1366837"/>
            <a:chOff x="930" y="482"/>
            <a:chExt cx="912" cy="861"/>
          </a:xfrm>
        </p:grpSpPr>
        <p:sp>
          <p:nvSpPr>
            <p:cNvPr id="133" name="AutoShape 30"/>
            <p:cNvSpPr>
              <a:spLocks noChangeArrowheads="1"/>
            </p:cNvSpPr>
            <p:nvPr/>
          </p:nvSpPr>
          <p:spPr bwMode="auto">
            <a:xfrm flipH="1">
              <a:off x="930" y="799"/>
              <a:ext cx="635" cy="544"/>
            </a:xfrm>
            <a:prstGeom prst="flowChartPunchedCard">
              <a:avLst/>
            </a:prstGeom>
            <a:solidFill>
              <a:srgbClr val="FFFF99"/>
            </a:solidFill>
            <a:ln w="9525">
              <a:solidFill>
                <a:schemeClr val="tx1"/>
              </a:solidFill>
              <a:miter lim="800000"/>
              <a:headEnd/>
              <a:tailEnd/>
            </a:ln>
            <a:effectLst/>
          </p:spPr>
          <p:txBody>
            <a:bodyPr wrap="none" anchor="ctr"/>
            <a:lstStyle/>
            <a:p>
              <a:pPr algn="ctr"/>
              <a:r>
                <a:rPr lang="es-ES_tradnl" sz="1100" b="1" dirty="0"/>
                <a:t>DIRECTOR </a:t>
              </a:r>
            </a:p>
            <a:p>
              <a:pPr algn="ctr"/>
              <a:r>
                <a:rPr lang="es-ES_tradnl" sz="1100" b="1" dirty="0"/>
                <a:t>DE CONTROL</a:t>
              </a:r>
            </a:p>
            <a:p>
              <a:pPr algn="ctr"/>
              <a:r>
                <a:rPr lang="es-ES_tradnl" sz="1100" b="1" dirty="0"/>
                <a:t> DE FUEGO</a:t>
              </a:r>
              <a:endParaRPr lang="es-MX" sz="1100" b="1" dirty="0"/>
            </a:p>
          </p:txBody>
        </p:sp>
        <p:sp>
          <p:nvSpPr>
            <p:cNvPr id="134" name="Rectangle 31"/>
            <p:cNvSpPr>
              <a:spLocks noChangeArrowheads="1"/>
            </p:cNvSpPr>
            <p:nvPr/>
          </p:nvSpPr>
          <p:spPr bwMode="auto">
            <a:xfrm rot="-2946647">
              <a:off x="1497" y="776"/>
              <a:ext cx="136" cy="91"/>
            </a:xfrm>
            <a:prstGeom prst="rect">
              <a:avLst/>
            </a:prstGeom>
            <a:solidFill>
              <a:srgbClr val="FFFF66"/>
            </a:solidFill>
            <a:ln w="9525">
              <a:solidFill>
                <a:schemeClr val="tx1"/>
              </a:solidFill>
              <a:miter lim="800000"/>
              <a:headEnd/>
              <a:tailEnd/>
            </a:ln>
            <a:effectLst/>
          </p:spPr>
          <p:txBody>
            <a:bodyPr wrap="none" anchor="ctr"/>
            <a:lstStyle/>
            <a:p>
              <a:endParaRPr lang="es-CL"/>
            </a:p>
          </p:txBody>
        </p:sp>
        <p:sp>
          <p:nvSpPr>
            <p:cNvPr id="135" name="Freeform 32"/>
            <p:cNvSpPr>
              <a:spLocks/>
            </p:cNvSpPr>
            <p:nvPr/>
          </p:nvSpPr>
          <p:spPr bwMode="auto">
            <a:xfrm>
              <a:off x="1565" y="482"/>
              <a:ext cx="277" cy="355"/>
            </a:xfrm>
            <a:custGeom>
              <a:avLst/>
              <a:gdLst/>
              <a:ahLst/>
              <a:cxnLst>
                <a:cxn ang="0">
                  <a:pos x="83" y="0"/>
                </a:cxn>
                <a:cxn ang="0">
                  <a:pos x="40" y="58"/>
                </a:cxn>
                <a:cxn ang="0">
                  <a:pos x="14" y="126"/>
                </a:cxn>
                <a:cxn ang="0">
                  <a:pos x="6" y="227"/>
                </a:cxn>
                <a:cxn ang="0">
                  <a:pos x="48" y="312"/>
                </a:cxn>
                <a:cxn ang="0">
                  <a:pos x="124" y="346"/>
                </a:cxn>
                <a:cxn ang="0">
                  <a:pos x="209" y="354"/>
                </a:cxn>
                <a:cxn ang="0">
                  <a:pos x="243" y="354"/>
                </a:cxn>
                <a:cxn ang="0">
                  <a:pos x="277" y="346"/>
                </a:cxn>
              </a:cxnLst>
              <a:rect l="0" t="0" r="r" b="b"/>
              <a:pathLst>
                <a:path w="277" h="355">
                  <a:moveTo>
                    <a:pt x="83" y="0"/>
                  </a:moveTo>
                  <a:cubicBezTo>
                    <a:pt x="76" y="10"/>
                    <a:pt x="51" y="37"/>
                    <a:pt x="40" y="58"/>
                  </a:cubicBezTo>
                  <a:cubicBezTo>
                    <a:pt x="29" y="79"/>
                    <a:pt x="20" y="98"/>
                    <a:pt x="14" y="126"/>
                  </a:cubicBezTo>
                  <a:cubicBezTo>
                    <a:pt x="8" y="154"/>
                    <a:pt x="0" y="196"/>
                    <a:pt x="6" y="227"/>
                  </a:cubicBezTo>
                  <a:cubicBezTo>
                    <a:pt x="12" y="258"/>
                    <a:pt x="28" y="292"/>
                    <a:pt x="48" y="312"/>
                  </a:cubicBezTo>
                  <a:cubicBezTo>
                    <a:pt x="68" y="332"/>
                    <a:pt x="97" y="339"/>
                    <a:pt x="124" y="346"/>
                  </a:cubicBezTo>
                  <a:cubicBezTo>
                    <a:pt x="151" y="353"/>
                    <a:pt x="189" y="353"/>
                    <a:pt x="209" y="354"/>
                  </a:cubicBezTo>
                  <a:cubicBezTo>
                    <a:pt x="229" y="355"/>
                    <a:pt x="232" y="355"/>
                    <a:pt x="243" y="354"/>
                  </a:cubicBezTo>
                  <a:cubicBezTo>
                    <a:pt x="254" y="353"/>
                    <a:pt x="270" y="348"/>
                    <a:pt x="277" y="346"/>
                  </a:cubicBezTo>
                </a:path>
              </a:pathLst>
            </a:custGeom>
            <a:noFill/>
            <a:ln w="57150" cmpd="sng">
              <a:solidFill>
                <a:schemeClr val="tx1"/>
              </a:solidFill>
              <a:round/>
              <a:headEnd/>
              <a:tailEnd/>
            </a:ln>
            <a:effectLst/>
          </p:spPr>
          <p:txBody>
            <a:bodyPr/>
            <a:lstStyle/>
            <a:p>
              <a:endParaRPr lang="es-CL"/>
            </a:p>
          </p:txBody>
        </p:sp>
      </p:grpSp>
      <p:sp>
        <p:nvSpPr>
          <p:cNvPr id="136" name="Line 33"/>
          <p:cNvSpPr>
            <a:spLocks noChangeShapeType="1"/>
          </p:cNvSpPr>
          <p:nvPr/>
        </p:nvSpPr>
        <p:spPr bwMode="auto">
          <a:xfrm>
            <a:off x="2426812" y="1502945"/>
            <a:ext cx="0" cy="1657350"/>
          </a:xfrm>
          <a:prstGeom prst="line">
            <a:avLst/>
          </a:prstGeom>
          <a:noFill/>
          <a:ln w="9525">
            <a:solidFill>
              <a:schemeClr val="tx1"/>
            </a:solidFill>
            <a:round/>
            <a:headEnd/>
            <a:tailEnd/>
          </a:ln>
          <a:effectLst/>
        </p:spPr>
        <p:txBody>
          <a:bodyPr wrap="none" anchor="ctr"/>
          <a:lstStyle/>
          <a:p>
            <a:endParaRPr lang="es-CL"/>
          </a:p>
        </p:txBody>
      </p:sp>
      <p:sp>
        <p:nvSpPr>
          <p:cNvPr id="137" name="Text Box 35"/>
          <p:cNvSpPr txBox="1">
            <a:spLocks noChangeArrowheads="1"/>
          </p:cNvSpPr>
          <p:nvPr/>
        </p:nvSpPr>
        <p:spPr bwMode="auto">
          <a:xfrm>
            <a:off x="5019200" y="3447633"/>
            <a:ext cx="2447924" cy="738664"/>
          </a:xfrm>
          <a:prstGeom prst="rect">
            <a:avLst/>
          </a:prstGeom>
          <a:noFill/>
          <a:ln w="9525">
            <a:noFill/>
            <a:miter lim="800000"/>
            <a:headEnd/>
            <a:tailEnd/>
          </a:ln>
          <a:effectLst/>
        </p:spPr>
        <p:txBody>
          <a:bodyPr wrap="square">
            <a:spAutoFit/>
          </a:bodyPr>
          <a:lstStyle>
            <a:defPPr>
              <a:defRPr lang="es-CL"/>
            </a:defPPr>
            <a:lvl1pPr>
              <a:spcBef>
                <a:spcPct val="50000"/>
              </a:spcBef>
              <a:defRPr sz="1200" b="1"/>
            </a:lvl1pPr>
          </a:lstStyle>
          <a:p>
            <a:r>
              <a:rPr lang="es-ES_tradnl" sz="1800" dirty="0"/>
              <a:t>Posición </a:t>
            </a:r>
            <a:r>
              <a:rPr lang="es-ES_tradnl" sz="2400" dirty="0">
                <a:solidFill>
                  <a:srgbClr val="002060"/>
                </a:solidFill>
                <a:latin typeface="Britannic Bold" panose="020B0903060703020204" pitchFamily="34" charset="0"/>
                <a:ea typeface="Segoe UI Black" panose="020B0A02040204020203" pitchFamily="34" charset="0"/>
              </a:rPr>
              <a:t>presente </a:t>
            </a:r>
            <a:r>
              <a:rPr lang="es-ES_tradnl" sz="1800" dirty="0"/>
              <a:t>del blanco</a:t>
            </a:r>
            <a:endParaRPr lang="es-ES" sz="1800" dirty="0"/>
          </a:p>
        </p:txBody>
      </p:sp>
      <p:grpSp>
        <p:nvGrpSpPr>
          <p:cNvPr id="138" name="Grupo 137"/>
          <p:cNvGrpSpPr/>
          <p:nvPr/>
        </p:nvGrpSpPr>
        <p:grpSpPr>
          <a:xfrm>
            <a:off x="1198483" y="4825709"/>
            <a:ext cx="9714496" cy="626084"/>
            <a:chOff x="6044297" y="2392322"/>
            <a:chExt cx="5264210" cy="3797464"/>
          </a:xfrm>
        </p:grpSpPr>
        <p:sp>
          <p:nvSpPr>
            <p:cNvPr id="139" name="Rectángulo redondeado 138"/>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0" name="CuadroTexto 139"/>
            <p:cNvSpPr txBox="1"/>
            <p:nvPr/>
          </p:nvSpPr>
          <p:spPr>
            <a:xfrm>
              <a:off x="6129915" y="2465689"/>
              <a:ext cx="5073445" cy="3453573"/>
            </a:xfrm>
            <a:prstGeom prst="rect">
              <a:avLst/>
            </a:prstGeom>
            <a:noFill/>
          </p:spPr>
          <p:txBody>
            <a:bodyPr wrap="square" rtlCol="0">
              <a:spAutoFit/>
            </a:bodyPr>
            <a:lstStyle/>
            <a:p>
              <a:pPr algn="just">
                <a:spcBef>
                  <a:spcPct val="50000"/>
                </a:spcBef>
              </a:pPr>
              <a:r>
                <a:rPr lang="es-ES_tradnl" sz="1500" dirty="0">
                  <a:solidFill>
                    <a:srgbClr val="002060"/>
                  </a:solidFill>
                </a:rPr>
                <a:t>El</a:t>
              </a:r>
              <a:r>
                <a:rPr lang="es-ES_tradnl" sz="1400" dirty="0">
                  <a:solidFill>
                    <a:srgbClr val="002060"/>
                  </a:solidFill>
                </a:rPr>
                <a:t> </a:t>
              </a:r>
              <a:r>
                <a:rPr lang="es-ES_tradnl" sz="1600" b="1" dirty="0">
                  <a:solidFill>
                    <a:srgbClr val="002060"/>
                  </a:solidFill>
                  <a:latin typeface="Britannic Bold" panose="020B0903060703020204" pitchFamily="34" charset="0"/>
                  <a:ea typeface="Segoe UI Black" panose="020B0A02040204020203" pitchFamily="34" charset="0"/>
                </a:rPr>
                <a:t>Director de Control de Fuego </a:t>
              </a:r>
              <a:r>
                <a:rPr lang="es-ES_tradnl" sz="1500" dirty="0">
                  <a:solidFill>
                    <a:srgbClr val="002060"/>
                  </a:solidFill>
                </a:rPr>
                <a:t>proporciona la base para mover la antena del Radar de C.F. y al medir la elevación, distancia y ronza al Blanco, lo hace a la posición presente o actual de éste.</a:t>
              </a:r>
              <a:endParaRPr lang="es-ES" sz="1500" dirty="0">
                <a:solidFill>
                  <a:srgbClr val="002060"/>
                </a:solidFill>
              </a:endParaRPr>
            </a:p>
          </p:txBody>
        </p:sp>
      </p:grpSp>
      <p:grpSp>
        <p:nvGrpSpPr>
          <p:cNvPr id="141" name="Grupo 140"/>
          <p:cNvGrpSpPr/>
          <p:nvPr/>
        </p:nvGrpSpPr>
        <p:grpSpPr>
          <a:xfrm>
            <a:off x="1198483" y="5687101"/>
            <a:ext cx="9714496" cy="1045990"/>
            <a:chOff x="6044297" y="2392322"/>
            <a:chExt cx="5264210" cy="6344371"/>
          </a:xfrm>
        </p:grpSpPr>
        <p:sp>
          <p:nvSpPr>
            <p:cNvPr id="142" name="Rectángulo redondeado 141"/>
            <p:cNvSpPr/>
            <p:nvPr/>
          </p:nvSpPr>
          <p:spPr>
            <a:xfrm>
              <a:off x="6044297" y="2392322"/>
              <a:ext cx="5264210" cy="6344371"/>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 name="CuadroTexto 142"/>
            <p:cNvSpPr txBox="1"/>
            <p:nvPr/>
          </p:nvSpPr>
          <p:spPr>
            <a:xfrm>
              <a:off x="6129915" y="2465689"/>
              <a:ext cx="5073445" cy="6253760"/>
            </a:xfrm>
            <a:prstGeom prst="rect">
              <a:avLst/>
            </a:prstGeom>
            <a:noFill/>
          </p:spPr>
          <p:txBody>
            <a:bodyPr wrap="square" rtlCol="0">
              <a:spAutoFit/>
            </a:bodyPr>
            <a:lstStyle/>
            <a:p>
              <a:pPr>
                <a:spcBef>
                  <a:spcPct val="50000"/>
                </a:spcBef>
              </a:pPr>
              <a:r>
                <a:rPr lang="es-ES_tradnl" sz="1500" dirty="0">
                  <a:solidFill>
                    <a:srgbClr val="002060"/>
                  </a:solidFill>
                </a:rPr>
                <a:t>La tarea del </a:t>
              </a:r>
              <a:r>
                <a:rPr lang="es-ES_tradnl" sz="1600" b="1" dirty="0">
                  <a:solidFill>
                    <a:srgbClr val="C00000"/>
                  </a:solidFill>
                  <a:latin typeface="Britannic Bold" panose="020B0903060703020204" pitchFamily="34" charset="0"/>
                  <a:ea typeface="Segoe UI Black" panose="020B0A02040204020203" pitchFamily="34" charset="0"/>
                </a:rPr>
                <a:t>Predictor </a:t>
              </a:r>
              <a:r>
                <a:rPr lang="es-ES_tradnl" sz="1500" dirty="0">
                  <a:solidFill>
                    <a:srgbClr val="002060"/>
                  </a:solidFill>
                </a:rPr>
                <a:t>consiste en calcular una </a:t>
              </a:r>
              <a:r>
                <a:rPr lang="es-ES_tradnl" sz="1500" i="1" u="sng" dirty="0">
                  <a:solidFill>
                    <a:srgbClr val="002060"/>
                  </a:solidFill>
                  <a:effectLst>
                    <a:outerShdw blurRad="38100" dist="38100" dir="2700000" algn="tl">
                      <a:srgbClr val="000000">
                        <a:alpha val="43137"/>
                      </a:srgbClr>
                    </a:outerShdw>
                  </a:effectLst>
                </a:rPr>
                <a:t>Posición Futura del blanco</a:t>
              </a:r>
              <a:r>
                <a:rPr lang="es-ES_tradnl" sz="1500" dirty="0">
                  <a:solidFill>
                    <a:srgbClr val="002060"/>
                  </a:solidFill>
                </a:rPr>
                <a:t>, a la que arriben simultáneamente el </a:t>
              </a:r>
              <a:r>
                <a:rPr lang="es-ES_tradnl" sz="1500" b="1" dirty="0">
                  <a:solidFill>
                    <a:srgbClr val="002060"/>
                  </a:solidFill>
                </a:rPr>
                <a:t>Blanco</a:t>
              </a:r>
              <a:r>
                <a:rPr lang="es-ES_tradnl" sz="1500" dirty="0">
                  <a:solidFill>
                    <a:srgbClr val="002060"/>
                  </a:solidFill>
                </a:rPr>
                <a:t> y el </a:t>
              </a:r>
              <a:r>
                <a:rPr lang="es-ES_tradnl" sz="1500" b="1" dirty="0">
                  <a:solidFill>
                    <a:srgbClr val="002060"/>
                  </a:solidFill>
                </a:rPr>
                <a:t>proyectil disparado </a:t>
              </a:r>
              <a:r>
                <a:rPr lang="es-ES_tradnl" sz="1500" dirty="0">
                  <a:solidFill>
                    <a:srgbClr val="002060"/>
                  </a:solidFill>
                </a:rPr>
                <a:t>contra él. Esta posición se determina en cálculos iterativos considerando que el tiempo de vuelo del blanco desde la posición presente hasta la futura, debe ser igual al tiempo de vuelo del proyectil desde el cañón hasta esa posición futura.</a:t>
              </a:r>
              <a:endParaRPr lang="es-ES" sz="1500" dirty="0">
                <a:solidFill>
                  <a:srgbClr val="002060"/>
                </a:solidFill>
              </a:endParaRPr>
            </a:p>
          </p:txBody>
        </p:sp>
      </p:grpSp>
      <p:sp>
        <p:nvSpPr>
          <p:cNvPr id="40" name="CuadroTexto 39"/>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3613444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2" name="28 Rectángulo redondeado"/>
          <p:cNvSpPr/>
          <p:nvPr/>
        </p:nvSpPr>
        <p:spPr>
          <a:xfrm>
            <a:off x="4072515" y="577062"/>
            <a:ext cx="2859507"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PREDICTOR </a:t>
            </a:r>
            <a:r>
              <a:rPr lang="es-CL" sz="1600" b="1" dirty="0">
                <a:solidFill>
                  <a:srgbClr val="002060"/>
                </a:solidFill>
                <a:latin typeface="Britannic Bold" panose="020B0903060703020204" pitchFamily="34" charset="0"/>
                <a:ea typeface="Segoe UI Black" panose="020B0A02040204020203" pitchFamily="34" charset="0"/>
              </a:rPr>
              <a:t>(Cont.)</a:t>
            </a:r>
            <a:endParaRPr lang="es-CL" sz="2400" b="1" dirty="0">
              <a:solidFill>
                <a:srgbClr val="002060"/>
              </a:solidFill>
              <a:latin typeface="Britannic Bold" panose="020B0903060703020204" pitchFamily="34" charset="0"/>
              <a:ea typeface="Segoe UI Black" panose="020B0A02040204020203" pitchFamily="34" charset="0"/>
            </a:endParaRPr>
          </a:p>
        </p:txBody>
      </p:sp>
      <p:grpSp>
        <p:nvGrpSpPr>
          <p:cNvPr id="55" name="Grupo 54"/>
          <p:cNvGrpSpPr/>
          <p:nvPr/>
        </p:nvGrpSpPr>
        <p:grpSpPr>
          <a:xfrm>
            <a:off x="1534548" y="5566463"/>
            <a:ext cx="8787620" cy="819316"/>
            <a:chOff x="3681882" y="3146552"/>
            <a:chExt cx="4629887" cy="898377"/>
          </a:xfrm>
        </p:grpSpPr>
        <p:pic>
          <p:nvPicPr>
            <p:cNvPr id="56" name="Imagen 55"/>
            <p:cNvPicPr>
              <a:picLocks noChangeAspect="1"/>
            </p:cNvPicPr>
            <p:nvPr/>
          </p:nvPicPr>
          <p:blipFill>
            <a:blip r:embed="rId4"/>
            <a:stretch>
              <a:fillRect/>
            </a:stretch>
          </p:blipFill>
          <p:spPr>
            <a:xfrm>
              <a:off x="3681882" y="3146552"/>
              <a:ext cx="4629887" cy="898377"/>
            </a:xfrm>
            <a:prstGeom prst="rect">
              <a:avLst/>
            </a:prstGeom>
            <a:ln>
              <a:solidFill>
                <a:schemeClr val="tx1"/>
              </a:solidFill>
            </a:ln>
          </p:spPr>
        </p:pic>
        <p:sp>
          <p:nvSpPr>
            <p:cNvPr id="57" name="Rectángulo 56"/>
            <p:cNvSpPr/>
            <p:nvPr/>
          </p:nvSpPr>
          <p:spPr>
            <a:xfrm>
              <a:off x="3702603" y="3201372"/>
              <a:ext cx="4609166" cy="708700"/>
            </a:xfrm>
            <a:prstGeom prst="rect">
              <a:avLst/>
            </a:prstGeom>
          </p:spPr>
          <p:txBody>
            <a:bodyPr wrap="square">
              <a:spAutoFit/>
            </a:bodyPr>
            <a:lstStyle/>
            <a:p>
              <a:pPr>
                <a:buNone/>
              </a:pPr>
              <a:r>
                <a:rPr lang="es-CL" sz="2000" b="1" dirty="0">
                  <a:solidFill>
                    <a:srgbClr val="C00000"/>
                  </a:solidFill>
                  <a:latin typeface="Britannic Bold" panose="020B0903060703020204" pitchFamily="34" charset="0"/>
                  <a:ea typeface="Segoe UI Black" panose="020B0A02040204020203" pitchFamily="34" charset="0"/>
                </a:rPr>
                <a:t>“A”</a:t>
              </a:r>
              <a:r>
                <a:rPr lang="es-CL" sz="1600" dirty="0"/>
                <a:t> es el “ángulo de adelanto” respecto a la posición presente del blanco, que se ordena al cañón para apuntarlo a la posición futura.</a:t>
              </a:r>
            </a:p>
          </p:txBody>
        </p:sp>
      </p:grpSp>
      <p:sp>
        <p:nvSpPr>
          <p:cNvPr id="58" name="Rectángulo redondeado 57"/>
          <p:cNvSpPr/>
          <p:nvPr/>
        </p:nvSpPr>
        <p:spPr>
          <a:xfrm>
            <a:off x="7206168" y="2905846"/>
            <a:ext cx="4827781" cy="1788017"/>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CuadroTexto 58"/>
          <p:cNvSpPr txBox="1"/>
          <p:nvPr/>
        </p:nvSpPr>
        <p:spPr>
          <a:xfrm>
            <a:off x="7332830" y="2877982"/>
            <a:ext cx="4574456" cy="1815882"/>
          </a:xfrm>
          <a:prstGeom prst="rect">
            <a:avLst/>
          </a:prstGeom>
          <a:noFill/>
        </p:spPr>
        <p:txBody>
          <a:bodyPr wrap="square" rtlCol="0">
            <a:spAutoFit/>
          </a:bodyPr>
          <a:lstStyle/>
          <a:p>
            <a:r>
              <a:rPr lang="es-ES_tradnl" sz="1600" b="1" u="sng" dirty="0">
                <a:solidFill>
                  <a:srgbClr val="002060"/>
                </a:solidFill>
              </a:rPr>
              <a:t>DONDE:</a:t>
            </a:r>
          </a:p>
          <a:p>
            <a:pPr algn="ctr"/>
            <a:r>
              <a:rPr lang="es-ES_tradnl" sz="1600" dirty="0">
                <a:solidFill>
                  <a:srgbClr val="002060"/>
                </a:solidFill>
              </a:rPr>
              <a:t>  </a:t>
            </a:r>
          </a:p>
          <a:p>
            <a:pPr algn="just"/>
            <a:r>
              <a:rPr lang="es-ES_tradnl" sz="1600" b="1" dirty="0">
                <a:solidFill>
                  <a:srgbClr val="C00000"/>
                </a:solidFill>
              </a:rPr>
              <a:t>T</a:t>
            </a:r>
            <a:r>
              <a:rPr lang="es-ES_tradnl" sz="1600" b="1" baseline="-25000" dirty="0">
                <a:solidFill>
                  <a:srgbClr val="C00000"/>
                </a:solidFill>
              </a:rPr>
              <a:t>V1</a:t>
            </a:r>
            <a:r>
              <a:rPr lang="es-ES_tradnl" sz="1600" b="1" dirty="0">
                <a:solidFill>
                  <a:srgbClr val="002060"/>
                </a:solidFill>
              </a:rPr>
              <a:t> </a:t>
            </a:r>
            <a:r>
              <a:rPr lang="es-ES_tradnl" sz="1600" dirty="0">
                <a:solidFill>
                  <a:srgbClr val="002060"/>
                </a:solidFill>
              </a:rPr>
              <a:t>es el tiempo de vuelo del blanco desde la posición presente a la futura.</a:t>
            </a:r>
          </a:p>
          <a:p>
            <a:pPr algn="just"/>
            <a:endParaRPr lang="es-ES_tradnl" sz="1600" b="1" dirty="0">
              <a:solidFill>
                <a:srgbClr val="002060"/>
              </a:solidFill>
            </a:endParaRPr>
          </a:p>
          <a:p>
            <a:pPr algn="just"/>
            <a:r>
              <a:rPr lang="es-ES_tradnl" sz="1600" b="1" dirty="0">
                <a:solidFill>
                  <a:srgbClr val="C00000"/>
                </a:solidFill>
              </a:rPr>
              <a:t>T</a:t>
            </a:r>
            <a:r>
              <a:rPr lang="es-ES_tradnl" sz="1600" b="1" baseline="-25000" dirty="0">
                <a:solidFill>
                  <a:srgbClr val="C00000"/>
                </a:solidFill>
              </a:rPr>
              <a:t>v2 </a:t>
            </a:r>
            <a:r>
              <a:rPr lang="es-ES_tradnl" sz="1600" dirty="0">
                <a:solidFill>
                  <a:srgbClr val="002060"/>
                </a:solidFill>
              </a:rPr>
              <a:t>es el tiempo de vuelo del proyectil  desde el cañón hasta la posición futura.</a:t>
            </a:r>
          </a:p>
        </p:txBody>
      </p:sp>
      <p:pic>
        <p:nvPicPr>
          <p:cNvPr id="3" name="Imagen 2"/>
          <p:cNvPicPr>
            <a:picLocks noChangeAspect="1"/>
          </p:cNvPicPr>
          <p:nvPr/>
        </p:nvPicPr>
        <p:blipFill>
          <a:blip r:embed="rId5"/>
          <a:stretch>
            <a:fillRect/>
          </a:stretch>
        </p:blipFill>
        <p:spPr>
          <a:xfrm>
            <a:off x="767924" y="1770450"/>
            <a:ext cx="6164098" cy="3312772"/>
          </a:xfrm>
          <a:prstGeom prst="rect">
            <a:avLst/>
          </a:prstGeom>
        </p:spPr>
      </p:pic>
      <p:sp>
        <p:nvSpPr>
          <p:cNvPr id="17" name="CuadroTexto 16"/>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303759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7144"/>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0" name="CuadroTexto 29"/>
          <p:cNvSpPr txBox="1"/>
          <p:nvPr/>
        </p:nvSpPr>
        <p:spPr>
          <a:xfrm>
            <a:off x="685646" y="2642456"/>
            <a:ext cx="5485025" cy="2739211"/>
          </a:xfrm>
          <a:prstGeom prst="rect">
            <a:avLst/>
          </a:prstGeom>
          <a:noFill/>
        </p:spPr>
        <p:txBody>
          <a:bodyPr wrap="square" rtlCol="0">
            <a:spAutoFit/>
          </a:bodyPr>
          <a:lstStyle>
            <a:defPPr>
              <a:defRPr lang="es-CL"/>
            </a:defPPr>
            <a:lvl1pPr algn="just">
              <a:defRPr sz="1600">
                <a:solidFill>
                  <a:srgbClr val="002060"/>
                </a:solidFill>
              </a:defRPr>
            </a:lvl1pPr>
          </a:lstStyle>
          <a:p>
            <a:pPr>
              <a:spcBef>
                <a:spcPct val="50000"/>
              </a:spcBef>
            </a:pPr>
            <a:r>
              <a:rPr lang="es-ES_tradnl" dirty="0"/>
              <a:t>Este </a:t>
            </a:r>
            <a:r>
              <a:rPr lang="es-ES_tradnl" sz="2000" b="1" dirty="0">
                <a:latin typeface="Britannic Bold" panose="020B0903060703020204" pitchFamily="34" charset="0"/>
                <a:ea typeface="Segoe UI Black" panose="020B0A02040204020203" pitchFamily="34" charset="0"/>
              </a:rPr>
              <a:t>calculador</a:t>
            </a:r>
            <a:r>
              <a:rPr lang="es-ES_tradnl" dirty="0"/>
              <a:t> posee la base de datos con las características de las curvas de tiro de los cañones que controla, trabaja en forma coordinada e iterativa con el calculador predictor en el cálculo de los ángulos de adelanto de ronza y elevación. Para esto entrega los datos de distancia, trayectoria del proyectil y su tiempo de vuelo hacia la posición futura calculada.</a:t>
            </a:r>
          </a:p>
          <a:p>
            <a:pPr>
              <a:spcBef>
                <a:spcPct val="50000"/>
              </a:spcBef>
            </a:pPr>
            <a:r>
              <a:rPr lang="es-ES_tradnl" dirty="0"/>
              <a:t>Genera las órdenes de </a:t>
            </a:r>
            <a:r>
              <a:rPr lang="es-ES_tradnl" b="1" dirty="0">
                <a:latin typeface="Britannic Bold" panose="020B0903060703020204" pitchFamily="34" charset="0"/>
                <a:ea typeface="Segoe UI Black" panose="020B0A02040204020203" pitchFamily="34" charset="0"/>
              </a:rPr>
              <a:t>Ronza</a:t>
            </a:r>
            <a:r>
              <a:rPr lang="es-ES_tradnl" dirty="0"/>
              <a:t> y </a:t>
            </a:r>
            <a:r>
              <a:rPr lang="es-ES_tradnl" b="1" dirty="0">
                <a:latin typeface="Britannic Bold" panose="020B0903060703020204" pitchFamily="34" charset="0"/>
                <a:ea typeface="Segoe UI Black" panose="020B0A02040204020203" pitchFamily="34" charset="0"/>
              </a:rPr>
              <a:t>Elevación</a:t>
            </a:r>
            <a:r>
              <a:rPr lang="es-ES_tradnl" dirty="0"/>
              <a:t> a los cañones, considerando los errores de inclinación de la cubierta y de la estabilización.</a:t>
            </a:r>
            <a:endParaRPr lang="es-ES_tradnl" b="1" dirty="0">
              <a:latin typeface="Britannic Bold" panose="020B0903060703020204" pitchFamily="34" charset="0"/>
              <a:ea typeface="Segoe UI Black" panose="020B0A02040204020203" pitchFamily="34" charset="0"/>
            </a:endParaRPr>
          </a:p>
        </p:txBody>
      </p:sp>
      <p:sp>
        <p:nvSpPr>
          <p:cNvPr id="21" name="TextBox 8"/>
          <p:cNvSpPr txBox="1"/>
          <p:nvPr/>
        </p:nvSpPr>
        <p:spPr>
          <a:xfrm>
            <a:off x="1006212" y="1128677"/>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CLACULADOR</a:t>
            </a:r>
          </a:p>
        </p:txBody>
      </p:sp>
      <p:pic>
        <p:nvPicPr>
          <p:cNvPr id="22" name="Imagen 21"/>
          <p:cNvPicPr>
            <a:picLocks noChangeAspect="1"/>
          </p:cNvPicPr>
          <p:nvPr/>
        </p:nvPicPr>
        <p:blipFill>
          <a:blip r:embed="rId4"/>
          <a:stretch>
            <a:fillRect/>
          </a:stretch>
        </p:blipFill>
        <p:spPr>
          <a:xfrm>
            <a:off x="1168532" y="1614554"/>
            <a:ext cx="1429391"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1150933" y="1651897"/>
            <a:ext cx="1446990"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BALÍSTICO</a:t>
            </a:r>
            <a:endParaRPr lang="en-US" sz="2400" b="1" dirty="0">
              <a:solidFill>
                <a:schemeClr val="bg1"/>
              </a:solidFill>
              <a:latin typeface="Britannic Bold" panose="020B0903060703020204" pitchFamily="34" charset="0"/>
              <a:ea typeface="Segoe UI Black" panose="020B0A02040204020203" pitchFamily="34" charset="0"/>
            </a:endParaRPr>
          </a:p>
        </p:txBody>
      </p:sp>
      <p:pic>
        <p:nvPicPr>
          <p:cNvPr id="3" name="Imagen 2"/>
          <p:cNvPicPr>
            <a:picLocks noChangeAspect="1"/>
          </p:cNvPicPr>
          <p:nvPr/>
        </p:nvPicPr>
        <p:blipFill rotWithShape="1">
          <a:blip r:embed="rId5"/>
          <a:srcRect t="1460" r="-16"/>
          <a:stretch/>
        </p:blipFill>
        <p:spPr>
          <a:xfrm>
            <a:off x="6700403" y="2314588"/>
            <a:ext cx="4673196" cy="3491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4052856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0"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1" name="TextBox 8"/>
          <p:cNvSpPr txBox="1"/>
          <p:nvPr/>
        </p:nvSpPr>
        <p:spPr>
          <a:xfrm>
            <a:off x="1006212" y="1128677"/>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DIRECTOR DE </a:t>
            </a:r>
          </a:p>
        </p:txBody>
      </p:sp>
      <p:pic>
        <p:nvPicPr>
          <p:cNvPr id="22" name="Imagen 21"/>
          <p:cNvPicPr>
            <a:picLocks noChangeAspect="1"/>
          </p:cNvPicPr>
          <p:nvPr/>
        </p:nvPicPr>
        <p:blipFill>
          <a:blip r:embed="rId4"/>
          <a:stretch>
            <a:fillRect/>
          </a:stretch>
        </p:blipFill>
        <p:spPr>
          <a:xfrm>
            <a:off x="1168533" y="1614554"/>
            <a:ext cx="2668530"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1161230" y="1685511"/>
            <a:ext cx="2675832"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CONTROL DE FUEGO</a:t>
            </a:r>
            <a:endParaRPr lang="en-US" sz="2400" b="1" dirty="0">
              <a:solidFill>
                <a:schemeClr val="bg1"/>
              </a:solidFill>
              <a:latin typeface="Britannic Bold" panose="020B0903060703020204" pitchFamily="34" charset="0"/>
              <a:ea typeface="Segoe UI Black" panose="020B0A02040204020203" pitchFamily="34" charset="0"/>
            </a:endParaRPr>
          </a:p>
        </p:txBody>
      </p:sp>
      <p:sp>
        <p:nvSpPr>
          <p:cNvPr id="16" name="Rectángulo redondeado 15"/>
          <p:cNvSpPr/>
          <p:nvPr/>
        </p:nvSpPr>
        <p:spPr>
          <a:xfrm>
            <a:off x="5329238" y="3025549"/>
            <a:ext cx="5444588" cy="3096648"/>
          </a:xfrm>
          <a:prstGeom prst="roundRect">
            <a:avLst>
              <a:gd name="adj" fmla="val 1711"/>
            </a:avLst>
          </a:prstGeom>
          <a:solidFill>
            <a:srgbClr val="002060">
              <a:alpha val="58000"/>
            </a:srgb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CuadroTexto 16"/>
          <p:cNvSpPr txBox="1"/>
          <p:nvPr/>
        </p:nvSpPr>
        <p:spPr>
          <a:xfrm>
            <a:off x="5543550" y="3120969"/>
            <a:ext cx="5099006" cy="2877711"/>
          </a:xfrm>
          <a:prstGeom prst="rect">
            <a:avLst/>
          </a:prstGeom>
          <a:noFill/>
        </p:spPr>
        <p:txBody>
          <a:bodyPr wrap="square" rtlCol="0">
            <a:spAutoFit/>
          </a:bodyPr>
          <a:lstStyle/>
          <a:p>
            <a:pPr algn="just">
              <a:spcBef>
                <a:spcPct val="50000"/>
              </a:spcBef>
            </a:pPr>
            <a:r>
              <a:rPr lang="es-ES_tradnl" sz="1600" dirty="0">
                <a:solidFill>
                  <a:srgbClr val="002060"/>
                </a:solidFill>
              </a:rPr>
              <a:t>Es el componente del Sistema de Control de Fuego que permite mover en ronza y elevación la antena del radar y los sensores asociados. </a:t>
            </a:r>
          </a:p>
          <a:p>
            <a:pPr algn="just">
              <a:spcBef>
                <a:spcPct val="50000"/>
              </a:spcBef>
            </a:pPr>
            <a:r>
              <a:rPr lang="es-ES_tradnl" sz="1600" dirty="0">
                <a:solidFill>
                  <a:srgbClr val="002060"/>
                </a:solidFill>
              </a:rPr>
              <a:t>Es controlado automáticamente por el Tracker y recibe señales de estabilización para  la antena del radar, permitiendo el seguimiento suave y continuo del blanco. Se ubica en sectores altos del buque para seguir blancos con mínima interferencia de la superestructura.</a:t>
            </a:r>
          </a:p>
          <a:p>
            <a:pPr algn="just">
              <a:spcBef>
                <a:spcPct val="50000"/>
              </a:spcBef>
            </a:pPr>
            <a:r>
              <a:rPr lang="es-ES_tradnl" sz="1600" dirty="0">
                <a:solidFill>
                  <a:srgbClr val="002060"/>
                </a:solidFill>
              </a:rPr>
              <a:t>El Director permite la medición de la </a:t>
            </a:r>
            <a:r>
              <a:rPr lang="es-ES_tradnl" b="1" dirty="0">
                <a:solidFill>
                  <a:srgbClr val="C00000"/>
                </a:solidFill>
                <a:latin typeface="Britannic Bold" panose="020B0903060703020204" pitchFamily="34" charset="0"/>
                <a:ea typeface="Segoe UI Black" panose="020B0A02040204020203" pitchFamily="34" charset="0"/>
              </a:rPr>
              <a:t>Posición Presente del Blanco</a:t>
            </a:r>
            <a:endParaRPr lang="es-ES" b="1" dirty="0">
              <a:solidFill>
                <a:srgbClr val="C00000"/>
              </a:solidFill>
              <a:latin typeface="Britannic Bold" panose="020B0903060703020204" pitchFamily="34" charset="0"/>
              <a:ea typeface="Segoe UI Black" panose="020B0A02040204020203" pitchFamily="34" charset="0"/>
            </a:endParaRPr>
          </a:p>
        </p:txBody>
      </p:sp>
      <p:sp>
        <p:nvSpPr>
          <p:cNvPr id="14" name="CuadroTexto 13"/>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pic>
        <p:nvPicPr>
          <p:cNvPr id="3" name="Imagen 2"/>
          <p:cNvPicPr>
            <a:picLocks noChangeAspect="1"/>
          </p:cNvPicPr>
          <p:nvPr/>
        </p:nvPicPr>
        <p:blipFill>
          <a:blip r:embed="rId5"/>
          <a:stretch>
            <a:fillRect/>
          </a:stretch>
        </p:blipFill>
        <p:spPr>
          <a:xfrm>
            <a:off x="1247039" y="2665894"/>
            <a:ext cx="2934064" cy="390481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112008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0288" y="-4327"/>
            <a:ext cx="12184319" cy="6862327"/>
          </a:xfrm>
          <a:prstGeom prst="rect">
            <a:avLst/>
          </a:prstGeom>
        </p:spPr>
      </p:pic>
      <p:cxnSp>
        <p:nvCxnSpPr>
          <p:cNvPr id="11" name="Conector recto 10"/>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Imagen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41746" y="1469579"/>
            <a:ext cx="8947411" cy="4484460"/>
          </a:xfrm>
          <a:prstGeom prst="rect">
            <a:avLst/>
          </a:prstGeom>
          <a:ln w="88900" cap="sq" cmpd="thickThin">
            <a:solidFill>
              <a:srgbClr val="000000"/>
            </a:solidFill>
            <a:prstDash val="solid"/>
            <a:miter lim="800000"/>
          </a:ln>
          <a:effectLst>
            <a:innerShdw blurRad="76200">
              <a:srgbClr val="000000"/>
            </a:innerShdw>
          </a:effectLst>
        </p:spPr>
      </p:pic>
      <p:sp>
        <p:nvSpPr>
          <p:cNvPr id="17" name="Rectángulo 16"/>
          <p:cNvSpPr/>
          <p:nvPr/>
        </p:nvSpPr>
        <p:spPr>
          <a:xfrm>
            <a:off x="4319647" y="257477"/>
            <a:ext cx="3568391" cy="707886"/>
          </a:xfrm>
          <a:prstGeom prst="rect">
            <a:avLst/>
          </a:prstGeom>
        </p:spPr>
        <p:txBody>
          <a:bodyPr wrap="square">
            <a:spAutoFit/>
          </a:bodyPr>
          <a:lstStyle/>
          <a:p>
            <a:pPr algn="ctr"/>
            <a:r>
              <a:rPr lang="es-CL" sz="4000" b="0" i="0" u="none" strike="noStrike" dirty="0">
                <a:solidFill>
                  <a:srgbClr val="151715"/>
                </a:solidFill>
                <a:effectLst/>
                <a:latin typeface="Century Gothic" panose="020B0502020202020204" pitchFamily="34" charset="0"/>
              </a:rPr>
              <a:t>PREGUNTAS</a:t>
            </a:r>
            <a:endParaRPr lang="es-CL" sz="4000" dirty="0">
              <a:solidFill>
                <a:srgbClr val="151715"/>
              </a:solidFill>
              <a:effectLst/>
              <a:latin typeface="Century Gothic" panose="020B0502020202020204" pitchFamily="34" charset="0"/>
            </a:endParaRPr>
          </a:p>
        </p:txBody>
      </p:sp>
      <p:pic>
        <p:nvPicPr>
          <p:cNvPr id="18" name="Imagen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18842" y="1118854"/>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9" name="CuadroTexto 18"/>
          <p:cNvSpPr txBox="1"/>
          <p:nvPr/>
        </p:nvSpPr>
        <p:spPr>
          <a:xfrm>
            <a:off x="3215406" y="6227932"/>
            <a:ext cx="6067425" cy="400110"/>
          </a:xfrm>
          <a:prstGeom prst="rect">
            <a:avLst/>
          </a:prstGeom>
          <a:noFill/>
          <a:ln w="28575">
            <a:solidFill>
              <a:schemeClr val="tx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rPr>
              <a:t>  </a:t>
            </a:r>
            <a:r>
              <a:rPr lang="es-CL" sz="2000" b="1" dirty="0">
                <a:latin typeface="High Tower Text" panose="02040502050506030303" pitchFamily="18" charset="0"/>
              </a:rPr>
              <a:t>Honor            Patria              Eficiencia         Disciplina</a:t>
            </a:r>
          </a:p>
        </p:txBody>
      </p:sp>
      <p:sp>
        <p:nvSpPr>
          <p:cNvPr id="16" name="CuadroTexto 15"/>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1834963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TotalTime>
  <Words>977</Words>
  <Application>Microsoft Office PowerPoint</Application>
  <PresentationFormat>Panorámica</PresentationFormat>
  <Paragraphs>126</Paragraphs>
  <Slides>12</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12</vt:i4>
      </vt:variant>
    </vt:vector>
  </HeadingPairs>
  <TitlesOfParts>
    <vt:vector size="21" baseType="lpstr">
      <vt:lpstr>Arial</vt:lpstr>
      <vt:lpstr>Arial Black</vt:lpstr>
      <vt:lpstr>Britannic Bold</vt:lpstr>
      <vt:lpstr>Calibri</vt:lpstr>
      <vt:lpstr>Calibri Light</vt:lpstr>
      <vt:lpstr>Century Gothic</vt:lpstr>
      <vt:lpstr>High Tower Text</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42</cp:revision>
  <dcterms:created xsi:type="dcterms:W3CDTF">2022-12-19T11:27:55Z</dcterms:created>
  <dcterms:modified xsi:type="dcterms:W3CDTF">2022-12-29T21:57:50Z</dcterms:modified>
</cp:coreProperties>
</file>