
<file path=[Content_Types].xml><?xml version="1.0" encoding="utf-8"?>
<Types xmlns="http://schemas.openxmlformats.org/package/2006/content-types">
  <Default Extension="xml" ContentType="application/xml"/>
  <Default Extension="doc" ContentType="application/msword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832" r:id="rId1"/>
  </p:sldMasterIdLst>
  <p:notesMasterIdLst>
    <p:notesMasterId r:id="rId21"/>
  </p:notesMasterIdLst>
  <p:handoutMasterIdLst>
    <p:handoutMasterId r:id="rId22"/>
  </p:handoutMasterIdLst>
  <p:sldIdLst>
    <p:sldId id="342" r:id="rId2"/>
    <p:sldId id="344" r:id="rId3"/>
    <p:sldId id="361" r:id="rId4"/>
    <p:sldId id="362" r:id="rId5"/>
    <p:sldId id="345" r:id="rId6"/>
    <p:sldId id="346" r:id="rId7"/>
    <p:sldId id="347" r:id="rId8"/>
    <p:sldId id="348" r:id="rId9"/>
    <p:sldId id="349" r:id="rId10"/>
    <p:sldId id="351" r:id="rId11"/>
    <p:sldId id="352" r:id="rId12"/>
    <p:sldId id="363" r:id="rId13"/>
    <p:sldId id="364" r:id="rId14"/>
    <p:sldId id="368" r:id="rId15"/>
    <p:sldId id="353" r:id="rId16"/>
    <p:sldId id="357" r:id="rId17"/>
    <p:sldId id="369" r:id="rId18"/>
    <p:sldId id="370" r:id="rId19"/>
    <p:sldId id="37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AF40C"/>
    <a:srgbClr val="C5F808"/>
    <a:srgbClr val="F6FECE"/>
    <a:srgbClr val="E1EDFF"/>
    <a:srgbClr val="F1FDB5"/>
    <a:srgbClr val="EAFDB9"/>
    <a:srgbClr val="FBFFC1"/>
    <a:srgbClr val="E52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3" autoAdjust="0"/>
    <p:restoredTop sz="92479" autoAdjust="0"/>
  </p:normalViewPr>
  <p:slideViewPr>
    <p:cSldViewPr>
      <p:cViewPr>
        <p:scale>
          <a:sx n="71" d="100"/>
          <a:sy n="71" d="100"/>
        </p:scale>
        <p:origin x="640" y="-4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Relationship Id="rId2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Relationship Id="rId2" Type="http://schemas.openxmlformats.org/officeDocument/2006/relationships/image" Target="../media/image2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Relationship Id="rId2" Type="http://schemas.openxmlformats.org/officeDocument/2006/relationships/image" Target="../media/image2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4" Type="http://schemas.openxmlformats.org/officeDocument/2006/relationships/image" Target="../media/image25.wmf"/><Relationship Id="rId5" Type="http://schemas.openxmlformats.org/officeDocument/2006/relationships/image" Target="../media/image26.wmf"/><Relationship Id="rId1" Type="http://schemas.openxmlformats.org/officeDocument/2006/relationships/image" Target="../media/image23.png"/><Relationship Id="rId2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FEF673D-1B50-1B44-95B0-C4BAE2255176}" type="slidenum">
              <a:rPr lang="es-CL" altLang="es-ES_tradnl"/>
              <a:pPr/>
              <a:t>‹Nr.›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6240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Haga clic para modificar el estilo de texto del patrón</a:t>
            </a:r>
          </a:p>
          <a:p>
            <a:pPr lvl="1"/>
            <a:r>
              <a:rPr lang="es-ES_tradnl" noProof="0" smtClean="0"/>
              <a:t>Segundo nivel</a:t>
            </a:r>
          </a:p>
          <a:p>
            <a:pPr lvl="2"/>
            <a:r>
              <a:rPr lang="es-ES_tradnl" noProof="0" smtClean="0"/>
              <a:t>Tercer nivel</a:t>
            </a:r>
          </a:p>
          <a:p>
            <a:pPr lvl="3"/>
            <a:r>
              <a:rPr lang="es-ES_tradnl" noProof="0" smtClean="0"/>
              <a:t>Cuarto nivel</a:t>
            </a:r>
          </a:p>
          <a:p>
            <a:pPr lvl="4"/>
            <a:r>
              <a:rPr lang="es-ES_tradnl" noProof="0" smtClean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fld id="{1D119EAC-194F-ED4A-A0F5-23F191CEEE6D}" type="slidenum">
              <a:rPr lang="es-ES_tradnl" altLang="es-ES_tradnl"/>
              <a:pPr/>
              <a:t>‹Nr.›</a:t>
            </a:fld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469783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D6B78420-4E20-ED45-99B6-4629F033FDFA}" type="slidenum">
              <a:rPr lang="es-ES_tradnl" altLang="es-ES_tradnl">
                <a:latin typeface="Times New Roman" charset="0"/>
              </a:rPr>
              <a:pPr/>
              <a:t>1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236363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1306D053-E61E-5147-966E-155F2046AACB}" type="slidenum">
              <a:rPr lang="es-ES_tradnl" altLang="es-ES_tradnl">
                <a:latin typeface="Times New Roman" charset="0"/>
              </a:rPr>
              <a:pPr/>
              <a:t>2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501777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C521DA37-F9E8-E642-B75E-B78BCA5FCD28}" type="slidenum">
              <a:rPr lang="es-ES_tradnl" altLang="es-ES_tradnl">
                <a:latin typeface="Times New Roman" charset="0"/>
              </a:rPr>
              <a:pPr/>
              <a:t>5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209185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B56979A-BE65-0B4D-BEDF-BC8030542AA5}" type="slidenum">
              <a:rPr lang="es-ES_tradnl" altLang="es-ES_tradnl">
                <a:latin typeface="Times New Roman" charset="0"/>
              </a:rPr>
              <a:pPr/>
              <a:t>6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358220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553C010-9BDD-1F44-9E5F-A917CDE2564C}" type="slidenum">
              <a:rPr lang="es-ES_tradnl" altLang="es-ES_tradnl">
                <a:latin typeface="Times New Roman" charset="0"/>
              </a:rPr>
              <a:pPr/>
              <a:t>7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21692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EE88318D-E9AE-C642-AC7A-FF086F11D014}" type="slidenum">
              <a:rPr lang="es-ES_tradnl" altLang="es-ES_tradnl">
                <a:latin typeface="Times New Roman" charset="0"/>
              </a:rPr>
              <a:pPr/>
              <a:t>8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2753982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E809C91B-BC38-1F48-A080-6CF507181CF9}" type="slidenum">
              <a:rPr lang="es-ES_tradnl" altLang="es-ES_tradnl">
                <a:latin typeface="Times New Roman" charset="0"/>
              </a:rPr>
              <a:pPr/>
              <a:t>9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791750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2B9386E7-2454-EC4A-A671-CCD5359E0E43}" type="slidenum">
              <a:rPr lang="es-ES_tradnl" altLang="es-ES_tradnl">
                <a:latin typeface="Times New Roman" charset="0"/>
              </a:rPr>
              <a:pPr/>
              <a:t>10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139018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372E2947-0FAC-0F44-A38F-E4D111A9EFD7}" type="slidenum">
              <a:rPr lang="es-ES_tradnl" altLang="es-ES_tradnl">
                <a:latin typeface="Times New Roman" charset="0"/>
              </a:rPr>
              <a:pPr/>
              <a:t>11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817322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51426967-3E23-A647-8793-653B76FD1C53}" type="slidenum">
              <a:rPr lang="es-ES_tradnl" altLang="es-ES_tradnl">
                <a:latin typeface="Times New Roman" charset="0"/>
              </a:rPr>
              <a:pPr/>
              <a:t>15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426019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52FE7835-7729-4B49-8108-F304E5070E94}" type="slidenum">
              <a:rPr lang="es-ES_tradnl" altLang="es-ES_tradnl">
                <a:latin typeface="Times New Roman" charset="0"/>
              </a:rPr>
              <a:pPr/>
              <a:t>16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18763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D42DCE41-7449-7445-9874-6B60D03952CA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7017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9EC43-8754-024D-A67B-1A49BD4EF5DD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79888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63FB8E2-9AB5-9D4E-9D26-8FCD0535EEC4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5278946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14988-EEE8-D84B-A443-25F4E42946A8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541983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14D95-1195-1B41-806F-D0E7FDA9B61B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79763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D1EC6-B103-324D-B41A-227F45D5F528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143878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8B2F3-CBBA-1B45-95D0-4AA3E871CC9B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8728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9F8DC-EFB0-5346-A9D8-E4DA2A1A5087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43303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3 Recortar y redondear rectángulo de esquina sencilla"/>
          <p:cNvSpPr>
            <a:spLocks/>
          </p:cNvSpPr>
          <p:nvPr/>
        </p:nvSpPr>
        <p:spPr bwMode="auto">
          <a:xfrm rot="420000" flipV="1">
            <a:off x="3165475" y="1108075"/>
            <a:ext cx="5257800" cy="4114800"/>
          </a:xfrm>
          <a:custGeom>
            <a:avLst/>
            <a:gdLst>
              <a:gd name="T0" fmla="*/ 0 w 5257800"/>
              <a:gd name="T1" fmla="*/ 0 h 4114800"/>
              <a:gd name="T2" fmla="*/ 5107774 w 5257800"/>
              <a:gd name="T3" fmla="*/ 0 h 4114800"/>
              <a:gd name="T4" fmla="*/ 5257800 w 5257800"/>
              <a:gd name="T5" fmla="*/ 150026 h 4114800"/>
              <a:gd name="T6" fmla="*/ 5257800 w 5257800"/>
              <a:gd name="T7" fmla="*/ 4114800 h 4114800"/>
              <a:gd name="T8" fmla="*/ 0 w 5257800"/>
              <a:gd name="T9" fmla="*/ 4114800 h 4114800"/>
              <a:gd name="T10" fmla="*/ 0 w 5257800"/>
              <a:gd name="T11" fmla="*/ 0 h 4114800"/>
              <a:gd name="T12" fmla="*/ 0 w 5257800"/>
              <a:gd name="T13" fmla="*/ 0 h 41148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175" cap="rnd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blurRad="63500" dist="38500" dir="7500041" sx="98500" sy="100079" kx="99984" algn="tl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es-ES_tradnl"/>
          </a:p>
        </p:txBody>
      </p:sp>
      <p:sp>
        <p:nvSpPr>
          <p:cNvPr id="6" name="14 Triángulo rectángulo"/>
          <p:cNvSpPr>
            <a:spLocks noChangeArrowheads="1"/>
          </p:cNvSpPr>
          <p:nvPr/>
        </p:nvSpPr>
        <p:spPr bwMode="auto"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  <a:bevel/>
            <a:headEnd/>
            <a:tailEnd/>
          </a:ln>
          <a:effectLst>
            <a:outerShdw blurRad="19685" dist="6350" dir="12899787" algn="tl" rotWithShape="0">
              <a:srgbClr val="000000">
                <a:alpha val="46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algn="ctr" eaLnBrk="1" hangingPunct="1"/>
            <a:endParaRPr lang="es-ES_tradnl" altLang="es-ES_tradnl">
              <a:solidFill>
                <a:srgbClr val="FFFFFF"/>
              </a:solidFill>
              <a:latin typeface="Constantia" charset="0"/>
            </a:endParaRPr>
          </a:p>
        </p:txBody>
      </p:sp>
      <p:sp>
        <p:nvSpPr>
          <p:cNvPr id="7" name="15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16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FB497905-34C2-784F-9C4B-95D2562F8236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6417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C805B-7CC0-F046-9CBB-D77F4F310FBC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3035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5111C-229B-2049-A423-AD79DB9BE347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8056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DDC54CC-E123-9E41-AA9F-145C55EDE29F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494600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D473514-E934-2044-926D-6B4C1C8468EA}" type="slidenum">
              <a:rPr lang="es-ES" altLang="es-ES_tradnl"/>
              <a:pPr/>
              <a:t>‹Nr.›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634703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n-US" altLang="es-ES_tradnl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n-US" altLang="es-ES_tradnl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8B0D0B32-1574-6943-9A74-DBBFC866D49C}" type="slidenum">
              <a:rPr lang="es-ES" altLang="es-ES_tradnl"/>
              <a:pPr/>
              <a:t>‹Nr.›</a:t>
            </a:fld>
            <a:endParaRPr lang="es-ES" altLang="es-ES_tradnl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Verdana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Verdana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87" r:id="rId2"/>
    <p:sldLayoutId id="2147483896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7" r:id="rId9"/>
    <p:sldLayoutId id="2147483893" r:id="rId10"/>
    <p:sldLayoutId id="2147483894" r:id="rId11"/>
    <p:sldLayoutId id="2147483898" r:id="rId12"/>
    <p:sldLayoutId id="2147483899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../embeddings/Documento_de_Microsoft_Word_97_-_20041.doc"/><Relationship Id="rId5" Type="http://schemas.openxmlformats.org/officeDocument/2006/relationships/image" Target="../media/image7.emf"/><Relationship Id="rId6" Type="http://schemas.openxmlformats.org/officeDocument/2006/relationships/oleObject" Target="../embeddings/Documento_de_Microsoft_Word_97_-_20042.doc"/><Relationship Id="rId7" Type="http://schemas.openxmlformats.org/officeDocument/2006/relationships/image" Target="../media/image8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4" Type="http://schemas.openxmlformats.org/officeDocument/2006/relationships/oleObject" Target="../embeddings/oleObject2.bin"/><Relationship Id="rId5" Type="http://schemas.openxmlformats.org/officeDocument/2006/relationships/image" Target="../media/image15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oleObject" Target="../embeddings/Documento_de_Microsoft_Word_97_-_20043.doc"/><Relationship Id="rId5" Type="http://schemas.openxmlformats.org/officeDocument/2006/relationships/image" Target="../media/image19.emf"/><Relationship Id="rId6" Type="http://schemas.openxmlformats.org/officeDocument/2006/relationships/oleObject" Target="../embeddings/Documento_de_Microsoft_Word_97_-_20044.doc"/><Relationship Id="rId7" Type="http://schemas.openxmlformats.org/officeDocument/2006/relationships/image" Target="../media/image20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4" Type="http://schemas.openxmlformats.org/officeDocument/2006/relationships/oleObject" Target="../embeddings/Documento_de_Microsoft_Word_97_-_20045.doc"/><Relationship Id="rId5" Type="http://schemas.openxmlformats.org/officeDocument/2006/relationships/image" Target="../media/image21.emf"/><Relationship Id="rId6" Type="http://schemas.openxmlformats.org/officeDocument/2006/relationships/oleObject" Target="../embeddings/Documento_de_Microsoft_Word_97_-_20046.doc"/><Relationship Id="rId7" Type="http://schemas.openxmlformats.org/officeDocument/2006/relationships/image" Target="../media/image22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5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.bin"/><Relationship Id="rId12" Type="http://schemas.openxmlformats.org/officeDocument/2006/relationships/image" Target="../media/image26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4" Type="http://schemas.openxmlformats.org/officeDocument/2006/relationships/image" Target="../media/image23.png"/><Relationship Id="rId5" Type="http://schemas.openxmlformats.org/officeDocument/2006/relationships/oleObject" Target="../embeddings/oleObject5.bin"/><Relationship Id="rId6" Type="http://schemas.openxmlformats.org/officeDocument/2006/relationships/image" Target="../media/image24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15.w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2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L"/>
              <a:t>HIDRODIN</a:t>
            </a:r>
            <a:r>
              <a:rPr lang="es-CL" altLang="ja-JP">
                <a:latin typeface="Arial"/>
              </a:rPr>
              <a:t>Á</a:t>
            </a:r>
            <a:r>
              <a:rPr lang="es-CL" altLang="ja-JP"/>
              <a:t>MICA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235EF06-7BFF-9B4A-AE52-1F902609069A}" type="slidenum">
              <a:rPr lang="es-ES" altLang="es-ES_tradnl">
                <a:solidFill>
                  <a:srgbClr val="D1EAEE"/>
                </a:solidFill>
              </a:rPr>
              <a:pPr eaLnBrk="1" hangingPunct="1"/>
              <a:t>1</a:t>
            </a:fld>
            <a:endParaRPr lang="es-ES" altLang="es-ES_tradnl">
              <a:solidFill>
                <a:srgbClr val="D1EAEE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sz="4000"/>
              <a:t>CARACTER</a:t>
            </a:r>
            <a:r>
              <a:rPr lang="es-ES_tradnl" altLang="ja-JP" sz="4000"/>
              <a:t>ÍSTICAS DEL MOVIMIENTO DE LOS FLUIDOS</a:t>
            </a:r>
            <a:endParaRPr lang="es-ES_tradnl"/>
          </a:p>
        </p:txBody>
      </p:sp>
      <p:sp>
        <p:nvSpPr>
          <p:cNvPr id="45158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95288" y="1844675"/>
            <a:ext cx="4464050" cy="1873250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 b="1"/>
              <a:t>Flujo laminar:</a:t>
            </a:r>
            <a:r>
              <a:rPr lang="es-ES_tradnl" altLang="es-ES_tradnl" sz="2000"/>
              <a:t> Ocurre cuando las mol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culas de un fluido en movimiento siguen trayectorias paralelas.</a:t>
            </a:r>
            <a:endParaRPr lang="es-ES_tradnl" altLang="es-ES_tradnl" sz="2000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5A029531-D619-7949-92FD-EF3522AD9D19}" type="slidenum">
              <a:rPr lang="es-ES" altLang="es-ES_tradnl">
                <a:solidFill>
                  <a:srgbClr val="045C75"/>
                </a:solidFill>
              </a:rPr>
              <a:pPr eaLnBrk="1" hangingPunct="1"/>
              <a:t>2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1588" name="Rectangle 4"/>
          <p:cNvSpPr>
            <a:spLocks noRot="1" noChangeArrowheads="1"/>
          </p:cNvSpPr>
          <p:nvPr/>
        </p:nvSpPr>
        <p:spPr bwMode="auto">
          <a:xfrm>
            <a:off x="381000" y="3886200"/>
            <a:ext cx="4575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charset="2"/>
              <a:buChar char="p"/>
            </a:pPr>
            <a:r>
              <a:rPr lang="es-ES_tradnl" altLang="es-ES_tradnl" sz="2000" b="1"/>
              <a:t>Flujo turbulento:</a:t>
            </a:r>
            <a:r>
              <a:rPr lang="es-ES_tradnl" altLang="es-ES_tradnl" sz="2000"/>
              <a:t> Ocurre cuando las mol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culas de un fluido en movimiento se cruzan, produciendo un flujo inestable.</a:t>
            </a:r>
            <a:endParaRPr lang="es-ES_tradnl" altLang="es-ES_tradnl"/>
          </a:p>
        </p:txBody>
      </p:sp>
      <p:pic>
        <p:nvPicPr>
          <p:cNvPr id="8198" name="Picture 5" descr="Física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89138"/>
            <a:ext cx="324008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7" grpId="0" build="p"/>
      <p:bldP spid="4515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altLang="es-ES_tradnl" sz="4000"/>
              <a:t>Patrones de flujo alrededor de varios obstáculos</a:t>
            </a:r>
            <a:endParaRPr lang="es-ES" altLang="es-ES_tradnl" sz="4000"/>
          </a:p>
        </p:txBody>
      </p:sp>
      <p:pic>
        <p:nvPicPr>
          <p:cNvPr id="921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060575"/>
            <a:ext cx="8496300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altLang="es-ES_tradnl" sz="3200"/>
              <a:t>Patrón de flujo alrededor de un canal con área de sección transversal variable</a:t>
            </a:r>
            <a:endParaRPr lang="es-ES" altLang="es-ES_tradnl" sz="3200"/>
          </a:p>
        </p:txBody>
      </p:sp>
      <p:graphicFrame>
        <p:nvGraphicFramePr>
          <p:cNvPr id="10243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484438" y="1773238"/>
          <a:ext cx="4059237" cy="467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Image" r:id="rId3" imgW="2316289" imgH="2669827" progId="Photoshop.Image.7">
                  <p:embed/>
                </p:oleObj>
              </mc:Choice>
              <mc:Fallback>
                <p:oleObj name="Image" r:id="rId3" imgW="2316289" imgH="2669827" progId="Photoshop.Image.7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1773238"/>
                        <a:ext cx="4059237" cy="467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/>
            <a:r>
              <a:rPr lang="es-ES_tradnl" altLang="es-ES_tradnl"/>
              <a:t>CAUDAL (Q)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1484313"/>
            <a:ext cx="4575175" cy="1524000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/>
              <a:t>Volumen (V) de fluido</a:t>
            </a:r>
            <a:r>
              <a:rPr lang="es-ES_tradnl" altLang="ja-JP" sz="2000">
                <a:ea typeface="ＭＳ Ｐゴシック" charset="-128"/>
              </a:rPr>
              <a:t> que atraviesa una secci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rea , en un determinado tiempo (t)</a:t>
            </a:r>
            <a:endParaRPr lang="es-ES_tradnl" altLang="es-ES_tradnl" sz="2400"/>
          </a:p>
        </p:txBody>
      </p:sp>
      <p:sp>
        <p:nvSpPr>
          <p:cNvPr id="11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5E8187D-9E88-F04A-B69B-4DEAF6D1EDED}" type="slidenum">
              <a:rPr lang="es-ES" altLang="es-ES_tradnl">
                <a:solidFill>
                  <a:srgbClr val="045C75"/>
                </a:solidFill>
              </a:rPr>
              <a:pPr eaLnBrk="1" hangingPunct="1"/>
              <a:t>5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3636" name="Rectangle 4"/>
          <p:cNvSpPr>
            <a:spLocks noChangeArrowheads="1"/>
          </p:cNvSpPr>
          <p:nvPr/>
        </p:nvSpPr>
        <p:spPr bwMode="auto">
          <a:xfrm>
            <a:off x="1143000" y="5334000"/>
            <a:ext cx="30480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Q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A · V</a:t>
            </a:r>
            <a:r>
              <a:rPr lang="es-ES_tradnl" sz="2800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endParaRPr lang="es-CL" sz="2800" baseline="-250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</p:txBody>
      </p:sp>
      <p:sp>
        <p:nvSpPr>
          <p:cNvPr id="453637" name="Rectangle 5"/>
          <p:cNvSpPr>
            <a:spLocks noChangeArrowheads="1"/>
          </p:cNvSpPr>
          <p:nvPr/>
        </p:nvSpPr>
        <p:spPr bwMode="auto">
          <a:xfrm>
            <a:off x="4787900" y="4581525"/>
            <a:ext cx="43561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Sistema internacional: (m³/s)</a:t>
            </a:r>
            <a:endParaRPr lang="en-US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CGS: (cm</a:t>
            </a: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³/s)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453638" name="Picture 6" descr="agua_tub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557338"/>
            <a:ext cx="3048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7"/>
          <p:cNvSpPr>
            <a:spLocks noRot="1" noChangeArrowheads="1"/>
          </p:cNvSpPr>
          <p:nvPr/>
        </p:nvSpPr>
        <p:spPr bwMode="auto">
          <a:xfrm>
            <a:off x="250825" y="4005263"/>
            <a:ext cx="4953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charset="2"/>
              <a:buChar char="p"/>
            </a:pPr>
            <a:r>
              <a:rPr lang="es-ES_tradnl" altLang="es-ES_tradnl" sz="2000"/>
              <a:t>Si V</a:t>
            </a:r>
            <a:r>
              <a:rPr lang="es-ES_tradnl" altLang="es-ES_tradnl" sz="2000" baseline="-25000"/>
              <a:t>1</a:t>
            </a:r>
            <a:r>
              <a:rPr lang="es-ES_tradnl" altLang="es-ES_tradnl" sz="2000"/>
              <a:t> es la rapidez con que el 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quido atraviesa la secci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rea (A), el caudal ser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:</a:t>
            </a:r>
            <a:endParaRPr lang="es-ES_tradnl" altLang="es-ES_tradnl" sz="2400"/>
          </a:p>
        </p:txBody>
      </p:sp>
      <p:sp>
        <p:nvSpPr>
          <p:cNvPr id="453640" name="Rectangle 8"/>
          <p:cNvSpPr>
            <a:spLocks noChangeArrowheads="1"/>
          </p:cNvSpPr>
          <p:nvPr/>
        </p:nvSpPr>
        <p:spPr bwMode="auto">
          <a:xfrm>
            <a:off x="2124075" y="2781300"/>
            <a:ext cx="1727200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Q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</a:t>
            </a:r>
          </a:p>
          <a:p>
            <a:pPr algn="ctr">
              <a:defRPr/>
            </a:pP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t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3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3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3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6" grpId="0" animBg="1"/>
      <p:bldP spid="4536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941388"/>
          </a:xfrm>
        </p:spPr>
        <p:txBody>
          <a:bodyPr/>
          <a:lstStyle/>
          <a:p>
            <a:pPr eaLnBrk="1" hangingPunct="1"/>
            <a:r>
              <a:rPr lang="es-ES_tradnl" altLang="es-ES_tradnl"/>
              <a:t>ECUACI</a:t>
            </a:r>
            <a:r>
              <a:rPr lang="es-ES_tradnl" altLang="ja-JP"/>
              <a:t>ÓN DE CONTINUIDAD</a:t>
            </a:r>
            <a:endParaRPr lang="es-ES_tradnl" altLang="es-ES_tradnl">
              <a:ea typeface="ＭＳ Ｐゴシック" charset="-12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844675"/>
            <a:ext cx="4391025" cy="3168650"/>
          </a:xfrm>
        </p:spPr>
        <p:txBody>
          <a:bodyPr/>
          <a:lstStyle/>
          <a:p>
            <a:pPr eaLnBrk="1" hangingPunct="1"/>
            <a:r>
              <a:rPr lang="es-ES_tradnl" altLang="es-ES_tradnl" sz="2000"/>
              <a:t>Como no puede haber paso de fluido a trav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s de la superficie lateral del tubo, ni tampoco hay fuentes ni sumideros, entonces el caudal a la entrada y a la salida del tubo es el mismo.</a:t>
            </a:r>
          </a:p>
          <a:p>
            <a:pPr eaLnBrk="1" hangingPunct="1">
              <a:buFont typeface="Wingdings" charset="2"/>
              <a:buNone/>
            </a:pPr>
            <a:endParaRPr lang="es-ES_tradnl" altLang="ja-JP" sz="2000">
              <a:ea typeface="ＭＳ Ｐゴシック" charset="-128"/>
            </a:endParaRPr>
          </a:p>
          <a:p>
            <a:pPr eaLnBrk="1" hangingPunct="1"/>
            <a:r>
              <a:rPr lang="es-ES_tradnl" altLang="es-ES_tradnl" sz="2000" b="1"/>
              <a:t>Q entrada = Q salida</a:t>
            </a:r>
          </a:p>
        </p:txBody>
      </p:sp>
      <p:sp>
        <p:nvSpPr>
          <p:cNvPr id="15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5E059D5A-363F-6E49-AD23-FD902C2A628C}" type="slidenum">
              <a:rPr lang="es-ES" altLang="es-ES_tradnl">
                <a:solidFill>
                  <a:srgbClr val="045C75"/>
                </a:solidFill>
              </a:rPr>
              <a:pPr eaLnBrk="1" hangingPunct="1"/>
              <a:t>6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5684" name="Rectangle 4"/>
          <p:cNvSpPr>
            <a:spLocks noChangeArrowheads="1"/>
          </p:cNvSpPr>
          <p:nvPr/>
        </p:nvSpPr>
        <p:spPr bwMode="auto">
          <a:xfrm>
            <a:off x="685800" y="5181600"/>
            <a:ext cx="44958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 b="1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A</a:t>
            </a:r>
            <a:r>
              <a:rPr lang="es-ES_tradn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· v</a:t>
            </a:r>
            <a:r>
              <a:rPr lang="es-ES_tradn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A</a:t>
            </a:r>
            <a:r>
              <a:rPr lang="es-C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</a:t>
            </a: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· v</a:t>
            </a:r>
            <a:r>
              <a:rPr lang="es-C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026025" y="1752600"/>
            <a:ext cx="3867150" cy="3074988"/>
            <a:chOff x="3166" y="1104"/>
            <a:chExt cx="2436" cy="1937"/>
          </a:xfrm>
        </p:grpSpPr>
        <p:grpSp>
          <p:nvGrpSpPr>
            <p:cNvPr id="12296" name="Group 6"/>
            <p:cNvGrpSpPr>
              <a:grpSpLocks/>
            </p:cNvGrpSpPr>
            <p:nvPr/>
          </p:nvGrpSpPr>
          <p:grpSpPr bwMode="auto">
            <a:xfrm>
              <a:off x="3166" y="1104"/>
              <a:ext cx="2400" cy="1937"/>
              <a:chOff x="2880" y="1104"/>
              <a:chExt cx="2400" cy="1937"/>
            </a:xfrm>
          </p:grpSpPr>
          <p:pic>
            <p:nvPicPr>
              <p:cNvPr id="12299" name="Picture 7" descr="caudal1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1104"/>
                <a:ext cx="2400" cy="1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300" name="Text Box 8"/>
              <p:cNvSpPr txBox="1">
                <a:spLocks noChangeArrowheads="1"/>
              </p:cNvSpPr>
              <p:nvPr/>
            </p:nvSpPr>
            <p:spPr bwMode="auto">
              <a:xfrm>
                <a:off x="3312" y="2208"/>
                <a:ext cx="29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9pPr>
              </a:lstStyle>
              <a:p>
                <a:pPr eaLnBrk="1" hangingPunct="1"/>
                <a:r>
                  <a:rPr lang="es-ES_tradnl" altLang="es-ES_tradnl">
                    <a:solidFill>
                      <a:srgbClr val="000000"/>
                    </a:solidFill>
                    <a:latin typeface="Arial" charset="0"/>
                  </a:rPr>
                  <a:t>A1</a:t>
                </a:r>
                <a:endParaRPr lang="es-ES_tradnl" altLang="es-ES_tradnl">
                  <a:latin typeface="Arial" charset="0"/>
                </a:endParaRPr>
              </a:p>
            </p:txBody>
          </p:sp>
          <p:sp>
            <p:nvSpPr>
              <p:cNvPr id="12301" name="Text Box 9"/>
              <p:cNvSpPr txBox="1">
                <a:spLocks noChangeArrowheads="1"/>
              </p:cNvSpPr>
              <p:nvPr/>
            </p:nvSpPr>
            <p:spPr bwMode="auto">
              <a:xfrm>
                <a:off x="4752" y="1584"/>
                <a:ext cx="29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9pPr>
              </a:lstStyle>
              <a:p>
                <a:pPr eaLnBrk="1" hangingPunct="1"/>
                <a:r>
                  <a:rPr lang="es-ES_tradnl" altLang="es-ES_tradnl">
                    <a:solidFill>
                      <a:srgbClr val="000000"/>
                    </a:solidFill>
                    <a:latin typeface="Arial" charset="0"/>
                  </a:rPr>
                  <a:t>A2</a:t>
                </a:r>
                <a:endParaRPr lang="es-ES_tradnl" altLang="es-ES_tradnl">
                  <a:latin typeface="Arial" charset="0"/>
                </a:endParaRPr>
              </a:p>
            </p:txBody>
          </p:sp>
        </p:grpSp>
        <p:sp>
          <p:nvSpPr>
            <p:cNvPr id="12297" name="Text Box 10"/>
            <p:cNvSpPr txBox="1">
              <a:spLocks noChangeArrowheads="1"/>
            </p:cNvSpPr>
            <p:nvPr/>
          </p:nvSpPr>
          <p:spPr bwMode="auto">
            <a:xfrm>
              <a:off x="3166" y="2736"/>
              <a:ext cx="6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Q salida</a:t>
              </a:r>
              <a:endParaRPr lang="es-ES_tradnl" altLang="es-ES_tradnl">
                <a:latin typeface="Arial" charset="0"/>
              </a:endParaRPr>
            </a:p>
          </p:txBody>
        </p:sp>
        <p:sp>
          <p:nvSpPr>
            <p:cNvPr id="12298" name="Text Box 11"/>
            <p:cNvSpPr txBox="1">
              <a:spLocks noChangeArrowheads="1"/>
            </p:cNvSpPr>
            <p:nvPr/>
          </p:nvSpPr>
          <p:spPr bwMode="auto">
            <a:xfrm>
              <a:off x="4846" y="1920"/>
              <a:ext cx="7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Q entrada</a:t>
              </a:r>
              <a:endParaRPr lang="es-ES_tradnl" altLang="es-ES_tradnl">
                <a:latin typeface="Arial" charset="0"/>
              </a:endParaRPr>
            </a:p>
          </p:txBody>
        </p:sp>
      </p:grpSp>
      <p:sp>
        <p:nvSpPr>
          <p:cNvPr id="455692" name="Rectangle 12"/>
          <p:cNvSpPr>
            <a:spLocks noChangeArrowheads="1"/>
          </p:cNvSpPr>
          <p:nvPr/>
        </p:nvSpPr>
        <p:spPr bwMode="auto">
          <a:xfrm>
            <a:off x="5486400" y="5334000"/>
            <a:ext cx="312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Donde </a:t>
            </a:r>
            <a:r>
              <a:rPr lang="es-ES_tradnl" altLang="ja-JP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A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 y </a:t>
            </a:r>
            <a:r>
              <a:rPr lang="es-ES_tradnl" altLang="ja-JP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v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 son las áreas y rapidez respectivas.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0488"/>
            <a:ext cx="8229600" cy="1322387"/>
          </a:xfrm>
        </p:spPr>
        <p:txBody>
          <a:bodyPr/>
          <a:lstStyle/>
          <a:p>
            <a:pPr eaLnBrk="1" hangingPunct="1"/>
            <a:r>
              <a:rPr lang="es-ES_tradnl" altLang="es-ES_tradnl"/>
              <a:t>EJERCICIO </a:t>
            </a:r>
          </a:p>
        </p:txBody>
      </p:sp>
      <p:graphicFrame>
        <p:nvGraphicFramePr>
          <p:cNvPr id="457734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1931080"/>
              </p:ext>
            </p:extLst>
          </p:nvPr>
        </p:nvGraphicFramePr>
        <p:xfrm>
          <a:off x="2916238" y="4422775"/>
          <a:ext cx="2224087" cy="203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6238" y="4422775"/>
                        <a:ext cx="2224087" cy="203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1C9FE1E-E902-6147-9B68-31A83F0A1EFE}" type="slidenum">
              <a:rPr lang="es-ES" altLang="es-ES_tradnl">
                <a:solidFill>
                  <a:srgbClr val="045C75"/>
                </a:solidFill>
              </a:rPr>
              <a:pPr eaLnBrk="1" hangingPunct="1"/>
              <a:t>7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900604"/>
              </p:ext>
            </p:extLst>
          </p:nvPr>
        </p:nvGraphicFramePr>
        <p:xfrm>
          <a:off x="465138" y="1879600"/>
          <a:ext cx="7827962" cy="2722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" name="Documento" r:id="rId6" imgW="5397500" imgH="1879600" progId="Word.Document.8">
                  <p:embed/>
                </p:oleObj>
              </mc:Choice>
              <mc:Fallback>
                <p:oleObj name="Documento" r:id="rId6" imgW="5397500" imgH="18796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1879600"/>
                        <a:ext cx="7827962" cy="2722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7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012825"/>
          </a:xfrm>
        </p:spPr>
        <p:txBody>
          <a:bodyPr/>
          <a:lstStyle/>
          <a:p>
            <a:pPr eaLnBrk="1" hangingPunct="1"/>
            <a:r>
              <a:rPr lang="es-ES_tradnl" altLang="es-ES_tradnl"/>
              <a:t>ECUACI</a:t>
            </a:r>
            <a:r>
              <a:rPr lang="es-ES_tradnl" altLang="ja-JP"/>
              <a:t>ÓN DE BERNOULLI</a:t>
            </a:r>
            <a:endParaRPr lang="es-ES_tradnl" altLang="es-ES_tradnl"/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50825" y="1628775"/>
            <a:ext cx="5183188" cy="3455988"/>
          </a:xfrm>
          <a:noFill/>
        </p:spPr>
        <p:txBody>
          <a:bodyPr/>
          <a:lstStyle/>
          <a:p>
            <a:pPr algn="just" eaLnBrk="1" hangingPunct="1"/>
            <a:r>
              <a:rPr lang="es-ES_tradnl" altLang="es-ES_tradnl" sz="2000"/>
              <a:t>Es una ecuaci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fundamental de la mec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nica de los fluidos ideales y constituye una forma de principio de conservaci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mec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nica. Se considera que en el flujo existen tres tipos de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a: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cin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tica debida al movimiento,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potencial debida a la presi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y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potencial gravitatoria debida a la elevaci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n.</a:t>
            </a:r>
            <a:endParaRPr lang="es-ES_tradnl" altLang="es-ES_tradnl" sz="18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39EB5C24-8F51-7E45-807E-A00494B48E86}" type="slidenum">
              <a:rPr lang="es-ES" altLang="es-ES_tradnl">
                <a:solidFill>
                  <a:srgbClr val="045C75"/>
                </a:solidFill>
              </a:rPr>
              <a:pPr eaLnBrk="1" hangingPunct="1"/>
              <a:t>8</a:t>
            </a:fld>
            <a:endParaRPr lang="es-ES" altLang="es-ES_tradnl">
              <a:solidFill>
                <a:srgbClr val="045C75"/>
              </a:solidFill>
            </a:endParaRPr>
          </a:p>
        </p:txBody>
      </p:sp>
      <p:pic>
        <p:nvPicPr>
          <p:cNvPr id="459781" name="Picture 5" descr="Física21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925" y="1676400"/>
            <a:ext cx="3451225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9592" y="5344000"/>
            <a:ext cx="7416824" cy="700705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latin typeface="Verdana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725488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ECUACI</a:t>
            </a:r>
            <a:r>
              <a:rPr lang="es-ES_tradnl" altLang="ja-JP" sz="4000"/>
              <a:t>ÓN DE BERNOULLI</a:t>
            </a:r>
            <a:endParaRPr lang="es-ES_tradnl" altLang="es-ES_tradnl" sz="4000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1844675"/>
            <a:ext cx="3311525" cy="2808288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/>
              <a:t>Por conservaci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a, la suma de los tres factores debe ser la misma en cualquier parte del fluido, luego, p</a:t>
            </a:r>
            <a:r>
              <a:rPr lang="es-ES_tradnl" altLang="es-ES_tradnl" sz="2000"/>
              <a:t>ara el tubo de la figura, se tiene</a:t>
            </a:r>
            <a:endParaRPr lang="es-ES_tradnl" altLang="es-ES_tradnl" sz="16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6B34D477-C027-5A46-89FF-4BA1A9C48E5E}" type="slidenum">
              <a:rPr lang="es-ES" altLang="es-ES_tradnl">
                <a:solidFill>
                  <a:srgbClr val="045C75"/>
                </a:solidFill>
              </a:rPr>
              <a:pPr eaLnBrk="1" hangingPunct="1"/>
              <a:t>9</a:t>
            </a:fld>
            <a:endParaRPr lang="es-ES" altLang="es-ES_tradnl">
              <a:solidFill>
                <a:srgbClr val="045C75"/>
              </a:solidFill>
            </a:endParaRPr>
          </a:p>
        </p:txBody>
      </p:sp>
      <p:pic>
        <p:nvPicPr>
          <p:cNvPr id="461829" name="Picture 5" descr="tubo Bernoulli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700213"/>
            <a:ext cx="44640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9592" y="5344000"/>
            <a:ext cx="7416824" cy="700705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latin typeface="Verdana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1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3400" y="1677988"/>
            <a:ext cx="4902200" cy="2967037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400" b="1"/>
              <a:t>Teorema de Torricelli</a:t>
            </a:r>
          </a:p>
          <a:p>
            <a:pPr eaLnBrk="1" hangingPunct="1">
              <a:buFont typeface="Wingdings" charset="2"/>
              <a:buNone/>
            </a:pPr>
            <a:r>
              <a:rPr lang="es-ES_tradnl" altLang="es-ES_tradnl" sz="2400"/>
              <a:t>    La  rapidez de salida de un fluido por un orificio, es la misma que adquiere un cuerpo que cae libremente, partiendo del reposo desde una altura h.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es-ES_tradnl" altLang="es-ES_tradnl" sz="1600"/>
          </a:p>
        </p:txBody>
      </p:sp>
      <p:sp>
        <p:nvSpPr>
          <p:cNvPr id="19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67AFCA6E-D6A2-544A-8653-B9B1EEC63F74}" type="slidenum">
              <a:rPr lang="es-ES" altLang="es-ES_tradnl">
                <a:solidFill>
                  <a:srgbClr val="045C75"/>
                </a:solidFill>
              </a:rPr>
              <a:pPr eaLnBrk="1" hangingPunct="1"/>
              <a:t>10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65924" name="Rectangle 4"/>
          <p:cNvSpPr>
            <a:spLocks noChangeArrowheads="1"/>
          </p:cNvSpPr>
          <p:nvPr/>
        </p:nvSpPr>
        <p:spPr bwMode="auto">
          <a:xfrm>
            <a:off x="5003800" y="4724400"/>
            <a:ext cx="38100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v = rapidez del líquido por el orificio.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g = aceleraci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ón de gravedad.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h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altura desde el orificio hasta el nivel del l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íquido.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sym typeface="Symbol" pitchFamily="18" charset="2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971550" y="4868863"/>
            <a:ext cx="3365500" cy="1079500"/>
            <a:chOff x="672" y="2784"/>
            <a:chExt cx="2256" cy="432"/>
          </a:xfrm>
        </p:grpSpPr>
        <p:sp>
          <p:nvSpPr>
            <p:cNvPr id="465926" name="Rectangle 6"/>
            <p:cNvSpPr>
              <a:spLocks noChangeArrowheads="1"/>
            </p:cNvSpPr>
            <p:nvPr/>
          </p:nvSpPr>
          <p:spPr bwMode="auto">
            <a:xfrm>
              <a:off x="672" y="2784"/>
              <a:ext cx="2256" cy="43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s-ES_tradnl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v =   2</a:t>
              </a:r>
              <a:r>
                <a:rPr lang="es-ES_tradnl" altLang="ja-JP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ea typeface="ＭＳ Ｐゴシック" pitchFamily="52" charset="-128"/>
                  <a:sym typeface="Symbol" pitchFamily="18" charset="2"/>
                </a:rPr>
                <a:t> · g · h</a:t>
              </a:r>
              <a:endPara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16399" name="Line 7"/>
            <p:cNvSpPr>
              <a:spLocks noChangeShapeType="1"/>
            </p:cNvSpPr>
            <p:nvPr/>
          </p:nvSpPr>
          <p:spPr bwMode="auto">
            <a:xfrm>
              <a:off x="1536" y="2976"/>
              <a:ext cx="48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6400" name="Line 8"/>
            <p:cNvSpPr>
              <a:spLocks noChangeShapeType="1"/>
            </p:cNvSpPr>
            <p:nvPr/>
          </p:nvSpPr>
          <p:spPr bwMode="auto">
            <a:xfrm flipV="1">
              <a:off x="1584" y="2880"/>
              <a:ext cx="48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6401" name="Line 9"/>
            <p:cNvSpPr>
              <a:spLocks noChangeShapeType="1"/>
            </p:cNvSpPr>
            <p:nvPr/>
          </p:nvSpPr>
          <p:spPr bwMode="auto">
            <a:xfrm>
              <a:off x="1632" y="2880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6011863" y="1628775"/>
            <a:ext cx="1978025" cy="2835275"/>
            <a:chOff x="3857" y="890"/>
            <a:chExt cx="1246" cy="1786"/>
          </a:xfrm>
        </p:grpSpPr>
        <p:pic>
          <p:nvPicPr>
            <p:cNvPr id="16392" name="Picture 10" descr="Física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7" y="890"/>
              <a:ext cx="1200" cy="1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Line 11"/>
            <p:cNvSpPr>
              <a:spLocks noChangeShapeType="1"/>
            </p:cNvSpPr>
            <p:nvPr/>
          </p:nvSpPr>
          <p:spPr bwMode="auto">
            <a:xfrm>
              <a:off x="4830" y="1298"/>
              <a:ext cx="18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4" name="Line 12"/>
            <p:cNvSpPr>
              <a:spLocks noChangeShapeType="1"/>
            </p:cNvSpPr>
            <p:nvPr/>
          </p:nvSpPr>
          <p:spPr bwMode="auto">
            <a:xfrm>
              <a:off x="4740" y="216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5" name="Line 13"/>
            <p:cNvSpPr>
              <a:spLocks noChangeShapeType="1"/>
            </p:cNvSpPr>
            <p:nvPr/>
          </p:nvSpPr>
          <p:spPr bwMode="auto">
            <a:xfrm flipV="1">
              <a:off x="4967" y="1298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6" name="Line 14"/>
            <p:cNvSpPr>
              <a:spLocks noChangeShapeType="1"/>
            </p:cNvSpPr>
            <p:nvPr/>
          </p:nvSpPr>
          <p:spPr bwMode="auto">
            <a:xfrm>
              <a:off x="4967" y="1842"/>
              <a:ext cx="0" cy="3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7" name="Text Box 15"/>
            <p:cNvSpPr txBox="1">
              <a:spLocks noChangeArrowheads="1"/>
            </p:cNvSpPr>
            <p:nvPr/>
          </p:nvSpPr>
          <p:spPr bwMode="auto">
            <a:xfrm>
              <a:off x="4886" y="1616"/>
              <a:ext cx="2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CL" altLang="es-ES_tradnl"/>
                <a:t>h</a:t>
              </a:r>
            </a:p>
          </p:txBody>
        </p:sp>
      </p:grpSp>
      <p:sp>
        <p:nvSpPr>
          <p:cNvPr id="16391" name="Rectangle 17"/>
          <p:cNvSpPr>
            <a:spLocks noChangeArrowheads="1"/>
          </p:cNvSpPr>
          <p:nvPr/>
        </p:nvSpPr>
        <p:spPr bwMode="auto">
          <a:xfrm>
            <a:off x="539750" y="273050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r>
              <a:rPr lang="es-ES_tradnl" altLang="es-ES_tradnl" sz="4400">
                <a:solidFill>
                  <a:schemeClr val="tx2"/>
                </a:solidFill>
                <a:latin typeface="Garamond" charset="0"/>
              </a:rPr>
              <a:t>APLICACIONES DEL TEOREMA DE BERNOULLI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468313" y="1557338"/>
            <a:ext cx="8001000" cy="2016125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 b="1"/>
              <a:t>Tubo de Venturi</a:t>
            </a:r>
          </a:p>
          <a:p>
            <a:pPr algn="just" eaLnBrk="1" hangingPunct="1">
              <a:buFont typeface="Wingdings" charset="2"/>
              <a:buNone/>
            </a:pPr>
            <a:r>
              <a:rPr lang="es-ES_tradnl" altLang="es-ES_tradnl" sz="2000"/>
              <a:t>    Consiste en un tubo horizontal al cual se le ha hecho un estrechamiento en forma gradual. Se utiliza para medir la rapidez dentro de un fluido, a partir de las diferencias de presi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entre el sector m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s ancho y m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s angosto del tubo.</a:t>
            </a:r>
            <a:endParaRPr lang="es-ES_tradnl" altLang="es-ES_tradnl" sz="1600"/>
          </a:p>
        </p:txBody>
      </p:sp>
      <p:sp>
        <p:nvSpPr>
          <p:cNvPr id="12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AAA59FFA-FA38-934C-8186-ED35D88DA932}" type="slidenum">
              <a:rPr lang="es-ES" altLang="es-ES_tradnl">
                <a:solidFill>
                  <a:srgbClr val="045C75"/>
                </a:solidFill>
              </a:rPr>
              <a:pPr eaLnBrk="1" hangingPunct="1"/>
              <a:t>11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08175" y="3341688"/>
            <a:ext cx="3311525" cy="2655887"/>
            <a:chOff x="3504" y="2256"/>
            <a:chExt cx="1728" cy="1536"/>
          </a:xfrm>
        </p:grpSpPr>
        <p:pic>
          <p:nvPicPr>
            <p:cNvPr id="17414" name="Picture 7" descr="Fisíca2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2256"/>
              <a:ext cx="172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5" name="Text Box 8"/>
            <p:cNvSpPr txBox="1">
              <a:spLocks noChangeArrowheads="1"/>
            </p:cNvSpPr>
            <p:nvPr/>
          </p:nvSpPr>
          <p:spPr bwMode="auto">
            <a:xfrm>
              <a:off x="3744" y="2784"/>
              <a:ext cx="17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1</a:t>
              </a:r>
              <a:endParaRPr lang="es-ES_tradnl" altLang="es-ES_tradnl">
                <a:latin typeface="Arial" charset="0"/>
              </a:endParaRPr>
            </a:p>
          </p:txBody>
        </p:sp>
        <p:sp>
          <p:nvSpPr>
            <p:cNvPr id="17416" name="Text Box 9"/>
            <p:cNvSpPr txBox="1">
              <a:spLocks noChangeArrowheads="1"/>
            </p:cNvSpPr>
            <p:nvPr/>
          </p:nvSpPr>
          <p:spPr bwMode="auto">
            <a:xfrm>
              <a:off x="4368" y="2928"/>
              <a:ext cx="16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s-ES_tradnl" altLang="es-ES_tradnl">
                <a:latin typeface="Arial" charset="0"/>
              </a:endParaRPr>
            </a:p>
          </p:txBody>
        </p:sp>
      </p:grpSp>
      <p:sp>
        <p:nvSpPr>
          <p:cNvPr id="17413" name="Rectangle 11"/>
          <p:cNvSpPr>
            <a:spLocks noChangeArrowheads="1"/>
          </p:cNvSpPr>
          <p:nvPr/>
        </p:nvSpPr>
        <p:spPr bwMode="auto">
          <a:xfrm>
            <a:off x="539750" y="273050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r>
              <a:rPr lang="es-ES_tradnl" altLang="es-ES_tradnl" sz="4400">
                <a:solidFill>
                  <a:schemeClr val="tx2"/>
                </a:solidFill>
                <a:latin typeface="Garamond" charset="0"/>
              </a:rPr>
              <a:t>APLICACIONES DEL TEOREMA DE BERNOULLI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_tradnl"/>
              <a:t>Tubo de Venturi</a:t>
            </a: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6192837" cy="434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_tradnl"/>
              <a:t>EJEMPLO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227513" cy="4802188"/>
          </a:xfrm>
        </p:spPr>
        <p:txBody>
          <a:bodyPr/>
          <a:lstStyle/>
          <a:p>
            <a:pPr marL="0" indent="0" algn="just" eaLnBrk="1" hangingPunct="1">
              <a:buFont typeface="Wingdings 2" charset="2"/>
              <a:buNone/>
            </a:pPr>
            <a:r>
              <a:rPr lang="es-ES_tradnl" altLang="es-ES_tradnl" sz="2400"/>
              <a:t>En la figura se muestra un medidor Venturi con agua y equipado con un manómetro diferencial de mercurio. En la toma, punto 1, donde el área es de 0,06 [m</a:t>
            </a:r>
            <a:r>
              <a:rPr lang="es-ES_tradnl" altLang="es-ES_tradnl" sz="2400" baseline="30000"/>
              <a:t>2</a:t>
            </a:r>
            <a:r>
              <a:rPr lang="es-ES_tradnl" altLang="es-ES_tradnl" sz="2400"/>
              <a:t>], mientras que en la garganta, punto 2, su área es de 0,03 [m</a:t>
            </a:r>
            <a:r>
              <a:rPr lang="es-ES_tradnl" altLang="es-ES_tradnl" sz="2400" baseline="30000"/>
              <a:t>2</a:t>
            </a:r>
            <a:r>
              <a:rPr lang="es-ES_tradnl" altLang="es-ES_tradnl" sz="2400"/>
              <a:t>].</a:t>
            </a:r>
          </a:p>
          <a:p>
            <a:pPr marL="0" indent="0" algn="just" eaLnBrk="1" hangingPunct="1">
              <a:buFont typeface="Wingdings 2" charset="2"/>
              <a:buNone/>
            </a:pPr>
            <a:endParaRPr lang="es-ES_tradnl" altLang="es-ES_tradnl" sz="2400"/>
          </a:p>
          <a:p>
            <a:pPr marL="0" indent="0" algn="just" eaLnBrk="1" hangingPunct="1">
              <a:buFont typeface="Wingdings 2" charset="2"/>
              <a:buNone/>
            </a:pPr>
            <a:r>
              <a:rPr lang="es-ES_tradnl" altLang="es-ES_tradnl" sz="2000"/>
              <a:t>Calcule el flujo (caudal) del agua a través del medidor, si la lectura en el manómetro es de 30 [cm].</a:t>
            </a:r>
            <a:endParaRPr lang="es-ES" altLang="es-ES_tradnl" sz="200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063" y="1482725"/>
            <a:ext cx="3702050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8" name="Group 8"/>
          <p:cNvGrpSpPr>
            <a:grpSpLocks/>
          </p:cNvGrpSpPr>
          <p:nvPr/>
        </p:nvGrpSpPr>
        <p:grpSpPr bwMode="auto">
          <a:xfrm>
            <a:off x="4892675" y="4689475"/>
            <a:ext cx="3656013" cy="1681163"/>
            <a:chOff x="3082" y="2954"/>
            <a:chExt cx="2303" cy="1059"/>
          </a:xfrm>
        </p:grpSpPr>
        <p:sp>
          <p:nvSpPr>
            <p:cNvPr id="19462" name="WordArt 5"/>
            <p:cNvSpPr>
              <a:spLocks noChangeArrowheads="1" noChangeShapeType="1" noTextEdit="1"/>
            </p:cNvSpPr>
            <p:nvPr/>
          </p:nvSpPr>
          <p:spPr bwMode="auto">
            <a:xfrm>
              <a:off x="3082" y="2954"/>
              <a:ext cx="2303" cy="28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_tradnl" sz="3600" i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 charset="0"/>
                  <a:ea typeface="Arial Black" charset="0"/>
                  <a:cs typeface="Arial Black" charset="0"/>
                </a:rPr>
                <a:t>Densidad del Mercurio</a:t>
              </a:r>
            </a:p>
          </p:txBody>
        </p:sp>
        <p:graphicFrame>
          <p:nvGraphicFramePr>
            <p:cNvPr id="19463" name="Object 6"/>
            <p:cNvGraphicFramePr>
              <a:graphicFrameLocks noChangeAspect="1"/>
            </p:cNvGraphicFramePr>
            <p:nvPr/>
          </p:nvGraphicFramePr>
          <p:xfrm>
            <a:off x="3300" y="3412"/>
            <a:ext cx="1963" cy="6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469" name="Ecuación" r:id="rId4" imgW="1244600" imgH="381000" progId="Equation.3">
                    <p:embed/>
                  </p:oleObj>
                </mc:Choice>
                <mc:Fallback>
                  <p:oleObj name="Ecuación" r:id="rId4" imgW="1244600" imgH="381000" progId="Equation.3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00" y="3412"/>
                          <a:ext cx="1963" cy="6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196975"/>
            <a:ext cx="91344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781300"/>
            <a:ext cx="2828925" cy="332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EJERCICIO</a:t>
            </a:r>
          </a:p>
        </p:txBody>
      </p:sp>
      <p:graphicFrame>
        <p:nvGraphicFramePr>
          <p:cNvPr id="470022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52901119"/>
              </p:ext>
            </p:extLst>
          </p:nvPr>
        </p:nvGraphicFramePr>
        <p:xfrm>
          <a:off x="3055938" y="4365625"/>
          <a:ext cx="2185987" cy="2001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938" y="4365625"/>
                        <a:ext cx="2185987" cy="2001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4FD87A74-C0EF-7A40-8D1F-E0281C49F379}" type="slidenum">
              <a:rPr lang="es-ES" altLang="es-ES_tradnl">
                <a:solidFill>
                  <a:srgbClr val="045C75"/>
                </a:solidFill>
              </a:rPr>
              <a:pPr eaLnBrk="1" hangingPunct="1"/>
              <a:t>15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3665"/>
              </p:ext>
            </p:extLst>
          </p:nvPr>
        </p:nvGraphicFramePr>
        <p:xfrm>
          <a:off x="471488" y="777875"/>
          <a:ext cx="8020050" cy="482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Documento" r:id="rId6" imgW="5943600" imgH="3581400" progId="Word.Document.8">
                  <p:embed/>
                </p:oleObj>
              </mc:Choice>
              <mc:Fallback>
                <p:oleObj name="Documento" r:id="rId6" imgW="5943600" imgH="35814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8" y="777875"/>
                        <a:ext cx="8020050" cy="482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0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1062038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EJERCICIO</a:t>
            </a:r>
          </a:p>
        </p:txBody>
      </p:sp>
      <p:graphicFrame>
        <p:nvGraphicFramePr>
          <p:cNvPr id="478214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85892525"/>
              </p:ext>
            </p:extLst>
          </p:nvPr>
        </p:nvGraphicFramePr>
        <p:xfrm>
          <a:off x="3132138" y="4349750"/>
          <a:ext cx="2224087" cy="203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4349750"/>
                        <a:ext cx="2224087" cy="203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4E448C01-59A5-614C-AAD8-52D4CA32A546}" type="slidenum">
              <a:rPr lang="es-ES" altLang="es-ES_tradnl">
                <a:solidFill>
                  <a:srgbClr val="045C75"/>
                </a:solidFill>
              </a:rPr>
              <a:pPr eaLnBrk="1" hangingPunct="1"/>
              <a:t>16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6907013"/>
              </p:ext>
            </p:extLst>
          </p:nvPr>
        </p:nvGraphicFramePr>
        <p:xfrm>
          <a:off x="609600" y="1612900"/>
          <a:ext cx="7853363" cy="387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Documento" r:id="rId6" imgW="5397500" imgH="2832100" progId="Word.Document.8">
                  <p:embed/>
                </p:oleObj>
              </mc:Choice>
              <mc:Fallback>
                <p:oleObj name="Documento" r:id="rId6" imgW="5397500" imgH="28321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612900"/>
                        <a:ext cx="7853363" cy="3871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7038" y="225426"/>
            <a:ext cx="8229600" cy="1143000"/>
          </a:xfrm>
        </p:spPr>
        <p:txBody>
          <a:bodyPr/>
          <a:lstStyle/>
          <a:p>
            <a:r>
              <a:rPr lang="es-ES" dirty="0" smtClean="0"/>
              <a:t>EJERCICIOS</a:t>
            </a:r>
            <a:endParaRPr lang="es-E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557338"/>
            <a:ext cx="8229600" cy="2638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1. En </a:t>
            </a:r>
            <a:r>
              <a:rPr lang="es-ES" dirty="0"/>
              <a:t>un tubo en U de sección uniforme hay cierta cantidad de mercurio. Se agrega agua en una de las ramas, hasta que el mercurio asciende en la otra 0,23[m]. 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smtClean="0"/>
              <a:t>Calcule </a:t>
            </a:r>
            <a:r>
              <a:rPr lang="es-ES" dirty="0"/>
              <a:t>la longitud del agua en la otra rama.</a:t>
            </a:r>
          </a:p>
        </p:txBody>
      </p:sp>
      <p:grpSp>
        <p:nvGrpSpPr>
          <p:cNvPr id="15366" name="Group 6"/>
          <p:cNvGrpSpPr>
            <a:grpSpLocks/>
          </p:cNvGrpSpPr>
          <p:nvPr/>
        </p:nvGrpSpPr>
        <p:grpSpPr bwMode="auto">
          <a:xfrm>
            <a:off x="2312988" y="4337050"/>
            <a:ext cx="4295775" cy="1933575"/>
            <a:chOff x="1457" y="2732"/>
            <a:chExt cx="2706" cy="1218"/>
          </a:xfrm>
        </p:grpSpPr>
        <p:sp>
          <p:nvSpPr>
            <p:cNvPr id="15364" name="WordArt 4"/>
            <p:cNvSpPr>
              <a:spLocks noChangeArrowheads="1" noChangeShapeType="1" noTextEdit="1"/>
            </p:cNvSpPr>
            <p:nvPr/>
          </p:nvSpPr>
          <p:spPr bwMode="auto">
            <a:xfrm>
              <a:off x="1651" y="2732"/>
              <a:ext cx="2303" cy="28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CL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</a:rPr>
                <a:t>Densidad del Mercurio</a:t>
              </a:r>
            </a:p>
          </p:txBody>
        </p:sp>
        <p:graphicFrame>
          <p:nvGraphicFramePr>
            <p:cNvPr id="15365" name="Object 5"/>
            <p:cNvGraphicFramePr>
              <a:graphicFrameLocks noChangeAspect="1"/>
            </p:cNvGraphicFramePr>
            <p:nvPr/>
          </p:nvGraphicFramePr>
          <p:xfrm>
            <a:off x="1457" y="3122"/>
            <a:ext cx="2706" cy="8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" name="Ecuación" r:id="rId3" imgW="1244520" imgH="380880" progId="Equation.3">
                    <p:embed/>
                  </p:oleObj>
                </mc:Choice>
                <mc:Fallback>
                  <p:oleObj name="Ecuación" r:id="rId3" imgW="1244520" imgH="380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57" y="3122"/>
                          <a:ext cx="2706" cy="8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12364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2263" y="0"/>
            <a:ext cx="8229600" cy="1143000"/>
          </a:xfrm>
        </p:spPr>
        <p:txBody>
          <a:bodyPr/>
          <a:lstStyle/>
          <a:p>
            <a:r>
              <a:rPr lang="es-ES"/>
              <a:t>Datos del problema</a:t>
            </a:r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22263" y="1554163"/>
          <a:ext cx="6127750" cy="514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Image" r:id="rId3" imgW="4457143" imgH="3746032" progId="Photoshop.Image.7">
                  <p:embed/>
                </p:oleObj>
              </mc:Choice>
              <mc:Fallback>
                <p:oleObj name="Image" r:id="rId3" imgW="4457143" imgH="3746032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3" y="1554163"/>
                        <a:ext cx="6127750" cy="514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6562725" y="1595438"/>
          <a:ext cx="2333625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5" imgW="876240" imgH="253800" progId="Equation.DSMT4">
                  <p:embed/>
                </p:oleObj>
              </mc:Choice>
              <mc:Fallback>
                <p:oleObj name="Equation" r:id="rId5" imgW="8762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725" y="1595438"/>
                        <a:ext cx="2333625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6432550" y="2476500"/>
          <a:ext cx="2465388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cuación" r:id="rId7" imgW="1244520" imgH="380880" progId="Equation.3">
                  <p:embed/>
                </p:oleObj>
              </mc:Choice>
              <mc:Fallback>
                <p:oleObj name="Ecuación" r:id="rId7" imgW="124452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2550" y="2476500"/>
                        <a:ext cx="2465388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6510338" y="3571875"/>
          <a:ext cx="2214562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9" imgW="1117440" imgH="380880" progId="Equation.DSMT4">
                  <p:embed/>
                </p:oleObj>
              </mc:Choice>
              <mc:Fallback>
                <p:oleObj name="Equation" r:id="rId9" imgW="1117440" imgH="380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0338" y="3571875"/>
                        <a:ext cx="2214562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8" name="Group 14"/>
          <p:cNvGrpSpPr>
            <a:grpSpLocks/>
          </p:cNvGrpSpPr>
          <p:nvPr/>
        </p:nvGrpSpPr>
        <p:grpSpPr bwMode="auto">
          <a:xfrm>
            <a:off x="5872163" y="4638675"/>
            <a:ext cx="2938462" cy="1436688"/>
            <a:chOff x="3699" y="2922"/>
            <a:chExt cx="1851" cy="905"/>
          </a:xfrm>
        </p:grpSpPr>
        <p:graphicFrame>
          <p:nvGraphicFramePr>
            <p:cNvPr id="16396" name="Object 12"/>
            <p:cNvGraphicFramePr>
              <a:graphicFrameLocks noChangeAspect="1"/>
            </p:cNvGraphicFramePr>
            <p:nvPr/>
          </p:nvGraphicFramePr>
          <p:xfrm>
            <a:off x="4113" y="2922"/>
            <a:ext cx="1182" cy="4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68" name="Equation" r:id="rId11" imgW="495000" imgH="203040" progId="Equation.DSMT4">
                    <p:embed/>
                  </p:oleObj>
                </mc:Choice>
                <mc:Fallback>
                  <p:oleObj name="Equation" r:id="rId11" imgW="49500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3" y="2922"/>
                          <a:ext cx="1182" cy="4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397" name="Text Box 13"/>
            <p:cNvSpPr txBox="1">
              <a:spLocks noChangeArrowheads="1"/>
            </p:cNvSpPr>
            <p:nvPr/>
          </p:nvSpPr>
          <p:spPr bwMode="auto">
            <a:xfrm>
              <a:off x="3699" y="3423"/>
              <a:ext cx="185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/>
                <a:t>Longitud de agua (incógnita del problema)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17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7850121" cy="314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7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</TotalTime>
  <Words>606</Words>
  <Application>Microsoft Macintosh PowerPoint</Application>
  <PresentationFormat>Presentación en pantalla (4:3)</PresentationFormat>
  <Paragraphs>85</Paragraphs>
  <Slides>19</Slides>
  <Notes>11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4</vt:i4>
      </vt:variant>
      <vt:variant>
        <vt:lpstr>Títulos de diapositiva</vt:lpstr>
      </vt:variant>
      <vt:variant>
        <vt:i4>19</vt:i4>
      </vt:variant>
    </vt:vector>
  </HeadingPairs>
  <TitlesOfParts>
    <vt:vector size="35" baseType="lpstr">
      <vt:lpstr>Arial</vt:lpstr>
      <vt:lpstr>Arial Black</vt:lpstr>
      <vt:lpstr>Calibri</vt:lpstr>
      <vt:lpstr>Constantia</vt:lpstr>
      <vt:lpstr>Garamond</vt:lpstr>
      <vt:lpstr>ＭＳ Ｐゴシック</vt:lpstr>
      <vt:lpstr>Symbol</vt:lpstr>
      <vt:lpstr>Times New Roman</vt:lpstr>
      <vt:lpstr>Verdana</vt:lpstr>
      <vt:lpstr>Wingdings</vt:lpstr>
      <vt:lpstr>Wingdings 2</vt:lpstr>
      <vt:lpstr>Flujo</vt:lpstr>
      <vt:lpstr>Image</vt:lpstr>
      <vt:lpstr>Documento de Microsoft Word 97 - 2004</vt:lpstr>
      <vt:lpstr>Ecuación</vt:lpstr>
      <vt:lpstr>Equation</vt:lpstr>
      <vt:lpstr>HIDRODINÁMICA</vt:lpstr>
      <vt:lpstr>CARACTERÍSTICAS DEL MOVIMIENTO DE LOS FLUIDOS</vt:lpstr>
      <vt:lpstr>Patrones de flujo alrededor de varios obstáculos</vt:lpstr>
      <vt:lpstr>Patrón de flujo alrededor de un canal con área de sección transversal variable</vt:lpstr>
      <vt:lpstr>CAUDAL (Q)</vt:lpstr>
      <vt:lpstr>ECUACIÓN DE CONTINUIDAD</vt:lpstr>
      <vt:lpstr>EJERCICIO </vt:lpstr>
      <vt:lpstr>ECUACIÓN DE BERNOULLI</vt:lpstr>
      <vt:lpstr>ECUACIÓN DE BERNOULLI</vt:lpstr>
      <vt:lpstr>Presentación de PowerPoint</vt:lpstr>
      <vt:lpstr>Presentación de PowerPoint</vt:lpstr>
      <vt:lpstr>Tubo de Venturi</vt:lpstr>
      <vt:lpstr>EJEMPLO</vt:lpstr>
      <vt:lpstr>Presentación de PowerPoint</vt:lpstr>
      <vt:lpstr>EJERCICIO</vt:lpstr>
      <vt:lpstr>EJERCICIO</vt:lpstr>
      <vt:lpstr>EJERCICIOS</vt:lpstr>
      <vt:lpstr>Datos del problema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HIDRODINÁMICA</dc:title>
  <dc:creator>Usuario de Microsoft Office</dc:creator>
  <cp:lastModifiedBy>Usuario de Microsoft Office</cp:lastModifiedBy>
  <cp:revision>4</cp:revision>
  <dcterms:created xsi:type="dcterms:W3CDTF">2017-07-31T15:51:46Z</dcterms:created>
  <dcterms:modified xsi:type="dcterms:W3CDTF">2017-08-07T16:30:39Z</dcterms:modified>
</cp:coreProperties>
</file>