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2"/>
  </p:notesMasterIdLst>
  <p:sldIdLst>
    <p:sldId id="256" r:id="rId2"/>
    <p:sldId id="257" r:id="rId3"/>
    <p:sldId id="29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9" r:id="rId22"/>
    <p:sldId id="280" r:id="rId23"/>
    <p:sldId id="281" r:id="rId24"/>
    <p:sldId id="282" r:id="rId25"/>
    <p:sldId id="283" r:id="rId26"/>
    <p:sldId id="284" r:id="rId27"/>
    <p:sldId id="286" r:id="rId28"/>
    <p:sldId id="285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75" r:id="rId38"/>
    <p:sldId id="276" r:id="rId39"/>
    <p:sldId id="277" r:id="rId40"/>
    <p:sldId id="278" r:id="rId41"/>
  </p:sldIdLst>
  <p:sldSz cx="9144000" cy="5143500" type="screen16x9"/>
  <p:notesSz cx="6858000" cy="9144000"/>
  <p:embeddedFontLst>
    <p:embeddedFont>
      <p:font typeface="Roboto" panose="020B0604020202020204" charset="0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484" userDrawn="1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717D"/>
    <a:srgbClr val="8EB6F8"/>
    <a:srgbClr val="1C541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C585C9E-D6EA-4A50-9BB9-74489C9DD024}">
  <a:tblStyle styleId="{3C585C9E-D6EA-4A50-9BB9-74489C9DD02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378" y="996"/>
      </p:cViewPr>
      <p:guideLst>
        <p:guide orient="horz" pos="148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Google Shape;5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28d683b7dca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28d683b7dca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28d683b7dca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28d683b7dca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3429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8d683b7dca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8d683b7dca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28d683b7dca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28d683b7dca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8d683b7dca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8d683b7dca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8d683b7dca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8d683b7dca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8d683b7dca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8d683b7dca_0_1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8d683b7dca_0_2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28d683b7dca_0_2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8d683b7dca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28d683b7dca_0_2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28d683b7dca_0_2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28d683b7dca_0_2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8d683b7dca_0_3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28d683b7dca_0_3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8d683b7dca_0_3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28d683b7dca_0_3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8d683b7dca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28d683b7dca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28d683b7dca_0_4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" name="Google Shape;345;g28d683b7dca_0_4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28d683b7dca_0_4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28d683b7dca_0_4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28d683b7dca_0_4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6" name="Google Shape;386;g28d683b7dca_0_4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28d683b7dca_0_5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28d683b7dca_0_5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28d683b7dca_0_5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0" name="Google Shape;420;g28d683b7dca_0_5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566965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454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582045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1431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79053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21772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77640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20380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178070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23220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626662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4520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21138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181239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195330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28d683b7dc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28d683b7dc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6898552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28d683b7dca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9" name="Google Shape;439;g28d683b7dca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28d683b7dca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6" name="Google Shape;446;g28d683b7dca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28d683b7dca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3" name="Google Shape;453;g28d683b7dca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g28d683b7dca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0" name="Google Shape;460;g28d683b7dca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2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5" name="Google Shape;45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655609" y="1779550"/>
            <a:ext cx="7832782" cy="9144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 smtClean="0"/>
              <a:t>OPERACIONES MARÍTIMAS</a:t>
            </a:r>
          </a:p>
          <a:p>
            <a:pPr algn="ctr"/>
            <a:endParaRPr lang="es-MX" sz="1100" dirty="0"/>
          </a:p>
          <a:p>
            <a:pPr algn="ctr"/>
            <a:r>
              <a:rPr lang="es-MX" sz="2400" dirty="0" smtClean="0"/>
              <a:t>Disposiciones Internacionales</a:t>
            </a:r>
            <a:endParaRPr lang="es-MX" sz="2400" dirty="0"/>
          </a:p>
        </p:txBody>
      </p:sp>
      <p:sp>
        <p:nvSpPr>
          <p:cNvPr id="7" name="Rectángulo 6"/>
          <p:cNvSpPr/>
          <p:nvPr/>
        </p:nvSpPr>
        <p:spPr>
          <a:xfrm>
            <a:off x="246530" y="3720016"/>
            <a:ext cx="3778364" cy="9144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Curso de Brigadieres Litoral 2023</a:t>
            </a:r>
          </a:p>
          <a:p>
            <a:pPr algn="ctr"/>
            <a:r>
              <a:rPr lang="es-MX" dirty="0"/>
              <a:t>Escuela Naval “Arturo Prat”</a:t>
            </a:r>
          </a:p>
        </p:txBody>
      </p:sp>
      <p:sp>
        <p:nvSpPr>
          <p:cNvPr id="8" name="Rectángulo 7"/>
          <p:cNvSpPr/>
          <p:nvPr/>
        </p:nvSpPr>
        <p:spPr>
          <a:xfrm>
            <a:off x="5132668" y="3720016"/>
            <a:ext cx="3686362" cy="9144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Capitán de Corbeta LT</a:t>
            </a:r>
          </a:p>
          <a:p>
            <a:pPr algn="ctr"/>
            <a:r>
              <a:rPr lang="es-MX" dirty="0" smtClean="0"/>
              <a:t>Gonzalo Townsend Aravena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0025" y="1868013"/>
            <a:ext cx="6523950" cy="140747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4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60" name="Google Shape;60;p14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60" name="Google Shape;60;p14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52" y="1014482"/>
            <a:ext cx="3468290" cy="190113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5040751" y="3054582"/>
            <a:ext cx="3042762" cy="137845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MX" sz="1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</a:t>
            </a:r>
            <a:r>
              <a:rPr lang="es-MX" sz="1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procesos de gobierno, instituciones, procedimientos y prácticas mediante los que se deciden y regulan los asuntos que atañen al conjunto de la </a:t>
            </a:r>
            <a:r>
              <a:rPr lang="es-MX" sz="1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sociedad</a:t>
            </a:r>
          </a:p>
          <a:p>
            <a:pPr algn="ctr"/>
            <a:endParaRPr lang="es-MX" sz="1000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ONU</a:t>
            </a:r>
            <a:endParaRPr lang="es-MX" sz="1000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74744" y="3054582"/>
            <a:ext cx="3042762" cy="137845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MX" sz="1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 o manera de gobernar que se propone como objetivo el logro de un desarrollo económico, social e institucional duradero, promoviendo un sano equilibrio entre el Estado, la sociedad civil y el mercado de la </a:t>
            </a:r>
            <a:r>
              <a:rPr lang="es-MX" sz="1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economía</a:t>
            </a:r>
          </a:p>
          <a:p>
            <a:pPr algn="ctr"/>
            <a:endParaRPr lang="es-MX" sz="1000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RAE</a:t>
            </a:r>
            <a:endParaRPr lang="es-MX" sz="1000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313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5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1750904" y="1201724"/>
            <a:ext cx="1175354" cy="1432796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6" name="Google Shape;66;p15"/>
          <p:cNvPicPr preferRelativeResize="0"/>
          <p:nvPr/>
        </p:nvPicPr>
        <p:blipFill rotWithShape="1">
          <a:blip r:embed="rId4">
            <a:alphaModFix/>
          </a:blip>
          <a:srcRect l="17226" t="1133" r="17226" b="1133"/>
          <a:stretch/>
        </p:blipFill>
        <p:spPr>
          <a:xfrm>
            <a:off x="4627158" y="1201724"/>
            <a:ext cx="1175357" cy="1432796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Google Shape;6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89054" y="2922687"/>
            <a:ext cx="1001279" cy="122061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8" name="Google Shape;6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14191" y="2918779"/>
            <a:ext cx="1001278" cy="1228426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9" name="Google Shape;69;p15"/>
          <p:cNvPicPr preferRelativeResize="0"/>
          <p:nvPr/>
        </p:nvPicPr>
        <p:blipFill rotWithShape="1">
          <a:blip r:embed="rId7">
            <a:alphaModFix/>
          </a:blip>
          <a:srcRect l="14461" r="14857"/>
          <a:stretch/>
        </p:blipFill>
        <p:spPr>
          <a:xfrm>
            <a:off x="3189042" y="1198504"/>
            <a:ext cx="1175350" cy="143925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0" name="Google Shape;70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65279" y="1201729"/>
            <a:ext cx="1175351" cy="14328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71" name="Google Shape;71;p15"/>
          <p:cNvCxnSpPr>
            <a:stCxn id="66" idx="2"/>
            <a:endCxn id="67" idx="0"/>
          </p:cNvCxnSpPr>
          <p:nvPr/>
        </p:nvCxnSpPr>
        <p:spPr>
          <a:xfrm rot="5400000">
            <a:off x="4458087" y="2166070"/>
            <a:ext cx="288300" cy="1225200"/>
          </a:xfrm>
          <a:prstGeom prst="bentConnector3">
            <a:avLst>
              <a:gd name="adj1" fmla="val 49977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72" name="Google Shape;72;p15"/>
          <p:cNvCxnSpPr>
            <a:stCxn id="66" idx="2"/>
            <a:endCxn id="68" idx="0"/>
          </p:cNvCxnSpPr>
          <p:nvPr/>
        </p:nvCxnSpPr>
        <p:spPr>
          <a:xfrm rot="-5400000" flipH="1">
            <a:off x="5072937" y="2776420"/>
            <a:ext cx="284400" cy="600"/>
          </a:xfrm>
          <a:prstGeom prst="bentConnector3">
            <a:avLst>
              <a:gd name="adj1" fmla="val 49975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73" name="Google Shape;73;p15"/>
          <p:cNvCxnSpPr>
            <a:stCxn id="66" idx="2"/>
            <a:endCxn id="74" idx="0"/>
          </p:cNvCxnSpPr>
          <p:nvPr/>
        </p:nvCxnSpPr>
        <p:spPr>
          <a:xfrm rot="-5400000" flipH="1">
            <a:off x="5685387" y="2163970"/>
            <a:ext cx="284100" cy="1225200"/>
          </a:xfrm>
          <a:prstGeom prst="bentConnector3">
            <a:avLst>
              <a:gd name="adj1" fmla="val 50026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74" name="Google Shape;74;p1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939331" y="2918769"/>
            <a:ext cx="1001301" cy="1228451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5" name="Google Shape;75;p15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 dirty="0">
                <a:solidFill>
                  <a:schemeClr val="lt1"/>
                </a:solidFill>
              </a:rPr>
              <a:t>Disposiciones Internacionales</a:t>
            </a:r>
            <a:endParaRPr sz="1800" dirty="0">
              <a:solidFill>
                <a:schemeClr val="lt1"/>
              </a:solidFill>
            </a:endParaRPr>
          </a:p>
        </p:txBody>
      </p:sp>
      <p:sp>
        <p:nvSpPr>
          <p:cNvPr id="76" name="Google Shape;76;p15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465541" y="2853995"/>
            <a:ext cx="193701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Búsqueda y Salvamento Marítimo</a:t>
            </a:r>
            <a:endParaRPr lang="es-ES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6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82" name="Google Shape;82;p16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83" name="Google Shape;83;p16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84" name="Google Shape;84;p16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85" name="Google Shape;8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86" name="Google Shape;8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87" name="Google Shape;87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88" name="Google Shape;88;p16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89" name="Google Shape;89;p16"/>
          <p:cNvSpPr/>
          <p:nvPr/>
        </p:nvSpPr>
        <p:spPr>
          <a:xfrm>
            <a:off x="4403300" y="793263"/>
            <a:ext cx="9093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Estados Partes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90" name="Google Shape;90;p16"/>
          <p:cNvSpPr/>
          <p:nvPr/>
        </p:nvSpPr>
        <p:spPr>
          <a:xfrm>
            <a:off x="3536500" y="13144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Solución de cuestiones relativas al derecho del mar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91" name="Google Shape;91;p16"/>
          <p:cNvSpPr/>
          <p:nvPr/>
        </p:nvSpPr>
        <p:spPr>
          <a:xfrm>
            <a:off x="3536500" y="2004325"/>
            <a:ext cx="781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Paz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92" name="Google Shape;92;p16"/>
          <p:cNvSpPr/>
          <p:nvPr/>
        </p:nvSpPr>
        <p:spPr>
          <a:xfrm>
            <a:off x="4467350" y="2004325"/>
            <a:ext cx="781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Justicia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93" name="Google Shape;93;p16"/>
          <p:cNvSpPr/>
          <p:nvPr/>
        </p:nvSpPr>
        <p:spPr>
          <a:xfrm>
            <a:off x="5380675" y="2004325"/>
            <a:ext cx="781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Progreso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94" name="Google Shape;94;p16"/>
          <p:cNvSpPr/>
          <p:nvPr/>
        </p:nvSpPr>
        <p:spPr>
          <a:xfrm>
            <a:off x="3974850" y="2555550"/>
            <a:ext cx="17661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Orden jurídico, con respeto a la soberanía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95" name="Google Shape;95;p16"/>
          <p:cNvSpPr/>
          <p:nvPr/>
        </p:nvSpPr>
        <p:spPr>
          <a:xfrm>
            <a:off x="3172875" y="2992975"/>
            <a:ext cx="1040700" cy="6579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Facilitar la comunicación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96" name="Google Shape;96;p16"/>
          <p:cNvSpPr/>
          <p:nvPr/>
        </p:nvSpPr>
        <p:spPr>
          <a:xfrm>
            <a:off x="4326375" y="2992975"/>
            <a:ext cx="1040700" cy="6579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Promover uso con fines pacíficos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97" name="Google Shape;97;p16"/>
          <p:cNvSpPr/>
          <p:nvPr/>
        </p:nvSpPr>
        <p:spPr>
          <a:xfrm>
            <a:off x="5479875" y="2992975"/>
            <a:ext cx="1040700" cy="6579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Utilización equitativa y eficiente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98" name="Google Shape;98;p16"/>
          <p:cNvSpPr/>
          <p:nvPr/>
        </p:nvSpPr>
        <p:spPr>
          <a:xfrm>
            <a:off x="3172875" y="3700625"/>
            <a:ext cx="1040700" cy="6579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Estudio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99" name="Google Shape;99;p16"/>
          <p:cNvSpPr/>
          <p:nvPr/>
        </p:nvSpPr>
        <p:spPr>
          <a:xfrm>
            <a:off x="4326375" y="3700625"/>
            <a:ext cx="1040700" cy="6579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Protección y preservación del medio ambiente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00" name="Google Shape;100;p16"/>
          <p:cNvSpPr/>
          <p:nvPr/>
        </p:nvSpPr>
        <p:spPr>
          <a:xfrm>
            <a:off x="5479875" y="3700625"/>
            <a:ext cx="1040700" cy="6579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Conservación recursos vivos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01" name="Google Shape;101;p16"/>
          <p:cNvSpPr/>
          <p:nvPr/>
        </p:nvSpPr>
        <p:spPr>
          <a:xfrm>
            <a:off x="3399075" y="1006025"/>
            <a:ext cx="1014475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02" name="Google Shape;102;p16"/>
          <p:cNvSpPr/>
          <p:nvPr/>
        </p:nvSpPr>
        <p:spPr>
          <a:xfrm flipH="1">
            <a:off x="5312600" y="1006025"/>
            <a:ext cx="1014475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03" name="Google Shape;103;p16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7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9" name="Google Shape;109;p17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10" name="Google Shape;110;p17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111" name="Google Shape;111;p17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112" name="Google Shape;11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3" name="Google Shape;113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4" name="Google Shape;114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5" name="Google Shape;115;p17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16" name="Google Shape;116;p17"/>
          <p:cNvSpPr/>
          <p:nvPr/>
        </p:nvSpPr>
        <p:spPr>
          <a:xfrm>
            <a:off x="3536500" y="8572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Régimen jurídico de los 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espacios marítimos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17" name="Google Shape;117;p17"/>
          <p:cNvSpPr/>
          <p:nvPr/>
        </p:nvSpPr>
        <p:spPr>
          <a:xfrm>
            <a:off x="3735100" y="2120313"/>
            <a:ext cx="705900" cy="514500"/>
          </a:xfrm>
          <a:prstGeom prst="rect">
            <a:avLst/>
          </a:prstGeom>
          <a:solidFill>
            <a:srgbClr val="6AA84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Mar</a:t>
            </a:r>
            <a:endParaRPr sz="800" dirty="0">
              <a:solidFill>
                <a:schemeClr val="lt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Territorial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18" name="Google Shape;118;p17"/>
          <p:cNvSpPr/>
          <p:nvPr/>
        </p:nvSpPr>
        <p:spPr>
          <a:xfrm>
            <a:off x="4522600" y="2120313"/>
            <a:ext cx="705900" cy="514500"/>
          </a:xfrm>
          <a:prstGeom prst="rect">
            <a:avLst/>
          </a:prstGeom>
          <a:solidFill>
            <a:srgbClr val="FFD96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dk1"/>
                </a:solidFill>
              </a:rPr>
              <a:t>Zona</a:t>
            </a:r>
            <a:r>
              <a:rPr lang="es-419" sz="800" dirty="0">
                <a:solidFill>
                  <a:schemeClr val="lt1"/>
                </a:solidFill>
              </a:rPr>
              <a:t> </a:t>
            </a:r>
            <a:endParaRPr sz="800" dirty="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dk1"/>
                </a:solidFill>
              </a:rPr>
              <a:t>Contigua</a:t>
            </a:r>
            <a:endParaRPr sz="800" dirty="0">
              <a:solidFill>
                <a:schemeClr val="dk1"/>
              </a:solidFill>
            </a:endParaRPr>
          </a:p>
        </p:txBody>
      </p:sp>
      <p:sp>
        <p:nvSpPr>
          <p:cNvPr id="119" name="Google Shape;119;p17"/>
          <p:cNvSpPr/>
          <p:nvPr/>
        </p:nvSpPr>
        <p:spPr>
          <a:xfrm>
            <a:off x="5310100" y="2123538"/>
            <a:ext cx="705900" cy="514500"/>
          </a:xfrm>
          <a:prstGeom prst="rect">
            <a:avLst/>
          </a:prstGeom>
          <a:solidFill>
            <a:srgbClr val="E0666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Z.E.E.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20" name="Google Shape;120;p17"/>
          <p:cNvSpPr/>
          <p:nvPr/>
        </p:nvSpPr>
        <p:spPr>
          <a:xfrm>
            <a:off x="3735100" y="2740225"/>
            <a:ext cx="705900" cy="315300"/>
          </a:xfrm>
          <a:prstGeom prst="rect">
            <a:avLst/>
          </a:prstGeom>
          <a:solidFill>
            <a:srgbClr val="6AA84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12 MN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121" name="Google Shape;121;p17"/>
          <p:cNvSpPr/>
          <p:nvPr/>
        </p:nvSpPr>
        <p:spPr>
          <a:xfrm>
            <a:off x="4532325" y="2740225"/>
            <a:ext cx="705900" cy="315300"/>
          </a:xfrm>
          <a:prstGeom prst="rect">
            <a:avLst/>
          </a:prstGeom>
          <a:solidFill>
            <a:srgbClr val="FFD96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dk1"/>
                </a:solidFill>
              </a:rPr>
              <a:t>24 MN</a:t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122" name="Google Shape;122;p17"/>
          <p:cNvSpPr/>
          <p:nvPr/>
        </p:nvSpPr>
        <p:spPr>
          <a:xfrm>
            <a:off x="3735100" y="3141775"/>
            <a:ext cx="2280900" cy="315300"/>
          </a:xfrm>
          <a:prstGeom prst="rect">
            <a:avLst/>
          </a:prstGeom>
          <a:solidFill>
            <a:srgbClr val="E0666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200 MN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123" name="Google Shape;123;p17"/>
          <p:cNvSpPr/>
          <p:nvPr/>
        </p:nvSpPr>
        <p:spPr>
          <a:xfrm>
            <a:off x="4339000" y="1838225"/>
            <a:ext cx="909600" cy="1713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Línea Base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24" name="Google Shape;124;p17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125" name="Google Shape;125;p17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126" name="Google Shape;126;p17"/>
          <p:cNvSpPr/>
          <p:nvPr/>
        </p:nvSpPr>
        <p:spPr>
          <a:xfrm>
            <a:off x="3297825" y="1838225"/>
            <a:ext cx="909300" cy="171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Normal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27" name="Google Shape;127;p17"/>
          <p:cNvSpPr/>
          <p:nvPr/>
        </p:nvSpPr>
        <p:spPr>
          <a:xfrm>
            <a:off x="5380475" y="1844663"/>
            <a:ext cx="909300" cy="171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Recta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28" name="Google Shape;128;p17"/>
          <p:cNvSpPr/>
          <p:nvPr/>
        </p:nvSpPr>
        <p:spPr>
          <a:xfrm>
            <a:off x="2744200" y="2123950"/>
            <a:ext cx="909300" cy="514500"/>
          </a:xfrm>
          <a:prstGeom prst="rect">
            <a:avLst/>
          </a:prstGeom>
          <a:solidFill>
            <a:srgbClr val="6FA8D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dk1"/>
                </a:solidFill>
              </a:rPr>
              <a:t>Aguas</a:t>
            </a:r>
            <a:endParaRPr sz="800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dk1"/>
                </a:solidFill>
              </a:rPr>
              <a:t>Interiores</a:t>
            </a:r>
            <a:endParaRPr sz="800" dirty="0">
              <a:solidFill>
                <a:schemeClr val="dk1"/>
              </a:solidFill>
            </a:endParaRPr>
          </a:p>
        </p:txBody>
      </p:sp>
      <p:sp>
        <p:nvSpPr>
          <p:cNvPr id="129" name="Google Shape;129;p17"/>
          <p:cNvSpPr/>
          <p:nvPr/>
        </p:nvSpPr>
        <p:spPr>
          <a:xfrm>
            <a:off x="2744200" y="2730525"/>
            <a:ext cx="909300" cy="315300"/>
          </a:xfrm>
          <a:prstGeom prst="rect">
            <a:avLst/>
          </a:prstGeom>
          <a:solidFill>
            <a:srgbClr val="6FA8D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>
                <a:solidFill>
                  <a:schemeClr val="dk1"/>
                </a:solidFill>
              </a:rPr>
              <a:t>Desembocaduras</a:t>
            </a:r>
            <a:endParaRPr sz="700">
              <a:solidFill>
                <a:schemeClr val="dk1"/>
              </a:solidFill>
            </a:endParaRPr>
          </a:p>
        </p:txBody>
      </p:sp>
      <p:sp>
        <p:nvSpPr>
          <p:cNvPr id="130" name="Google Shape;130;p17"/>
          <p:cNvSpPr/>
          <p:nvPr/>
        </p:nvSpPr>
        <p:spPr>
          <a:xfrm>
            <a:off x="2744200" y="3141763"/>
            <a:ext cx="909300" cy="315300"/>
          </a:xfrm>
          <a:prstGeom prst="rect">
            <a:avLst/>
          </a:prstGeom>
          <a:solidFill>
            <a:srgbClr val="6FA8D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>
                <a:solidFill>
                  <a:schemeClr val="dk1"/>
                </a:solidFill>
              </a:rPr>
              <a:t>Bahías </a:t>
            </a:r>
            <a:endParaRPr sz="7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i="1">
                <a:solidFill>
                  <a:schemeClr val="dk1"/>
                </a:solidFill>
              </a:rPr>
              <a:t>(..de un Estado…)</a:t>
            </a:r>
            <a:endParaRPr sz="700" i="1">
              <a:solidFill>
                <a:schemeClr val="dk1"/>
              </a:solidFill>
            </a:endParaRPr>
          </a:p>
        </p:txBody>
      </p:sp>
      <p:sp>
        <p:nvSpPr>
          <p:cNvPr id="131" name="Google Shape;131;p17"/>
          <p:cNvSpPr/>
          <p:nvPr/>
        </p:nvSpPr>
        <p:spPr>
          <a:xfrm>
            <a:off x="4151925" y="1443150"/>
            <a:ext cx="12837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Estado Ribereño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32" name="Google Shape;132;p17"/>
          <p:cNvSpPr/>
          <p:nvPr/>
        </p:nvSpPr>
        <p:spPr>
          <a:xfrm>
            <a:off x="6097600" y="2123538"/>
            <a:ext cx="705900" cy="514500"/>
          </a:xfrm>
          <a:prstGeom prst="rect">
            <a:avLst/>
          </a:prstGeom>
          <a:solidFill>
            <a:srgbClr val="783F0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 err="1">
                <a:solidFill>
                  <a:schemeClr val="lt1"/>
                </a:solidFill>
              </a:rPr>
              <a:t>Plat</a:t>
            </a:r>
            <a:r>
              <a:rPr lang="es-419" sz="800" dirty="0">
                <a:solidFill>
                  <a:schemeClr val="lt1"/>
                </a:solidFill>
              </a:rPr>
              <a:t>. Continental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33" name="Google Shape;133;p17"/>
          <p:cNvSpPr/>
          <p:nvPr/>
        </p:nvSpPr>
        <p:spPr>
          <a:xfrm>
            <a:off x="3735100" y="3537725"/>
            <a:ext cx="3108300" cy="315300"/>
          </a:xfrm>
          <a:prstGeom prst="rect">
            <a:avLst/>
          </a:prstGeom>
          <a:solidFill>
            <a:srgbClr val="783F0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350 MN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134" name="Google Shape;134;p17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/>
      <p:bldP spid="127" grpId="0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18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0" name="Google Shape;140;p18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41" name="Google Shape;141;p18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142" name="Google Shape;142;p18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143" name="Google Shape;14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4" name="Google Shape;144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5" name="Google Shape;145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6" name="Google Shape;146;p18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47" name="Google Shape;147;p18"/>
          <p:cNvSpPr/>
          <p:nvPr/>
        </p:nvSpPr>
        <p:spPr>
          <a:xfrm>
            <a:off x="3536500" y="8572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Régimen jurídico de los 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espacios marítimos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48" name="Google Shape;148;p18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149" name="Google Shape;149;p18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sp>
      <p:sp>
        <p:nvSpPr>
          <p:cNvPr id="150" name="Google Shape;150;p18"/>
          <p:cNvSpPr/>
          <p:nvPr/>
        </p:nvSpPr>
        <p:spPr>
          <a:xfrm>
            <a:off x="5325975" y="1719425"/>
            <a:ext cx="17343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Derecho a paso inocente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51" name="Google Shape;151;p18"/>
          <p:cNvSpPr/>
          <p:nvPr/>
        </p:nvSpPr>
        <p:spPr>
          <a:xfrm>
            <a:off x="3589800" y="1443150"/>
            <a:ext cx="2408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Estado Ribereño: en el Mar Territorial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52" name="Google Shape;152;p18"/>
          <p:cNvSpPr/>
          <p:nvPr/>
        </p:nvSpPr>
        <p:spPr>
          <a:xfrm>
            <a:off x="5501669" y="2180663"/>
            <a:ext cx="1382912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Definición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53" name="Google Shape;153;p18"/>
          <p:cNvSpPr/>
          <p:nvPr/>
        </p:nvSpPr>
        <p:spPr>
          <a:xfrm>
            <a:off x="2865200" y="1720400"/>
            <a:ext cx="17343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Dictar leyes y reglamentos</a:t>
            </a:r>
            <a:endParaRPr sz="1000" i="1" dirty="0">
              <a:solidFill>
                <a:schemeClr val="lt1"/>
              </a:solidFill>
            </a:endParaRPr>
          </a:p>
        </p:txBody>
      </p:sp>
      <p:sp>
        <p:nvSpPr>
          <p:cNvPr id="154" name="Google Shape;154;p18"/>
          <p:cNvSpPr/>
          <p:nvPr/>
        </p:nvSpPr>
        <p:spPr>
          <a:xfrm>
            <a:off x="5501669" y="3014063"/>
            <a:ext cx="1382912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Concepto perjudicial de paso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55" name="Google Shape;155;p18"/>
          <p:cNvSpPr/>
          <p:nvPr/>
        </p:nvSpPr>
        <p:spPr>
          <a:xfrm>
            <a:off x="5501669" y="2597363"/>
            <a:ext cx="1382912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Significado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56" name="Google Shape;156;p18"/>
          <p:cNvSpPr/>
          <p:nvPr/>
        </p:nvSpPr>
        <p:spPr>
          <a:xfrm>
            <a:off x="2461200" y="2185512"/>
            <a:ext cx="1283700" cy="399585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tx1"/>
                </a:solidFill>
              </a:rPr>
              <a:t>Seguridad de la navegación y Control del Tráfico Marítimo</a:t>
            </a:r>
            <a:endParaRPr sz="800" i="1" dirty="0">
              <a:solidFill>
                <a:schemeClr val="tx1"/>
              </a:solidFill>
            </a:endParaRPr>
          </a:p>
        </p:txBody>
      </p:sp>
      <p:sp>
        <p:nvSpPr>
          <p:cNvPr id="157" name="Google Shape;157;p18"/>
          <p:cNvSpPr/>
          <p:nvPr/>
        </p:nvSpPr>
        <p:spPr>
          <a:xfrm>
            <a:off x="2461200" y="2608574"/>
            <a:ext cx="1283700" cy="399585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tx1"/>
                </a:solidFill>
              </a:rPr>
              <a:t>Protección de ayudas a la navegación</a:t>
            </a:r>
            <a:endParaRPr sz="800" i="1">
              <a:solidFill>
                <a:schemeClr val="tx1"/>
              </a:solidFill>
            </a:endParaRPr>
          </a:p>
        </p:txBody>
      </p:sp>
      <p:sp>
        <p:nvSpPr>
          <p:cNvPr id="158" name="Google Shape;158;p18"/>
          <p:cNvSpPr/>
          <p:nvPr/>
        </p:nvSpPr>
        <p:spPr>
          <a:xfrm>
            <a:off x="2461200" y="3031636"/>
            <a:ext cx="1283700" cy="399585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tx1"/>
                </a:solidFill>
              </a:rPr>
              <a:t>Protección cables y tuberías</a:t>
            </a:r>
            <a:endParaRPr sz="800" i="1">
              <a:solidFill>
                <a:schemeClr val="tx1"/>
              </a:solidFill>
            </a:endParaRPr>
          </a:p>
        </p:txBody>
      </p:sp>
      <p:sp>
        <p:nvSpPr>
          <p:cNvPr id="159" name="Google Shape;159;p18"/>
          <p:cNvSpPr/>
          <p:nvPr/>
        </p:nvSpPr>
        <p:spPr>
          <a:xfrm>
            <a:off x="2461188" y="3449394"/>
            <a:ext cx="1283700" cy="399585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tx1"/>
                </a:solidFill>
              </a:rPr>
              <a:t>Conservación Recursos Vivos</a:t>
            </a:r>
            <a:endParaRPr sz="800" i="1" dirty="0">
              <a:solidFill>
                <a:schemeClr val="tx1"/>
              </a:solidFill>
            </a:endParaRPr>
          </a:p>
        </p:txBody>
      </p:sp>
      <p:sp>
        <p:nvSpPr>
          <p:cNvPr id="160" name="Google Shape;160;p18"/>
          <p:cNvSpPr/>
          <p:nvPr/>
        </p:nvSpPr>
        <p:spPr>
          <a:xfrm>
            <a:off x="3794863" y="2185512"/>
            <a:ext cx="1283700" cy="399585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 err="1">
                <a:solidFill>
                  <a:schemeClr val="tx1"/>
                </a:solidFill>
              </a:rPr>
              <a:t>Prev</a:t>
            </a:r>
            <a:r>
              <a:rPr lang="es-419" sz="800" dirty="0">
                <a:solidFill>
                  <a:schemeClr val="tx1"/>
                </a:solidFill>
              </a:rPr>
              <a:t>. Infracción Leyes y </a:t>
            </a:r>
            <a:r>
              <a:rPr lang="es-419" sz="800" dirty="0" err="1">
                <a:solidFill>
                  <a:schemeClr val="tx1"/>
                </a:solidFill>
              </a:rPr>
              <a:t>Rgltos</a:t>
            </a:r>
            <a:r>
              <a:rPr lang="es-419" sz="800" dirty="0">
                <a:solidFill>
                  <a:schemeClr val="tx1"/>
                </a:solidFill>
              </a:rPr>
              <a:t>. sobre pesca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61" name="Google Shape;161;p18"/>
          <p:cNvSpPr/>
          <p:nvPr/>
        </p:nvSpPr>
        <p:spPr>
          <a:xfrm>
            <a:off x="3794863" y="2608574"/>
            <a:ext cx="1283700" cy="399585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tx1"/>
                </a:solidFill>
              </a:rPr>
              <a:t>Pres. Medio Ambiente</a:t>
            </a:r>
            <a:endParaRPr sz="800" i="1">
              <a:solidFill>
                <a:schemeClr val="tx1"/>
              </a:solidFill>
            </a:endParaRPr>
          </a:p>
        </p:txBody>
      </p:sp>
      <p:sp>
        <p:nvSpPr>
          <p:cNvPr id="162" name="Google Shape;162;p18"/>
          <p:cNvSpPr/>
          <p:nvPr/>
        </p:nvSpPr>
        <p:spPr>
          <a:xfrm>
            <a:off x="3794863" y="3031636"/>
            <a:ext cx="1283700" cy="399585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tx1"/>
                </a:solidFill>
              </a:rPr>
              <a:t>Investigación Científica y Lev. Hidrográficos</a:t>
            </a:r>
            <a:endParaRPr sz="800" i="1">
              <a:solidFill>
                <a:schemeClr val="tx1"/>
              </a:solidFill>
            </a:endParaRPr>
          </a:p>
        </p:txBody>
      </p:sp>
      <p:sp>
        <p:nvSpPr>
          <p:cNvPr id="163" name="Google Shape;163;p18"/>
          <p:cNvSpPr/>
          <p:nvPr/>
        </p:nvSpPr>
        <p:spPr>
          <a:xfrm>
            <a:off x="3794863" y="3449394"/>
            <a:ext cx="1283700" cy="399585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tx1"/>
                </a:solidFill>
              </a:rPr>
              <a:t>Prev. Infracción Leyes y Rgltos.</a:t>
            </a:r>
            <a:endParaRPr sz="800" i="1">
              <a:solidFill>
                <a:schemeClr val="tx1"/>
              </a:solidFill>
            </a:endParaRPr>
          </a:p>
        </p:txBody>
      </p:sp>
      <p:sp>
        <p:nvSpPr>
          <p:cNvPr id="164" name="Google Shape;164;p18"/>
          <p:cNvSpPr/>
          <p:nvPr/>
        </p:nvSpPr>
        <p:spPr>
          <a:xfrm>
            <a:off x="3015100" y="4076261"/>
            <a:ext cx="883128" cy="3153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b="1" dirty="0">
                <a:solidFill>
                  <a:schemeClr val="tx1"/>
                </a:solidFill>
              </a:rPr>
              <a:t>Aduaneros</a:t>
            </a:r>
            <a:endParaRPr sz="800" b="1" i="1" dirty="0">
              <a:solidFill>
                <a:schemeClr val="tx1"/>
              </a:solidFill>
            </a:endParaRPr>
          </a:p>
        </p:txBody>
      </p:sp>
      <p:sp>
        <p:nvSpPr>
          <p:cNvPr id="165" name="Google Shape;165;p18"/>
          <p:cNvSpPr/>
          <p:nvPr/>
        </p:nvSpPr>
        <p:spPr>
          <a:xfrm>
            <a:off x="3998387" y="4076261"/>
            <a:ext cx="883128" cy="3153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b="1" dirty="0">
                <a:solidFill>
                  <a:schemeClr val="tx1"/>
                </a:solidFill>
              </a:rPr>
              <a:t>Inmigración</a:t>
            </a:r>
            <a:endParaRPr sz="800" b="1" i="1" dirty="0">
              <a:solidFill>
                <a:schemeClr val="tx1"/>
              </a:solidFill>
            </a:endParaRPr>
          </a:p>
        </p:txBody>
      </p:sp>
      <p:sp>
        <p:nvSpPr>
          <p:cNvPr id="166" name="Google Shape;166;p18"/>
          <p:cNvSpPr/>
          <p:nvPr/>
        </p:nvSpPr>
        <p:spPr>
          <a:xfrm>
            <a:off x="4975585" y="4076261"/>
            <a:ext cx="883128" cy="3153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b="1" dirty="0">
                <a:solidFill>
                  <a:schemeClr val="tx1"/>
                </a:solidFill>
              </a:rPr>
              <a:t>Sanitarios</a:t>
            </a:r>
            <a:endParaRPr sz="800" b="1" i="1" dirty="0">
              <a:solidFill>
                <a:schemeClr val="tx1"/>
              </a:solidFill>
            </a:endParaRPr>
          </a:p>
        </p:txBody>
      </p:sp>
      <p:cxnSp>
        <p:nvCxnSpPr>
          <p:cNvPr id="167" name="Google Shape;167;p18"/>
          <p:cNvCxnSpPr>
            <a:stCxn id="163" idx="2"/>
            <a:endCxn id="164" idx="0"/>
          </p:cNvCxnSpPr>
          <p:nvPr/>
        </p:nvCxnSpPr>
        <p:spPr>
          <a:xfrm rot="5400000">
            <a:off x="3833048" y="3472596"/>
            <a:ext cx="227282" cy="980049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168" name="Google Shape;168;p18"/>
          <p:cNvCxnSpPr>
            <a:stCxn id="163" idx="2"/>
            <a:endCxn id="165" idx="0"/>
          </p:cNvCxnSpPr>
          <p:nvPr/>
        </p:nvCxnSpPr>
        <p:spPr>
          <a:xfrm rot="16200000" flipH="1">
            <a:off x="4324691" y="3961001"/>
            <a:ext cx="227282" cy="3238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169" name="Google Shape;169;p18"/>
          <p:cNvCxnSpPr>
            <a:stCxn id="163" idx="2"/>
            <a:endCxn id="166" idx="0"/>
          </p:cNvCxnSpPr>
          <p:nvPr/>
        </p:nvCxnSpPr>
        <p:spPr>
          <a:xfrm rot="16200000" flipH="1">
            <a:off x="4813290" y="3472402"/>
            <a:ext cx="227282" cy="980436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70" name="Google Shape;170;p18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9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76" name="Google Shape;176;p19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77" name="Google Shape;177;p19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178" name="Google Shape;178;p19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179" name="Google Shape;179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80" name="Google Shape;180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81" name="Google Shape;181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82" name="Google Shape;182;p19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83" name="Google Shape;183;p19"/>
          <p:cNvSpPr/>
          <p:nvPr/>
        </p:nvSpPr>
        <p:spPr>
          <a:xfrm>
            <a:off x="3536500" y="8572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Régimen jurídico de los 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espacios marítimos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84" name="Google Shape;184;p19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85" name="Google Shape;185;p19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86" name="Google Shape;186;p19"/>
          <p:cNvSpPr/>
          <p:nvPr/>
        </p:nvSpPr>
        <p:spPr>
          <a:xfrm>
            <a:off x="3481125" y="1686585"/>
            <a:ext cx="2625300" cy="20685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Deberes del Estado Ribereño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87" name="Google Shape;187;p19"/>
          <p:cNvSpPr/>
          <p:nvPr/>
        </p:nvSpPr>
        <p:spPr>
          <a:xfrm>
            <a:off x="2810800" y="1965575"/>
            <a:ext cx="1911900" cy="421125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No poner dificultades para el Paso Inocente</a:t>
            </a:r>
            <a:endParaRPr sz="800" i="1" dirty="0">
              <a:solidFill>
                <a:schemeClr val="lt1"/>
              </a:solidFill>
            </a:endParaRPr>
          </a:p>
        </p:txBody>
      </p:sp>
      <p:sp>
        <p:nvSpPr>
          <p:cNvPr id="188" name="Google Shape;188;p19"/>
          <p:cNvSpPr/>
          <p:nvPr/>
        </p:nvSpPr>
        <p:spPr>
          <a:xfrm>
            <a:off x="2810800" y="2470163"/>
            <a:ext cx="1911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Requisitos que produzcan efectos de denegar u obstaculizar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89" name="Google Shape;189;p19"/>
          <p:cNvSpPr/>
          <p:nvPr/>
        </p:nvSpPr>
        <p:spPr>
          <a:xfrm>
            <a:off x="2810800" y="2868950"/>
            <a:ext cx="1911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Discriminar contra buques de un Estado determinado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90" name="Google Shape;190;p19"/>
          <p:cNvSpPr/>
          <p:nvPr/>
        </p:nvSpPr>
        <p:spPr>
          <a:xfrm>
            <a:off x="2810800" y="3267725"/>
            <a:ext cx="1911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Discriminar contra buques que se dirijan a un Estado determinado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91" name="Google Shape;191;p19"/>
          <p:cNvSpPr/>
          <p:nvPr/>
        </p:nvSpPr>
        <p:spPr>
          <a:xfrm>
            <a:off x="2810800" y="3666500"/>
            <a:ext cx="1911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Discriminar contra buques que provengan de un Estado determinado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92" name="Google Shape;192;p19"/>
          <p:cNvSpPr/>
          <p:nvPr/>
        </p:nvSpPr>
        <p:spPr>
          <a:xfrm>
            <a:off x="4835150" y="1976925"/>
            <a:ext cx="1911900" cy="421125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Dar a conocer peligros que amenacen a la navegación en su mar territorial</a:t>
            </a:r>
            <a:endParaRPr sz="800" i="1" dirty="0">
              <a:solidFill>
                <a:schemeClr val="lt1"/>
              </a:solidFill>
            </a:endParaRPr>
          </a:p>
        </p:txBody>
      </p:sp>
      <p:sp>
        <p:nvSpPr>
          <p:cNvPr id="193" name="Google Shape;193;p19"/>
          <p:cNvSpPr/>
          <p:nvPr/>
        </p:nvSpPr>
        <p:spPr>
          <a:xfrm>
            <a:off x="3589800" y="1443150"/>
            <a:ext cx="2408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Estado Ribereño: en el Mar Territorial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94" name="Google Shape;194;p19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0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00" name="Google Shape;200;p20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01" name="Google Shape;201;p20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202" name="Google Shape;202;p20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203" name="Google Shape;20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04" name="Google Shape;204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05" name="Google Shape;205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06" name="Google Shape;206;p20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07" name="Google Shape;207;p20"/>
          <p:cNvSpPr/>
          <p:nvPr/>
        </p:nvSpPr>
        <p:spPr>
          <a:xfrm>
            <a:off x="3536500" y="8572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Régimen jurídico de los 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espacios marítimos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08" name="Google Shape;208;p20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209" name="Google Shape;209;p20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210" name="Google Shape;210;p20"/>
          <p:cNvSpPr/>
          <p:nvPr/>
        </p:nvSpPr>
        <p:spPr>
          <a:xfrm>
            <a:off x="3481125" y="1762950"/>
            <a:ext cx="2625300" cy="171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Deberes del Estado Ribereño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11" name="Google Shape;211;p20"/>
          <p:cNvSpPr/>
          <p:nvPr/>
        </p:nvSpPr>
        <p:spPr>
          <a:xfrm>
            <a:off x="3837825" y="2082750"/>
            <a:ext cx="19119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Adoptar medidas de fiscalización para:</a:t>
            </a:r>
            <a:endParaRPr sz="800" i="1" dirty="0">
              <a:solidFill>
                <a:schemeClr val="lt1"/>
              </a:solidFill>
            </a:endParaRPr>
          </a:p>
        </p:txBody>
      </p:sp>
      <p:sp>
        <p:nvSpPr>
          <p:cNvPr id="212" name="Google Shape;212;p20"/>
          <p:cNvSpPr/>
          <p:nvPr/>
        </p:nvSpPr>
        <p:spPr>
          <a:xfrm>
            <a:off x="3837825" y="2481513"/>
            <a:ext cx="1911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Prevenir y Sancionar la infracción leyes y reglamentos: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13" name="Google Shape;213;p20"/>
          <p:cNvSpPr/>
          <p:nvPr/>
        </p:nvSpPr>
        <p:spPr>
          <a:xfrm>
            <a:off x="3837925" y="2880300"/>
            <a:ext cx="815700" cy="1713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b="1" dirty="0">
                <a:solidFill>
                  <a:schemeClr val="tx1"/>
                </a:solidFill>
              </a:rPr>
              <a:t>Aduaneros</a:t>
            </a:r>
            <a:endParaRPr sz="800" b="1" dirty="0">
              <a:solidFill>
                <a:schemeClr val="tx1"/>
              </a:solidFill>
            </a:endParaRPr>
          </a:p>
        </p:txBody>
      </p:sp>
      <p:sp>
        <p:nvSpPr>
          <p:cNvPr id="214" name="Google Shape;214;p20"/>
          <p:cNvSpPr/>
          <p:nvPr/>
        </p:nvSpPr>
        <p:spPr>
          <a:xfrm>
            <a:off x="3837825" y="3164925"/>
            <a:ext cx="815700" cy="1713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b="1" dirty="0">
                <a:solidFill>
                  <a:schemeClr val="tx1"/>
                </a:solidFill>
              </a:rPr>
              <a:t>Inmigración</a:t>
            </a:r>
            <a:endParaRPr sz="800" b="1" dirty="0">
              <a:solidFill>
                <a:schemeClr val="tx1"/>
              </a:solidFill>
            </a:endParaRPr>
          </a:p>
        </p:txBody>
      </p:sp>
      <p:sp>
        <p:nvSpPr>
          <p:cNvPr id="215" name="Google Shape;215;p20"/>
          <p:cNvSpPr/>
          <p:nvPr/>
        </p:nvSpPr>
        <p:spPr>
          <a:xfrm>
            <a:off x="3837825" y="3449549"/>
            <a:ext cx="815700" cy="1713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b="1" dirty="0">
                <a:solidFill>
                  <a:schemeClr val="tx1"/>
                </a:solidFill>
              </a:rPr>
              <a:t>Sanitarios</a:t>
            </a:r>
            <a:endParaRPr sz="800" b="1" dirty="0">
              <a:solidFill>
                <a:schemeClr val="tx1"/>
              </a:solidFill>
            </a:endParaRPr>
          </a:p>
        </p:txBody>
      </p:sp>
      <p:sp>
        <p:nvSpPr>
          <p:cNvPr id="216" name="Google Shape;216;p20"/>
          <p:cNvSpPr/>
          <p:nvPr/>
        </p:nvSpPr>
        <p:spPr>
          <a:xfrm>
            <a:off x="3589800" y="1443150"/>
            <a:ext cx="2408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Estado Ribereño: en el Zona Contigua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17" name="Google Shape;217;p20"/>
          <p:cNvSpPr/>
          <p:nvPr/>
        </p:nvSpPr>
        <p:spPr>
          <a:xfrm>
            <a:off x="4934025" y="2880300"/>
            <a:ext cx="815700" cy="7407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Cometidos en su territorio o su mar territorial</a:t>
            </a:r>
            <a:endParaRPr sz="800" i="1" dirty="0">
              <a:solidFill>
                <a:schemeClr val="lt1"/>
              </a:solidFill>
            </a:endParaRPr>
          </a:p>
        </p:txBody>
      </p:sp>
      <p:sp>
        <p:nvSpPr>
          <p:cNvPr id="218" name="Google Shape;218;p20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1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24" name="Google Shape;224;p21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25" name="Google Shape;225;p2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226" name="Google Shape;226;p2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227" name="Google Shape;22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28" name="Google Shape;22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29" name="Google Shape;229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30" name="Google Shape;230;p21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31" name="Google Shape;231;p21"/>
          <p:cNvSpPr/>
          <p:nvPr/>
        </p:nvSpPr>
        <p:spPr>
          <a:xfrm>
            <a:off x="3536500" y="8572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Régimen jurídico de los 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espacios marítimos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32" name="Google Shape;232;p21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233" name="Google Shape;233;p21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234" name="Google Shape;234;p21"/>
          <p:cNvSpPr/>
          <p:nvPr/>
        </p:nvSpPr>
        <p:spPr>
          <a:xfrm>
            <a:off x="3481125" y="1762950"/>
            <a:ext cx="2625300" cy="171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Deberes del Estado Ribereño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5" name="Google Shape;235;p21"/>
          <p:cNvSpPr/>
          <p:nvPr/>
        </p:nvSpPr>
        <p:spPr>
          <a:xfrm>
            <a:off x="3837825" y="2082750"/>
            <a:ext cx="19119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Ejercer derechos soberanos para:</a:t>
            </a:r>
            <a:endParaRPr sz="800" i="1" dirty="0">
              <a:solidFill>
                <a:schemeClr val="lt1"/>
              </a:solidFill>
            </a:endParaRPr>
          </a:p>
        </p:txBody>
      </p:sp>
      <p:sp>
        <p:nvSpPr>
          <p:cNvPr id="236" name="Google Shape;236;p21"/>
          <p:cNvSpPr/>
          <p:nvPr/>
        </p:nvSpPr>
        <p:spPr>
          <a:xfrm>
            <a:off x="2779899" y="2591500"/>
            <a:ext cx="949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Exploración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37" name="Google Shape;237;p21"/>
          <p:cNvSpPr/>
          <p:nvPr/>
        </p:nvSpPr>
        <p:spPr>
          <a:xfrm>
            <a:off x="3589800" y="1443150"/>
            <a:ext cx="2408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Estado Ribereño: en la Z.E.E.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3775575" y="2589641"/>
            <a:ext cx="949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Explotación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4777208" y="2589641"/>
            <a:ext cx="949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tx1"/>
                </a:solidFill>
              </a:rPr>
              <a:t>Conservación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40" name="Google Shape;240;p21"/>
          <p:cNvSpPr/>
          <p:nvPr/>
        </p:nvSpPr>
        <p:spPr>
          <a:xfrm>
            <a:off x="5778841" y="2589641"/>
            <a:ext cx="9499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tx1"/>
                </a:solidFill>
              </a:rPr>
              <a:t>Administración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4152075" y="3029650"/>
            <a:ext cx="1283700" cy="3153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Recursos vivos</a:t>
            </a:r>
            <a:endParaRPr sz="800" i="1" dirty="0">
              <a:solidFill>
                <a:schemeClr val="lt1"/>
              </a:solidFill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3644175" y="3467800"/>
            <a:ext cx="2299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Garantizar el cumplimiento de leyes y reglamentos</a:t>
            </a:r>
            <a:endParaRPr sz="800" i="1" dirty="0">
              <a:solidFill>
                <a:schemeClr val="lt1"/>
              </a:solidFill>
            </a:endParaRPr>
          </a:p>
        </p:txBody>
      </p:sp>
      <p:sp>
        <p:nvSpPr>
          <p:cNvPr id="243" name="Google Shape;243;p21"/>
          <p:cNvSpPr/>
          <p:nvPr/>
        </p:nvSpPr>
        <p:spPr>
          <a:xfrm>
            <a:off x="3064725" y="3883850"/>
            <a:ext cx="8133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Visita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44" name="Google Shape;244;p21"/>
          <p:cNvSpPr/>
          <p:nvPr/>
        </p:nvSpPr>
        <p:spPr>
          <a:xfrm>
            <a:off x="3946326" y="3883850"/>
            <a:ext cx="8133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tx1"/>
                </a:solidFill>
              </a:rPr>
              <a:t>Inspección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45" name="Google Shape;245;p21"/>
          <p:cNvSpPr/>
          <p:nvPr/>
        </p:nvSpPr>
        <p:spPr>
          <a:xfrm>
            <a:off x="4827925" y="3883850"/>
            <a:ext cx="8133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Apresamiento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46" name="Google Shape;246;p21"/>
          <p:cNvSpPr/>
          <p:nvPr/>
        </p:nvSpPr>
        <p:spPr>
          <a:xfrm>
            <a:off x="5709525" y="3883850"/>
            <a:ext cx="8133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 err="1">
                <a:solidFill>
                  <a:schemeClr val="tx1"/>
                </a:solidFill>
              </a:rPr>
              <a:t>Proc</a:t>
            </a:r>
            <a:r>
              <a:rPr lang="es-419" sz="800" dirty="0">
                <a:solidFill>
                  <a:schemeClr val="tx1"/>
                </a:solidFill>
              </a:rPr>
              <a:t>. Judiciales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47" name="Google Shape;247;p21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22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53" name="Google Shape;253;p22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54" name="Google Shape;254;p22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255" name="Google Shape;255;p22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256" name="Google Shape;256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57" name="Google Shape;257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58" name="Google Shape;258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59" name="Google Shape;259;p22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60" name="Google Shape;260;p22"/>
          <p:cNvSpPr/>
          <p:nvPr/>
        </p:nvSpPr>
        <p:spPr>
          <a:xfrm>
            <a:off x="3536500" y="8572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Régimen jurídico de los 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espacios marítimos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61" name="Google Shape;261;p22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62" name="Google Shape;262;p22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263" name="Google Shape;263;p22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264" name="Google Shape;264;p22"/>
          <p:cNvSpPr/>
          <p:nvPr/>
        </p:nvSpPr>
        <p:spPr>
          <a:xfrm>
            <a:off x="3481125" y="1762950"/>
            <a:ext cx="2625300" cy="171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Derechos del Estado Ribereño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65" name="Google Shape;265;p22"/>
          <p:cNvSpPr/>
          <p:nvPr/>
        </p:nvSpPr>
        <p:spPr>
          <a:xfrm>
            <a:off x="3837825" y="2082750"/>
            <a:ext cx="19119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lt1"/>
                </a:solidFill>
              </a:rPr>
              <a:t>Ejercer derechos soberanos para: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266" name="Google Shape;266;p22"/>
          <p:cNvSpPr/>
          <p:nvPr/>
        </p:nvSpPr>
        <p:spPr>
          <a:xfrm>
            <a:off x="3946325" y="2556200"/>
            <a:ext cx="8133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Exploración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67" name="Google Shape;267;p22"/>
          <p:cNvSpPr/>
          <p:nvPr/>
        </p:nvSpPr>
        <p:spPr>
          <a:xfrm>
            <a:off x="3528250" y="1443150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Estado Ribereño: en la </a:t>
            </a:r>
            <a:r>
              <a:rPr lang="es-419" sz="1000" dirty="0" err="1">
                <a:solidFill>
                  <a:schemeClr val="lt1"/>
                </a:solidFill>
              </a:rPr>
              <a:t>Plat</a:t>
            </a:r>
            <a:r>
              <a:rPr lang="es-419" sz="1000" dirty="0">
                <a:solidFill>
                  <a:schemeClr val="lt1"/>
                </a:solidFill>
              </a:rPr>
              <a:t>. Continental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68" name="Google Shape;268;p22"/>
          <p:cNvSpPr/>
          <p:nvPr/>
        </p:nvSpPr>
        <p:spPr>
          <a:xfrm>
            <a:off x="4827926" y="2556200"/>
            <a:ext cx="8133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tx1"/>
                </a:solidFill>
              </a:rPr>
              <a:t>Explotación</a:t>
            </a:r>
            <a:endParaRPr sz="800">
              <a:solidFill>
                <a:schemeClr val="tx1"/>
              </a:solidFill>
            </a:endParaRPr>
          </a:p>
        </p:txBody>
      </p:sp>
      <p:sp>
        <p:nvSpPr>
          <p:cNvPr id="269" name="Google Shape;269;p22"/>
          <p:cNvSpPr/>
          <p:nvPr/>
        </p:nvSpPr>
        <p:spPr>
          <a:xfrm>
            <a:off x="4151950" y="2969088"/>
            <a:ext cx="1283700" cy="3153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lt1"/>
                </a:solidFill>
              </a:rPr>
              <a:t>Recursos Naturales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270" name="Google Shape;270;p22"/>
          <p:cNvSpPr/>
          <p:nvPr/>
        </p:nvSpPr>
        <p:spPr>
          <a:xfrm>
            <a:off x="3481125" y="3381975"/>
            <a:ext cx="2625300" cy="6579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lt1"/>
                </a:solidFill>
              </a:rPr>
              <a:t>“... si el Estado Ribereño no explora o no explota esta área, nadie podrá emprender estas actividades sin consentimiento de dicho Estado”</a:t>
            </a:r>
            <a:endParaRPr sz="800" dirty="0">
              <a:solidFill>
                <a:schemeClr val="lt1"/>
              </a:solidFill>
            </a:endParaRPr>
          </a:p>
          <a:p>
            <a:pPr algn="ctr"/>
            <a:endParaRPr sz="800" dirty="0">
              <a:solidFill>
                <a:schemeClr val="lt1"/>
              </a:solidFill>
            </a:endParaRPr>
          </a:p>
          <a:p>
            <a:pPr algn="ctr"/>
            <a:r>
              <a:rPr lang="es-419" sz="800" dirty="0">
                <a:solidFill>
                  <a:schemeClr val="lt1"/>
                </a:solidFill>
              </a:rPr>
              <a:t>“...independiente de la ocupación real o ficticia…”</a:t>
            </a:r>
            <a:endParaRPr sz="800" dirty="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" grpId="0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/>
          <p:nvPr/>
        </p:nvSpPr>
        <p:spPr>
          <a:xfrm>
            <a:off x="3481125" y="3148900"/>
            <a:ext cx="2625300" cy="4299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Todo Estado fomentará la creación, el funcionamiento y el mantenimiento de un Servicio de Búsqueda y Salvamento</a:t>
            </a:r>
            <a:endParaRPr sz="800" dirty="0">
              <a:solidFill>
                <a:schemeClr val="lt1"/>
              </a:solidFill>
            </a:endParaRPr>
          </a:p>
        </p:txBody>
      </p:sp>
      <p:pic>
        <p:nvPicPr>
          <p:cNvPr id="276" name="Google Shape;276;p23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77" name="Google Shape;277;p23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280" name="Google Shape;28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81" name="Google Shape;281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82" name="Google Shape;282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83" name="Google Shape;283;p23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3536500" y="8572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Artículo 98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Deber de prestar auxilio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85" name="Google Shape;285;p23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286" name="Google Shape;286;p23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287" name="Google Shape;287;p23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288" name="Google Shape;288;p23"/>
          <p:cNvSpPr/>
          <p:nvPr/>
        </p:nvSpPr>
        <p:spPr>
          <a:xfrm>
            <a:off x="3614950" y="1729700"/>
            <a:ext cx="235765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lt1"/>
                </a:solidFill>
              </a:rPr>
              <a:t>Prestar auxilio a toda persona que se encuentre en peligro de desaparecer en el mar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2844363" y="2591500"/>
            <a:ext cx="1239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Sin grave peligro para el buque, su tripulación o pasajeros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90" name="Google Shape;290;p23"/>
          <p:cNvSpPr/>
          <p:nvPr/>
        </p:nvSpPr>
        <p:spPr>
          <a:xfrm>
            <a:off x="3528250" y="1443150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>
                <a:solidFill>
                  <a:schemeClr val="lt1"/>
                </a:solidFill>
              </a:rPr>
              <a:t>Todo Estado puede exigir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91" name="Google Shape;291;p23"/>
          <p:cNvSpPr/>
          <p:nvPr/>
        </p:nvSpPr>
        <p:spPr>
          <a:xfrm>
            <a:off x="4158538" y="2591525"/>
            <a:ext cx="1239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Siempre que tenga una posibilidad razonable de hacerlo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92" name="Google Shape;292;p23"/>
          <p:cNvSpPr/>
          <p:nvPr/>
        </p:nvSpPr>
        <p:spPr>
          <a:xfrm>
            <a:off x="5503888" y="2591525"/>
            <a:ext cx="1239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En caso de abordaje, preste auxilio al otro buque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93" name="Google Shape;293;p23"/>
          <p:cNvSpPr/>
          <p:nvPr/>
        </p:nvSpPr>
        <p:spPr>
          <a:xfrm>
            <a:off x="3837850" y="2142950"/>
            <a:ext cx="19119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lt1"/>
                </a:solidFill>
              </a:rPr>
              <a:t>Se dirija a toda velocidad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294" name="Google Shape;294;p23"/>
          <p:cNvSpPr/>
          <p:nvPr/>
        </p:nvSpPr>
        <p:spPr>
          <a:xfrm>
            <a:off x="3185996" y="3710400"/>
            <a:ext cx="1554754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Garantizar la seguridad marítima y aérea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95" name="Google Shape;295;p23"/>
          <p:cNvSpPr/>
          <p:nvPr/>
        </p:nvSpPr>
        <p:spPr>
          <a:xfrm>
            <a:off x="4815625" y="3710425"/>
            <a:ext cx="1634524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Cooperará con Estados vecinos mediante acuerdos mutuos regionales</a:t>
            </a:r>
            <a:endParaRPr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5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Google Shape;300;p24"/>
          <p:cNvPicPr preferRelativeResize="0"/>
          <p:nvPr/>
        </p:nvPicPr>
        <p:blipFill rotWithShape="1">
          <a:blip r:embed="rId3">
            <a:alphaModFix/>
          </a:blip>
          <a:srcRect l="34182" r="33401"/>
          <a:stretch/>
        </p:blipFill>
        <p:spPr>
          <a:xfrm>
            <a:off x="271150" y="1290491"/>
            <a:ext cx="2102100" cy="256252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01" name="Google Shape;301;p24"/>
          <p:cNvSpPr/>
          <p:nvPr/>
        </p:nvSpPr>
        <p:spPr>
          <a:xfrm>
            <a:off x="271150" y="1290500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Convención de las Naciones Unidas sobre el Derecho del Mar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02" name="Google Shape;302;p24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303" name="Google Shape;303;p24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304" name="Google Shape;304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1050" y="1319025"/>
            <a:ext cx="1407418" cy="657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05" name="Google Shape;305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01050" y="2205525"/>
            <a:ext cx="141060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06" name="Google Shape;306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1050" y="3228327"/>
            <a:ext cx="1411911" cy="7942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07" name="Google Shape;307;p24"/>
          <p:cNvSpPr/>
          <p:nvPr/>
        </p:nvSpPr>
        <p:spPr>
          <a:xfrm>
            <a:off x="271150" y="3423125"/>
            <a:ext cx="2102100" cy="4299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United Nations Convention on the Law of the Sea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08" name="Google Shape;308;p24"/>
          <p:cNvSpPr/>
          <p:nvPr/>
        </p:nvSpPr>
        <p:spPr>
          <a:xfrm>
            <a:off x="3536500" y="781075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Otros artículos de interés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09" name="Google Shape;309;p24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Aprobada 1982 - Vigor 1993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D.S N° 1.393 de 1997 (Chile)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10" name="Google Shape;310;p24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11" name="Google Shape;311;p24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12" name="Google Shape;312;p24"/>
          <p:cNvSpPr/>
          <p:nvPr/>
        </p:nvSpPr>
        <p:spPr>
          <a:xfrm>
            <a:off x="3674050" y="1436275"/>
            <a:ext cx="31431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tx1"/>
                </a:solidFill>
              </a:rPr>
              <a:t>Adoptar medidas para la prohibición del transporte de esclavos</a:t>
            </a:r>
            <a:endParaRPr sz="800">
              <a:solidFill>
                <a:schemeClr val="tx1"/>
              </a:solidFill>
            </a:endParaRPr>
          </a:p>
        </p:txBody>
      </p:sp>
      <p:sp>
        <p:nvSpPr>
          <p:cNvPr id="313" name="Google Shape;313;p24"/>
          <p:cNvSpPr/>
          <p:nvPr/>
        </p:nvSpPr>
        <p:spPr>
          <a:xfrm>
            <a:off x="2842300" y="1436275"/>
            <a:ext cx="694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>
                <a:solidFill>
                  <a:schemeClr val="lt1"/>
                </a:solidFill>
              </a:rPr>
              <a:t>Art. 99</a:t>
            </a:r>
            <a:endParaRPr sz="700" dirty="0">
              <a:solidFill>
                <a:schemeClr val="lt1"/>
              </a:solidFill>
            </a:endParaRPr>
          </a:p>
        </p:txBody>
      </p:sp>
      <p:sp>
        <p:nvSpPr>
          <p:cNvPr id="314" name="Google Shape;314;p24"/>
          <p:cNvSpPr/>
          <p:nvPr/>
        </p:nvSpPr>
        <p:spPr>
          <a:xfrm>
            <a:off x="3681475" y="1890225"/>
            <a:ext cx="31431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Cooperar en la represión de la piratería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15" name="Google Shape;315;p24"/>
          <p:cNvSpPr/>
          <p:nvPr/>
        </p:nvSpPr>
        <p:spPr>
          <a:xfrm>
            <a:off x="2849725" y="1890225"/>
            <a:ext cx="694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>
                <a:solidFill>
                  <a:schemeClr val="lt1"/>
                </a:solidFill>
              </a:rPr>
              <a:t>Art. 100</a:t>
            </a:r>
            <a:endParaRPr sz="700">
              <a:solidFill>
                <a:schemeClr val="lt1"/>
              </a:solidFill>
            </a:endParaRPr>
          </a:p>
        </p:txBody>
      </p:sp>
      <p:sp>
        <p:nvSpPr>
          <p:cNvPr id="316" name="Google Shape;316;p24"/>
          <p:cNvSpPr/>
          <p:nvPr/>
        </p:nvSpPr>
        <p:spPr>
          <a:xfrm>
            <a:off x="3693475" y="2344175"/>
            <a:ext cx="31431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Reprimir el tráfico ilícito de estupefacientes y sustancias sicotrópicas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17" name="Google Shape;317;p24"/>
          <p:cNvSpPr/>
          <p:nvPr/>
        </p:nvSpPr>
        <p:spPr>
          <a:xfrm>
            <a:off x="2861725" y="2344175"/>
            <a:ext cx="694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>
                <a:solidFill>
                  <a:schemeClr val="lt1"/>
                </a:solidFill>
              </a:rPr>
              <a:t>Art. 108</a:t>
            </a:r>
            <a:endParaRPr sz="700" dirty="0">
              <a:solidFill>
                <a:schemeClr val="lt1"/>
              </a:solidFill>
            </a:endParaRPr>
          </a:p>
        </p:txBody>
      </p:sp>
      <p:sp>
        <p:nvSpPr>
          <p:cNvPr id="318" name="Google Shape;318;p24"/>
          <p:cNvSpPr/>
          <p:nvPr/>
        </p:nvSpPr>
        <p:spPr>
          <a:xfrm>
            <a:off x="3681475" y="2798125"/>
            <a:ext cx="31431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Adoptar medidas para la prohibición del transporte de esclavos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19" name="Google Shape;319;p24"/>
          <p:cNvSpPr/>
          <p:nvPr/>
        </p:nvSpPr>
        <p:spPr>
          <a:xfrm>
            <a:off x="2849725" y="2798125"/>
            <a:ext cx="694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>
                <a:solidFill>
                  <a:schemeClr val="lt1"/>
                </a:solidFill>
              </a:rPr>
              <a:t>Art. 109</a:t>
            </a:r>
            <a:endParaRPr sz="700" dirty="0">
              <a:solidFill>
                <a:schemeClr val="lt1"/>
              </a:solidFill>
            </a:endParaRPr>
          </a:p>
        </p:txBody>
      </p:sp>
      <p:sp>
        <p:nvSpPr>
          <p:cNvPr id="320" name="Google Shape;320;p24"/>
          <p:cNvSpPr/>
          <p:nvPr/>
        </p:nvSpPr>
        <p:spPr>
          <a:xfrm>
            <a:off x="3681475" y="3252075"/>
            <a:ext cx="31431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Derecho de visita (piratería, esclavos, transmisiones, sin nacionalidad)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21" name="Google Shape;321;p24"/>
          <p:cNvSpPr/>
          <p:nvPr/>
        </p:nvSpPr>
        <p:spPr>
          <a:xfrm>
            <a:off x="2849725" y="3252075"/>
            <a:ext cx="694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>
                <a:solidFill>
                  <a:schemeClr val="lt1"/>
                </a:solidFill>
              </a:rPr>
              <a:t>Art. 110</a:t>
            </a:r>
            <a:endParaRPr sz="700" dirty="0">
              <a:solidFill>
                <a:schemeClr val="lt1"/>
              </a:solidFill>
            </a:endParaRPr>
          </a:p>
        </p:txBody>
      </p:sp>
      <p:sp>
        <p:nvSpPr>
          <p:cNvPr id="322" name="Google Shape;322;p24"/>
          <p:cNvSpPr/>
          <p:nvPr/>
        </p:nvSpPr>
        <p:spPr>
          <a:xfrm>
            <a:off x="3681475" y="3706025"/>
            <a:ext cx="3143100" cy="3153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Derecho de persecución (inicio en M.T. o Z.C. y debe ser interrumpido)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23" name="Google Shape;323;p24"/>
          <p:cNvSpPr/>
          <p:nvPr/>
        </p:nvSpPr>
        <p:spPr>
          <a:xfrm>
            <a:off x="2849725" y="3706025"/>
            <a:ext cx="694200" cy="315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>
                <a:solidFill>
                  <a:schemeClr val="lt1"/>
                </a:solidFill>
              </a:rPr>
              <a:t>Art. 111</a:t>
            </a:r>
            <a:endParaRPr sz="700" dirty="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Google Shape;328;p25"/>
          <p:cNvPicPr preferRelativeResize="0"/>
          <p:nvPr/>
        </p:nvPicPr>
        <p:blipFill rotWithShape="1">
          <a:blip r:embed="rId3">
            <a:alphaModFix/>
          </a:blip>
          <a:srcRect l="14461" r="14857"/>
          <a:stretch/>
        </p:blipFill>
        <p:spPr>
          <a:xfrm>
            <a:off x="271159" y="1290500"/>
            <a:ext cx="2102100" cy="257408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29" name="Google Shape;329;p25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330" name="Google Shape;330;p25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331" name="Google Shape;331;p25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Aprobado por D.S. N°328 - 1980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32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Capítulos de interés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33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34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35" name="Google Shape;335;p25"/>
          <p:cNvSpPr/>
          <p:nvPr/>
        </p:nvSpPr>
        <p:spPr>
          <a:xfrm>
            <a:off x="3330400" y="1920075"/>
            <a:ext cx="30375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Capítulo IV</a:t>
            </a:r>
            <a:endParaRPr sz="800">
              <a:solidFill>
                <a:schemeClr val="lt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Radiocomunicaciones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336" name="Google Shape;336;p25"/>
          <p:cNvSpPr/>
          <p:nvPr/>
        </p:nvSpPr>
        <p:spPr>
          <a:xfrm>
            <a:off x="3330500" y="2353500"/>
            <a:ext cx="30375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Capítulo V</a:t>
            </a:r>
            <a:endParaRPr sz="800" dirty="0">
              <a:solidFill>
                <a:schemeClr val="lt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Seguridad a la Navegación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337" name="Google Shape;337;p25"/>
          <p:cNvSpPr/>
          <p:nvPr/>
        </p:nvSpPr>
        <p:spPr>
          <a:xfrm>
            <a:off x="3330400" y="1457225"/>
            <a:ext cx="30375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Capítulo III</a:t>
            </a:r>
            <a:endParaRPr sz="800" dirty="0">
              <a:solidFill>
                <a:schemeClr val="lt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Dispositivos y medios de salvamento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338" name="Google Shape;338;p25"/>
          <p:cNvSpPr/>
          <p:nvPr/>
        </p:nvSpPr>
        <p:spPr>
          <a:xfrm>
            <a:off x="3330400" y="2819750"/>
            <a:ext cx="30378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Anexo 1</a:t>
            </a:r>
            <a:endParaRPr sz="800" dirty="0">
              <a:solidFill>
                <a:schemeClr val="lt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Certificados y documentos que han de llevarse a bordo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339" name="Google Shape;339;p25"/>
          <p:cNvSpPr/>
          <p:nvPr/>
        </p:nvSpPr>
        <p:spPr>
          <a:xfrm>
            <a:off x="6450150" y="1458125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Pág. 306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40" name="Google Shape;340;p25"/>
          <p:cNvSpPr/>
          <p:nvPr/>
        </p:nvSpPr>
        <p:spPr>
          <a:xfrm>
            <a:off x="6450150" y="1920975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Pág. 356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41" name="Google Shape;341;p25"/>
          <p:cNvSpPr/>
          <p:nvPr/>
        </p:nvSpPr>
        <p:spPr>
          <a:xfrm>
            <a:off x="6450150" y="2354400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tx1"/>
                </a:solidFill>
              </a:rPr>
              <a:t>Pág. </a:t>
            </a:r>
            <a:r>
              <a:rPr lang="es-419" sz="800" dirty="0">
                <a:solidFill>
                  <a:schemeClr val="tx1"/>
                </a:solidFill>
              </a:rPr>
              <a:t>374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42" name="Google Shape;342;p25"/>
          <p:cNvSpPr/>
          <p:nvPr/>
        </p:nvSpPr>
        <p:spPr>
          <a:xfrm>
            <a:off x="6450250" y="2820650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Pág. 535</a:t>
            </a:r>
            <a:endParaRPr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6"/>
          <p:cNvSpPr/>
          <p:nvPr/>
        </p:nvSpPr>
        <p:spPr>
          <a:xfrm>
            <a:off x="3330400" y="1457225"/>
            <a:ext cx="30375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Rescate: la recogida y puesta a salvo de supervivientes.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348" name="Google Shape;348;p26"/>
          <p:cNvSpPr/>
          <p:nvPr/>
        </p:nvSpPr>
        <p:spPr>
          <a:xfrm>
            <a:off x="3536500" y="802438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Cap. III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Dispositivos y medios 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de salvamento</a:t>
            </a:r>
            <a:endParaRPr sz="1000">
              <a:solidFill>
                <a:schemeClr val="lt1"/>
              </a:solidFill>
            </a:endParaRPr>
          </a:p>
        </p:txBody>
      </p:sp>
      <p:pic>
        <p:nvPicPr>
          <p:cNvPr id="349" name="Google Shape;349;p26"/>
          <p:cNvPicPr preferRelativeResize="0"/>
          <p:nvPr/>
        </p:nvPicPr>
        <p:blipFill rotWithShape="1">
          <a:blip r:embed="rId3">
            <a:alphaModFix/>
          </a:blip>
          <a:srcRect l="14461" r="14857"/>
          <a:stretch/>
        </p:blipFill>
        <p:spPr>
          <a:xfrm>
            <a:off x="271159" y="1290500"/>
            <a:ext cx="2102100" cy="257408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0" name="Google Shape;350;p26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351" name="Google Shape;351;p26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352" name="Google Shape;352;p26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Aprobado por D.S. N°328 - 1980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53" name="Google Shape;353;p26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54" name="Google Shape;354;p26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55" name="Google Shape;355;p26"/>
          <p:cNvSpPr/>
          <p:nvPr/>
        </p:nvSpPr>
        <p:spPr>
          <a:xfrm>
            <a:off x="6450150" y="1458125"/>
            <a:ext cx="8430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3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(definiciones)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56" name="Google Shape;356;p26"/>
          <p:cNvSpPr/>
          <p:nvPr/>
        </p:nvSpPr>
        <p:spPr>
          <a:xfrm>
            <a:off x="3330400" y="1883800"/>
            <a:ext cx="30375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Buques de pasaje y a todos los buques de carga de igual o superior a 300 AB.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357" name="Google Shape;357;p26"/>
          <p:cNvSpPr/>
          <p:nvPr/>
        </p:nvSpPr>
        <p:spPr>
          <a:xfrm>
            <a:off x="6450150" y="1884700"/>
            <a:ext cx="8430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6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(Aplicación)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58" name="Google Shape;358;p26"/>
          <p:cNvSpPr/>
          <p:nvPr/>
        </p:nvSpPr>
        <p:spPr>
          <a:xfrm>
            <a:off x="3330400" y="2433375"/>
            <a:ext cx="3037500" cy="1467000"/>
          </a:xfrm>
          <a:prstGeom prst="rect">
            <a:avLst/>
          </a:prstGeom>
          <a:solidFill>
            <a:srgbClr val="00717D">
              <a:alpha val="50196"/>
            </a:srgbClr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u="sng" dirty="0">
                <a:solidFill>
                  <a:schemeClr val="lt1"/>
                </a:solidFill>
              </a:rPr>
              <a:t>Elementos considerados para efectos de salvamento:</a:t>
            </a:r>
            <a:endParaRPr sz="800" u="sng" dirty="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Dispositivos radioeléctricos de salvamento.</a:t>
            </a: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Bengalas para señales de socorro.</a:t>
            </a: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 err="1">
                <a:solidFill>
                  <a:schemeClr val="lt1"/>
                </a:solidFill>
              </a:rPr>
              <a:t>Sist</a:t>
            </a:r>
            <a:r>
              <a:rPr lang="es-419" sz="800" dirty="0">
                <a:solidFill>
                  <a:schemeClr val="lt1"/>
                </a:solidFill>
              </a:rPr>
              <a:t>. </a:t>
            </a:r>
            <a:r>
              <a:rPr lang="es-419" sz="800" dirty="0" err="1">
                <a:solidFill>
                  <a:schemeClr val="lt1"/>
                </a:solidFill>
              </a:rPr>
              <a:t>Comms</a:t>
            </a:r>
            <a:r>
              <a:rPr lang="es-419" sz="800" dirty="0">
                <a:solidFill>
                  <a:schemeClr val="lt1"/>
                </a:solidFill>
              </a:rPr>
              <a:t> de abordo y sistema de alarma.</a:t>
            </a: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Megáfonos en buques de pasaje.</a:t>
            </a: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Aros salvavidas.</a:t>
            </a: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Chalecos salvavidas.</a:t>
            </a: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Trajes de inmersión (ayudas térmicas).</a:t>
            </a: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Embarcaciones de supervivencia (botes / balsas).</a:t>
            </a:r>
            <a:endParaRPr sz="800" dirty="0">
              <a:solidFill>
                <a:schemeClr val="lt1"/>
              </a:solidFill>
            </a:endParaRPr>
          </a:p>
          <a:p>
            <a:pPr marL="179999" lvl="0" indent="-140799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Botes de rescate.</a:t>
            </a:r>
            <a:endParaRPr sz="800" dirty="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" grpId="0" animBg="1"/>
      <p:bldP spid="355" grpId="0" animBg="1"/>
      <p:bldP spid="356" grpId="0" animBg="1"/>
      <p:bldP spid="357" grpId="0" animBg="1"/>
      <p:bldP spid="35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7"/>
          <p:cNvSpPr/>
          <p:nvPr/>
        </p:nvSpPr>
        <p:spPr>
          <a:xfrm>
            <a:off x="3117050" y="3206650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TX/RX alertas de socorro buque-buque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364" name="Google Shape;364;p27"/>
          <p:cNvSpPr/>
          <p:nvPr/>
        </p:nvSpPr>
        <p:spPr>
          <a:xfrm>
            <a:off x="3536500" y="802438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Cap. IV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Radiocomunicaciones</a:t>
            </a:r>
            <a:endParaRPr sz="1000">
              <a:solidFill>
                <a:schemeClr val="lt1"/>
              </a:solidFill>
            </a:endParaRPr>
          </a:p>
        </p:txBody>
      </p:sp>
      <p:pic>
        <p:nvPicPr>
          <p:cNvPr id="365" name="Google Shape;365;p27"/>
          <p:cNvPicPr preferRelativeResize="0"/>
          <p:nvPr/>
        </p:nvPicPr>
        <p:blipFill rotWithShape="1">
          <a:blip r:embed="rId3">
            <a:alphaModFix/>
          </a:blip>
          <a:srcRect l="14461" r="14857"/>
          <a:stretch/>
        </p:blipFill>
        <p:spPr>
          <a:xfrm>
            <a:off x="271159" y="1290500"/>
            <a:ext cx="2102100" cy="257408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66" name="Google Shape;366;p27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367" name="Google Shape;367;p27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368" name="Google Shape;368;p27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Aprobado por D.S. N°328 - 1980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69" name="Google Shape;369;p27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70" name="Google Shape;370;p27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71" name="Google Shape;371;p27"/>
          <p:cNvSpPr/>
          <p:nvPr/>
        </p:nvSpPr>
        <p:spPr>
          <a:xfrm>
            <a:off x="6602550" y="1458125"/>
            <a:ext cx="950948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tx1"/>
                </a:solidFill>
              </a:rPr>
              <a:t>Regla 1</a:t>
            </a:r>
            <a:endParaRPr sz="800">
              <a:solidFill>
                <a:schemeClr val="tx1"/>
              </a:solidFill>
            </a:endParaRPr>
          </a:p>
          <a:p>
            <a:pPr algn="ctr"/>
            <a:r>
              <a:rPr lang="es-419" sz="800">
                <a:solidFill>
                  <a:schemeClr val="tx1"/>
                </a:solidFill>
              </a:rPr>
              <a:t>(Aplicación)</a:t>
            </a:r>
            <a:endParaRPr sz="800">
              <a:solidFill>
                <a:schemeClr val="tx1"/>
              </a:solidFill>
            </a:endParaRPr>
          </a:p>
        </p:txBody>
      </p:sp>
      <p:sp>
        <p:nvSpPr>
          <p:cNvPr id="372" name="Google Shape;372;p27"/>
          <p:cNvSpPr/>
          <p:nvPr/>
        </p:nvSpPr>
        <p:spPr>
          <a:xfrm>
            <a:off x="3117050" y="1457225"/>
            <a:ext cx="32508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Buques de pasaje y a todos los buques de carga de igual o superior a 300 AB.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373" name="Google Shape;373;p27"/>
          <p:cNvSpPr/>
          <p:nvPr/>
        </p:nvSpPr>
        <p:spPr>
          <a:xfrm>
            <a:off x="6602550" y="1884700"/>
            <a:ext cx="950948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1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(medios)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74" name="Google Shape;374;p27"/>
          <p:cNvSpPr/>
          <p:nvPr/>
        </p:nvSpPr>
        <p:spPr>
          <a:xfrm>
            <a:off x="3117100" y="1883800"/>
            <a:ext cx="32508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Ninguna disposición impide emplear todos los medios con que disponga para lograr atención, auxilio y obtener ayuda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375" name="Google Shape;375;p27"/>
          <p:cNvSpPr/>
          <p:nvPr/>
        </p:nvSpPr>
        <p:spPr>
          <a:xfrm>
            <a:off x="6602550" y="2354400"/>
            <a:ext cx="950948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4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(P. Funcionales)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376" name="Google Shape;376;p27"/>
          <p:cNvSpPr/>
          <p:nvPr/>
        </p:nvSpPr>
        <p:spPr>
          <a:xfrm>
            <a:off x="3117050" y="2353500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 dirty="0">
                <a:solidFill>
                  <a:schemeClr val="lt1"/>
                </a:solidFill>
              </a:rPr>
              <a:t>Todo buque podrá transmitir alertas socorro buque-costera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377" name="Google Shape;377;p27"/>
          <p:cNvSpPr/>
          <p:nvPr/>
        </p:nvSpPr>
        <p:spPr>
          <a:xfrm>
            <a:off x="3117050" y="2780075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Recibir alertas de socorro costera-buque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378" name="Google Shape;378;p27"/>
          <p:cNvSpPr/>
          <p:nvPr/>
        </p:nvSpPr>
        <p:spPr>
          <a:xfrm>
            <a:off x="3117050" y="3633225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TX/RX coordinaciones de operaciones SAR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379" name="Google Shape;379;p27"/>
          <p:cNvSpPr/>
          <p:nvPr/>
        </p:nvSpPr>
        <p:spPr>
          <a:xfrm>
            <a:off x="4783600" y="2353500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TX/RX comms en lugar del siniestro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380" name="Google Shape;380;p27"/>
          <p:cNvSpPr/>
          <p:nvPr/>
        </p:nvSpPr>
        <p:spPr>
          <a:xfrm>
            <a:off x="4783600" y="2780075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TX/RX señales de localización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381" name="Google Shape;381;p27"/>
          <p:cNvSpPr/>
          <p:nvPr/>
        </p:nvSpPr>
        <p:spPr>
          <a:xfrm>
            <a:off x="4783600" y="3206650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TX/RX Informaciones de Seguridad Marítima (ISM)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382" name="Google Shape;382;p27"/>
          <p:cNvSpPr/>
          <p:nvPr/>
        </p:nvSpPr>
        <p:spPr>
          <a:xfrm>
            <a:off x="4783600" y="3633225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TX/RX comms generales (frecuencia marítimas/aéreas)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383" name="Google Shape;383;p27"/>
          <p:cNvSpPr/>
          <p:nvPr/>
        </p:nvSpPr>
        <p:spPr>
          <a:xfrm>
            <a:off x="3950300" y="4059800"/>
            <a:ext cx="1584300" cy="371400"/>
          </a:xfrm>
          <a:prstGeom prst="rect">
            <a:avLst/>
          </a:prstGeom>
          <a:solidFill>
            <a:srgbClr val="3D85C6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TX/RX comms puente-puente</a:t>
            </a:r>
            <a:endParaRPr sz="8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3" grpId="0" animBg="1"/>
      <p:bldP spid="371" grpId="0" animBg="1"/>
      <p:bldP spid="372" grpId="0" animBg="1"/>
      <p:bldP spid="373" grpId="0" animBg="1"/>
      <p:bldP spid="374" grpId="0" animBg="1"/>
      <p:bldP spid="375" grpId="0" animBg="1"/>
      <p:bldP spid="376" grpId="0" animBg="1"/>
      <p:bldP spid="377" grpId="0" animBg="1"/>
      <p:bldP spid="378" grpId="0" animBg="1"/>
      <p:bldP spid="379" grpId="0" animBg="1"/>
      <p:bldP spid="380" grpId="0" animBg="1"/>
      <p:bldP spid="381" grpId="0" animBg="1"/>
      <p:bldP spid="382" grpId="0" animBg="1"/>
      <p:bldP spid="38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8" name="Google Shape;388;p28"/>
          <p:cNvGraphicFramePr/>
          <p:nvPr>
            <p:extLst>
              <p:ext uri="{D42A27DB-BD31-4B8C-83A1-F6EECF244321}">
                <p14:modId xmlns:p14="http://schemas.microsoft.com/office/powerpoint/2010/main" val="1063769879"/>
              </p:ext>
            </p:extLst>
          </p:nvPr>
        </p:nvGraphicFramePr>
        <p:xfrm>
          <a:off x="2694966" y="1616240"/>
          <a:ext cx="4517625" cy="2727810"/>
        </p:xfrm>
        <a:graphic>
          <a:graphicData uri="http://schemas.openxmlformats.org/drawingml/2006/table">
            <a:tbl>
              <a:tblPr>
                <a:noFill/>
                <a:tableStyleId>{3C585C9E-D6EA-4A50-9BB9-74489C9DD024}</a:tableStyleId>
              </a:tblPr>
              <a:tblGrid>
                <a:gridCol w="946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7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9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3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1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1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Zona Marítima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Distancia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Banda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EPIRB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Embarcación supervivencia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15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A1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Alcance REM VHF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20 - 50 MN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VHF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Banda L (1,6 GHz) COSPAS- SARSAT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406 MHz EPIRB VHF o INMARSAT "E"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Transpondedor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Radar de 9 GHz (SART)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15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A2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Alcance REM MF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50 - 400 MN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VHF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MF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Banda L (1,6 GHz) o COSPAS-SARSAT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406 MHz o INMARSAT "E"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A3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Alcance Geoestacionario INMARSAT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Entre Latitudes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70°N - 70°S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VHF - MF - HF - SAT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Banda L (1,6 GHz) COSPAS-SARSAT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406 MHz o INMARSAT "E"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3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A4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Más allá de INMARSAT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Al norte de 70°N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Al sur de 70°S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VHF - MF - HF - SAT</a:t>
                      </a:r>
                      <a:endParaRPr sz="70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COSPAS-SARSAT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419" sz="7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406 MHz o INMARSAT "E"</a:t>
                      </a:r>
                      <a:endParaRPr sz="700" dirty="0">
                        <a:solidFill>
                          <a:schemeClr val="lt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7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89" name="Google Shape;389;p28"/>
          <p:cNvSpPr/>
          <p:nvPr/>
        </p:nvSpPr>
        <p:spPr>
          <a:xfrm>
            <a:off x="3536500" y="802438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Cap. IV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Radiocomunicaciones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90" name="Google Shape;390;p28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91" name="Google Shape;391;p28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392" name="Google Shape;392;p28"/>
          <p:cNvSpPr/>
          <p:nvPr/>
        </p:nvSpPr>
        <p:spPr>
          <a:xfrm>
            <a:off x="7534298" y="1616240"/>
            <a:ext cx="8430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>
                <a:solidFill>
                  <a:schemeClr val="tx1"/>
                </a:solidFill>
              </a:rPr>
              <a:t>Regla 1</a:t>
            </a:r>
            <a:endParaRPr sz="800">
              <a:solidFill>
                <a:schemeClr val="tx1"/>
              </a:solidFill>
            </a:endParaRPr>
          </a:p>
          <a:p>
            <a:pPr algn="ctr"/>
            <a:r>
              <a:rPr lang="es-419" sz="800">
                <a:solidFill>
                  <a:schemeClr val="tx1"/>
                </a:solidFill>
              </a:rPr>
              <a:t>(Aplicación)</a:t>
            </a:r>
            <a:endParaRPr sz="800">
              <a:solidFill>
                <a:schemeClr val="tx1"/>
              </a:solidFill>
            </a:endParaRPr>
          </a:p>
        </p:txBody>
      </p:sp>
      <p:pic>
        <p:nvPicPr>
          <p:cNvPr id="393" name="Google Shape;393;p28"/>
          <p:cNvPicPr preferRelativeResize="0"/>
          <p:nvPr/>
        </p:nvPicPr>
        <p:blipFill rotWithShape="1">
          <a:blip r:embed="rId3">
            <a:alphaModFix/>
          </a:blip>
          <a:srcRect l="14461" r="14857"/>
          <a:stretch/>
        </p:blipFill>
        <p:spPr>
          <a:xfrm>
            <a:off x="271159" y="1290500"/>
            <a:ext cx="2102100" cy="257408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94" name="Google Shape;394;p28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Aprobado por D.S. N°328 - 1980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395" name="Google Shape;395;p28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396" name="Google Shape;396;p28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9"/>
          <p:cNvSpPr/>
          <p:nvPr/>
        </p:nvSpPr>
        <p:spPr>
          <a:xfrm>
            <a:off x="3536500" y="802438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Cap. V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Seguridad a la Navegación</a:t>
            </a:r>
            <a:endParaRPr sz="1000">
              <a:solidFill>
                <a:schemeClr val="lt1"/>
              </a:solidFill>
            </a:endParaRPr>
          </a:p>
        </p:txBody>
      </p:sp>
      <p:pic>
        <p:nvPicPr>
          <p:cNvPr id="402" name="Google Shape;402;p29"/>
          <p:cNvPicPr preferRelativeResize="0"/>
          <p:nvPr/>
        </p:nvPicPr>
        <p:blipFill rotWithShape="1">
          <a:blip r:embed="rId3">
            <a:alphaModFix/>
          </a:blip>
          <a:srcRect l="14461" r="14857"/>
          <a:stretch/>
        </p:blipFill>
        <p:spPr>
          <a:xfrm>
            <a:off x="271159" y="1290500"/>
            <a:ext cx="2102100" cy="257408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03" name="Google Shape;403;p29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04" name="Google Shape;404;p29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405" name="Google Shape;405;p29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Aprobado por D.S. N°328 - 1980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406" name="Google Shape;406;p29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407" name="Google Shape;407;p29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408" name="Google Shape;408;p29"/>
          <p:cNvSpPr/>
          <p:nvPr/>
        </p:nvSpPr>
        <p:spPr>
          <a:xfrm>
            <a:off x="6602550" y="1458125"/>
            <a:ext cx="1089494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4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(peligros)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409" name="Google Shape;409;p29"/>
          <p:cNvSpPr/>
          <p:nvPr/>
        </p:nvSpPr>
        <p:spPr>
          <a:xfrm>
            <a:off x="3117050" y="1457225"/>
            <a:ext cx="32508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Garantizar que la información sobre peligros se ponga en conocimiento de quienes resulten afectados y otros gobiernos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410" name="Google Shape;410;p29"/>
          <p:cNvSpPr/>
          <p:nvPr/>
        </p:nvSpPr>
        <p:spPr>
          <a:xfrm>
            <a:off x="6602550" y="1884700"/>
            <a:ext cx="1089494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5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(meteorología)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411" name="Google Shape;411;p29"/>
          <p:cNvSpPr/>
          <p:nvPr/>
        </p:nvSpPr>
        <p:spPr>
          <a:xfrm>
            <a:off x="3117100" y="1883800"/>
            <a:ext cx="32508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Compilar datos meteorológicos y prevenir a los buques de condiciones adversas a los buques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412" name="Google Shape;412;p29"/>
          <p:cNvSpPr/>
          <p:nvPr/>
        </p:nvSpPr>
        <p:spPr>
          <a:xfrm>
            <a:off x="6602550" y="2354400"/>
            <a:ext cx="1089494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6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(hielos)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413" name="Google Shape;413;p29"/>
          <p:cNvSpPr/>
          <p:nvPr/>
        </p:nvSpPr>
        <p:spPr>
          <a:xfrm>
            <a:off x="3117050" y="2353500"/>
            <a:ext cx="32508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Difundir información pertinente al avistamiento de hielos a los buques y sus tripulaciones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414" name="Google Shape;414;p29"/>
          <p:cNvSpPr/>
          <p:nvPr/>
        </p:nvSpPr>
        <p:spPr>
          <a:xfrm>
            <a:off x="6602600" y="2824100"/>
            <a:ext cx="1089494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7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(SAR)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415" name="Google Shape;415;p29"/>
          <p:cNvSpPr/>
          <p:nvPr/>
        </p:nvSpPr>
        <p:spPr>
          <a:xfrm>
            <a:off x="3117100" y="2823200"/>
            <a:ext cx="32508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Establecimiento, utilización y mantenimiento de instalaciones de búsqueda y salvamento (planes, organización, funcionamiento)</a:t>
            </a:r>
            <a:endParaRPr sz="800">
              <a:solidFill>
                <a:schemeClr val="lt1"/>
              </a:solidFill>
            </a:endParaRPr>
          </a:p>
        </p:txBody>
      </p:sp>
      <p:sp>
        <p:nvSpPr>
          <p:cNvPr id="416" name="Google Shape;416;p29"/>
          <p:cNvSpPr/>
          <p:nvPr/>
        </p:nvSpPr>
        <p:spPr>
          <a:xfrm>
            <a:off x="6602550" y="3293800"/>
            <a:ext cx="1089494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Regla 11</a:t>
            </a:r>
            <a:endParaRPr sz="800" dirty="0">
              <a:solidFill>
                <a:schemeClr val="tx1"/>
              </a:solidFill>
            </a:endParaRPr>
          </a:p>
          <a:p>
            <a:pPr algn="ctr"/>
            <a:r>
              <a:rPr lang="es-419" sz="800" dirty="0">
                <a:solidFill>
                  <a:schemeClr val="tx1"/>
                </a:solidFill>
              </a:rPr>
              <a:t>(</a:t>
            </a:r>
            <a:r>
              <a:rPr lang="es-419" sz="800" dirty="0" err="1">
                <a:solidFill>
                  <a:schemeClr val="tx1"/>
                </a:solidFill>
              </a:rPr>
              <a:t>Sist</a:t>
            </a:r>
            <a:r>
              <a:rPr lang="es-419" sz="800" dirty="0">
                <a:solidFill>
                  <a:schemeClr val="tx1"/>
                </a:solidFill>
              </a:rPr>
              <a:t>. </a:t>
            </a:r>
            <a:r>
              <a:rPr lang="es-419" sz="800" dirty="0" err="1">
                <a:solidFill>
                  <a:schemeClr val="tx1"/>
                </a:solidFill>
              </a:rPr>
              <a:t>Not</a:t>
            </a:r>
            <a:r>
              <a:rPr lang="es-419" sz="800" dirty="0">
                <a:solidFill>
                  <a:schemeClr val="tx1"/>
                </a:solidFill>
              </a:rPr>
              <a:t>. Buques)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417" name="Google Shape;417;p29"/>
          <p:cNvSpPr/>
          <p:nvPr/>
        </p:nvSpPr>
        <p:spPr>
          <a:xfrm>
            <a:off x="3117050" y="3292900"/>
            <a:ext cx="32508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800">
                <a:solidFill>
                  <a:schemeClr val="lt1"/>
                </a:solidFill>
              </a:rPr>
              <a:t>Utilizar un Sistema de Notificación para buques, que sea capaz de intercambiar información y establecer una organización</a:t>
            </a:r>
            <a:endParaRPr sz="8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" grpId="0" animBg="1"/>
      <p:bldP spid="409" grpId="0" animBg="1"/>
      <p:bldP spid="410" grpId="0" animBg="1"/>
      <p:bldP spid="411" grpId="0" animBg="1"/>
      <p:bldP spid="412" grpId="0" animBg="1"/>
      <p:bldP spid="413" grpId="0" animBg="1"/>
      <p:bldP spid="414" grpId="0" animBg="1"/>
      <p:bldP spid="415" grpId="0" animBg="1"/>
      <p:bldP spid="416" grpId="0" animBg="1"/>
      <p:bldP spid="4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6149" y="1588919"/>
            <a:ext cx="4026001" cy="2345756"/>
          </a:xfrm>
          <a:prstGeom prst="rect">
            <a:avLst/>
          </a:prstGeom>
        </p:spPr>
      </p:pic>
      <p:sp>
        <p:nvSpPr>
          <p:cNvPr id="422" name="Google Shape;422;p30"/>
          <p:cNvSpPr/>
          <p:nvPr/>
        </p:nvSpPr>
        <p:spPr>
          <a:xfrm>
            <a:off x="3536500" y="802438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Anexo 1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Certificados que deben </a:t>
            </a:r>
            <a:endParaRPr sz="100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llevarse a bordo</a:t>
            </a:r>
            <a:endParaRPr sz="1000">
              <a:solidFill>
                <a:schemeClr val="lt1"/>
              </a:solidFill>
            </a:endParaRPr>
          </a:p>
        </p:txBody>
      </p:sp>
      <p:pic>
        <p:nvPicPr>
          <p:cNvPr id="423" name="Google Shape;423;p30"/>
          <p:cNvPicPr preferRelativeResize="0"/>
          <p:nvPr/>
        </p:nvPicPr>
        <p:blipFill rotWithShape="1">
          <a:blip r:embed="rId4">
            <a:alphaModFix/>
          </a:blip>
          <a:srcRect l="14461" r="14857"/>
          <a:stretch/>
        </p:blipFill>
        <p:spPr>
          <a:xfrm>
            <a:off x="271159" y="1290500"/>
            <a:ext cx="2102100" cy="257408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24" name="Google Shape;424;p30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25" name="Google Shape;425;p30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426" name="Google Shape;426;p30"/>
          <p:cNvSpPr/>
          <p:nvPr/>
        </p:nvSpPr>
        <p:spPr>
          <a:xfrm>
            <a:off x="271150" y="3964298"/>
            <a:ext cx="2102100" cy="273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Aprobado por D.S. N°328 - 1980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427" name="Google Shape;427;p30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428" name="Google Shape;428;p30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429" name="Google Shape;429;p30"/>
          <p:cNvSpPr/>
          <p:nvPr/>
        </p:nvSpPr>
        <p:spPr>
          <a:xfrm>
            <a:off x="2836150" y="1603975"/>
            <a:ext cx="4026000" cy="23307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3474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</a:pPr>
            <a:r>
              <a:rPr lang="es-419" sz="800" dirty="0" smtClean="0">
                <a:solidFill>
                  <a:schemeClr val="lt1"/>
                </a:solidFill>
              </a:rPr>
              <a:t>Con esto se encontrarán a bordo de un buque mercante.</a:t>
            </a:r>
          </a:p>
          <a:p>
            <a:pPr marL="43474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</a:pPr>
            <a:endParaRPr lang="es-419" sz="800" dirty="0" smtClean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 smtClean="0">
                <a:solidFill>
                  <a:schemeClr val="lt1"/>
                </a:solidFill>
              </a:rPr>
              <a:t>Certificado </a:t>
            </a:r>
            <a:r>
              <a:rPr lang="es-419" sz="800" dirty="0">
                <a:solidFill>
                  <a:schemeClr val="lt1"/>
                </a:solidFill>
              </a:rPr>
              <a:t>internacional de Arqueo.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internacional de Francobordo.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de seguridad de construcción para buque de carga.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de seguridad del equipo.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de seguridad radioeléctrica para buque de carga.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de seguridad para buque de carga.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de Gestión de la Seguridad.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internacional de protección del buque (PBIP/ISPS).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Documento relativo a la dotación mínima de seguridad.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internacional de prevención de la contaminación por hidrocarburos.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internacional de prevención de la contaminación por aguas sucias.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Certificado internacional de prevención de la contaminación atmosférica.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Libro registro de hidrocarburos.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Libro registro de basuras.</a:t>
            </a:r>
            <a:endParaRPr sz="800" dirty="0">
              <a:solidFill>
                <a:schemeClr val="lt1"/>
              </a:solidFill>
            </a:endParaRPr>
          </a:p>
          <a:p>
            <a:pPr marL="179999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AutoNum type="arabicPeriod"/>
            </a:pPr>
            <a:r>
              <a:rPr lang="es-419" sz="800" dirty="0">
                <a:solidFill>
                  <a:schemeClr val="lt1"/>
                </a:solidFill>
              </a:rPr>
              <a:t>etc.</a:t>
            </a:r>
            <a:endParaRPr sz="800" dirty="0">
              <a:solidFill>
                <a:srgbClr val="141624"/>
              </a:solidFill>
              <a:highlight>
                <a:srgbClr val="F5F7FA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Capítulos de interés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8" name="Google Shape;335;p25"/>
          <p:cNvSpPr/>
          <p:nvPr/>
        </p:nvSpPr>
        <p:spPr>
          <a:xfrm>
            <a:off x="3857997" y="1920075"/>
            <a:ext cx="1982306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Términos y definiciones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9" name="Google Shape;336;p25"/>
          <p:cNvSpPr/>
          <p:nvPr/>
        </p:nvSpPr>
        <p:spPr>
          <a:xfrm>
            <a:off x="3858097" y="2353500"/>
            <a:ext cx="1982306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Organización y coordinación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0" name="Google Shape;337;p25"/>
          <p:cNvSpPr/>
          <p:nvPr/>
        </p:nvSpPr>
        <p:spPr>
          <a:xfrm>
            <a:off x="3857997" y="1457225"/>
            <a:ext cx="1982306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Convenio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1" name="Google Shape;338;p25"/>
          <p:cNvSpPr/>
          <p:nvPr/>
        </p:nvSpPr>
        <p:spPr>
          <a:xfrm>
            <a:off x="3858049" y="2819750"/>
            <a:ext cx="1982502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Cooperación entre los estados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3" name="Google Shape;340;p25"/>
          <p:cNvSpPr/>
          <p:nvPr/>
        </p:nvSpPr>
        <p:spPr>
          <a:xfrm>
            <a:off x="6450150" y="1920975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Cap. 1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4" name="Google Shape;341;p25"/>
          <p:cNvSpPr/>
          <p:nvPr/>
        </p:nvSpPr>
        <p:spPr>
          <a:xfrm>
            <a:off x="6450150" y="2354400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Cap. 2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5" name="Google Shape;342;p25"/>
          <p:cNvSpPr/>
          <p:nvPr/>
        </p:nvSpPr>
        <p:spPr>
          <a:xfrm>
            <a:off x="6450250" y="2820650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Cap. 3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18" name="Google Shape;338;p25"/>
          <p:cNvSpPr/>
          <p:nvPr/>
        </p:nvSpPr>
        <p:spPr>
          <a:xfrm>
            <a:off x="3857948" y="3249775"/>
            <a:ext cx="1982502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Procedimientos operacionales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9" name="Google Shape;342;p25"/>
          <p:cNvSpPr/>
          <p:nvPr/>
        </p:nvSpPr>
        <p:spPr>
          <a:xfrm>
            <a:off x="6450149" y="3250675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Cap. 4</a:t>
            </a:r>
            <a:endParaRPr sz="800" dirty="0">
              <a:solidFill>
                <a:schemeClr val="tx1"/>
              </a:solidFill>
            </a:endParaRPr>
          </a:p>
        </p:txBody>
      </p:sp>
      <p:sp>
        <p:nvSpPr>
          <p:cNvPr id="20" name="Google Shape;338;p25"/>
          <p:cNvSpPr/>
          <p:nvPr/>
        </p:nvSpPr>
        <p:spPr>
          <a:xfrm>
            <a:off x="3857948" y="3679800"/>
            <a:ext cx="1982502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Sistemas de notificación para buques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21" name="Google Shape;342;p25"/>
          <p:cNvSpPr/>
          <p:nvPr/>
        </p:nvSpPr>
        <p:spPr>
          <a:xfrm>
            <a:off x="6450149" y="3680700"/>
            <a:ext cx="666300" cy="369600"/>
          </a:xfrm>
          <a:prstGeom prst="rect">
            <a:avLst/>
          </a:prstGeom>
          <a:solidFill>
            <a:srgbClr val="8EB6F8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419" sz="800" dirty="0">
                <a:solidFill>
                  <a:schemeClr val="tx1"/>
                </a:solidFill>
              </a:rPr>
              <a:t>Cap. 5</a:t>
            </a:r>
            <a:endParaRPr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>
                <a:solidFill>
                  <a:schemeClr val="lt1"/>
                </a:solidFill>
              </a:rPr>
              <a:t>Capítulos de interés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8" name="Google Shape;335;p25"/>
          <p:cNvSpPr/>
          <p:nvPr/>
        </p:nvSpPr>
        <p:spPr>
          <a:xfrm>
            <a:off x="3857850" y="1920075"/>
            <a:ext cx="19826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Términos y definiciones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9" name="Google Shape;336;p25"/>
          <p:cNvSpPr/>
          <p:nvPr/>
        </p:nvSpPr>
        <p:spPr>
          <a:xfrm>
            <a:off x="3857950" y="2353500"/>
            <a:ext cx="1982600" cy="3714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Organización y coordinación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0" name="Google Shape;337;p25"/>
          <p:cNvSpPr/>
          <p:nvPr/>
        </p:nvSpPr>
        <p:spPr>
          <a:xfrm>
            <a:off x="3857850" y="1457225"/>
            <a:ext cx="1982600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Convenio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1" name="Google Shape;338;p25"/>
          <p:cNvSpPr/>
          <p:nvPr/>
        </p:nvSpPr>
        <p:spPr>
          <a:xfrm>
            <a:off x="3857902" y="2819750"/>
            <a:ext cx="1982796" cy="3714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Cooperación entre los estados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3" name="Google Shape;340;p25"/>
          <p:cNvSpPr/>
          <p:nvPr/>
        </p:nvSpPr>
        <p:spPr>
          <a:xfrm>
            <a:off x="6450150" y="1920975"/>
            <a:ext cx="666300" cy="3696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Cap. 1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14" name="Google Shape;341;p25"/>
          <p:cNvSpPr/>
          <p:nvPr/>
        </p:nvSpPr>
        <p:spPr>
          <a:xfrm>
            <a:off x="6450150" y="2354400"/>
            <a:ext cx="666300" cy="369600"/>
          </a:xfrm>
          <a:prstGeom prst="rect">
            <a:avLst/>
          </a:prstGeom>
          <a:solidFill>
            <a:srgbClr val="FF0000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Cap. 2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15" name="Google Shape;342;p25"/>
          <p:cNvSpPr/>
          <p:nvPr/>
        </p:nvSpPr>
        <p:spPr>
          <a:xfrm>
            <a:off x="6450250" y="2820650"/>
            <a:ext cx="666300" cy="369600"/>
          </a:xfrm>
          <a:prstGeom prst="rect">
            <a:avLst/>
          </a:prstGeom>
          <a:solidFill>
            <a:srgbClr val="FF0000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Cap. 3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18" name="Google Shape;338;p25"/>
          <p:cNvSpPr/>
          <p:nvPr/>
        </p:nvSpPr>
        <p:spPr>
          <a:xfrm>
            <a:off x="3857801" y="3249775"/>
            <a:ext cx="1982796" cy="3714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Procedimientos operacionales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19" name="Google Shape;342;p25"/>
          <p:cNvSpPr/>
          <p:nvPr/>
        </p:nvSpPr>
        <p:spPr>
          <a:xfrm>
            <a:off x="6450149" y="3250675"/>
            <a:ext cx="666300" cy="3696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Cap. 4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0" name="Google Shape;338;p25"/>
          <p:cNvSpPr/>
          <p:nvPr/>
        </p:nvSpPr>
        <p:spPr>
          <a:xfrm>
            <a:off x="3857801" y="3679800"/>
            <a:ext cx="1982796" cy="3714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800" dirty="0" smtClean="0">
                <a:solidFill>
                  <a:schemeClr val="lt1"/>
                </a:solidFill>
              </a:rPr>
              <a:t>Sistemas de notificación para buques</a:t>
            </a:r>
            <a:endParaRPr sz="800" dirty="0">
              <a:solidFill>
                <a:schemeClr val="lt1"/>
              </a:solidFill>
            </a:endParaRPr>
          </a:p>
        </p:txBody>
      </p:sp>
      <p:sp>
        <p:nvSpPr>
          <p:cNvPr id="21" name="Google Shape;342;p25"/>
          <p:cNvSpPr/>
          <p:nvPr/>
        </p:nvSpPr>
        <p:spPr>
          <a:xfrm>
            <a:off x="6450149" y="3680700"/>
            <a:ext cx="666300" cy="369600"/>
          </a:xfrm>
          <a:prstGeom prst="rect">
            <a:avLst/>
          </a:prstGeom>
          <a:solidFill>
            <a:srgbClr val="FF0000">
              <a:alpha val="50196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Cap. 5</a:t>
            </a:r>
            <a:endParaRPr sz="700" i="1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71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Términos y definiciones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36500" y="1639568"/>
            <a:ext cx="2522850" cy="9754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>
                <a:solidFill>
                  <a:schemeClr val="lt1"/>
                </a:solidFill>
              </a:rPr>
              <a:t>Operación normalmente coordinada por un centro coordinador </a:t>
            </a:r>
            <a:r>
              <a:rPr lang="es-MX" sz="1000" dirty="0" smtClean="0">
                <a:solidFill>
                  <a:schemeClr val="lt1"/>
                </a:solidFill>
              </a:rPr>
              <a:t>de salvamento </a:t>
            </a:r>
            <a:r>
              <a:rPr lang="es-MX" sz="1000" dirty="0">
                <a:solidFill>
                  <a:schemeClr val="lt1"/>
                </a:solidFill>
              </a:rPr>
              <a:t>o un </a:t>
            </a:r>
            <a:r>
              <a:rPr lang="es-MX" sz="1000" dirty="0" err="1">
                <a:solidFill>
                  <a:schemeClr val="lt1"/>
                </a:solidFill>
              </a:rPr>
              <a:t>subcentro</a:t>
            </a:r>
            <a:r>
              <a:rPr lang="es-MX" sz="1000" dirty="0">
                <a:solidFill>
                  <a:schemeClr val="lt1"/>
                </a:solidFill>
              </a:rPr>
              <a:t> de salvamento en la que se utilizan el personal y </a:t>
            </a:r>
            <a:r>
              <a:rPr lang="es-MX" sz="1000" dirty="0" smtClean="0">
                <a:solidFill>
                  <a:schemeClr val="lt1"/>
                </a:solidFill>
              </a:rPr>
              <a:t>los medios </a:t>
            </a:r>
            <a:r>
              <a:rPr lang="es-MX" sz="1000" dirty="0">
                <a:solidFill>
                  <a:schemeClr val="lt1"/>
                </a:solidFill>
              </a:rPr>
              <a:t>disponibles para localizar a personas en </a:t>
            </a:r>
            <a:r>
              <a:rPr lang="es-MX" sz="1000" dirty="0" smtClean="0">
                <a:solidFill>
                  <a:schemeClr val="lt1"/>
                </a:solidFill>
              </a:rPr>
              <a:t>peligro.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8250" y="1443150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Búsqueda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36499" y="2919373"/>
            <a:ext cx="2522851" cy="6956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>
                <a:solidFill>
                  <a:schemeClr val="lt1"/>
                </a:solidFill>
              </a:rPr>
              <a:t>Operación para rescatar a personas en peligro, prestarles los </a:t>
            </a:r>
            <a:r>
              <a:rPr lang="es-MX" sz="1000" dirty="0" smtClean="0">
                <a:solidFill>
                  <a:schemeClr val="lt1"/>
                </a:solidFill>
              </a:rPr>
              <a:t>primeros auxilios </a:t>
            </a:r>
            <a:r>
              <a:rPr lang="es-MX" sz="1000" dirty="0">
                <a:solidFill>
                  <a:schemeClr val="lt1"/>
                </a:solidFill>
              </a:rPr>
              <a:t>médicos o de otro tipo y trasladarlas a un lugar </a:t>
            </a:r>
            <a:r>
              <a:rPr lang="es-MX" sz="1000" dirty="0" smtClean="0">
                <a:solidFill>
                  <a:schemeClr val="lt1"/>
                </a:solidFill>
              </a:rPr>
              <a:t>seguro.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5" name="Google Shape;267;p22"/>
          <p:cNvSpPr/>
          <p:nvPr/>
        </p:nvSpPr>
        <p:spPr>
          <a:xfrm>
            <a:off x="3528250" y="2748072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Salvamento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6" name="Google Shape;264;p22"/>
          <p:cNvSpPr/>
          <p:nvPr/>
        </p:nvSpPr>
        <p:spPr>
          <a:xfrm>
            <a:off x="3536499" y="3853051"/>
            <a:ext cx="2522851" cy="628929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>
                <a:solidFill>
                  <a:schemeClr val="lt1"/>
                </a:solidFill>
              </a:rPr>
              <a:t>Persona designada para coordinar </a:t>
            </a:r>
            <a:r>
              <a:rPr lang="es-MX" sz="1000" dirty="0" smtClean="0">
                <a:solidFill>
                  <a:schemeClr val="lt1"/>
                </a:solidFill>
              </a:rPr>
              <a:t>las operaciones </a:t>
            </a:r>
            <a:r>
              <a:rPr lang="es-MX" sz="1000" dirty="0">
                <a:solidFill>
                  <a:schemeClr val="lt1"/>
                </a:solidFill>
              </a:rPr>
              <a:t>de búsqueda y salvamento en una zona </a:t>
            </a:r>
            <a:r>
              <a:rPr lang="es-MX" sz="1000" dirty="0" smtClean="0">
                <a:solidFill>
                  <a:schemeClr val="lt1"/>
                </a:solidFill>
              </a:rPr>
              <a:t>especificada.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7" name="Google Shape;267;p22"/>
          <p:cNvSpPr/>
          <p:nvPr/>
        </p:nvSpPr>
        <p:spPr>
          <a:xfrm>
            <a:off x="3528250" y="3675817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Coordinador en el lugar del siniestro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448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Términos y definiciones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13" name="Google Shape;264;p22"/>
          <p:cNvSpPr/>
          <p:nvPr/>
        </p:nvSpPr>
        <p:spPr>
          <a:xfrm>
            <a:off x="3536500" y="1639568"/>
            <a:ext cx="2522850" cy="57200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>
                <a:solidFill>
                  <a:schemeClr val="lt1"/>
                </a:solidFill>
              </a:rPr>
              <a:t>Expresión genérica que significa, según el caso, fase de incertidumbre, fase de alerta o fase de socorro.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4" name="Google Shape;267;p22"/>
          <p:cNvSpPr/>
          <p:nvPr/>
        </p:nvSpPr>
        <p:spPr>
          <a:xfrm>
            <a:off x="3528250" y="1443150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Fase de Emergencia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5" name="Google Shape;264;p22"/>
          <p:cNvSpPr/>
          <p:nvPr/>
        </p:nvSpPr>
        <p:spPr>
          <a:xfrm>
            <a:off x="3528250" y="2544516"/>
            <a:ext cx="2522850" cy="57200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>
                <a:solidFill>
                  <a:schemeClr val="lt1"/>
                </a:solidFill>
              </a:rPr>
              <a:t>Situación en la cual existe incertidumbre en cuanto a </a:t>
            </a:r>
            <a:r>
              <a:rPr lang="es-MX" sz="1000" dirty="0" smtClean="0">
                <a:solidFill>
                  <a:schemeClr val="lt1"/>
                </a:solidFill>
              </a:rPr>
              <a:t>la seguridad </a:t>
            </a:r>
            <a:r>
              <a:rPr lang="es-MX" sz="1000" dirty="0">
                <a:solidFill>
                  <a:schemeClr val="lt1"/>
                </a:solidFill>
              </a:rPr>
              <a:t>de una persona, un buque u otra </a:t>
            </a:r>
            <a:r>
              <a:rPr lang="es-MX" sz="1000" dirty="0" smtClean="0">
                <a:solidFill>
                  <a:schemeClr val="lt1"/>
                </a:solidFill>
              </a:rPr>
              <a:t>nave.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6" name="Google Shape;267;p22"/>
          <p:cNvSpPr/>
          <p:nvPr/>
        </p:nvSpPr>
        <p:spPr>
          <a:xfrm>
            <a:off x="3520000" y="2348098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Fase de Incertidumbre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42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Términos y definiciones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2"/>
            <a:ext cx="2522850" cy="57200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>
                <a:solidFill>
                  <a:schemeClr val="lt1"/>
                </a:solidFill>
              </a:rPr>
              <a:t>Situación en la cual se teme por la seguridad de una persona, un </a:t>
            </a:r>
            <a:r>
              <a:rPr lang="es-MX" sz="1000" dirty="0" smtClean="0">
                <a:solidFill>
                  <a:schemeClr val="lt1"/>
                </a:solidFill>
              </a:rPr>
              <a:t>buque u </a:t>
            </a:r>
            <a:r>
              <a:rPr lang="es-MX" sz="1000" dirty="0">
                <a:solidFill>
                  <a:schemeClr val="lt1"/>
                </a:solidFill>
              </a:rPr>
              <a:t>otra nave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Fase de Alerta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560056"/>
            <a:ext cx="2522850" cy="86768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>
                <a:solidFill>
                  <a:schemeClr val="lt1"/>
                </a:solidFill>
              </a:rPr>
              <a:t>Situación en la cual existe la convicción justificada de que </a:t>
            </a:r>
            <a:r>
              <a:rPr lang="es-MX" sz="1000" dirty="0" smtClean="0">
                <a:solidFill>
                  <a:schemeClr val="lt1"/>
                </a:solidFill>
              </a:rPr>
              <a:t>una persona</a:t>
            </a:r>
            <a:r>
              <a:rPr lang="es-MX" sz="1000" dirty="0">
                <a:solidFill>
                  <a:schemeClr val="lt1"/>
                </a:solidFill>
              </a:rPr>
              <a:t>, un buque u otra nave están amenazados por un peligro grave o inminente </a:t>
            </a:r>
            <a:r>
              <a:rPr lang="es-MX" sz="1000" dirty="0" smtClean="0">
                <a:solidFill>
                  <a:schemeClr val="lt1"/>
                </a:solidFill>
              </a:rPr>
              <a:t>y necesitan </a:t>
            </a:r>
            <a:r>
              <a:rPr lang="es-MX" sz="1000" dirty="0">
                <a:solidFill>
                  <a:schemeClr val="lt1"/>
                </a:solidFill>
              </a:rPr>
              <a:t>auxilio inmediato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5" name="Google Shape;267;p22"/>
          <p:cNvSpPr/>
          <p:nvPr/>
        </p:nvSpPr>
        <p:spPr>
          <a:xfrm>
            <a:off x="3520000" y="2363638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Fase de Socorro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08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2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Organización y coordinación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2"/>
            <a:ext cx="2522850" cy="57200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Las partes participarán en la creación de servicios de búsqueda y salvamento.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2.1.1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560055"/>
            <a:ext cx="2522850" cy="991219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Los Estados harán lo necesario para establecer suficientes regiones de búsqueda y salvamento.</a:t>
            </a:r>
          </a:p>
          <a:p>
            <a:pPr algn="just"/>
            <a:endParaRPr lang="es-MX" sz="1000" dirty="0">
              <a:solidFill>
                <a:schemeClr val="lt1"/>
              </a:solidFill>
            </a:endParaRPr>
          </a:p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Deben ser contiguas y no superponerse.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5" name="Google Shape;267;p22"/>
          <p:cNvSpPr/>
          <p:nvPr/>
        </p:nvSpPr>
        <p:spPr>
          <a:xfrm>
            <a:off x="3520000" y="2363638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2.1.3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3" name="Google Shape;264;p22"/>
          <p:cNvSpPr/>
          <p:nvPr/>
        </p:nvSpPr>
        <p:spPr>
          <a:xfrm>
            <a:off x="3528250" y="3747692"/>
            <a:ext cx="2522850" cy="57444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 delimitación no guarda relación con la determinación de límites entre los Estados ni prejuzgará esta.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4" name="Google Shape;267;p22"/>
          <p:cNvSpPr/>
          <p:nvPr/>
        </p:nvSpPr>
        <p:spPr>
          <a:xfrm>
            <a:off x="3520000" y="355127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2.1.7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94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  <p:bldP spid="13" grpId="0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2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Organización y coordinación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2"/>
            <a:ext cx="2522850" cy="68091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Las partes establecerán procedimientos nacionales para el desarrollo, coordinación y mejora de servicios de búsqueda y salvamento.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2.2.1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703594"/>
            <a:ext cx="2522850" cy="509619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Establecerán colaboración entre servicios y organizaciones que puedan contribuir.</a:t>
            </a:r>
          </a:p>
        </p:txBody>
      </p:sp>
      <p:sp>
        <p:nvSpPr>
          <p:cNvPr id="25" name="Google Shape;267;p22"/>
          <p:cNvSpPr/>
          <p:nvPr/>
        </p:nvSpPr>
        <p:spPr>
          <a:xfrm>
            <a:off x="3520000" y="2507177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2.1.2 – punto 2.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3" name="Google Shape;264;p22"/>
          <p:cNvSpPr/>
          <p:nvPr/>
        </p:nvSpPr>
        <p:spPr>
          <a:xfrm>
            <a:off x="3528250" y="3550990"/>
            <a:ext cx="2522850" cy="57444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Todo centro funcionará 24/ y deberá contar con personal con conocimientos prácticos del idioma inglés.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4" name="Google Shape;267;p22"/>
          <p:cNvSpPr/>
          <p:nvPr/>
        </p:nvSpPr>
        <p:spPr>
          <a:xfrm>
            <a:off x="3520000" y="3354572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2.3.3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2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  <p:bldP spid="13" grpId="0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Cooperación entre los Estados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2"/>
            <a:ext cx="2522850" cy="68091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Las partes coordinarán sus organizaciones y siempre que sea necesario, deberán coordinar las operaciones.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3.1.1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703594"/>
            <a:ext cx="2522850" cy="6988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… autorice la entrada en sus aguas territoriales o por encima de éstas a unidades para fines de búsqueda y salvamento.</a:t>
            </a:r>
          </a:p>
        </p:txBody>
      </p:sp>
      <p:sp>
        <p:nvSpPr>
          <p:cNvPr id="25" name="Google Shape;267;p22"/>
          <p:cNvSpPr/>
          <p:nvPr/>
        </p:nvSpPr>
        <p:spPr>
          <a:xfrm>
            <a:off x="3520000" y="2507177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3.1.2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3" name="Google Shape;264;p22"/>
          <p:cNvSpPr/>
          <p:nvPr/>
        </p:nvSpPr>
        <p:spPr>
          <a:xfrm>
            <a:off x="3528250" y="3662629"/>
            <a:ext cx="2522850" cy="935951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Toda parte debería autorizar a sus centros coordinadores para que, éstos, soliciten de otros centros coordinadores la ayuda necesaria: buques, aeronaves, personal y equipo.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4" name="Google Shape;267;p22"/>
          <p:cNvSpPr/>
          <p:nvPr/>
        </p:nvSpPr>
        <p:spPr>
          <a:xfrm>
            <a:off x="3520000" y="3466212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3.1.6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475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  <p:bldP spid="13" grpId="0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3</a:t>
            </a:r>
          </a:p>
          <a:p>
            <a:pPr lvl="0" algn="ctr"/>
            <a:r>
              <a:rPr lang="es-419" sz="1000" dirty="0">
                <a:solidFill>
                  <a:schemeClr val="lt1"/>
                </a:solidFill>
              </a:rPr>
              <a:t>Cooperación entre los Estados</a:t>
            </a: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2"/>
            <a:ext cx="2522850" cy="1820712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Las partes garantizarán que los capitanes de buques que prestaron auxilio sean liberados de sus funciones, sin que esto  signifique nuevos peligros.</a:t>
            </a:r>
          </a:p>
          <a:p>
            <a:pPr algn="just"/>
            <a:endParaRPr lang="es-MX" sz="1000" dirty="0">
              <a:solidFill>
                <a:schemeClr val="lt1"/>
              </a:solidFill>
            </a:endParaRPr>
          </a:p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Las partes tomarán las medidas (coordinación) para que los sobrevivientes se desembarquen en un lugar tan pronto como sea razonablemente posible.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3.1.9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4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Procedimientos operacionales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1"/>
            <a:ext cx="2522850" cy="1058093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Todo Centro Coordinador deberá tener acceso fácil a información relativa a situación, rumbo y velocidad de los buques que se encuentren en su zona y que puedan auxiliar. Además, de los medios de comunicación con ellos.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4.1.2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942825"/>
            <a:ext cx="2522850" cy="847682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Todo Centro Coordinador tendrá planes de operaciones detallados, los que deberán considerar conjuntamente a otros organismos y sus representantes.</a:t>
            </a:r>
          </a:p>
        </p:txBody>
      </p:sp>
      <p:sp>
        <p:nvSpPr>
          <p:cNvPr id="25" name="Google Shape;267;p22"/>
          <p:cNvSpPr/>
          <p:nvPr/>
        </p:nvSpPr>
        <p:spPr>
          <a:xfrm>
            <a:off x="3520000" y="2746408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4.1.3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990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4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Procedimientos operacionales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1"/>
            <a:ext cx="2522850" cy="1058093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Cuando se tengan motivos para creer que una persona, buque u otra nave se encuentre en estado de emergencia, enviará toda información, lo antes posible, al Centro Coordinador pertinente. 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4.2.3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942825"/>
            <a:ext cx="2522850" cy="847682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Luego de la evaluación de la información, el Centro Coordinador pertinente, declarará la fase de emergencia</a:t>
            </a:r>
            <a:r>
              <a:rPr lang="es-MX" sz="1000" dirty="0">
                <a:solidFill>
                  <a:schemeClr val="lt1"/>
                </a:solidFill>
              </a:rPr>
              <a:t> </a:t>
            </a:r>
            <a:r>
              <a:rPr lang="es-MX" sz="1000" dirty="0" smtClean="0">
                <a:solidFill>
                  <a:schemeClr val="lt1"/>
                </a:solidFill>
              </a:rPr>
              <a:t>y determinará el alcance de las operaciones necesarias.</a:t>
            </a:r>
          </a:p>
        </p:txBody>
      </p:sp>
      <p:sp>
        <p:nvSpPr>
          <p:cNvPr id="25" name="Google Shape;267;p22"/>
          <p:cNvSpPr/>
          <p:nvPr/>
        </p:nvSpPr>
        <p:spPr>
          <a:xfrm>
            <a:off x="3520000" y="2746408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4.2.3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720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4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Procedimientos operacionales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1"/>
            <a:ext cx="2522850" cy="79060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Iniciar indagaciones para determinar el grado de seguridad de las personas, buque o nave, que, en caso de no lograr resultados positivos, permita declarar la fase alerta.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4.5.1 – al declararse Incertidumbre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724858"/>
            <a:ext cx="2522850" cy="61930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Ampliar las indagaciones, alertando a servicios pertinentes e iniciar actividades necesarias según cada caso.</a:t>
            </a:r>
          </a:p>
        </p:txBody>
      </p:sp>
      <p:sp>
        <p:nvSpPr>
          <p:cNvPr id="25" name="Google Shape;267;p22"/>
          <p:cNvSpPr/>
          <p:nvPr/>
        </p:nvSpPr>
        <p:spPr>
          <a:xfrm>
            <a:off x="3520000" y="2528441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4.5.2 – al declararse Alerta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3" name="Google Shape;264;p22"/>
          <p:cNvSpPr/>
          <p:nvPr/>
        </p:nvSpPr>
        <p:spPr>
          <a:xfrm>
            <a:off x="3536500" y="3664067"/>
            <a:ext cx="2522850" cy="61930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Actuar de acuerdo a lo dispuesto en los planes de operaciones.</a:t>
            </a:r>
          </a:p>
        </p:txBody>
      </p:sp>
      <p:sp>
        <p:nvSpPr>
          <p:cNvPr id="14" name="Google Shape;267;p22"/>
          <p:cNvSpPr/>
          <p:nvPr/>
        </p:nvSpPr>
        <p:spPr>
          <a:xfrm>
            <a:off x="3528250" y="3467650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4.5.2 – al declararse Socorro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96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  <p:bldP spid="13" grpId="0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4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Procedimientos operacionales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1"/>
            <a:ext cx="2522850" cy="79060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Cuando existan varios medios de salvamento, el Centro Coordinador deberá designar el CLS , preferentemente antes de que los medios lleguen al área de operaciones.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4.7.2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724858"/>
            <a:ext cx="2522850" cy="742792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Cuando el Centro Coordinador no pueda designar un CLS por algún motivo, los medios en el lugar podrán coordinar en la designación, de mutuo acuerdo.</a:t>
            </a:r>
          </a:p>
        </p:txBody>
      </p:sp>
      <p:sp>
        <p:nvSpPr>
          <p:cNvPr id="25" name="Google Shape;267;p22"/>
          <p:cNvSpPr/>
          <p:nvPr/>
        </p:nvSpPr>
        <p:spPr>
          <a:xfrm>
            <a:off x="3520000" y="2528441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4.7.3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02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4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Procedimientos operacionales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1"/>
            <a:ext cx="2522850" cy="79060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Las operaciones de búsqueda y salvamento deberán continuar, hasta que no quede esperanza razonable de encontrar supervivientes.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4.8.1 – Término de operaciones SAR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4" name="Google Shape;264;p22"/>
          <p:cNvSpPr/>
          <p:nvPr/>
        </p:nvSpPr>
        <p:spPr>
          <a:xfrm>
            <a:off x="3528250" y="2724858"/>
            <a:ext cx="2522850" cy="128361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El Centro Coordinador, posterior al análisis completo de la situación, podrá determinar que el caso SAR tuvo éxito o que ya no existe emergencia, informando de ello a toda autoridad correspondiente y los medios que se hayan puesto en acción / notificados.</a:t>
            </a:r>
          </a:p>
        </p:txBody>
      </p:sp>
      <p:sp>
        <p:nvSpPr>
          <p:cNvPr id="25" name="Google Shape;267;p22"/>
          <p:cNvSpPr/>
          <p:nvPr/>
        </p:nvSpPr>
        <p:spPr>
          <a:xfrm>
            <a:off x="3520000" y="2528441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4.8.3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1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/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4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Procedimientos operacionales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1"/>
            <a:ext cx="2522850" cy="2091843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Si resulta imposible continuar una operación SAR y todavía existe posibilidad de encontrar supervivientes, se podrá suspender la operación SAR en espera de que cambie esta condición, debiendo coordinar con el resto de los medios involucrados, u las autoridades competentes. </a:t>
            </a:r>
          </a:p>
          <a:p>
            <a:pPr algn="just"/>
            <a:endParaRPr lang="es-MX" sz="1000" dirty="0">
              <a:solidFill>
                <a:schemeClr val="lt1"/>
              </a:solidFill>
            </a:endParaRPr>
          </a:p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Además, establecerá los parámetros a evaluar para determinar la reanudación de las operaciones. 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4.8.4 – Suspensión y reanudación</a:t>
            </a:r>
            <a:endParaRPr sz="1000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460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536500" y="795584"/>
            <a:ext cx="2625300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5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Sistema de notificación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para buques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185996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5840450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3528250" y="1645501"/>
            <a:ext cx="2522850" cy="83188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Las partes establecerán sistemas de notificación para buques, a fin de facilitar las operaciones de búsqueda y salvamento.</a:t>
            </a:r>
          </a:p>
        </p:txBody>
      </p:sp>
      <p:sp>
        <p:nvSpPr>
          <p:cNvPr id="23" name="Google Shape;267;p22"/>
          <p:cNvSpPr/>
          <p:nvPr/>
        </p:nvSpPr>
        <p:spPr>
          <a:xfrm>
            <a:off x="3520000" y="1449084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5.1.1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1" name="Google Shape;264;p22"/>
          <p:cNvSpPr/>
          <p:nvPr/>
        </p:nvSpPr>
        <p:spPr>
          <a:xfrm>
            <a:off x="2707490" y="3243715"/>
            <a:ext cx="1144814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Reducir tiempos entre pérdida de contacto y el inicio de operaciones SAR.</a:t>
            </a:r>
          </a:p>
        </p:txBody>
      </p:sp>
      <p:sp>
        <p:nvSpPr>
          <p:cNvPr id="12" name="Google Shape;267;p22"/>
          <p:cNvSpPr/>
          <p:nvPr/>
        </p:nvSpPr>
        <p:spPr>
          <a:xfrm>
            <a:off x="3536500" y="2477386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5.1.3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4" name="Google Shape;264;p22"/>
          <p:cNvSpPr/>
          <p:nvPr/>
        </p:nvSpPr>
        <p:spPr>
          <a:xfrm>
            <a:off x="3528250" y="2648686"/>
            <a:ext cx="2522850" cy="32311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MX" sz="1000" dirty="0" smtClean="0">
                <a:solidFill>
                  <a:schemeClr val="bg1"/>
                </a:solidFill>
              </a:rPr>
              <a:t>El sistema de notificación permitirá:</a:t>
            </a:r>
          </a:p>
        </p:txBody>
      </p:sp>
      <p:sp>
        <p:nvSpPr>
          <p:cNvPr id="15" name="Google Shape;264;p22"/>
          <p:cNvSpPr/>
          <p:nvPr/>
        </p:nvSpPr>
        <p:spPr>
          <a:xfrm>
            <a:off x="3973134" y="3243715"/>
            <a:ext cx="1019223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Lograr rápida identificación de buques que puedan asistir.</a:t>
            </a:r>
          </a:p>
        </p:txBody>
      </p:sp>
      <p:sp>
        <p:nvSpPr>
          <p:cNvPr id="16" name="Google Shape;264;p22"/>
          <p:cNvSpPr/>
          <p:nvPr/>
        </p:nvSpPr>
        <p:spPr>
          <a:xfrm>
            <a:off x="5096686" y="3243715"/>
            <a:ext cx="1048613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Acotar el área de extensión de la operación SAR, cuando se desconoce un punto exacto.</a:t>
            </a:r>
          </a:p>
        </p:txBody>
      </p:sp>
      <p:sp>
        <p:nvSpPr>
          <p:cNvPr id="18" name="Google Shape;264;p22"/>
          <p:cNvSpPr/>
          <p:nvPr/>
        </p:nvSpPr>
        <p:spPr>
          <a:xfrm>
            <a:off x="6267470" y="3243715"/>
            <a:ext cx="930772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Facilitar el auxilio o asesoramiento médico.</a:t>
            </a:r>
          </a:p>
        </p:txBody>
      </p:sp>
      <p:cxnSp>
        <p:nvCxnSpPr>
          <p:cNvPr id="3" name="Conector angular 2"/>
          <p:cNvCxnSpPr>
            <a:stCxn id="14" idx="2"/>
            <a:endCxn id="11" idx="0"/>
          </p:cNvCxnSpPr>
          <p:nvPr/>
        </p:nvCxnSpPr>
        <p:spPr>
          <a:xfrm rot="5400000">
            <a:off x="3898829" y="2352868"/>
            <a:ext cx="271915" cy="1509778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angular 7"/>
          <p:cNvCxnSpPr>
            <a:stCxn id="14" idx="2"/>
            <a:endCxn id="15" idx="0"/>
          </p:cNvCxnSpPr>
          <p:nvPr/>
        </p:nvCxnSpPr>
        <p:spPr>
          <a:xfrm rot="5400000">
            <a:off x="4500254" y="2954293"/>
            <a:ext cx="271915" cy="306929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angular 9"/>
          <p:cNvCxnSpPr>
            <a:stCxn id="14" idx="2"/>
            <a:endCxn id="16" idx="0"/>
          </p:cNvCxnSpPr>
          <p:nvPr/>
        </p:nvCxnSpPr>
        <p:spPr>
          <a:xfrm rot="16200000" flipH="1">
            <a:off x="5069377" y="2692098"/>
            <a:ext cx="271915" cy="831318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angular 19"/>
          <p:cNvCxnSpPr>
            <a:stCxn id="14" idx="2"/>
            <a:endCxn id="18" idx="0"/>
          </p:cNvCxnSpPr>
          <p:nvPr/>
        </p:nvCxnSpPr>
        <p:spPr>
          <a:xfrm rot="16200000" flipH="1">
            <a:off x="5625308" y="2136166"/>
            <a:ext cx="271915" cy="1943181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3101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11" grpId="0" animBg="1"/>
      <p:bldP spid="12" grpId="0" animBg="1"/>
      <p:bldP spid="14" grpId="0"/>
      <p:bldP spid="15" grpId="0" animBg="1"/>
      <p:bldP spid="16" grpId="0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1"/>
          <p:cNvPicPr preferRelativeResize="0"/>
          <p:nvPr/>
        </p:nvPicPr>
        <p:blipFill rotWithShape="1">
          <a:blip r:embed="rId3">
            <a:alphaModFix/>
          </a:blip>
          <a:srcRect l="17226" t="1133" r="17226" b="1133"/>
          <a:stretch/>
        </p:blipFill>
        <p:spPr>
          <a:xfrm>
            <a:off x="271147" y="1290504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35" name="Google Shape;435;p31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36" name="Google Shape;436;p31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5" name="Google Shape;332;p25"/>
          <p:cNvSpPr/>
          <p:nvPr/>
        </p:nvSpPr>
        <p:spPr>
          <a:xfrm>
            <a:off x="3693639" y="795584"/>
            <a:ext cx="4099005" cy="514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Capítulo 5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Sistema de notificación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para buques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6" name="Google Shape;333;p25"/>
          <p:cNvSpPr/>
          <p:nvPr/>
        </p:nvSpPr>
        <p:spPr>
          <a:xfrm>
            <a:off x="3027333" y="1047150"/>
            <a:ext cx="666307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7" name="Google Shape;334;p25"/>
          <p:cNvSpPr/>
          <p:nvPr/>
        </p:nvSpPr>
        <p:spPr>
          <a:xfrm flipH="1">
            <a:off x="7792645" y="1047150"/>
            <a:ext cx="609699" cy="171350"/>
          </a:xfrm>
          <a:custGeom>
            <a:avLst/>
            <a:gdLst/>
            <a:ahLst/>
            <a:cxnLst/>
            <a:rect l="l" t="t" r="r" b="b"/>
            <a:pathLst>
              <a:path w="40579" h="6854" extrusionOk="0">
                <a:moveTo>
                  <a:pt x="40579" y="0"/>
                </a:moveTo>
                <a:lnTo>
                  <a:pt x="0" y="0"/>
                </a:lnTo>
                <a:lnTo>
                  <a:pt x="274" y="6854"/>
                </a:lnTo>
              </a:path>
            </a:pathLst>
          </a:cu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sp>
      <p:sp>
        <p:nvSpPr>
          <p:cNvPr id="17" name="Google Shape;339;p25"/>
          <p:cNvSpPr/>
          <p:nvPr/>
        </p:nvSpPr>
        <p:spPr>
          <a:xfrm>
            <a:off x="271147" y="3853051"/>
            <a:ext cx="2102100" cy="3696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Promulgado por Decreto N° 943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Noviembre - 1981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700" dirty="0" smtClean="0">
                <a:solidFill>
                  <a:schemeClr val="lt1"/>
                </a:solidFill>
              </a:rPr>
              <a:t>(MINREL)</a:t>
            </a:r>
            <a:endParaRPr sz="700" i="1" dirty="0">
              <a:solidFill>
                <a:schemeClr val="lt1"/>
              </a:solidFill>
            </a:endParaRPr>
          </a:p>
        </p:txBody>
      </p:sp>
      <p:sp>
        <p:nvSpPr>
          <p:cNvPr id="22" name="Google Shape;264;p22"/>
          <p:cNvSpPr/>
          <p:nvPr/>
        </p:nvSpPr>
        <p:spPr>
          <a:xfrm>
            <a:off x="2947593" y="1645502"/>
            <a:ext cx="5537580" cy="45511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s-MX" sz="1000" dirty="0" smtClean="0">
                <a:solidFill>
                  <a:schemeClr val="lt1"/>
                </a:solidFill>
              </a:rPr>
              <a:t>Los sistemas de notificación deberán satisfacer las siguientes prescripciones:</a:t>
            </a:r>
          </a:p>
        </p:txBody>
      </p:sp>
      <p:sp>
        <p:nvSpPr>
          <p:cNvPr id="23" name="Google Shape;267;p22"/>
          <p:cNvSpPr/>
          <p:nvPr/>
        </p:nvSpPr>
        <p:spPr>
          <a:xfrm>
            <a:off x="4477591" y="1440251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5.2.1 – Prescripciones operacionales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11" name="Google Shape;264;p22"/>
          <p:cNvSpPr/>
          <p:nvPr/>
        </p:nvSpPr>
        <p:spPr>
          <a:xfrm>
            <a:off x="3027333" y="2316438"/>
            <a:ext cx="984067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Determinar la situación actual y futura de los contactos.</a:t>
            </a:r>
          </a:p>
        </p:txBody>
      </p:sp>
      <p:sp>
        <p:nvSpPr>
          <p:cNvPr id="15" name="Google Shape;264;p22"/>
          <p:cNvSpPr/>
          <p:nvPr/>
        </p:nvSpPr>
        <p:spPr>
          <a:xfrm>
            <a:off x="4125069" y="2316438"/>
            <a:ext cx="984067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Mantener trazado de derrotas marítimas.</a:t>
            </a:r>
          </a:p>
        </p:txBody>
      </p:sp>
      <p:sp>
        <p:nvSpPr>
          <p:cNvPr id="16" name="Google Shape;264;p22"/>
          <p:cNvSpPr/>
          <p:nvPr/>
        </p:nvSpPr>
        <p:spPr>
          <a:xfrm>
            <a:off x="5222805" y="2316438"/>
            <a:ext cx="984067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Recibir a intervalos los informes provenientes de los contactos.</a:t>
            </a:r>
          </a:p>
        </p:txBody>
      </p:sp>
      <p:sp>
        <p:nvSpPr>
          <p:cNvPr id="18" name="Google Shape;264;p22"/>
          <p:cNvSpPr/>
          <p:nvPr/>
        </p:nvSpPr>
        <p:spPr>
          <a:xfrm>
            <a:off x="6326053" y="2316437"/>
            <a:ext cx="978555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Que sea simple y útil.</a:t>
            </a:r>
          </a:p>
        </p:txBody>
      </p:sp>
      <p:sp>
        <p:nvSpPr>
          <p:cNvPr id="21" name="Google Shape;264;p22"/>
          <p:cNvSpPr/>
          <p:nvPr/>
        </p:nvSpPr>
        <p:spPr>
          <a:xfrm>
            <a:off x="7423789" y="2316437"/>
            <a:ext cx="978555" cy="849820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Utilizar formatos y procedimientos estandarizados a nivel internacional.</a:t>
            </a:r>
          </a:p>
        </p:txBody>
      </p:sp>
      <p:cxnSp>
        <p:nvCxnSpPr>
          <p:cNvPr id="4" name="Conector angular 3"/>
          <p:cNvCxnSpPr>
            <a:stCxn id="22" idx="2"/>
            <a:endCxn id="11" idx="0"/>
          </p:cNvCxnSpPr>
          <p:nvPr/>
        </p:nvCxnSpPr>
        <p:spPr>
          <a:xfrm rot="5400000">
            <a:off x="4509966" y="1110021"/>
            <a:ext cx="215818" cy="2197016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angular 12"/>
          <p:cNvCxnSpPr>
            <a:stCxn id="22" idx="2"/>
            <a:endCxn id="15" idx="0"/>
          </p:cNvCxnSpPr>
          <p:nvPr/>
        </p:nvCxnSpPr>
        <p:spPr>
          <a:xfrm rot="5400000">
            <a:off x="5058834" y="1658889"/>
            <a:ext cx="215818" cy="1099280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angular 23"/>
          <p:cNvCxnSpPr>
            <a:stCxn id="22" idx="2"/>
            <a:endCxn id="16" idx="0"/>
          </p:cNvCxnSpPr>
          <p:nvPr/>
        </p:nvCxnSpPr>
        <p:spPr>
          <a:xfrm rot="5400000">
            <a:off x="5607702" y="2207757"/>
            <a:ext cx="215818" cy="1544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angular 25"/>
          <p:cNvCxnSpPr>
            <a:stCxn id="22" idx="2"/>
            <a:endCxn id="18" idx="0"/>
          </p:cNvCxnSpPr>
          <p:nvPr/>
        </p:nvCxnSpPr>
        <p:spPr>
          <a:xfrm rot="16200000" flipH="1">
            <a:off x="6157949" y="1659054"/>
            <a:ext cx="215817" cy="1098948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angular 27"/>
          <p:cNvCxnSpPr>
            <a:stCxn id="22" idx="2"/>
            <a:endCxn id="21" idx="0"/>
          </p:cNvCxnSpPr>
          <p:nvPr/>
        </p:nvCxnSpPr>
        <p:spPr>
          <a:xfrm rot="16200000" flipH="1">
            <a:off x="6706817" y="1110186"/>
            <a:ext cx="215817" cy="2196684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Google Shape;264;p22"/>
          <p:cNvSpPr/>
          <p:nvPr/>
        </p:nvSpPr>
        <p:spPr>
          <a:xfrm>
            <a:off x="4485841" y="3558149"/>
            <a:ext cx="2522850" cy="61178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s-MX" sz="1000" dirty="0" smtClean="0">
                <a:solidFill>
                  <a:schemeClr val="lt1"/>
                </a:solidFill>
              </a:rPr>
              <a:t>Las partes exhortarán a los buques a que notifiquen su situación cuando naveguen por sus áreas de responsabilidad</a:t>
            </a:r>
          </a:p>
        </p:txBody>
      </p:sp>
      <p:sp>
        <p:nvSpPr>
          <p:cNvPr id="51" name="Google Shape;267;p22"/>
          <p:cNvSpPr/>
          <p:nvPr/>
        </p:nvSpPr>
        <p:spPr>
          <a:xfrm>
            <a:off x="4477591" y="3361731"/>
            <a:ext cx="2531100" cy="171300"/>
          </a:xfrm>
          <a:prstGeom prst="rect">
            <a:avLst/>
          </a:prstGeom>
          <a:solidFill>
            <a:srgbClr val="1C4587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000" dirty="0" smtClean="0">
                <a:solidFill>
                  <a:schemeClr val="lt1"/>
                </a:solidFill>
              </a:rPr>
              <a:t>5.4.1</a:t>
            </a:r>
            <a:endParaRPr sz="1000" dirty="0">
              <a:solidFill>
                <a:schemeClr val="lt1"/>
              </a:solidFill>
            </a:endParaRPr>
          </a:p>
        </p:txBody>
      </p:sp>
      <p:sp>
        <p:nvSpPr>
          <p:cNvPr id="58" name="Google Shape;264;p22"/>
          <p:cNvSpPr/>
          <p:nvPr/>
        </p:nvSpPr>
        <p:spPr>
          <a:xfrm>
            <a:off x="4125070" y="4222651"/>
            <a:ext cx="984067" cy="355673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Plan de navegación</a:t>
            </a:r>
          </a:p>
        </p:txBody>
      </p:sp>
      <p:sp>
        <p:nvSpPr>
          <p:cNvPr id="59" name="Google Shape;264;p22"/>
          <p:cNvSpPr/>
          <p:nvPr/>
        </p:nvSpPr>
        <p:spPr>
          <a:xfrm>
            <a:off x="5222806" y="4222651"/>
            <a:ext cx="984067" cy="355673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Notificación de la situación</a:t>
            </a:r>
          </a:p>
        </p:txBody>
      </p:sp>
      <p:sp>
        <p:nvSpPr>
          <p:cNvPr id="60" name="Google Shape;264;p22"/>
          <p:cNvSpPr/>
          <p:nvPr/>
        </p:nvSpPr>
        <p:spPr>
          <a:xfrm>
            <a:off x="6326054" y="4222650"/>
            <a:ext cx="978555" cy="355673"/>
          </a:xfrm>
          <a:prstGeom prst="rect">
            <a:avLst/>
          </a:prstGeom>
          <a:solidFill>
            <a:srgbClr val="1C541F">
              <a:alpha val="74902"/>
            </a:srgb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bg1"/>
              </a:buClr>
            </a:pPr>
            <a:r>
              <a:rPr lang="es-MX" sz="800" dirty="0" smtClean="0">
                <a:solidFill>
                  <a:schemeClr val="bg1"/>
                </a:solidFill>
              </a:rPr>
              <a:t>Notificación Final</a:t>
            </a:r>
          </a:p>
        </p:txBody>
      </p:sp>
    </p:spTree>
    <p:extLst>
      <p:ext uri="{BB962C8B-B14F-4D97-AF65-F5344CB8AC3E}">
        <p14:creationId xmlns:p14="http://schemas.microsoft.com/office/powerpoint/2010/main" val="340732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11" grpId="0" animBg="1"/>
      <p:bldP spid="15" grpId="0" animBg="1"/>
      <p:bldP spid="16" grpId="0" animBg="1"/>
      <p:bldP spid="18" grpId="0" animBg="1"/>
      <p:bldP spid="21" grpId="0" animBg="1"/>
      <p:bldP spid="50" grpId="0"/>
      <p:bldP spid="51" grpId="0" animBg="1"/>
      <p:bldP spid="58" grpId="0" animBg="1"/>
      <p:bldP spid="59" grpId="0" animBg="1"/>
      <p:bldP spid="6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3251" y="1465902"/>
            <a:ext cx="1716090" cy="2092032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42" name="Google Shape;442;p32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43" name="Google Shape;443;p32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  <p:pic>
        <p:nvPicPr>
          <p:cNvPr id="5" name="Google Shape;448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76164" y="1465902"/>
            <a:ext cx="1716090" cy="21053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Google Shape;455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59077" y="1465902"/>
            <a:ext cx="1716090" cy="2105402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Google Shape;462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41990" y="1465902"/>
            <a:ext cx="1716090" cy="2091984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138" y="1290500"/>
            <a:ext cx="2102100" cy="2578918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49" name="Google Shape;449;p33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50" name="Google Shape;450;p33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5" name="Google Shape;455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153" y="1290500"/>
            <a:ext cx="2102100" cy="2578982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56" name="Google Shape;456;p34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57" name="Google Shape;457;p34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" name="Google Shape;46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150" y="1290500"/>
            <a:ext cx="2102100" cy="256254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63" name="Google Shape;463;p35"/>
          <p:cNvSpPr/>
          <p:nvPr/>
        </p:nvSpPr>
        <p:spPr>
          <a:xfrm>
            <a:off x="879952" y="150800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lt1"/>
                </a:solidFill>
              </a:rPr>
              <a:t>Disposiciones Internacionales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464" name="Google Shape;464;p35"/>
          <p:cNvSpPr/>
          <p:nvPr/>
        </p:nvSpPr>
        <p:spPr>
          <a:xfrm>
            <a:off x="4289870" y="424991"/>
            <a:ext cx="3955200" cy="3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</a:rPr>
              <a:t>Operaciones Marítimas</a:t>
            </a:r>
            <a:endParaRPr sz="12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3082</Words>
  <Application>Microsoft Office PowerPoint</Application>
  <PresentationFormat>Presentación en pantalla (16:9)</PresentationFormat>
  <Paragraphs>574</Paragraphs>
  <Slides>40</Slides>
  <Notes>40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Arial</vt:lpstr>
      <vt:lpstr>Roboto</vt:lpstr>
      <vt:lpstr>Simple Light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Jaime Flores Catrinao</cp:lastModifiedBy>
  <cp:revision>17</cp:revision>
  <dcterms:modified xsi:type="dcterms:W3CDTF">2023-07-28T16:46:34Z</dcterms:modified>
</cp:coreProperties>
</file>