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4" r:id="rId2"/>
    <p:sldId id="316" r:id="rId3"/>
    <p:sldId id="317" r:id="rId4"/>
    <p:sldId id="318" r:id="rId5"/>
    <p:sldId id="319" r:id="rId6"/>
    <p:sldId id="322" r:id="rId7"/>
    <p:sldId id="323" r:id="rId8"/>
    <p:sldId id="324" r:id="rId9"/>
    <p:sldId id="330" r:id="rId1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8" autoAdjust="0"/>
    <p:restoredTop sz="94714" autoAdjust="0"/>
  </p:normalViewPr>
  <p:slideViewPr>
    <p:cSldViewPr showGuides="1">
      <p:cViewPr>
        <p:scale>
          <a:sx n="70" d="100"/>
          <a:sy n="70" d="100"/>
        </p:scale>
        <p:origin x="-155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D99320-E263-4F4D-B3D6-1F92767796C7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5D8B34-12AA-4AED-BF2E-5D3EE8C39B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15471-AAF7-4695-A25D-68040953359F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53E82-703A-4045-9F7E-4847DB6908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F311C-E73D-48AD-BF60-398CB8272CA2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94BF-F94C-4462-A578-FC59BF3F1F1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FA363-C8D6-45EE-9A7C-2838152CBC5F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4F2FD-D772-4B12-B2BD-7DF082C611B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40EDA-C3B6-43BF-A071-F0B0A7B0E6F3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C81E2-2752-4B79-8BFC-302243D68B4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7E973-03C5-4DB5-A2BE-722EA4F03442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004B6-E46A-4AAB-8A9B-491C9825B09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5612A-9858-4050-A5B8-17F7CB5F5E8E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3DD6C-8AE5-44FC-BE92-7AF6F0B0193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73A55-E718-4CBB-9956-8963A7F71003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B60E6-C9AB-48C7-B746-03B9174909F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C3B1F-7268-408C-AB9D-CC62406C2323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8CCAB-8E67-42A6-AFF3-4D1C13033E5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01B4F-0145-46EC-B828-B81E4ACBFA6A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903AF-2C1A-46B2-B87F-3AC886FC2F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B8EEB-1AAE-4A72-893A-9BB1D22AA3C9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B57A3-B782-40F2-BC03-2DA01DDF840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9FD8D-B872-4670-9149-448709B1DD9A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E2019-497C-4E19-8B4C-34A147B507C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129B5D-83F4-469A-82A1-CA6ECE134CE1}" type="datetimeFigureOut">
              <a:rPr lang="es-CL"/>
              <a:pPr>
                <a:defRPr/>
              </a:pPr>
              <a:t>11-08-2021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F2C0BC-2914-4DFA-823A-CFD2B1A36D6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http://www.nettingthebay.org.uk/images/deepsea/equip30.jpg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http://www.utm.csic.es/Bae/equipamiento/oceanografico/furuno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http://www.bmarine.co.za/images/furuno/furunofcv60l.jpg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image" Target="http://sites.scran.ac.uk/secf_final/danger/images/echo_dun_10_3_097.jpg" TargetMode="External"/><Relationship Id="rId4" Type="http://schemas.openxmlformats.org/officeDocument/2006/relationships/image" Target="http://www.nautimarket.com/italiano/foto/furuno/Furuno-LS4100.jpg" TargetMode="Externa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949300" y="328592"/>
            <a:ext cx="7215239" cy="954107"/>
          </a:xfrm>
          <a:prstGeom prst="rect">
            <a:avLst/>
          </a:prstGeom>
          <a:gradFill rotWithShape="1">
            <a:gsLst>
              <a:gs pos="0">
                <a:srgbClr val="009DD9">
                  <a:shade val="15000"/>
                  <a:satMod val="180000"/>
                </a:srgbClr>
              </a:gs>
              <a:gs pos="50000">
                <a:srgbClr val="009DD9">
                  <a:shade val="45000"/>
                  <a:satMod val="170000"/>
                </a:srgbClr>
              </a:gs>
              <a:gs pos="70000">
                <a:srgbClr val="009DD9">
                  <a:tint val="99000"/>
                  <a:shade val="65000"/>
                  <a:satMod val="155000"/>
                </a:srgbClr>
              </a:gs>
              <a:gs pos="100000">
                <a:srgbClr val="009DD9">
                  <a:tint val="95500"/>
                  <a:shade val="100000"/>
                  <a:satMod val="155000"/>
                </a:srgbClr>
              </a:gs>
            </a:gsLst>
            <a:lin ang="16200000" scaled="0"/>
          </a:gradFill>
          <a:ln w="28575">
            <a:solidFill>
              <a:srgbClr val="C00000"/>
            </a:solidFill>
          </a:ln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rgbClr val="009DD9">
                <a:satMod val="300000"/>
              </a:srgbClr>
            </a:contourClr>
          </a:sp3d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itchFamily="34" charset="0"/>
                <a:ea typeface="+mn-ea"/>
                <a:cs typeface="Arial" charset="0"/>
              </a:rPr>
              <a:t>U.T. N° 5 “INSTRUMENTAL DE NAVEGACIÓN”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itchFamily="34" charset="0"/>
                <a:ea typeface="+mn-ea"/>
                <a:cs typeface="Arial" charset="0"/>
              </a:rPr>
              <a:t>(PARTE N° 3)</a:t>
            </a:r>
            <a:endParaRPr kumimoji="0" lang="es-CL" sz="2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488" y="1477020"/>
            <a:ext cx="3357586" cy="52322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Calibri" pitchFamily="34" charset="0"/>
                <a:ea typeface="+mn-ea"/>
                <a:cs typeface="Arial" charset="0"/>
              </a:rPr>
              <a:t>ECOSONDA</a:t>
            </a:r>
            <a:endParaRPr kumimoji="0" lang="es-CL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85800" y="2600348"/>
            <a:ext cx="7772400" cy="30432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s-ES_tradnl" sz="3200" b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Concepto</a:t>
            </a:r>
            <a:r>
              <a:rPr kumimoji="0" lang="es-ES_tradnl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:</a:t>
            </a:r>
          </a:p>
          <a:p>
            <a:pPr marL="0" marR="0" lvl="1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s-ES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El Ecosonda es utilizado para medir profundidad en el mar, siendo fundamental que toda  nave, no importando sus características, cuenten con uno de estos equipos, de tal manera de contribuir significativamente a la seguridad de la navegación</a:t>
            </a:r>
            <a:r>
              <a:rPr kumimoji="0" lang="es-ES_tradnl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s-ES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 smtClean="0"/>
              <a:t>Navegación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A5C6EC-D957-4DCC-A726-ADC9D39A651C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785786" y="609600"/>
            <a:ext cx="7600976" cy="6096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s-ES" sz="3600" b="1" dirty="0" smtClean="0">
                <a:cs typeface="Arial" charset="0"/>
              </a:rPr>
              <a:t>PRINCIPIOS GENERALES</a:t>
            </a:r>
            <a:endParaRPr lang="es-ES" sz="3600" dirty="0" smtClean="0">
              <a:cs typeface="Times New Roman" pitchFamily="18" charset="0"/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73381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450850" lvl="1" indent="-368300" algn="just" eaLnBrk="1" hangingPunct="1"/>
            <a:r>
              <a:rPr lang="es-ES" sz="2000" dirty="0" smtClean="0">
                <a:cs typeface="Times New Roman" pitchFamily="18" charset="0"/>
              </a:rPr>
              <a:t>UN PULSO DE SONIDO ES TRANSMITIDO DESDE UN TRANSDUCTOR, UBICADO BAJO EL CASCO DEL BUQUE, EN DIRECCIÓN VERTICAL HACIA EL FONDO.</a:t>
            </a:r>
            <a:endParaRPr lang="es-ES_tradnl" sz="2000" dirty="0" smtClean="0">
              <a:cs typeface="Times New Roman" pitchFamily="18" charset="0"/>
            </a:endParaRPr>
          </a:p>
          <a:p>
            <a:pPr marL="450850" lvl="1" indent="-368300" algn="just" eaLnBrk="1" hangingPunct="1"/>
            <a:r>
              <a:rPr lang="es-ES" sz="2000" dirty="0" smtClean="0">
                <a:cs typeface="Times New Roman" pitchFamily="18" charset="0"/>
              </a:rPr>
              <a:t>UNA AGUJA ROTATIVA, LLAMADA ESTILO, MARCA EL MOMENTO DE TRANSMISIÓN DEL PULSO DEL TRANSDUCTOR.</a:t>
            </a:r>
            <a:endParaRPr lang="es-ES_tradnl" sz="2000" dirty="0" smtClean="0">
              <a:cs typeface="Times New Roman" pitchFamily="18" charset="0"/>
            </a:endParaRPr>
          </a:p>
          <a:p>
            <a:pPr marL="450850" lvl="1" indent="-368300" algn="just" eaLnBrk="1" hangingPunct="1"/>
            <a:r>
              <a:rPr lang="es-ES" sz="2000" dirty="0" smtClean="0">
                <a:cs typeface="Times New Roman" pitchFamily="18" charset="0"/>
              </a:rPr>
              <a:t>AL ALCANZAR EL FONDO, UNA PARTE DEL PULSO REBOTA Y ES REFLEJADO HACIA EL BUQUE, QUE AL LLEGAR A ÉSTE PUEDE SER MOSTRADO GRÁFICAMENTE SOBRE UN REGISTRADOR DE PAPEL</a:t>
            </a:r>
            <a:r>
              <a:rPr lang="es-ES_tradnl" sz="2000" dirty="0" smtClean="0">
                <a:cs typeface="Times New Roman" pitchFamily="18" charset="0"/>
              </a:rPr>
              <a:t>.</a:t>
            </a:r>
          </a:p>
          <a:p>
            <a:pPr marL="450850" lvl="1" indent="-368300" algn="just" eaLnBrk="1" hangingPunct="1"/>
            <a:r>
              <a:rPr lang="es-ES" sz="2000" dirty="0" smtClean="0">
                <a:cs typeface="Times New Roman" pitchFamily="18" charset="0"/>
              </a:rPr>
              <a:t>EL PULSO QUE REGRESA TAMBIÉN PUEDE SER MOSTRADO EN FORMA ALFANUMÉRICA EN UN REGISTRADOR DIGITAL COMO LA PROFUNDIDAD.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3071802" y="4286256"/>
            <a:ext cx="3071834" cy="142876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1304924" y="914400"/>
            <a:ext cx="6553224" cy="685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s-ES_tradnl" sz="2800" b="1" dirty="0" smtClean="0"/>
              <a:t>FÓRMULA PARA MEDIR LA PROFUNDIDAD</a:t>
            </a:r>
            <a:endParaRPr lang="es-ES" sz="2800" b="1" dirty="0" smtClean="0"/>
          </a:p>
        </p:txBody>
      </p:sp>
      <p:sp>
        <p:nvSpPr>
          <p:cNvPr id="1030" name="Rectangle 5"/>
          <p:cNvSpPr>
            <a:spLocks noChangeArrowheads="1"/>
          </p:cNvSpPr>
          <p:nvPr/>
        </p:nvSpPr>
        <p:spPr bwMode="auto">
          <a:xfrm>
            <a:off x="685800" y="2061512"/>
            <a:ext cx="7772400" cy="19389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s-ES" sz="2000" b="0" dirty="0" smtClean="0">
                <a:latin typeface="+mj-lt"/>
                <a:cs typeface="Times New Roman" pitchFamily="18" charset="0"/>
              </a:rPr>
              <a:t>La </a:t>
            </a:r>
            <a:r>
              <a:rPr lang="es-ES" sz="2000" b="0" dirty="0">
                <a:latin typeface="+mj-lt"/>
                <a:cs typeface="Times New Roman" pitchFamily="18" charset="0"/>
              </a:rPr>
              <a:t>profundidad del agua puede se calculada mediante la siguiente fórmula</a:t>
            </a:r>
            <a:r>
              <a:rPr lang="es-ES_tradnl" sz="2000" b="0" dirty="0">
                <a:latin typeface="+mj-lt"/>
                <a:cs typeface="Times New Roman" pitchFamily="18" charset="0"/>
              </a:rPr>
              <a:t> en que:</a:t>
            </a:r>
            <a:endParaRPr lang="es-ES" sz="2000" b="0" dirty="0">
              <a:latin typeface="+mj-lt"/>
              <a:cs typeface="Times New Roman" pitchFamily="18" charset="0"/>
            </a:endParaRPr>
          </a:p>
          <a:p>
            <a:pPr algn="just" eaLnBrk="0" hangingPunct="0">
              <a:tabLst>
                <a:tab pos="288925" algn="l"/>
              </a:tabLst>
            </a:pPr>
            <a:endParaRPr lang="en-GB" sz="2000" b="0" dirty="0">
              <a:latin typeface="+mj-lt"/>
              <a:cs typeface="Times New Roman" pitchFamily="18" charset="0"/>
            </a:endParaRPr>
          </a:p>
          <a:p>
            <a:pPr marL="355600" indent="-355600" algn="just" eaLnBrk="0" hangingPunct="0"/>
            <a:r>
              <a:rPr lang="es-ES_tradnl" sz="2000" b="0" dirty="0">
                <a:latin typeface="+mj-lt"/>
                <a:cs typeface="Times New Roman" pitchFamily="18" charset="0"/>
              </a:rPr>
              <a:t>c	</a:t>
            </a:r>
            <a:r>
              <a:rPr lang="es-ES" sz="2000" b="0" dirty="0">
                <a:latin typeface="+mj-lt"/>
                <a:cs typeface="Times New Roman" pitchFamily="18" charset="0"/>
              </a:rPr>
              <a:t>: Velocidad de sonido en el agua, (aproximadamente 1.500 </a:t>
            </a:r>
            <a:r>
              <a:rPr lang="es-ES" sz="2000" b="0" dirty="0" smtClean="0">
                <a:latin typeface="+mj-lt"/>
                <a:cs typeface="Times New Roman" pitchFamily="18" charset="0"/>
              </a:rPr>
              <a:t>m/s)</a:t>
            </a:r>
            <a:endParaRPr lang="es-ES_tradnl" sz="2000" b="0" dirty="0">
              <a:latin typeface="+mj-lt"/>
              <a:cs typeface="Times New Roman" pitchFamily="18" charset="0"/>
            </a:endParaRPr>
          </a:p>
          <a:p>
            <a:pPr algn="just" eaLnBrk="0" hangingPunct="0">
              <a:tabLst>
                <a:tab pos="355600" algn="l"/>
              </a:tabLst>
            </a:pPr>
            <a:r>
              <a:rPr lang="es-ES_tradnl" sz="2000" b="0" dirty="0">
                <a:latin typeface="+mj-lt"/>
                <a:cs typeface="Times New Roman" pitchFamily="18" charset="0"/>
              </a:rPr>
              <a:t>t	</a:t>
            </a:r>
            <a:r>
              <a:rPr lang="es-ES" sz="2000" b="0" dirty="0">
                <a:latin typeface="+mj-lt"/>
                <a:cs typeface="Times New Roman" pitchFamily="18" charset="0"/>
              </a:rPr>
              <a:t>: Intervalo de tiempo entre la transmisión y la recepción.</a:t>
            </a:r>
          </a:p>
          <a:p>
            <a:pPr marL="355600" indent="-355600" eaLnBrk="0" hangingPunct="0"/>
            <a:r>
              <a:rPr lang="es-ES_tradnl" sz="2000" b="0" dirty="0" smtClean="0">
                <a:latin typeface="+mj-lt"/>
                <a:cs typeface="Times New Roman" pitchFamily="18" charset="0"/>
              </a:rPr>
              <a:t>d	</a:t>
            </a:r>
            <a:r>
              <a:rPr lang="es-ES" sz="2000" b="0" dirty="0" smtClean="0">
                <a:latin typeface="+mj-lt"/>
                <a:cs typeface="Times New Roman" pitchFamily="18" charset="0"/>
              </a:rPr>
              <a:t>:</a:t>
            </a:r>
            <a:r>
              <a:rPr lang="es-ES_tradnl" sz="2000" b="0" dirty="0" smtClean="0">
                <a:latin typeface="+mj-lt"/>
                <a:cs typeface="Times New Roman" pitchFamily="18" charset="0"/>
              </a:rPr>
              <a:t> </a:t>
            </a:r>
            <a:r>
              <a:rPr lang="es-ES" sz="2000" b="0" dirty="0">
                <a:latin typeface="+mj-lt"/>
                <a:cs typeface="Times New Roman" pitchFamily="18" charset="0"/>
              </a:rPr>
              <a:t>Profundidad del agua.</a:t>
            </a:r>
            <a:r>
              <a:rPr lang="es-ES" sz="2000" b="0" dirty="0">
                <a:latin typeface="+mj-lt"/>
              </a:rPr>
              <a:t> 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3681418" y="4419600"/>
          <a:ext cx="1676400" cy="1146175"/>
        </p:xfrm>
        <a:graphic>
          <a:graphicData uri="http://schemas.openxmlformats.org/presentationml/2006/ole">
            <p:oleObj spid="_x0000_s1026" r:id="rId3" imgW="571252" imgH="393529" progId="Equation.3">
              <p:embed/>
            </p:oleObj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210" descr="Ecosonda Consola grafica 1"/>
          <p:cNvPicPr>
            <a:picLocks noChangeAspect="1" noChangeArrowheads="1"/>
          </p:cNvPicPr>
          <p:nvPr/>
        </p:nvPicPr>
        <p:blipFill>
          <a:blip r:embed="rId2"/>
          <a:srcRect b="48276"/>
          <a:stretch>
            <a:fillRect/>
          </a:stretch>
        </p:blipFill>
        <p:spPr bwMode="auto">
          <a:xfrm>
            <a:off x="2209800" y="930275"/>
            <a:ext cx="53213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Line 137"/>
          <p:cNvSpPr>
            <a:spLocks noChangeShapeType="1"/>
          </p:cNvSpPr>
          <p:nvPr/>
        </p:nvSpPr>
        <p:spPr bwMode="auto">
          <a:xfrm flipH="1" flipV="1">
            <a:off x="1447800" y="4816475"/>
            <a:ext cx="77311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3318" name="Text Box 138"/>
          <p:cNvSpPr txBox="1">
            <a:spLocks noChangeArrowheads="1"/>
          </p:cNvSpPr>
          <p:nvPr/>
        </p:nvSpPr>
        <p:spPr bwMode="auto">
          <a:xfrm>
            <a:off x="2514600" y="4511675"/>
            <a:ext cx="8128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" sz="1400">
                <a:solidFill>
                  <a:srgbClr val="000000"/>
                </a:solidFill>
                <a:latin typeface="Agency FB" pitchFamily="34" charset="0"/>
              </a:rPr>
              <a:t>Movimiento</a:t>
            </a:r>
          </a:p>
          <a:p>
            <a:pPr algn="ctr" eaLnBrk="0" hangingPunct="0"/>
            <a:r>
              <a:rPr lang="es-ES" sz="1400">
                <a:solidFill>
                  <a:srgbClr val="000000"/>
                </a:solidFill>
                <a:latin typeface="Agency FB" pitchFamily="34" charset="0"/>
              </a:rPr>
              <a:t>del papel</a:t>
            </a:r>
          </a:p>
        </p:txBody>
      </p:sp>
      <p:sp>
        <p:nvSpPr>
          <p:cNvPr id="13319" name="Text Box 139"/>
          <p:cNvSpPr txBox="1">
            <a:spLocks noChangeArrowheads="1"/>
          </p:cNvSpPr>
          <p:nvPr/>
        </p:nvSpPr>
        <p:spPr bwMode="auto">
          <a:xfrm>
            <a:off x="941388" y="1016000"/>
            <a:ext cx="630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" sz="1800">
                <a:solidFill>
                  <a:srgbClr val="000000"/>
                </a:solidFill>
                <a:latin typeface="Agency FB" pitchFamily="34" charset="0"/>
              </a:rPr>
              <a:t>Marca</a:t>
            </a:r>
          </a:p>
        </p:txBody>
      </p:sp>
      <p:sp>
        <p:nvSpPr>
          <p:cNvPr id="13320" name="Freeform 150"/>
          <p:cNvSpPr>
            <a:spLocks/>
          </p:cNvSpPr>
          <p:nvPr/>
        </p:nvSpPr>
        <p:spPr bwMode="auto">
          <a:xfrm>
            <a:off x="1508125" y="1235075"/>
            <a:ext cx="779463" cy="7938"/>
          </a:xfrm>
          <a:custGeom>
            <a:avLst/>
            <a:gdLst>
              <a:gd name="T0" fmla="*/ 0 w 491"/>
              <a:gd name="T1" fmla="*/ 7938 h 5"/>
              <a:gd name="T2" fmla="*/ 779463 w 491"/>
              <a:gd name="T3" fmla="*/ 0 h 5"/>
              <a:gd name="T4" fmla="*/ 0 60000 65536"/>
              <a:gd name="T5" fmla="*/ 0 60000 65536"/>
              <a:gd name="T6" fmla="*/ 0 w 491"/>
              <a:gd name="T7" fmla="*/ 0 h 5"/>
              <a:gd name="T8" fmla="*/ 491 w 491"/>
              <a:gd name="T9" fmla="*/ 5 h 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91" h="5">
                <a:moveTo>
                  <a:pt x="0" y="5"/>
                </a:moveTo>
                <a:lnTo>
                  <a:pt x="491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3321" name="Rectangle 208"/>
          <p:cNvSpPr>
            <a:spLocks noChangeArrowheads="1"/>
          </p:cNvSpPr>
          <p:nvPr/>
        </p:nvSpPr>
        <p:spPr bwMode="auto">
          <a:xfrm>
            <a:off x="1943100" y="214290"/>
            <a:ext cx="5257800" cy="5111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s-ES" sz="2800" dirty="0" smtClean="0">
                <a:solidFill>
                  <a:srgbClr val="00006A"/>
                </a:solidFill>
                <a:latin typeface="+mj-lt"/>
              </a:rPr>
              <a:t>TÍPICO REGISTRO DE ECOSONDA </a:t>
            </a:r>
            <a:endParaRPr lang="es-ES" sz="2800" dirty="0">
              <a:solidFill>
                <a:srgbClr val="00006A"/>
              </a:solidFill>
              <a:latin typeface="+mj-lt"/>
            </a:endParaRPr>
          </a:p>
        </p:txBody>
      </p:sp>
      <p:sp>
        <p:nvSpPr>
          <p:cNvPr id="13322" name="Text Box 221"/>
          <p:cNvSpPr txBox="1">
            <a:spLocks noChangeArrowheads="1"/>
          </p:cNvSpPr>
          <p:nvPr/>
        </p:nvSpPr>
        <p:spPr bwMode="auto">
          <a:xfrm>
            <a:off x="936625" y="2544763"/>
            <a:ext cx="436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1800">
                <a:solidFill>
                  <a:srgbClr val="000000"/>
                </a:solidFill>
                <a:latin typeface="Agency FB" pitchFamily="34" charset="0"/>
              </a:rPr>
              <a:t>Eco</a:t>
            </a:r>
            <a:endParaRPr lang="es-ES" sz="1800">
              <a:solidFill>
                <a:srgbClr val="000000"/>
              </a:solidFill>
              <a:latin typeface="Agency FB" pitchFamily="34" charset="0"/>
            </a:endParaRPr>
          </a:p>
        </p:txBody>
      </p:sp>
      <p:sp>
        <p:nvSpPr>
          <p:cNvPr id="13323" name="Freeform 222"/>
          <p:cNvSpPr>
            <a:spLocks/>
          </p:cNvSpPr>
          <p:nvPr/>
        </p:nvSpPr>
        <p:spPr bwMode="auto">
          <a:xfrm>
            <a:off x="1404938" y="2763838"/>
            <a:ext cx="779462" cy="7937"/>
          </a:xfrm>
          <a:custGeom>
            <a:avLst/>
            <a:gdLst>
              <a:gd name="T0" fmla="*/ 0 w 491"/>
              <a:gd name="T1" fmla="*/ 7937 h 5"/>
              <a:gd name="T2" fmla="*/ 779462 w 491"/>
              <a:gd name="T3" fmla="*/ 0 h 5"/>
              <a:gd name="T4" fmla="*/ 0 60000 65536"/>
              <a:gd name="T5" fmla="*/ 0 60000 65536"/>
              <a:gd name="T6" fmla="*/ 0 w 491"/>
              <a:gd name="T7" fmla="*/ 0 h 5"/>
              <a:gd name="T8" fmla="*/ 491 w 491"/>
              <a:gd name="T9" fmla="*/ 5 h 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91" h="5">
                <a:moveTo>
                  <a:pt x="0" y="5"/>
                </a:moveTo>
                <a:lnTo>
                  <a:pt x="491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3324" name="Line 223"/>
          <p:cNvSpPr>
            <a:spLocks noChangeShapeType="1"/>
          </p:cNvSpPr>
          <p:nvPr/>
        </p:nvSpPr>
        <p:spPr bwMode="auto">
          <a:xfrm>
            <a:off x="3200400" y="1235075"/>
            <a:ext cx="0" cy="5334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3325" name="Text Box 224"/>
          <p:cNvSpPr txBox="1">
            <a:spLocks noChangeArrowheads="1"/>
          </p:cNvSpPr>
          <p:nvPr/>
        </p:nvSpPr>
        <p:spPr bwMode="auto">
          <a:xfrm>
            <a:off x="3511550" y="1311275"/>
            <a:ext cx="1703392" cy="3762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es-ES_tradnl" sz="1800" dirty="0">
                <a:solidFill>
                  <a:srgbClr val="000000"/>
                </a:solidFill>
                <a:latin typeface="Agency FB" pitchFamily="34" charset="0"/>
              </a:rPr>
              <a:t>Profundidad</a:t>
            </a:r>
            <a:endParaRPr lang="es-ES" sz="1800" dirty="0">
              <a:solidFill>
                <a:srgbClr val="00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2928926" y="242870"/>
            <a:ext cx="3167074" cy="6858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es-MX" sz="4000" dirty="0" smtClean="0"/>
              <a:t>OPERACIÓN</a:t>
            </a:r>
            <a:endParaRPr lang="es-ES" sz="4000" dirty="0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133476"/>
            <a:ext cx="7772400" cy="536735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MX" sz="1800" b="1" u="sng" dirty="0" smtClean="0"/>
              <a:t>Reporte de profundidad</a:t>
            </a:r>
            <a:r>
              <a:rPr lang="es-MX" sz="1800" b="1" dirty="0" smtClean="0"/>
              <a:t>:</a:t>
            </a:r>
            <a:endParaRPr lang="es-MX" sz="1800" b="1" u="sng" dirty="0" smtClean="0"/>
          </a:p>
          <a:p>
            <a:pPr lvl="1" algn="just" eaLnBrk="1" hangingPunct="1">
              <a:lnSpc>
                <a:spcPct val="90000"/>
              </a:lnSpc>
            </a:pPr>
            <a:r>
              <a:rPr lang="es-ES" sz="1800" dirty="0" smtClean="0">
                <a:cs typeface="Arial" charset="0"/>
              </a:rPr>
              <a:t>Las lecturas del ecosonda se deben informar como </a:t>
            </a:r>
            <a:r>
              <a:rPr lang="es-ES" sz="1800" b="1" dirty="0" smtClean="0">
                <a:cs typeface="Arial" charset="0"/>
              </a:rPr>
              <a:t>profundidad</a:t>
            </a:r>
            <a:r>
              <a:rPr lang="es-ES" sz="1800" dirty="0" smtClean="0">
                <a:cs typeface="Arial" charset="0"/>
              </a:rPr>
              <a:t>, nunca como </a:t>
            </a:r>
            <a:r>
              <a:rPr lang="es-ES" sz="1800" b="1" dirty="0" smtClean="0">
                <a:cs typeface="Arial" charset="0"/>
              </a:rPr>
              <a:t>sonda</a:t>
            </a:r>
            <a:r>
              <a:rPr lang="es-ES" sz="1800" dirty="0" smtClean="0">
                <a:cs typeface="Arial" charset="0"/>
              </a:rPr>
              <a:t>, debido a que se puede confundir como “Fondo”.  Ejemplo: “Profundidad 10 metros” y cuando corresponda “Profundidad 10 metros bajo la quilla”.</a:t>
            </a:r>
            <a:endParaRPr lang="es-MX" sz="1800" dirty="0" smtClean="0">
              <a:cs typeface="Arial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MX" sz="1800" b="1" u="sng" dirty="0" smtClean="0">
                <a:cs typeface="Times New Roman" pitchFamily="18" charset="0"/>
              </a:rPr>
              <a:t>Reporte estándar</a:t>
            </a:r>
            <a:r>
              <a:rPr lang="es-MX" sz="1800" b="1" dirty="0" smtClean="0">
                <a:cs typeface="Times New Roman" pitchFamily="18" charset="0"/>
              </a:rPr>
              <a:t>:</a:t>
            </a:r>
            <a:endParaRPr lang="es-MX" sz="1800" b="1" u="sng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MX" sz="1800" dirty="0" smtClean="0">
                <a:cs typeface="Arial" charset="0"/>
              </a:rPr>
              <a:t>E</a:t>
            </a:r>
            <a:r>
              <a:rPr lang="es-ES" sz="1800" dirty="0" err="1" smtClean="0">
                <a:cs typeface="Arial" charset="0"/>
              </a:rPr>
              <a:t>ntre</a:t>
            </a:r>
            <a:r>
              <a:rPr lang="es-ES" sz="1800" dirty="0" smtClean="0">
                <a:cs typeface="Arial" charset="0"/>
              </a:rPr>
              <a:t> 0 - 20 metros</a:t>
            </a:r>
            <a:r>
              <a:rPr lang="es-MX" sz="1800" dirty="0" smtClean="0">
                <a:cs typeface="Arial" charset="0"/>
              </a:rPr>
              <a:t>		</a:t>
            </a:r>
            <a:r>
              <a:rPr lang="es-ES" sz="1800" dirty="0" smtClean="0">
                <a:cs typeface="Arial" charset="0"/>
              </a:rPr>
              <a:t>: cada 1 minuto.</a:t>
            </a:r>
            <a:endParaRPr lang="es-ES" sz="1800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MX" sz="1800" dirty="0" smtClean="0">
                <a:cs typeface="Arial" charset="0"/>
              </a:rPr>
              <a:t>E</a:t>
            </a:r>
            <a:r>
              <a:rPr lang="es-ES" sz="1800" dirty="0" err="1" smtClean="0">
                <a:cs typeface="Arial" charset="0"/>
              </a:rPr>
              <a:t>ntre</a:t>
            </a:r>
            <a:r>
              <a:rPr lang="es-ES" sz="1800" dirty="0" smtClean="0">
                <a:cs typeface="Arial" charset="0"/>
              </a:rPr>
              <a:t> 20 - 40 metros		: cada 5 minutos.</a:t>
            </a:r>
            <a:endParaRPr lang="es-ES" sz="1800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MX" sz="1800" dirty="0" smtClean="0">
                <a:cs typeface="Times New Roman" pitchFamily="18" charset="0"/>
              </a:rPr>
              <a:t>S</a:t>
            </a:r>
            <a:r>
              <a:rPr lang="es-ES" sz="1800" dirty="0" smtClean="0">
                <a:cs typeface="Times New Roman" pitchFamily="18" charset="0"/>
              </a:rPr>
              <a:t>obre 40 metros</a:t>
            </a:r>
            <a:r>
              <a:rPr lang="es-MX" sz="1800" dirty="0" smtClean="0">
                <a:cs typeface="Times New Roman" pitchFamily="18" charset="0"/>
              </a:rPr>
              <a:t>		: </a:t>
            </a:r>
            <a:r>
              <a:rPr lang="es-ES" sz="1800" dirty="0" smtClean="0">
                <a:cs typeface="Times New Roman" pitchFamily="18" charset="0"/>
              </a:rPr>
              <a:t>cada 10 minutos.</a:t>
            </a:r>
          </a:p>
          <a:p>
            <a:pPr lvl="1" algn="just" eaLnBrk="1" hangingPunct="1">
              <a:lnSpc>
                <a:spcPct val="90000"/>
              </a:lnSpc>
              <a:buNone/>
            </a:pPr>
            <a:endParaRPr lang="es-MX" sz="1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ES" sz="1800" dirty="0" smtClean="0">
                <a:cs typeface="Arial" charset="0"/>
              </a:rPr>
              <a:t>Empleos de sufijos para el reporte estándar. El operador deberá anteponer la palabra profundidad con aumentando, pareja, disminuyendo o mínima bajo la quilla. Ejemplo: profundidad 10 metros aumentando.</a:t>
            </a:r>
            <a:endParaRPr lang="es-MX" sz="1800" dirty="0" smtClean="0">
              <a:cs typeface="Arial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ES" sz="1800" dirty="0" smtClean="0">
                <a:cs typeface="Times New Roman" pitchFamily="18" charset="0"/>
              </a:rPr>
              <a:t>Reunión informativa y de coordinación </a:t>
            </a:r>
            <a:r>
              <a:rPr lang="es-ES" sz="1800" b="1" dirty="0" smtClean="0">
                <a:cs typeface="Times New Roman" pitchFamily="18" charset="0"/>
              </a:rPr>
              <a:t>(</a:t>
            </a:r>
            <a:r>
              <a:rPr lang="es-ES" sz="1800" b="1" dirty="0" err="1" smtClean="0">
                <a:cs typeface="Times New Roman" pitchFamily="18" charset="0"/>
              </a:rPr>
              <a:t>Briefing</a:t>
            </a:r>
            <a:r>
              <a:rPr lang="es-ES" sz="1800" b="1" dirty="0" smtClean="0">
                <a:cs typeface="Times New Roman" pitchFamily="18" charset="0"/>
              </a:rPr>
              <a:t>). </a:t>
            </a:r>
            <a:endParaRPr lang="es-MX" sz="1800" b="1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MX" sz="1800" dirty="0" smtClean="0">
                <a:cs typeface="Times New Roman" pitchFamily="18" charset="0"/>
              </a:rPr>
              <a:t>M</a:t>
            </a:r>
            <a:r>
              <a:rPr lang="es-ES" sz="1800" dirty="0" smtClean="0">
                <a:cs typeface="Times New Roman" pitchFamily="18" charset="0"/>
              </a:rPr>
              <a:t>edición de profundidad desde la línea de flotación o desde el transductor </a:t>
            </a:r>
            <a:endParaRPr lang="es-MX" sz="1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ES" sz="1800" dirty="0" smtClean="0">
                <a:cs typeface="Times New Roman" pitchFamily="18" charset="0"/>
              </a:rPr>
              <a:t>Unidad de medida para el reporte </a:t>
            </a:r>
            <a:endParaRPr lang="es-MX" sz="1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ES" sz="1800" dirty="0" smtClean="0">
                <a:cs typeface="Times New Roman" pitchFamily="18" charset="0"/>
              </a:rPr>
              <a:t>Anotación en el registro del ecosonda. </a:t>
            </a:r>
            <a:endParaRPr lang="es-MX" sz="1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ES" sz="1800" dirty="0" smtClean="0">
                <a:cs typeface="Arial" charset="0"/>
              </a:rPr>
              <a:t>Corrección por separación del transductor.</a:t>
            </a:r>
            <a:endParaRPr lang="es-ES" sz="18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747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47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747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s-ES" sz="3600" b="1" dirty="0" smtClean="0">
                <a:cs typeface="Times New Roman" pitchFamily="18" charset="0"/>
              </a:rPr>
              <a:t>OCASIONES PARA CALIBRAR EL ECOSONDA</a:t>
            </a:r>
            <a:r>
              <a:rPr lang="es-ES" sz="3600" dirty="0" smtClean="0"/>
              <a:t> 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124076"/>
            <a:ext cx="7772400" cy="294799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just" eaLnBrk="1" hangingPunct="1"/>
            <a:r>
              <a:rPr lang="es-ES" dirty="0" smtClean="0">
                <a:cs typeface="Arial" charset="0"/>
              </a:rPr>
              <a:t>Al término de su reacondicionamiento.</a:t>
            </a:r>
            <a:endParaRPr lang="es-ES_tradnl" dirty="0" smtClean="0">
              <a:cs typeface="Arial" charset="0"/>
            </a:endParaRPr>
          </a:p>
          <a:p>
            <a:pPr algn="just" eaLnBrk="1" hangingPunct="1"/>
            <a:r>
              <a:rPr lang="es-ES" dirty="0" smtClean="0">
                <a:cs typeface="Arial" charset="0"/>
              </a:rPr>
              <a:t>Cuando cualquier parte del equipo es cambiada.</a:t>
            </a:r>
            <a:endParaRPr lang="es-ES_tradnl" dirty="0" smtClean="0">
              <a:cs typeface="Arial" charset="0"/>
            </a:endParaRPr>
          </a:p>
          <a:p>
            <a:pPr algn="just" eaLnBrk="1" hangingPunct="1"/>
            <a:r>
              <a:rPr lang="es-ES" dirty="0" smtClean="0">
                <a:cs typeface="Arial" charset="0"/>
              </a:rPr>
              <a:t>Si hay duda sobre su exactitud.</a:t>
            </a:r>
            <a:endParaRPr lang="es-ES_tradnl" dirty="0" smtClean="0">
              <a:cs typeface="Arial" charset="0"/>
            </a:endParaRPr>
          </a:p>
          <a:p>
            <a:pPr algn="just" eaLnBrk="1" hangingPunct="1"/>
            <a:r>
              <a:rPr lang="es-ES" dirty="0" smtClean="0">
                <a:cs typeface="Times New Roman" pitchFamily="18" charset="0"/>
              </a:rPr>
              <a:t>Cada año.</a:t>
            </a:r>
            <a:r>
              <a:rPr lang="es-ES" dirty="0" smtClean="0"/>
              <a:t>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 smtClean="0"/>
              <a:t>Navegación</a:t>
            </a:r>
          </a:p>
        </p:txBody>
      </p:sp>
      <p:sp>
        <p:nvSpPr>
          <p:cNvPr id="1843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DEEDA98-46CC-4F28-B1D6-EC53E0A91003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2214546" y="304800"/>
            <a:ext cx="4657744" cy="609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s-ES_tradnl" b="1" dirty="0" smtClean="0"/>
              <a:t>CONSIDERACIONES</a:t>
            </a:r>
            <a:endParaRPr lang="es-ES" b="1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772400" cy="5572148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s-ES_tradnl" sz="1800" b="1" u="sng" dirty="0" smtClean="0">
                <a:cs typeface="Times New Roman" pitchFamily="18" charset="0"/>
              </a:rPr>
              <a:t>I</a:t>
            </a:r>
            <a:r>
              <a:rPr lang="es-ES" sz="1800" b="1" u="sng" dirty="0" err="1" smtClean="0">
                <a:cs typeface="Times New Roman" pitchFamily="18" charset="0"/>
              </a:rPr>
              <a:t>nterpretación</a:t>
            </a:r>
            <a:r>
              <a:rPr lang="es-ES" sz="1800" b="1" u="sng" dirty="0" smtClean="0">
                <a:cs typeface="Times New Roman" pitchFamily="18" charset="0"/>
              </a:rPr>
              <a:t> del sondaje</a:t>
            </a:r>
            <a:r>
              <a:rPr lang="es-ES" sz="1800" b="1" dirty="0" smtClean="0">
                <a:cs typeface="Times New Roman" pitchFamily="18" charset="0"/>
              </a:rPr>
              <a:t>.</a:t>
            </a:r>
            <a:r>
              <a:rPr lang="es-ES" sz="1800" dirty="0" smtClean="0"/>
              <a:t> </a:t>
            </a:r>
            <a:endParaRPr lang="es-ES_tradnl" sz="1800" dirty="0" smtClean="0"/>
          </a:p>
          <a:p>
            <a:pPr lvl="1" eaLnBrk="1" hangingPunct="1"/>
            <a:r>
              <a:rPr lang="es-ES_tradnl" sz="1800" dirty="0" smtClean="0"/>
              <a:t>Tipo de fondo.</a:t>
            </a:r>
          </a:p>
          <a:p>
            <a:pPr eaLnBrk="1" hangingPunct="1"/>
            <a:r>
              <a:rPr lang="es-ES" sz="1800" b="1" u="sng" dirty="0" smtClean="0">
                <a:cs typeface="Times New Roman" pitchFamily="18" charset="0"/>
              </a:rPr>
              <a:t>Ecos Falsos Inferiores</a:t>
            </a:r>
            <a:endParaRPr lang="es-ES_tradnl" sz="1800" u="sng" dirty="0" smtClean="0"/>
          </a:p>
          <a:p>
            <a:pPr eaLnBrk="1" hangingPunct="1"/>
            <a:r>
              <a:rPr lang="es-ES_tradnl" sz="1800" dirty="0" smtClean="0">
                <a:cs typeface="Times New Roman" pitchFamily="18" charset="0"/>
              </a:rPr>
              <a:t>3</a:t>
            </a:r>
            <a:r>
              <a:rPr lang="es-ES" sz="1800" dirty="0" smtClean="0">
                <a:cs typeface="Times New Roman" pitchFamily="18" charset="0"/>
              </a:rPr>
              <a:t>0 metros en una escala de 450 metros podría significar un sonda de 30, 480 (450 + 30) o aún 930 (450 + 450 + 30) metros.</a:t>
            </a:r>
            <a:r>
              <a:rPr lang="es-ES" sz="1800" dirty="0" smtClean="0"/>
              <a:t> </a:t>
            </a:r>
            <a:endParaRPr lang="es-ES_tradnl" sz="1800" dirty="0" smtClean="0"/>
          </a:p>
          <a:p>
            <a:pPr eaLnBrk="1" hangingPunct="1"/>
            <a:r>
              <a:rPr lang="es-ES" sz="1800" b="1" u="sng" dirty="0" smtClean="0">
                <a:cs typeface="Times New Roman" pitchFamily="18" charset="0"/>
              </a:rPr>
              <a:t>Ecos reflejados</a:t>
            </a:r>
            <a:r>
              <a:rPr lang="es-ES" sz="1800" u="sng" dirty="0" smtClean="0"/>
              <a:t> </a:t>
            </a:r>
            <a:endParaRPr lang="es-ES_tradnl" sz="1800" u="sng" dirty="0" smtClean="0"/>
          </a:p>
          <a:p>
            <a:pPr eaLnBrk="1" hangingPunct="1"/>
            <a:r>
              <a:rPr lang="es-ES" sz="1800" b="1" u="sng" dirty="0" smtClean="0">
                <a:cs typeface="Times New Roman" pitchFamily="18" charset="0"/>
              </a:rPr>
              <a:t>Otros ecos falsos</a:t>
            </a:r>
            <a:r>
              <a:rPr lang="es-ES" sz="1800" u="sng" dirty="0" smtClean="0"/>
              <a:t> </a:t>
            </a:r>
            <a:endParaRPr lang="es-ES_tradnl" sz="1800" u="sng" dirty="0" smtClean="0"/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Peces.</a:t>
            </a:r>
            <a:r>
              <a:rPr lang="es-ES" sz="1800" dirty="0" smtClean="0"/>
              <a:t> </a:t>
            </a:r>
            <a:endParaRPr lang="es-ES_tradnl" sz="1800" dirty="0" smtClean="0"/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Capas en el agua.</a:t>
            </a:r>
            <a:r>
              <a:rPr lang="es-ES" sz="1800" dirty="0" smtClean="0"/>
              <a:t> </a:t>
            </a:r>
            <a:endParaRPr lang="es-ES_tradnl" sz="1800" dirty="0" smtClean="0"/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Corrientes verticales submarinas. </a:t>
            </a:r>
            <a:endParaRPr lang="es-ES_tradnl" sz="1800" dirty="0" smtClean="0">
              <a:cs typeface="Times New Roman" pitchFamily="18" charset="0"/>
            </a:endParaRPr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Alga marina. </a:t>
            </a:r>
            <a:endParaRPr lang="es-ES_tradnl" sz="1800" dirty="0" smtClean="0">
              <a:cs typeface="Times New Roman" pitchFamily="18" charset="0"/>
            </a:endParaRPr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Ecos laterales. </a:t>
            </a:r>
            <a:endParaRPr lang="es-ES_tradnl" sz="1800" dirty="0" smtClean="0">
              <a:cs typeface="Times New Roman" pitchFamily="18" charset="0"/>
            </a:endParaRPr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Turbulencia. </a:t>
            </a:r>
            <a:endParaRPr lang="es-ES_tradnl" sz="1800" dirty="0" smtClean="0">
              <a:cs typeface="Times New Roman" pitchFamily="18" charset="0"/>
            </a:endParaRPr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Ecos artificiales</a:t>
            </a:r>
            <a:r>
              <a:rPr lang="es-ES" sz="1800" b="1" dirty="0" smtClean="0">
                <a:cs typeface="Times New Roman" pitchFamily="18" charset="0"/>
              </a:rPr>
              <a:t>.</a:t>
            </a:r>
            <a:r>
              <a:rPr lang="es-ES" sz="1800" dirty="0" smtClean="0"/>
              <a:t> </a:t>
            </a:r>
            <a:endParaRPr lang="es-ES_tradnl" sz="1800" dirty="0" smtClean="0"/>
          </a:p>
          <a:p>
            <a:pPr eaLnBrk="1" hangingPunct="1"/>
            <a:r>
              <a:rPr lang="es-ES" sz="1800" b="1" u="sng" dirty="0" smtClean="0">
                <a:cs typeface="Times New Roman" pitchFamily="18" charset="0"/>
              </a:rPr>
              <a:t>Ecos Débiles</a:t>
            </a:r>
            <a:r>
              <a:rPr lang="es-ES" sz="1800" u="sng" dirty="0" smtClean="0"/>
              <a:t> </a:t>
            </a:r>
            <a:endParaRPr lang="es-ES_tradnl" sz="1800" u="sng" dirty="0" smtClean="0"/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Interferencia de ruido de agua:</a:t>
            </a:r>
            <a:r>
              <a:rPr lang="es-ES" sz="1800" dirty="0" smtClean="0"/>
              <a:t> </a:t>
            </a:r>
            <a:endParaRPr lang="es-ES_tradnl" sz="1800" dirty="0" smtClean="0"/>
          </a:p>
          <a:p>
            <a:pPr lvl="1" eaLnBrk="1" hangingPunct="1"/>
            <a:r>
              <a:rPr lang="es-ES" sz="1800" dirty="0" smtClean="0">
                <a:cs typeface="Times New Roman" pitchFamily="18" charset="0"/>
              </a:rPr>
              <a:t>Aireación</a:t>
            </a:r>
            <a:endParaRPr lang="es-ES" sz="18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819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19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19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19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819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819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192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4"/>
          <p:cNvSpPr>
            <a:spLocks noChangeArrowheads="1"/>
          </p:cNvSpPr>
          <p:nvPr/>
        </p:nvSpPr>
        <p:spPr bwMode="auto">
          <a:xfrm>
            <a:off x="642910" y="2753219"/>
            <a:ext cx="6629400" cy="3810000"/>
          </a:xfrm>
          <a:prstGeom prst="rect">
            <a:avLst/>
          </a:prstGeom>
          <a:solidFill>
            <a:srgbClr val="EBEB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9461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381000"/>
            <a:ext cx="4267200" cy="609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s-ES_tradnl" sz="4000" dirty="0" smtClean="0"/>
              <a:t>ECO REFLEJADO</a:t>
            </a:r>
            <a:endParaRPr lang="es-ES" sz="4000" dirty="0" smtClean="0"/>
          </a:p>
        </p:txBody>
      </p:sp>
      <p:sp>
        <p:nvSpPr>
          <p:cNvPr id="19462" name="Rectangle 4"/>
          <p:cNvSpPr>
            <a:spLocks noChangeArrowheads="1"/>
          </p:cNvSpPr>
          <p:nvPr/>
        </p:nvSpPr>
        <p:spPr bwMode="auto">
          <a:xfrm>
            <a:off x="2646363" y="2309813"/>
            <a:ext cx="434975" cy="217487"/>
          </a:xfrm>
          <a:prstGeom prst="rect">
            <a:avLst/>
          </a:prstGeom>
          <a:solidFill>
            <a:srgbClr val="B2B2B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63" name="Freeform 5"/>
          <p:cNvSpPr>
            <a:spLocks/>
          </p:cNvSpPr>
          <p:nvPr/>
        </p:nvSpPr>
        <p:spPr bwMode="auto">
          <a:xfrm>
            <a:off x="2646363" y="2092325"/>
            <a:ext cx="290512" cy="217488"/>
          </a:xfrm>
          <a:custGeom>
            <a:avLst/>
            <a:gdLst>
              <a:gd name="T0" fmla="*/ 290512 w 240"/>
              <a:gd name="T1" fmla="*/ 217488 h 180"/>
              <a:gd name="T2" fmla="*/ 145256 w 240"/>
              <a:gd name="T3" fmla="*/ 0 h 180"/>
              <a:gd name="T4" fmla="*/ 0 w 240"/>
              <a:gd name="T5" fmla="*/ 0 h 180"/>
              <a:gd name="T6" fmla="*/ 145256 w 240"/>
              <a:gd name="T7" fmla="*/ 217488 h 180"/>
              <a:gd name="T8" fmla="*/ 290512 w 240"/>
              <a:gd name="T9" fmla="*/ 217488 h 1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40"/>
              <a:gd name="T16" fmla="*/ 0 h 180"/>
              <a:gd name="T17" fmla="*/ 240 w 240"/>
              <a:gd name="T18" fmla="*/ 180 h 1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40" h="180">
                <a:moveTo>
                  <a:pt x="240" y="180"/>
                </a:moveTo>
                <a:lnTo>
                  <a:pt x="120" y="0"/>
                </a:lnTo>
                <a:lnTo>
                  <a:pt x="0" y="0"/>
                </a:lnTo>
                <a:lnTo>
                  <a:pt x="120" y="180"/>
                </a:lnTo>
                <a:lnTo>
                  <a:pt x="240" y="180"/>
                </a:lnTo>
                <a:close/>
              </a:path>
            </a:pathLst>
          </a:custGeom>
          <a:solidFill>
            <a:srgbClr val="FF33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64" name="Rectangle 6"/>
          <p:cNvSpPr>
            <a:spLocks noChangeArrowheads="1"/>
          </p:cNvSpPr>
          <p:nvPr/>
        </p:nvSpPr>
        <p:spPr bwMode="auto">
          <a:xfrm>
            <a:off x="3662363" y="2527300"/>
            <a:ext cx="434975" cy="4365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65" name="Rectangle 7"/>
          <p:cNvSpPr>
            <a:spLocks noChangeArrowheads="1"/>
          </p:cNvSpPr>
          <p:nvPr/>
        </p:nvSpPr>
        <p:spPr bwMode="auto">
          <a:xfrm>
            <a:off x="4097338" y="2527300"/>
            <a:ext cx="434975" cy="4365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66" name="Line 8"/>
          <p:cNvSpPr>
            <a:spLocks noChangeShapeType="1"/>
          </p:cNvSpPr>
          <p:nvPr/>
        </p:nvSpPr>
        <p:spPr bwMode="auto">
          <a:xfrm>
            <a:off x="714348" y="2743200"/>
            <a:ext cx="6553200" cy="31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67" name="Rectangle 9"/>
          <p:cNvSpPr>
            <a:spLocks noChangeArrowheads="1"/>
          </p:cNvSpPr>
          <p:nvPr/>
        </p:nvSpPr>
        <p:spPr bwMode="auto">
          <a:xfrm>
            <a:off x="4532313" y="2527300"/>
            <a:ext cx="436562" cy="436563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68" name="Freeform 10"/>
          <p:cNvSpPr>
            <a:spLocks/>
          </p:cNvSpPr>
          <p:nvPr/>
        </p:nvSpPr>
        <p:spPr bwMode="auto">
          <a:xfrm>
            <a:off x="2293938" y="2527300"/>
            <a:ext cx="3400425" cy="436563"/>
          </a:xfrm>
          <a:custGeom>
            <a:avLst/>
            <a:gdLst>
              <a:gd name="T0" fmla="*/ 787505 w 2811"/>
              <a:gd name="T1" fmla="*/ 436563 h 360"/>
              <a:gd name="T2" fmla="*/ 3110101 w 2811"/>
              <a:gd name="T3" fmla="*/ 436563 h 360"/>
              <a:gd name="T4" fmla="*/ 3400425 w 2811"/>
              <a:gd name="T5" fmla="*/ 0 h 360"/>
              <a:gd name="T6" fmla="*/ 2830663 w 2811"/>
              <a:gd name="T7" fmla="*/ 44869 h 360"/>
              <a:gd name="T8" fmla="*/ 2830663 w 2811"/>
              <a:gd name="T9" fmla="*/ 99439 h 360"/>
              <a:gd name="T10" fmla="*/ 0 w 2811"/>
              <a:gd name="T11" fmla="*/ 99439 h 360"/>
              <a:gd name="T12" fmla="*/ 206856 w 2811"/>
              <a:gd name="T13" fmla="*/ 436563 h 360"/>
              <a:gd name="T14" fmla="*/ 2964938 w 2811"/>
              <a:gd name="T15" fmla="*/ 436563 h 36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11"/>
              <a:gd name="T25" fmla="*/ 0 h 360"/>
              <a:gd name="T26" fmla="*/ 2811 w 2811"/>
              <a:gd name="T27" fmla="*/ 360 h 36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11" h="360">
                <a:moveTo>
                  <a:pt x="651" y="360"/>
                </a:moveTo>
                <a:lnTo>
                  <a:pt x="2571" y="360"/>
                </a:lnTo>
                <a:lnTo>
                  <a:pt x="2811" y="0"/>
                </a:lnTo>
                <a:lnTo>
                  <a:pt x="2340" y="37"/>
                </a:lnTo>
                <a:lnTo>
                  <a:pt x="2340" y="82"/>
                </a:lnTo>
                <a:lnTo>
                  <a:pt x="0" y="82"/>
                </a:lnTo>
                <a:lnTo>
                  <a:pt x="171" y="360"/>
                </a:lnTo>
                <a:lnTo>
                  <a:pt x="2451" y="360"/>
                </a:lnTo>
              </a:path>
            </a:pathLst>
          </a:custGeom>
          <a:solidFill>
            <a:srgbClr val="B2B2B2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69" name="Freeform 12"/>
          <p:cNvSpPr>
            <a:spLocks/>
          </p:cNvSpPr>
          <p:nvPr/>
        </p:nvSpPr>
        <p:spPr bwMode="auto">
          <a:xfrm>
            <a:off x="2640013" y="2419350"/>
            <a:ext cx="796925" cy="207963"/>
          </a:xfrm>
          <a:custGeom>
            <a:avLst/>
            <a:gdLst>
              <a:gd name="T0" fmla="*/ 788473 w 660"/>
              <a:gd name="T1" fmla="*/ 199499 h 172"/>
              <a:gd name="T2" fmla="*/ 796925 w 660"/>
              <a:gd name="T3" fmla="*/ 0 h 172"/>
              <a:gd name="T4" fmla="*/ 0 w 660"/>
              <a:gd name="T5" fmla="*/ 0 h 172"/>
              <a:gd name="T6" fmla="*/ 0 w 660"/>
              <a:gd name="T7" fmla="*/ 207963 h 172"/>
              <a:gd name="T8" fmla="*/ 788473 w 660"/>
              <a:gd name="T9" fmla="*/ 199499 h 1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0"/>
              <a:gd name="T16" fmla="*/ 0 h 172"/>
              <a:gd name="T17" fmla="*/ 660 w 660"/>
              <a:gd name="T18" fmla="*/ 172 h 1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0" h="172">
                <a:moveTo>
                  <a:pt x="653" y="165"/>
                </a:moveTo>
                <a:lnTo>
                  <a:pt x="660" y="0"/>
                </a:lnTo>
                <a:lnTo>
                  <a:pt x="0" y="0"/>
                </a:lnTo>
                <a:lnTo>
                  <a:pt x="0" y="172"/>
                </a:lnTo>
                <a:lnTo>
                  <a:pt x="653" y="165"/>
                </a:lnTo>
                <a:close/>
              </a:path>
            </a:pathLst>
          </a:custGeom>
          <a:solidFill>
            <a:srgbClr val="B2B2B2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70" name="Freeform 13"/>
          <p:cNvSpPr>
            <a:spLocks/>
          </p:cNvSpPr>
          <p:nvPr/>
        </p:nvSpPr>
        <p:spPr bwMode="auto">
          <a:xfrm>
            <a:off x="3084513" y="2246313"/>
            <a:ext cx="352425" cy="173037"/>
          </a:xfrm>
          <a:custGeom>
            <a:avLst/>
            <a:gdLst>
              <a:gd name="T0" fmla="*/ 343976 w 292"/>
              <a:gd name="T1" fmla="*/ 173037 h 143"/>
              <a:gd name="T2" fmla="*/ 352425 w 292"/>
              <a:gd name="T3" fmla="*/ 0 h 143"/>
              <a:gd name="T4" fmla="*/ 8449 w 292"/>
              <a:gd name="T5" fmla="*/ 0 h 143"/>
              <a:gd name="T6" fmla="*/ 0 w 292"/>
              <a:gd name="T7" fmla="*/ 163357 h 143"/>
              <a:gd name="T8" fmla="*/ 343976 w 292"/>
              <a:gd name="T9" fmla="*/ 173037 h 1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92"/>
              <a:gd name="T16" fmla="*/ 0 h 143"/>
              <a:gd name="T17" fmla="*/ 292 w 292"/>
              <a:gd name="T18" fmla="*/ 143 h 14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92" h="143">
                <a:moveTo>
                  <a:pt x="285" y="143"/>
                </a:moveTo>
                <a:lnTo>
                  <a:pt x="292" y="0"/>
                </a:lnTo>
                <a:lnTo>
                  <a:pt x="7" y="0"/>
                </a:lnTo>
                <a:lnTo>
                  <a:pt x="0" y="135"/>
                </a:lnTo>
                <a:lnTo>
                  <a:pt x="285" y="143"/>
                </a:lnTo>
                <a:close/>
              </a:path>
            </a:pathLst>
          </a:custGeom>
          <a:solidFill>
            <a:srgbClr val="B2B2B2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71" name="Freeform 14"/>
          <p:cNvSpPr>
            <a:spLocks/>
          </p:cNvSpPr>
          <p:nvPr/>
        </p:nvSpPr>
        <p:spPr bwMode="auto">
          <a:xfrm>
            <a:off x="3082925" y="1603375"/>
            <a:ext cx="1588" cy="708025"/>
          </a:xfrm>
          <a:custGeom>
            <a:avLst/>
            <a:gdLst>
              <a:gd name="T0" fmla="*/ 0 w 1"/>
              <a:gd name="T1" fmla="*/ 708025 h 446"/>
              <a:gd name="T2" fmla="*/ 1588 w 1"/>
              <a:gd name="T3" fmla="*/ 0 h 446"/>
              <a:gd name="T4" fmla="*/ 0 60000 65536"/>
              <a:gd name="T5" fmla="*/ 0 60000 65536"/>
              <a:gd name="T6" fmla="*/ 0 w 1"/>
              <a:gd name="T7" fmla="*/ 0 h 446"/>
              <a:gd name="T8" fmla="*/ 1 w 1"/>
              <a:gd name="T9" fmla="*/ 446 h 44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46">
                <a:moveTo>
                  <a:pt x="0" y="446"/>
                </a:moveTo>
                <a:lnTo>
                  <a:pt x="1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72" name="Rectangle 15"/>
          <p:cNvSpPr>
            <a:spLocks noChangeArrowheads="1"/>
          </p:cNvSpPr>
          <p:nvPr/>
        </p:nvSpPr>
        <p:spPr bwMode="auto">
          <a:xfrm>
            <a:off x="3662363" y="2309813"/>
            <a:ext cx="434975" cy="21748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73" name="Rectangle 16"/>
          <p:cNvSpPr>
            <a:spLocks noChangeArrowheads="1"/>
          </p:cNvSpPr>
          <p:nvPr/>
        </p:nvSpPr>
        <p:spPr bwMode="auto">
          <a:xfrm>
            <a:off x="4097338" y="2309813"/>
            <a:ext cx="434975" cy="21748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74" name="Rectangle 17"/>
          <p:cNvSpPr>
            <a:spLocks noChangeArrowheads="1"/>
          </p:cNvSpPr>
          <p:nvPr/>
        </p:nvSpPr>
        <p:spPr bwMode="auto">
          <a:xfrm>
            <a:off x="4532313" y="2309813"/>
            <a:ext cx="436562" cy="21748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9475" name="Freeform 18"/>
          <p:cNvSpPr>
            <a:spLocks/>
          </p:cNvSpPr>
          <p:nvPr/>
        </p:nvSpPr>
        <p:spPr bwMode="auto">
          <a:xfrm>
            <a:off x="3428991" y="3000372"/>
            <a:ext cx="857257" cy="2857520"/>
          </a:xfrm>
          <a:custGeom>
            <a:avLst/>
            <a:gdLst>
              <a:gd name="T0" fmla="*/ 434640 w 380"/>
              <a:gd name="T1" fmla="*/ 0 h 2880"/>
              <a:gd name="T2" fmla="*/ 434640 w 380"/>
              <a:gd name="T3" fmla="*/ 3482975 h 2880"/>
              <a:gd name="T4" fmla="*/ 289760 w 380"/>
              <a:gd name="T5" fmla="*/ 0 h 2880"/>
              <a:gd name="T6" fmla="*/ 144880 w 380"/>
              <a:gd name="T7" fmla="*/ 3482975 h 2880"/>
              <a:gd name="T8" fmla="*/ 0 w 380"/>
              <a:gd name="T9" fmla="*/ 0 h 288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80"/>
              <a:gd name="T16" fmla="*/ 0 h 2880"/>
              <a:gd name="T17" fmla="*/ 380 w 380"/>
              <a:gd name="T18" fmla="*/ 2880 h 288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80" h="2880">
                <a:moveTo>
                  <a:pt x="360" y="0"/>
                </a:moveTo>
                <a:cubicBezTo>
                  <a:pt x="370" y="1440"/>
                  <a:pt x="380" y="2880"/>
                  <a:pt x="360" y="2880"/>
                </a:cubicBezTo>
                <a:cubicBezTo>
                  <a:pt x="340" y="2880"/>
                  <a:pt x="280" y="0"/>
                  <a:pt x="240" y="0"/>
                </a:cubicBezTo>
                <a:cubicBezTo>
                  <a:pt x="200" y="0"/>
                  <a:pt x="160" y="2880"/>
                  <a:pt x="120" y="2880"/>
                </a:cubicBezTo>
                <a:cubicBezTo>
                  <a:pt x="80" y="2880"/>
                  <a:pt x="20" y="480"/>
                  <a:pt x="0" y="0"/>
                </a:cubicBezTo>
              </a:path>
            </a:pathLst>
          </a:custGeom>
          <a:noFill/>
          <a:ln w="19050" cmpd="sng">
            <a:solidFill>
              <a:srgbClr val="FF3300"/>
            </a:solidFill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9476" name="Text Box 19"/>
          <p:cNvSpPr txBox="1">
            <a:spLocks noChangeArrowheads="1"/>
          </p:cNvSpPr>
          <p:nvPr/>
        </p:nvSpPr>
        <p:spPr bwMode="auto">
          <a:xfrm>
            <a:off x="5181600" y="3429000"/>
            <a:ext cx="2033606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s-ES" sz="1800" dirty="0"/>
              <a:t>Primer eco (real)</a:t>
            </a:r>
          </a:p>
        </p:txBody>
      </p:sp>
      <p:sp>
        <p:nvSpPr>
          <p:cNvPr id="19477" name="Text Box 20"/>
          <p:cNvSpPr txBox="1">
            <a:spLocks noChangeArrowheads="1"/>
          </p:cNvSpPr>
          <p:nvPr/>
        </p:nvSpPr>
        <p:spPr bwMode="auto">
          <a:xfrm>
            <a:off x="469900" y="3835400"/>
            <a:ext cx="2611438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s-ES" sz="1800"/>
              <a:t>Segundo eco</a:t>
            </a:r>
          </a:p>
          <a:p>
            <a:pPr algn="ctr" eaLnBrk="0" hangingPunct="0"/>
            <a:r>
              <a:rPr lang="es-ES" sz="1800"/>
              <a:t>(doble profundidad)</a:t>
            </a:r>
          </a:p>
        </p:txBody>
      </p:sp>
      <p:sp>
        <p:nvSpPr>
          <p:cNvPr id="19478" name="Line 21"/>
          <p:cNvSpPr>
            <a:spLocks noChangeShapeType="1"/>
          </p:cNvSpPr>
          <p:nvPr/>
        </p:nvSpPr>
        <p:spPr bwMode="auto">
          <a:xfrm flipV="1">
            <a:off x="2792413" y="3182938"/>
            <a:ext cx="579437" cy="6524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9479" name="Line 22"/>
          <p:cNvSpPr>
            <a:spLocks noChangeShapeType="1"/>
          </p:cNvSpPr>
          <p:nvPr/>
        </p:nvSpPr>
        <p:spPr bwMode="auto">
          <a:xfrm flipH="1" flipV="1">
            <a:off x="4286248" y="3135314"/>
            <a:ext cx="871537" cy="4365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9480" name="Rectangle 23"/>
          <p:cNvSpPr>
            <a:spLocks noChangeArrowheads="1"/>
          </p:cNvSpPr>
          <p:nvPr/>
        </p:nvSpPr>
        <p:spPr bwMode="auto">
          <a:xfrm>
            <a:off x="648191" y="5929330"/>
            <a:ext cx="6629400" cy="381000"/>
          </a:xfrm>
          <a:prstGeom prst="rect">
            <a:avLst/>
          </a:prstGeom>
          <a:solidFill>
            <a:srgbClr val="99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0" name="29 Grupo"/>
          <p:cNvGrpSpPr/>
          <p:nvPr/>
        </p:nvGrpSpPr>
        <p:grpSpPr>
          <a:xfrm>
            <a:off x="2941638" y="1692275"/>
            <a:ext cx="142876" cy="136525"/>
            <a:chOff x="2941638" y="1692275"/>
            <a:chExt cx="142876" cy="136525"/>
          </a:xfrm>
        </p:grpSpPr>
        <p:sp>
          <p:nvSpPr>
            <p:cNvPr id="19482" name="Freeform 25"/>
            <p:cNvSpPr>
              <a:spLocks/>
            </p:cNvSpPr>
            <p:nvPr/>
          </p:nvSpPr>
          <p:spPr bwMode="auto">
            <a:xfrm>
              <a:off x="2941638" y="1695450"/>
              <a:ext cx="134938" cy="133350"/>
            </a:xfrm>
            <a:custGeom>
              <a:avLst/>
              <a:gdLst>
                <a:gd name="T0" fmla="*/ 85 w 85"/>
                <a:gd name="T1" fmla="*/ 0 h 84"/>
                <a:gd name="T2" fmla="*/ 0 w 85"/>
                <a:gd name="T3" fmla="*/ 30 h 84"/>
                <a:gd name="T4" fmla="*/ 1 w 85"/>
                <a:gd name="T5" fmla="*/ 84 h 84"/>
                <a:gd name="T6" fmla="*/ 85 w 85"/>
                <a:gd name="T7" fmla="*/ 58 h 84"/>
                <a:gd name="T8" fmla="*/ 85 w 85"/>
                <a:gd name="T9" fmla="*/ 0 h 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5"/>
                <a:gd name="T16" fmla="*/ 0 h 84"/>
                <a:gd name="T17" fmla="*/ 85 w 85"/>
                <a:gd name="T18" fmla="*/ 84 h 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5" h="84">
                  <a:moveTo>
                    <a:pt x="85" y="0"/>
                  </a:moveTo>
                  <a:lnTo>
                    <a:pt x="0" y="30"/>
                  </a:lnTo>
                  <a:lnTo>
                    <a:pt x="1" y="84"/>
                  </a:lnTo>
                  <a:lnTo>
                    <a:pt x="85" y="58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F33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9483" name="Freeform 26"/>
            <p:cNvSpPr>
              <a:spLocks/>
            </p:cNvSpPr>
            <p:nvPr/>
          </p:nvSpPr>
          <p:spPr bwMode="auto">
            <a:xfrm>
              <a:off x="3017838" y="1692275"/>
              <a:ext cx="66675" cy="69850"/>
            </a:xfrm>
            <a:custGeom>
              <a:avLst/>
              <a:gdLst>
                <a:gd name="T0" fmla="*/ 42 w 42"/>
                <a:gd name="T1" fmla="*/ 0 h 44"/>
                <a:gd name="T2" fmla="*/ 1 w 42"/>
                <a:gd name="T3" fmla="*/ 14 h 44"/>
                <a:gd name="T4" fmla="*/ 0 w 42"/>
                <a:gd name="T5" fmla="*/ 44 h 44"/>
                <a:gd name="T6" fmla="*/ 40 w 42"/>
                <a:gd name="T7" fmla="*/ 32 h 44"/>
                <a:gd name="T8" fmla="*/ 42 w 4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44"/>
                <a:gd name="T17" fmla="*/ 42 w 42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44">
                  <a:moveTo>
                    <a:pt x="42" y="0"/>
                  </a:moveTo>
                  <a:lnTo>
                    <a:pt x="1" y="14"/>
                  </a:lnTo>
                  <a:lnTo>
                    <a:pt x="0" y="44"/>
                  </a:lnTo>
                  <a:lnTo>
                    <a:pt x="40" y="3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9484" name="Freeform 27"/>
            <p:cNvSpPr>
              <a:spLocks/>
            </p:cNvSpPr>
            <p:nvPr/>
          </p:nvSpPr>
          <p:spPr bwMode="auto">
            <a:xfrm>
              <a:off x="2943226" y="1714500"/>
              <a:ext cx="79375" cy="66675"/>
            </a:xfrm>
            <a:custGeom>
              <a:avLst/>
              <a:gdLst>
                <a:gd name="T0" fmla="*/ 47 w 50"/>
                <a:gd name="T1" fmla="*/ 0 h 42"/>
                <a:gd name="T2" fmla="*/ 0 w 50"/>
                <a:gd name="T3" fmla="*/ 13 h 42"/>
                <a:gd name="T4" fmla="*/ 0 w 50"/>
                <a:gd name="T5" fmla="*/ 42 h 42"/>
                <a:gd name="T6" fmla="*/ 50 w 50"/>
                <a:gd name="T7" fmla="*/ 27 h 42"/>
                <a:gd name="T8" fmla="*/ 47 w 50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"/>
                <a:gd name="T16" fmla="*/ 0 h 42"/>
                <a:gd name="T17" fmla="*/ 50 w 50"/>
                <a:gd name="T18" fmla="*/ 42 h 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" h="42">
                  <a:moveTo>
                    <a:pt x="47" y="0"/>
                  </a:moveTo>
                  <a:lnTo>
                    <a:pt x="0" y="13"/>
                  </a:lnTo>
                  <a:lnTo>
                    <a:pt x="0" y="42"/>
                  </a:lnTo>
                  <a:lnTo>
                    <a:pt x="50" y="27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9485" name="Freeform 28"/>
            <p:cNvSpPr>
              <a:spLocks/>
            </p:cNvSpPr>
            <p:nvPr/>
          </p:nvSpPr>
          <p:spPr bwMode="auto">
            <a:xfrm>
              <a:off x="2946401" y="1695450"/>
              <a:ext cx="138113" cy="130175"/>
            </a:xfrm>
            <a:custGeom>
              <a:avLst/>
              <a:gdLst>
                <a:gd name="T0" fmla="*/ 87 w 87"/>
                <a:gd name="T1" fmla="*/ 0 h 82"/>
                <a:gd name="T2" fmla="*/ 0 w 87"/>
                <a:gd name="T3" fmla="*/ 27 h 82"/>
                <a:gd name="T4" fmla="*/ 0 w 87"/>
                <a:gd name="T5" fmla="*/ 82 h 82"/>
                <a:gd name="T6" fmla="*/ 84 w 87"/>
                <a:gd name="T7" fmla="*/ 58 h 82"/>
                <a:gd name="T8" fmla="*/ 87 w 87"/>
                <a:gd name="T9" fmla="*/ 0 h 8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7"/>
                <a:gd name="T16" fmla="*/ 0 h 82"/>
                <a:gd name="T17" fmla="*/ 87 w 87"/>
                <a:gd name="T18" fmla="*/ 82 h 8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7" h="82">
                  <a:moveTo>
                    <a:pt x="87" y="0"/>
                  </a:moveTo>
                  <a:lnTo>
                    <a:pt x="0" y="27"/>
                  </a:lnTo>
                  <a:lnTo>
                    <a:pt x="0" y="82"/>
                  </a:lnTo>
                  <a:lnTo>
                    <a:pt x="84" y="58"/>
                  </a:lnTo>
                  <a:lnTo>
                    <a:pt x="87" y="0"/>
                  </a:lnTo>
                  <a:close/>
                </a:path>
              </a:pathLst>
            </a:custGeom>
            <a:noFill/>
            <a:ln w="317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9486" name="Freeform 29"/>
            <p:cNvSpPr>
              <a:spLocks/>
            </p:cNvSpPr>
            <p:nvPr/>
          </p:nvSpPr>
          <p:spPr bwMode="auto">
            <a:xfrm>
              <a:off x="3038476" y="1714500"/>
              <a:ext cx="26988" cy="19050"/>
            </a:xfrm>
            <a:custGeom>
              <a:avLst/>
              <a:gdLst>
                <a:gd name="T0" fmla="*/ 17 w 17"/>
                <a:gd name="T1" fmla="*/ 4 h 12"/>
                <a:gd name="T2" fmla="*/ 8 w 17"/>
                <a:gd name="T3" fmla="*/ 0 h 12"/>
                <a:gd name="T4" fmla="*/ 5 w 17"/>
                <a:gd name="T5" fmla="*/ 9 h 12"/>
                <a:gd name="T6" fmla="*/ 0 w 17"/>
                <a:gd name="T7" fmla="*/ 10 h 12"/>
                <a:gd name="T8" fmla="*/ 12 w 17"/>
                <a:gd name="T9" fmla="*/ 12 h 12"/>
                <a:gd name="T10" fmla="*/ 17 w 17"/>
                <a:gd name="T11" fmla="*/ 4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12"/>
                <a:gd name="T20" fmla="*/ 17 w 17"/>
                <a:gd name="T21" fmla="*/ 12 h 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12">
                  <a:moveTo>
                    <a:pt x="17" y="4"/>
                  </a:moveTo>
                  <a:lnTo>
                    <a:pt x="8" y="0"/>
                  </a:lnTo>
                  <a:lnTo>
                    <a:pt x="5" y="9"/>
                  </a:lnTo>
                  <a:lnTo>
                    <a:pt x="0" y="10"/>
                  </a:lnTo>
                  <a:lnTo>
                    <a:pt x="12" y="12"/>
                  </a:lnTo>
                  <a:lnTo>
                    <a:pt x="17" y="4"/>
                  </a:lnTo>
                  <a:close/>
                </a:path>
              </a:pathLst>
            </a:custGeom>
            <a:solidFill>
              <a:schemeClr val="bg1"/>
            </a:solidFill>
            <a:ln w="317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3271838" y="2486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/>
          <a:srcRect l="6250" t="11490" r="20833" b="22441"/>
          <a:stretch>
            <a:fillRect/>
          </a:stretch>
        </p:blipFill>
        <p:spPr bwMode="auto">
          <a:xfrm>
            <a:off x="685800" y="609600"/>
            <a:ext cx="2667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Rectangle 5"/>
          <p:cNvSpPr>
            <a:spLocks noChangeArrowheads="1"/>
          </p:cNvSpPr>
          <p:nvPr/>
        </p:nvSpPr>
        <p:spPr bwMode="auto">
          <a:xfrm>
            <a:off x="3586163" y="2495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</p:txBody>
      </p:sp>
      <p:pic>
        <p:nvPicPr>
          <p:cNvPr id="25607" name="Picture 4" descr="http://www.nautimarket.com/italiano/foto/furuno/Furuno-LS4100.jpg"/>
          <p:cNvPicPr>
            <a:picLocks noChangeAspect="1" noChangeArrowheads="1"/>
          </p:cNvPicPr>
          <p:nvPr/>
        </p:nvPicPr>
        <p:blipFill>
          <a:blip r:embed="rId3" r:link="rId4"/>
          <a:srcRect l="10289" t="2716" r="9967" b="15790"/>
          <a:stretch>
            <a:fillRect/>
          </a:stretch>
        </p:blipFill>
        <p:spPr bwMode="auto">
          <a:xfrm>
            <a:off x="6553200" y="609600"/>
            <a:ext cx="2362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3857625" y="26527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</p:txBody>
      </p:sp>
      <p:pic>
        <p:nvPicPr>
          <p:cNvPr id="25609" name="Picture 6" descr="http://www.bmarine.co.za/images/furuno/furunofcv60l.jpg"/>
          <p:cNvPicPr>
            <a:picLocks noChangeAspect="1" noChangeArrowheads="1"/>
          </p:cNvPicPr>
          <p:nvPr/>
        </p:nvPicPr>
        <p:blipFill>
          <a:blip r:embed="rId5" r:link="rId6"/>
          <a:srcRect l="4785" t="2675" r="16718" b="25084"/>
          <a:stretch>
            <a:fillRect/>
          </a:stretch>
        </p:blipFill>
        <p:spPr bwMode="auto">
          <a:xfrm>
            <a:off x="6553200" y="3505200"/>
            <a:ext cx="2057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0" name="Rectangle 9"/>
          <p:cNvSpPr>
            <a:spLocks noChangeArrowheads="1"/>
          </p:cNvSpPr>
          <p:nvPr/>
        </p:nvSpPr>
        <p:spPr bwMode="auto">
          <a:xfrm>
            <a:off x="3657600" y="26622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</p:txBody>
      </p:sp>
      <p:pic>
        <p:nvPicPr>
          <p:cNvPr id="25611" name="Picture 8" descr="http://www.nettingthebay.org.uk/images/deepsea/equip30.jpg"/>
          <p:cNvPicPr>
            <a:picLocks noChangeAspect="1" noChangeArrowheads="1"/>
          </p:cNvPicPr>
          <p:nvPr/>
        </p:nvPicPr>
        <p:blipFill>
          <a:blip r:embed="rId7" r:link="rId8"/>
          <a:srcRect/>
          <a:stretch>
            <a:fillRect/>
          </a:stretch>
        </p:blipFill>
        <p:spPr bwMode="auto">
          <a:xfrm>
            <a:off x="381000" y="4267200"/>
            <a:ext cx="2209800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2" name="Rectangle 11"/>
          <p:cNvSpPr>
            <a:spLocks noChangeArrowheads="1"/>
          </p:cNvSpPr>
          <p:nvPr/>
        </p:nvSpPr>
        <p:spPr bwMode="auto">
          <a:xfrm>
            <a:off x="3619500" y="25098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</p:txBody>
      </p:sp>
      <p:pic>
        <p:nvPicPr>
          <p:cNvPr id="25613" name="Picture 10" descr="http://sites.scran.ac.uk/secf_final/danger/images/echo_dun_10_3_097.jpg"/>
          <p:cNvPicPr>
            <a:picLocks noChangeAspect="1" noChangeArrowheads="1"/>
          </p:cNvPicPr>
          <p:nvPr/>
        </p:nvPicPr>
        <p:blipFill>
          <a:blip r:embed="rId9" r:link="rId10"/>
          <a:srcRect/>
          <a:stretch>
            <a:fillRect/>
          </a:stretch>
        </p:blipFill>
        <p:spPr bwMode="auto">
          <a:xfrm>
            <a:off x="2743200" y="2971800"/>
            <a:ext cx="3124200" cy="301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4" name="Rectangle 13"/>
          <p:cNvSpPr>
            <a:spLocks noChangeArrowheads="1"/>
          </p:cNvSpPr>
          <p:nvPr/>
        </p:nvSpPr>
        <p:spPr bwMode="auto">
          <a:xfrm>
            <a:off x="3652838" y="2486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</p:txBody>
      </p:sp>
      <p:pic>
        <p:nvPicPr>
          <p:cNvPr id="25615" name="Picture 12" descr="http://www.utm.csic.es/Bae/equipamiento/oceanografico/furuno.jpg"/>
          <p:cNvPicPr>
            <a:picLocks noChangeAspect="1" noChangeArrowheads="1"/>
          </p:cNvPicPr>
          <p:nvPr/>
        </p:nvPicPr>
        <p:blipFill>
          <a:blip r:embed="rId11" r:link="rId12"/>
          <a:srcRect l="12068" t="5882" r="12508" b="20589"/>
          <a:stretch>
            <a:fillRect/>
          </a:stretch>
        </p:blipFill>
        <p:spPr bwMode="auto">
          <a:xfrm>
            <a:off x="4038600" y="2286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1340</TotalTime>
  <Words>370</Words>
  <Application>Microsoft Office PowerPoint</Application>
  <PresentationFormat>Presentación en pantalla (4:3)</PresentationFormat>
  <Paragraphs>66</Paragraphs>
  <Slides>9</Slides>
  <Notes>0</Notes>
  <HiddenSlides>3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Microsoft Editor de ecuaciones 3.0</vt:lpstr>
      <vt:lpstr>Diapositiva 1</vt:lpstr>
      <vt:lpstr>PRINCIPIOS GENERALES</vt:lpstr>
      <vt:lpstr>FÓRMULA PARA MEDIR LA PROFUNDIDAD</vt:lpstr>
      <vt:lpstr>Diapositiva 4</vt:lpstr>
      <vt:lpstr>OPERACIÓN</vt:lpstr>
      <vt:lpstr>OCASIONES PARA CALIBRAR EL ECOSONDA </vt:lpstr>
      <vt:lpstr>CONSIDERACIONES</vt:lpstr>
      <vt:lpstr>ECO REFLEJADO</vt:lpstr>
      <vt:lpstr>Diapositiva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 VÍCTOR ZANELLI SUFFO</dc:creator>
  <cp:lastModifiedBy>8666374-0</cp:lastModifiedBy>
  <cp:revision>109</cp:revision>
  <dcterms:created xsi:type="dcterms:W3CDTF">2018-02-27T13:11:18Z</dcterms:created>
  <dcterms:modified xsi:type="dcterms:W3CDTF">2021-08-11T17:37:56Z</dcterms:modified>
</cp:coreProperties>
</file>