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74" r:id="rId12"/>
    <p:sldId id="267" r:id="rId13"/>
    <p:sldId id="266" r:id="rId14"/>
    <p:sldId id="268" r:id="rId15"/>
    <p:sldId id="269" r:id="rId16"/>
    <p:sldId id="273" r:id="rId17"/>
    <p:sldId id="271" r:id="rId18"/>
    <p:sldId id="272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9766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5562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27105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4329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27765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7214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2628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959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9040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5472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0774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C0974-7742-45FC-BA04-0D5A434F97BA}" type="datetimeFigureOut">
              <a:rPr lang="es-CL" smtClean="0"/>
              <a:t>25-05-2023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6ED0F-DC1B-4762-9F9B-8C6204454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6284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3.png"/><Relationship Id="rId7" Type="http://schemas.openxmlformats.org/officeDocument/2006/relationships/image" Target="../media/image18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7.png"/><Relationship Id="rId4" Type="http://schemas.openxmlformats.org/officeDocument/2006/relationships/image" Target="../media/image6.png"/><Relationship Id="rId9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1" y="0"/>
            <a:ext cx="1219456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68725" y="387970"/>
            <a:ext cx="4950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“Equipos especiales de detección A/S”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9883868" y="6018225"/>
            <a:ext cx="2088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UT°3 “Sensores”</a:t>
            </a:r>
          </a:p>
        </p:txBody>
      </p:sp>
    </p:spTree>
    <p:extLst>
      <p:ext uri="{BB962C8B-B14F-4D97-AF65-F5344CB8AC3E}">
        <p14:creationId xmlns:p14="http://schemas.microsoft.com/office/powerpoint/2010/main" val="3988296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0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959935" y="1740742"/>
            <a:ext cx="4206798" cy="4605337"/>
            <a:chOff x="632832" y="1621796"/>
            <a:chExt cx="4206798" cy="4605337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2832" y="1621796"/>
              <a:ext cx="4206798" cy="460533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7" name="Rectángulo 6"/>
            <p:cNvSpPr/>
            <p:nvPr/>
          </p:nvSpPr>
          <p:spPr>
            <a:xfrm>
              <a:off x="952035" y="3204514"/>
              <a:ext cx="3568391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L" sz="4000" b="0" i="0" u="none" strike="noStrike" dirty="0">
                  <a:solidFill>
                    <a:srgbClr val="151715"/>
                  </a:solidFill>
                  <a:effectLst/>
                  <a:latin typeface="Century Gothic" panose="020B0502020202020204" pitchFamily="34" charset="0"/>
                </a:rPr>
                <a:t>Objetivo de la Clase</a:t>
              </a:r>
              <a:endParaRPr lang="es-CL" sz="4000" dirty="0">
                <a:solidFill>
                  <a:srgbClr val="151715"/>
                </a:solidFill>
                <a:effectLst/>
                <a:latin typeface="Century Gothic" panose="020B0502020202020204" pitchFamily="34" charset="0"/>
              </a:endParaRPr>
            </a:p>
          </p:txBody>
        </p:sp>
      </p:grpSp>
      <p:sp>
        <p:nvSpPr>
          <p:cNvPr id="8" name="CuadroTexto 7"/>
          <p:cNvSpPr txBox="1"/>
          <p:nvPr/>
        </p:nvSpPr>
        <p:spPr>
          <a:xfrm>
            <a:off x="6371063" y="4847006"/>
            <a:ext cx="59547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s-CL" b="1" dirty="0"/>
              <a:t>PRESENTACIÓN DE HOY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Identificación de sensores A/S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Características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Métodos de empleo</a:t>
            </a:r>
          </a:p>
        </p:txBody>
      </p:sp>
      <p:grpSp>
        <p:nvGrpSpPr>
          <p:cNvPr id="16" name="Grupo 15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6" name="CuadroTexto 5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15" name="Grupo 14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12" name="Conector recto 1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Conector recto 12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Conector recto 13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164749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78573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044" y="4667711"/>
            <a:ext cx="6220693" cy="2095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457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9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9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9" grpId="0"/>
      <p:bldP spid="41" grpId="0" animBg="1"/>
      <p:bldP spid="42" grpId="0"/>
      <p:bldP spid="43" grpId="0" animBg="1"/>
      <p:bldP spid="44" grpId="0" animBg="1"/>
      <p:bldP spid="45" grpId="0" animBg="1"/>
      <p:bldP spid="47" grpId="0"/>
      <p:bldP spid="48" grpId="0"/>
      <p:bldP spid="49" grpId="0" animBg="1"/>
      <p:bldP spid="50" grpId="0" animBg="1"/>
      <p:bldP spid="51" grpId="0"/>
      <p:bldP spid="52" grpId="0"/>
      <p:bldP spid="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3093578" y="2792837"/>
            <a:ext cx="2644775" cy="73459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044" y="4667711"/>
            <a:ext cx="6220693" cy="2095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2084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751" y="2695066"/>
            <a:ext cx="3016905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476650" y="3063339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SONOBOYAS</a:t>
            </a:r>
            <a:endParaRPr lang="es-ES_tradnl" sz="2000" dirty="0"/>
          </a:p>
        </p:txBody>
      </p:sp>
      <p:sp>
        <p:nvSpPr>
          <p:cNvPr id="32" name="CuadroTexto 31"/>
          <p:cNvSpPr txBox="1"/>
          <p:nvPr/>
        </p:nvSpPr>
        <p:spPr>
          <a:xfrm>
            <a:off x="3885756" y="2707858"/>
            <a:ext cx="7956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Son </a:t>
            </a:r>
            <a:r>
              <a:rPr lang="es-ES_tradnl" altLang="es-CL" sz="1600" b="1" u="sng" dirty="0">
                <a:solidFill>
                  <a:srgbClr val="002060"/>
                </a:solidFill>
              </a:rPr>
              <a:t>mini sonares desechables </a:t>
            </a:r>
            <a:r>
              <a:rPr lang="es-ES_tradnl" altLang="es-CL" sz="1600" dirty="0">
                <a:solidFill>
                  <a:srgbClr val="002060"/>
                </a:solidFill>
              </a:rPr>
              <a:t>que flotan en superficie y tienen un tiempo de operación limitado por la duración de su batería eléctrica.</a:t>
            </a:r>
          </a:p>
        </p:txBody>
      </p:sp>
      <p:sp>
        <p:nvSpPr>
          <p:cNvPr id="40" name="CuadroTexto 39"/>
          <p:cNvSpPr txBox="1"/>
          <p:nvPr/>
        </p:nvSpPr>
        <p:spPr>
          <a:xfrm>
            <a:off x="3885756" y="3376752"/>
            <a:ext cx="7956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Estos sensores son transportados en los Aviones A/S (Orion P 3) y en los Helos A/S, siendo desplegados o </a:t>
            </a:r>
            <a:r>
              <a:rPr lang="es-ES_tradnl" altLang="es-C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“sembrados” </a:t>
            </a:r>
            <a:r>
              <a:rPr lang="es-ES_tradnl" altLang="es-CL" sz="1600" dirty="0">
                <a:solidFill>
                  <a:srgbClr val="002060"/>
                </a:solidFill>
              </a:rPr>
              <a:t>en las áreas más probables de ubicación de los submarinos (dependiendo de la situación táctica).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903264" y="4355579"/>
            <a:ext cx="79385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Según su diseño, pueden ser operadas en modo </a:t>
            </a:r>
            <a:r>
              <a:rPr lang="es-ES_tradnl" altLang="es-CL" sz="16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Activo</a:t>
            </a:r>
            <a:r>
              <a:rPr lang="es-ES_tradnl" altLang="es-CL" sz="1600" dirty="0">
                <a:solidFill>
                  <a:srgbClr val="002060"/>
                </a:solidFill>
              </a:rPr>
              <a:t> y </a:t>
            </a:r>
            <a:r>
              <a:rPr lang="es-ES_tradnl" altLang="es-CL" sz="16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Pasivo</a:t>
            </a:r>
            <a:r>
              <a:rPr lang="es-ES_tradnl" altLang="es-CL" sz="1600" dirty="0">
                <a:solidFill>
                  <a:srgbClr val="002060"/>
                </a:solidFill>
              </a:rPr>
              <a:t> así como en transmisión </a:t>
            </a:r>
            <a:r>
              <a:rPr lang="es-ES_tradnl" altLang="es-CL" sz="1600" b="1" u="sng" dirty="0">
                <a:solidFill>
                  <a:srgbClr val="002060"/>
                </a:solidFill>
              </a:rPr>
              <a:t>Direccional</a:t>
            </a:r>
            <a:r>
              <a:rPr lang="es-ES_tradnl" altLang="es-CL" sz="1600" dirty="0">
                <a:solidFill>
                  <a:srgbClr val="002060"/>
                </a:solidFill>
              </a:rPr>
              <a:t> u </a:t>
            </a:r>
            <a:r>
              <a:rPr lang="es-ES_tradnl" altLang="es-CL" sz="1600" b="1" u="sng" dirty="0">
                <a:solidFill>
                  <a:srgbClr val="002060"/>
                </a:solidFill>
              </a:rPr>
              <a:t>Omnidireccional</a:t>
            </a:r>
            <a:r>
              <a:rPr lang="es-ES_tradnl" altLang="es-CL" sz="16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46" name="Rectángulo 45"/>
          <p:cNvSpPr/>
          <p:nvPr/>
        </p:nvSpPr>
        <p:spPr>
          <a:xfrm>
            <a:off x="3871697" y="5113986"/>
            <a:ext cx="79385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Algunas sonoboyas activas pueden ser controladas para iniciar su transmisión Activa al recibir la orden desde la aeronave que las sembró.</a:t>
            </a:r>
          </a:p>
        </p:txBody>
      </p:sp>
      <p:sp>
        <p:nvSpPr>
          <p:cNvPr id="54" name="Rectángulo 53"/>
          <p:cNvSpPr/>
          <p:nvPr/>
        </p:nvSpPr>
        <p:spPr>
          <a:xfrm>
            <a:off x="3871697" y="5788757"/>
            <a:ext cx="79385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Las señales detectadas por las sonoboyas son transmitidas al avión o helo de control, el que las ingresa a un computador “procesador de sonoboyas” para determinar la posición, rumbo y velocidad del Submarino y proceder luego a atacarlo con las armas que posee.</a:t>
            </a:r>
          </a:p>
        </p:txBody>
      </p:sp>
      <p:pic>
        <p:nvPicPr>
          <p:cNvPr id="55" name="Picture 4" descr="sono AN SSQ 53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10" y="3767581"/>
            <a:ext cx="1030788" cy="1208028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" descr="SONO SSQ 937C"/>
          <p:cNvPicPr>
            <a:picLocks noChangeAspect="1" noChangeArrowheads="1"/>
          </p:cNvPicPr>
          <p:nvPr/>
        </p:nvPicPr>
        <p:blipFill>
          <a:blip r:embed="rId6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402" y="4991630"/>
            <a:ext cx="1030789" cy="1208028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CuadroTexto 56"/>
          <p:cNvSpPr txBox="1"/>
          <p:nvPr/>
        </p:nvSpPr>
        <p:spPr>
          <a:xfrm>
            <a:off x="1561844" y="3872888"/>
            <a:ext cx="141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1200" b="1" dirty="0">
                <a:solidFill>
                  <a:srgbClr val="002060"/>
                </a:solidFill>
              </a:rPr>
              <a:t>Sonoboya AN SSQ 53 D lanzada por aviones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84687" y="5205067"/>
            <a:ext cx="10730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1200" b="1" dirty="0">
                <a:solidFill>
                  <a:srgbClr val="002060"/>
                </a:solidFill>
              </a:rPr>
              <a:t>Sonoboya SSQ 937C lanzada por helos</a:t>
            </a:r>
            <a:endParaRPr lang="es-MX" altLang="es-CL" sz="1200" b="1" dirty="0">
              <a:solidFill>
                <a:srgbClr val="002060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92539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0" grpId="0"/>
      <p:bldP spid="3" grpId="0"/>
      <p:bldP spid="46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318008" y="1256108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751" y="2695066"/>
            <a:ext cx="3016905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476650" y="3063339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SONOBOYAS</a:t>
            </a:r>
            <a:endParaRPr lang="es-ES_tradnl" sz="2000" dirty="0"/>
          </a:p>
        </p:txBody>
      </p:sp>
      <p:sp>
        <p:nvSpPr>
          <p:cNvPr id="32" name="CuadroTexto 31"/>
          <p:cNvSpPr txBox="1"/>
          <p:nvPr/>
        </p:nvSpPr>
        <p:spPr>
          <a:xfrm>
            <a:off x="3718598" y="3501005"/>
            <a:ext cx="38535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sz="1600" dirty="0">
                <a:solidFill>
                  <a:srgbClr val="002060"/>
                </a:solidFill>
              </a:rPr>
              <a:t>Sonoboya lanzada desde aviones A/S, desciende frenada por paracaídas, al entrar al agua, despliega un sensor en profundidad y establece contacto con avión lanzador. Su posición es determinada por equipos en el avión o por equipo GPS propio de la sonoboya. Son desplegadas en diagramas de 5 o más sonoboyas actuando simultáneamente.</a:t>
            </a:r>
            <a:endParaRPr lang="es-MX" altLang="es-CL" sz="1600" dirty="0">
              <a:solidFill>
                <a:srgbClr val="00206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274" y="3944179"/>
            <a:ext cx="2601607" cy="1556536"/>
          </a:xfrm>
          <a:prstGeom prst="rect">
            <a:avLst/>
          </a:prstGeom>
        </p:spPr>
      </p:pic>
      <p:grpSp>
        <p:nvGrpSpPr>
          <p:cNvPr id="58" name="Grupo 57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59" name="CuadroTexto 5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60" name="Grupo 59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61" name="Conector recto 6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Conector recto 61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Conector recto 62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64" name="Picture 4" descr="11"/>
          <p:cNvPicPr>
            <a:picLocks noChangeAspect="1" noChangeArrowheads="1"/>
          </p:cNvPicPr>
          <p:nvPr/>
        </p:nvPicPr>
        <p:blipFill>
          <a:blip r:embed="rId6" cstate="print">
            <a:lum bright="-20000" contras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430" y="3251883"/>
            <a:ext cx="3897297" cy="30036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CuadroTexto 64"/>
          <p:cNvSpPr txBox="1"/>
          <p:nvPr/>
        </p:nvSpPr>
        <p:spPr>
          <a:xfrm>
            <a:off x="8206987" y="2702837"/>
            <a:ext cx="36832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SONOBOYAS PASIVAS DESPLEGADAS</a:t>
            </a:r>
            <a:endParaRPr lang="es-ES_tradnl" sz="1100" dirty="0">
              <a:solidFill>
                <a:srgbClr val="002060"/>
              </a:solidFill>
            </a:endParaRPr>
          </a:p>
        </p:txBody>
      </p:sp>
      <p:sp>
        <p:nvSpPr>
          <p:cNvPr id="8" name="Elipse 7"/>
          <p:cNvSpPr/>
          <p:nvPr/>
        </p:nvSpPr>
        <p:spPr>
          <a:xfrm>
            <a:off x="10554056" y="3648114"/>
            <a:ext cx="905854" cy="529839"/>
          </a:xfrm>
          <a:prstGeom prst="ellipse">
            <a:avLst/>
          </a:prstGeom>
          <a:noFill/>
          <a:ln w="285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499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4331594" y="3926182"/>
            <a:ext cx="2644775" cy="73459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6261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751" y="2695066"/>
            <a:ext cx="5582032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174751" y="2707858"/>
            <a:ext cx="55820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M.A.D.</a:t>
            </a:r>
          </a:p>
          <a:p>
            <a:pPr algn="ctr"/>
            <a:r>
              <a:rPr lang="es-ES_tradnl" sz="1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(Magnetic Anomalies Detector)</a:t>
            </a:r>
            <a:endParaRPr lang="es-ES_tradnl" dirty="0"/>
          </a:p>
        </p:txBody>
      </p:sp>
      <p:sp>
        <p:nvSpPr>
          <p:cNvPr id="32" name="CuadroTexto 31"/>
          <p:cNvSpPr txBox="1"/>
          <p:nvPr/>
        </p:nvSpPr>
        <p:spPr>
          <a:xfrm>
            <a:off x="6198315" y="2916966"/>
            <a:ext cx="55521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Estos sensores son transportados en algunos de los Aviones A/S p.ej. Orion P-3  y en los Helos A/S; basan su afectividad en la detección de la </a:t>
            </a:r>
            <a:r>
              <a:rPr lang="es-ES_tradnl" altLang="es-CL" sz="16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perturbación o “anomalía” al campo magnético terrestre</a:t>
            </a:r>
            <a:r>
              <a:rPr lang="es-ES_tradnl" altLang="es-CL" sz="1600" dirty="0">
                <a:solidFill>
                  <a:srgbClr val="002060"/>
                </a:solidFill>
              </a:rPr>
              <a:t> provocada por el campo magnético que genera el casco metálico de un submarino a su alrededor.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6229882" y="4374070"/>
            <a:ext cx="5539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De acuerdo a la sensibilidad que posea el equipo y al tamaño del casco detectado, sus alcances máximos de detección están en el orden de los 500 metros alrededor del sensor.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6210533" y="5365123"/>
            <a:ext cx="553993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Dado su corto alcance, es </a:t>
            </a:r>
            <a:r>
              <a:rPr lang="es-ES_tradnl" altLang="es-CL" sz="1600" b="1" u="sng" dirty="0">
                <a:solidFill>
                  <a:srgbClr val="002060"/>
                </a:solidFill>
              </a:rPr>
              <a:t>empleado como sensor de comprobación </a:t>
            </a:r>
            <a:r>
              <a:rPr lang="es-ES_tradnl" altLang="es-CL" sz="1600" dirty="0">
                <a:solidFill>
                  <a:srgbClr val="002060"/>
                </a:solidFill>
              </a:rPr>
              <a:t>ante una detección de sonoboyas, contribuyendo a confirmar que el contacto obtenido posee características de Submarino.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178423" y="6039989"/>
            <a:ext cx="35720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1600" b="1" dirty="0">
                <a:solidFill>
                  <a:srgbClr val="002060"/>
                </a:solidFill>
              </a:rPr>
              <a:t>Sólo SS A y B son detectados por M.A.D.</a:t>
            </a:r>
            <a:endParaRPr lang="es-MX" altLang="es-CL" sz="1600" b="1" dirty="0">
              <a:solidFill>
                <a:srgbClr val="002060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2" name="Picture 4" descr="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9" t="31318" r="6995" b="11267"/>
          <a:stretch/>
        </p:blipFill>
        <p:spPr bwMode="auto">
          <a:xfrm>
            <a:off x="957165" y="3671752"/>
            <a:ext cx="4014532" cy="21137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5" name="Conector recto de flecha 4"/>
          <p:cNvCxnSpPr/>
          <p:nvPr/>
        </p:nvCxnSpPr>
        <p:spPr>
          <a:xfrm flipH="1">
            <a:off x="2267890" y="4110527"/>
            <a:ext cx="696541" cy="109454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ipse 7"/>
          <p:cNvSpPr/>
          <p:nvPr/>
        </p:nvSpPr>
        <p:spPr>
          <a:xfrm>
            <a:off x="1726252" y="5279909"/>
            <a:ext cx="777668" cy="430744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CL" sz="1050" dirty="0"/>
          </a:p>
        </p:txBody>
      </p:sp>
      <p:sp>
        <p:nvSpPr>
          <p:cNvPr id="9" name="CuadroTexto 8"/>
          <p:cNvSpPr txBox="1"/>
          <p:nvPr/>
        </p:nvSpPr>
        <p:spPr>
          <a:xfrm>
            <a:off x="1768470" y="5355659"/>
            <a:ext cx="7519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dirty="0">
                <a:solidFill>
                  <a:schemeClr val="bg1"/>
                </a:solidFill>
              </a:rPr>
              <a:t>500 mts.</a:t>
            </a:r>
            <a:endParaRPr lang="es-CL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5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65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224805" y="2234800"/>
            <a:ext cx="2501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ARMAMENTO</a:t>
            </a:r>
          </a:p>
        </p:txBody>
      </p:sp>
      <p:sp>
        <p:nvSpPr>
          <p:cNvPr id="3" name="Rectángulo 2"/>
          <p:cNvSpPr/>
          <p:nvPr/>
        </p:nvSpPr>
        <p:spPr>
          <a:xfrm>
            <a:off x="556351" y="2787080"/>
            <a:ext cx="5539935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Misil Antibuque HARPOON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Torpedos A/S MK-50 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Bombas de profundidad.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2726110" y="4826650"/>
            <a:ext cx="3290130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450 Nudos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15 horas de vuelo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Radar de E.A.M.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Equipos M.A.E.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SONOBOYAS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b="1" dirty="0">
                <a:solidFill>
                  <a:srgbClr val="C00000"/>
                </a:solidFill>
              </a:rPr>
              <a:t>Equipo M.A.D.</a:t>
            </a: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2507" y="2375731"/>
            <a:ext cx="5311250" cy="4341263"/>
          </a:xfrm>
          <a:prstGeom prst="rect">
            <a:avLst/>
          </a:prstGeom>
        </p:spPr>
      </p:pic>
      <p:sp>
        <p:nvSpPr>
          <p:cNvPr id="26" name="CuadroTexto 25"/>
          <p:cNvSpPr txBox="1"/>
          <p:nvPr/>
        </p:nvSpPr>
        <p:spPr>
          <a:xfrm>
            <a:off x="6747531" y="2463164"/>
            <a:ext cx="55820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Avión de Exploración Aeromarítima 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(E.A.M.)</a:t>
            </a:r>
            <a:endParaRPr lang="es-ES_tradnl" sz="1200" dirty="0"/>
          </a:p>
        </p:txBody>
      </p:sp>
      <p:sp>
        <p:nvSpPr>
          <p:cNvPr id="30" name="CuadroTexto 29"/>
          <p:cNvSpPr txBox="1"/>
          <p:nvPr/>
        </p:nvSpPr>
        <p:spPr>
          <a:xfrm>
            <a:off x="6979512" y="6236006"/>
            <a:ext cx="531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 – 3C ORION</a:t>
            </a:r>
            <a:endParaRPr lang="es-ES_tradnl" sz="1200" dirty="0"/>
          </a:p>
        </p:txBody>
      </p:sp>
      <p:sp>
        <p:nvSpPr>
          <p:cNvPr id="33" name="CuadroTexto 32"/>
          <p:cNvSpPr txBox="1"/>
          <p:nvPr/>
        </p:nvSpPr>
        <p:spPr>
          <a:xfrm>
            <a:off x="3006989" y="4250863"/>
            <a:ext cx="3196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C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</a:p>
        </p:txBody>
      </p:sp>
      <p:pic>
        <p:nvPicPr>
          <p:cNvPr id="34" name="Picture 4" descr="P3C ORI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719" y="3232605"/>
            <a:ext cx="2282767" cy="300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ipse 6"/>
          <p:cNvSpPr/>
          <p:nvPr/>
        </p:nvSpPr>
        <p:spPr>
          <a:xfrm>
            <a:off x="8349241" y="4084890"/>
            <a:ext cx="452927" cy="461472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770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" grpId="0"/>
      <p:bldP spid="46" grpId="0"/>
      <p:bldP spid="3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320" y="2172597"/>
            <a:ext cx="5311250" cy="4341263"/>
          </a:xfrm>
          <a:prstGeom prst="rect">
            <a:avLst/>
          </a:prstGeom>
        </p:spPr>
      </p:pic>
      <p:sp>
        <p:nvSpPr>
          <p:cNvPr id="30" name="CuadroTexto 29"/>
          <p:cNvSpPr txBox="1"/>
          <p:nvPr/>
        </p:nvSpPr>
        <p:spPr>
          <a:xfrm>
            <a:off x="6644320" y="5652195"/>
            <a:ext cx="53112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</a:rPr>
              <a:t>Helo SH - 60F luego de detectar un SS por medio de sonoboyas, efectúa un ataque con Torpedos MK - 50</a:t>
            </a:r>
          </a:p>
        </p:txBody>
      </p:sp>
      <p:pic>
        <p:nvPicPr>
          <p:cNvPr id="22" name="Picture 4" descr="SH-60F_torp MK 5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85"/>
          <a:stretch>
            <a:fillRect/>
          </a:stretch>
        </p:blipFill>
        <p:spPr bwMode="auto">
          <a:xfrm>
            <a:off x="6854627" y="2360234"/>
            <a:ext cx="4890636" cy="307203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62" y="2172596"/>
            <a:ext cx="5311250" cy="4341263"/>
          </a:xfrm>
          <a:prstGeom prst="rect">
            <a:avLst/>
          </a:prstGeom>
        </p:spPr>
      </p:pic>
      <p:sp>
        <p:nvSpPr>
          <p:cNvPr id="32" name="CuadroTexto 31"/>
          <p:cNvSpPr txBox="1"/>
          <p:nvPr/>
        </p:nvSpPr>
        <p:spPr>
          <a:xfrm>
            <a:off x="1435692" y="2329691"/>
            <a:ext cx="3401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2800" b="1" u="sng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HELO A/S SH 60 B</a:t>
            </a:r>
          </a:p>
        </p:txBody>
      </p:sp>
      <p:grpSp>
        <p:nvGrpSpPr>
          <p:cNvPr id="27" name="Group 11"/>
          <p:cNvGrpSpPr>
            <a:grpSpLocks/>
          </p:cNvGrpSpPr>
          <p:nvPr/>
        </p:nvGrpSpPr>
        <p:grpSpPr bwMode="auto">
          <a:xfrm>
            <a:off x="667080" y="3300060"/>
            <a:ext cx="5050056" cy="2519625"/>
            <a:chOff x="68" y="937"/>
            <a:chExt cx="5647" cy="2873"/>
          </a:xfrm>
        </p:grpSpPr>
        <p:pic>
          <p:nvPicPr>
            <p:cNvPr id="29" name="Picture 4" descr="sh-60b-lamps-DETALLE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" y="937"/>
              <a:ext cx="5647" cy="2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 Box 5"/>
            <p:cNvSpPr txBox="1">
              <a:spLocks noChangeArrowheads="1"/>
            </p:cNvSpPr>
            <p:nvPr/>
          </p:nvSpPr>
          <p:spPr bwMode="auto">
            <a:xfrm>
              <a:off x="5103" y="3158"/>
              <a:ext cx="54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36" name="Rectangle 6"/>
            <p:cNvSpPr>
              <a:spLocks noChangeArrowheads="1"/>
            </p:cNvSpPr>
            <p:nvPr/>
          </p:nvSpPr>
          <p:spPr bwMode="auto">
            <a:xfrm>
              <a:off x="5148" y="3113"/>
              <a:ext cx="499" cy="272"/>
            </a:xfrm>
            <a:prstGeom prst="rect">
              <a:avLst/>
            </a:prstGeom>
            <a:noFill/>
            <a:ln w="2540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38" name="Rectangle 7"/>
            <p:cNvSpPr>
              <a:spLocks noChangeArrowheads="1"/>
            </p:cNvSpPr>
            <p:nvPr/>
          </p:nvSpPr>
          <p:spPr bwMode="auto">
            <a:xfrm>
              <a:off x="4558" y="3113"/>
              <a:ext cx="545" cy="272"/>
            </a:xfrm>
            <a:prstGeom prst="rect">
              <a:avLst/>
            </a:prstGeom>
            <a:noFill/>
            <a:ln w="2540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40" name="Rectangle 8"/>
            <p:cNvSpPr>
              <a:spLocks noChangeArrowheads="1"/>
            </p:cNvSpPr>
            <p:nvPr/>
          </p:nvSpPr>
          <p:spPr bwMode="auto">
            <a:xfrm>
              <a:off x="2653" y="3339"/>
              <a:ext cx="681" cy="272"/>
            </a:xfrm>
            <a:prstGeom prst="rect">
              <a:avLst/>
            </a:prstGeom>
            <a:noFill/>
            <a:ln w="2540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41" name="Rectangle 9"/>
            <p:cNvSpPr>
              <a:spLocks noChangeArrowheads="1"/>
            </p:cNvSpPr>
            <p:nvPr/>
          </p:nvSpPr>
          <p:spPr bwMode="auto">
            <a:xfrm>
              <a:off x="1927" y="3113"/>
              <a:ext cx="635" cy="317"/>
            </a:xfrm>
            <a:prstGeom prst="rect">
              <a:avLst/>
            </a:prstGeom>
            <a:noFill/>
            <a:ln w="2540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  <p:sp>
          <p:nvSpPr>
            <p:cNvPr id="42" name="Rectangle 10"/>
            <p:cNvSpPr>
              <a:spLocks noChangeArrowheads="1"/>
            </p:cNvSpPr>
            <p:nvPr/>
          </p:nvSpPr>
          <p:spPr bwMode="auto">
            <a:xfrm>
              <a:off x="2336" y="1434"/>
              <a:ext cx="544" cy="318"/>
            </a:xfrm>
            <a:prstGeom prst="rect">
              <a:avLst/>
            </a:prstGeom>
            <a:noFill/>
            <a:ln w="2540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CL" sz="1800"/>
            </a:p>
          </p:txBody>
        </p:sp>
      </p:grpSp>
    </p:spTree>
    <p:extLst>
      <p:ext uri="{BB962C8B-B14F-4D97-AF65-F5344CB8AC3E}">
        <p14:creationId xmlns:p14="http://schemas.microsoft.com/office/powerpoint/2010/main" val="1005655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2267890" y="1366792"/>
            <a:ext cx="723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3" name="Imagen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307" y="2155505"/>
            <a:ext cx="8503065" cy="4570035"/>
          </a:xfrm>
          <a:prstGeom prst="rect">
            <a:avLst/>
          </a:prstGeom>
        </p:spPr>
      </p:pic>
      <p:pic>
        <p:nvPicPr>
          <p:cNvPr id="26" name="Picture 5" descr="DESMAGNETIZACION SSN"/>
          <p:cNvPicPr>
            <a:picLocks noChangeAspect="1" noChangeArrowheads="1"/>
          </p:cNvPicPr>
          <p:nvPr/>
        </p:nvPicPr>
        <p:blipFill>
          <a:blip r:embed="rId5">
            <a:lum bright="34000" contrast="5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962" y="2408618"/>
            <a:ext cx="6547785" cy="36476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CuadroTexto 32"/>
          <p:cNvSpPr txBox="1"/>
          <p:nvPr/>
        </p:nvSpPr>
        <p:spPr>
          <a:xfrm>
            <a:off x="3570229" y="6188761"/>
            <a:ext cx="5311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</a:rPr>
              <a:t>Operación de Medición y Desmagnetización de un SSN</a:t>
            </a:r>
          </a:p>
        </p:txBody>
      </p:sp>
    </p:spTree>
    <p:extLst>
      <p:ext uri="{BB962C8B-B14F-4D97-AF65-F5344CB8AC3E}">
        <p14:creationId xmlns:p14="http://schemas.microsoft.com/office/powerpoint/2010/main" val="1500560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6134988" y="2779151"/>
            <a:ext cx="1908377" cy="73459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17214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3" y="-4327"/>
            <a:ext cx="12192000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6" name="Shape 344"/>
          <p:cNvSpPr>
            <a:spLocks noChangeArrowheads="1"/>
          </p:cNvSpPr>
          <p:nvPr/>
        </p:nvSpPr>
        <p:spPr bwMode="auto">
          <a:xfrm>
            <a:off x="135926" y="3677865"/>
            <a:ext cx="2886374" cy="3007481"/>
          </a:xfrm>
          <a:prstGeom prst="rect">
            <a:avLst/>
          </a:prstGeom>
          <a:solidFill>
            <a:schemeClr val="accent3">
              <a:lumMod val="50000"/>
              <a:alpha val="21000"/>
            </a:schemeClr>
          </a:solidFill>
          <a:ln>
            <a:noFill/>
          </a:ln>
        </p:spPr>
        <p:txBody>
          <a:bodyPr lIns="60933" tIns="60933" rIns="60933" bIns="6093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94404" y="4208800"/>
            <a:ext cx="28902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dirty="0">
                <a:solidFill>
                  <a:srgbClr val="002060"/>
                </a:solidFill>
              </a:rPr>
              <a:t>Basan su efectividad en la </a:t>
            </a:r>
            <a:r>
              <a:rPr lang="es-ES_tradnl" sz="1400" b="1" u="sng" dirty="0">
                <a:solidFill>
                  <a:srgbClr val="002060"/>
                </a:solidFill>
              </a:rPr>
              <a:t>detección de los cambios de T° en el agua de mar</a:t>
            </a:r>
            <a:r>
              <a:rPr lang="es-ES_tradnl" sz="1400" dirty="0">
                <a:solidFill>
                  <a:srgbClr val="002060"/>
                </a:solidFill>
              </a:rPr>
              <a:t> por descarga de agua de enfriamiento del SS o por la detección de la T° de los gases de descarga del snorkel.</a:t>
            </a:r>
            <a:endParaRPr lang="es-CL" sz="16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44" name="Shape 344"/>
          <p:cNvSpPr>
            <a:spLocks noChangeArrowheads="1"/>
          </p:cNvSpPr>
          <p:nvPr/>
        </p:nvSpPr>
        <p:spPr bwMode="auto">
          <a:xfrm>
            <a:off x="3126399" y="3664800"/>
            <a:ext cx="2887200" cy="3020546"/>
          </a:xfrm>
          <a:prstGeom prst="rect">
            <a:avLst/>
          </a:prstGeom>
          <a:solidFill>
            <a:schemeClr val="accent4">
              <a:lumMod val="50000"/>
              <a:alpha val="35000"/>
            </a:schemeClr>
          </a:solidFill>
          <a:ln>
            <a:noFill/>
          </a:ln>
        </p:spPr>
        <p:txBody>
          <a:bodyPr lIns="60933" tIns="60933" rIns="60933" bIns="6093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3195982" y="4195735"/>
            <a:ext cx="27315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defRPr sz="1400">
                <a:solidFill>
                  <a:srgbClr val="002060"/>
                </a:solidFill>
              </a:defRPr>
            </a:lvl1pPr>
          </a:lstStyle>
          <a:p>
            <a:r>
              <a:rPr lang="es-ES_tradnl" altLang="es-CL" dirty="0"/>
              <a:t>De acuerdo a la sensibilidad que posea el equipo detectan los fotones presentes en el medio nocturno y los amplifican electrónicamente presentando imágenes bidimensionales de la superficie del mar. Pueden detectar mástiles y estela de un SS</a:t>
            </a:r>
          </a:p>
        </p:txBody>
      </p:sp>
      <p:sp>
        <p:nvSpPr>
          <p:cNvPr id="46" name="Shape 344"/>
          <p:cNvSpPr>
            <a:spLocks noChangeArrowheads="1"/>
          </p:cNvSpPr>
          <p:nvPr/>
        </p:nvSpPr>
        <p:spPr bwMode="auto">
          <a:xfrm>
            <a:off x="9126417" y="3682203"/>
            <a:ext cx="2887200" cy="3003143"/>
          </a:xfrm>
          <a:prstGeom prst="rect">
            <a:avLst/>
          </a:prstGeom>
          <a:solidFill>
            <a:schemeClr val="accent4">
              <a:lumMod val="50000"/>
              <a:alpha val="35000"/>
            </a:schemeClr>
          </a:solidFill>
          <a:ln>
            <a:noFill/>
          </a:ln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9212321" y="4223133"/>
            <a:ext cx="276939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defRPr sz="1400">
                <a:solidFill>
                  <a:srgbClr val="002060"/>
                </a:solidFill>
              </a:defRPr>
            </a:lvl1pPr>
          </a:lstStyle>
          <a:p>
            <a:r>
              <a:rPr lang="es-ES_tradnl" altLang="es-CL" dirty="0"/>
              <a:t>Detectan las </a:t>
            </a:r>
            <a:r>
              <a:rPr lang="es-ES_tradnl" altLang="es-CL" b="1" u="sng" dirty="0"/>
              <a:t>variaciones de T°</a:t>
            </a:r>
            <a:r>
              <a:rPr lang="es-ES_tradnl" altLang="es-CL" dirty="0"/>
              <a:t> presentes en el medio y las presentan visualmente en visores en los que generalmente se diferencian los distintos cuerpos calientes en códigos de colores.</a:t>
            </a:r>
          </a:p>
          <a:p>
            <a:r>
              <a:rPr lang="es-ES_tradnl" altLang="es-CL" dirty="0"/>
              <a:t>Estos sensores son afectados por partículas presentes en el aire, tales como lluvia, nieve, humo, etc. lo que degrada su alcance y rendimiento.</a:t>
            </a:r>
          </a:p>
        </p:txBody>
      </p:sp>
      <p:sp>
        <p:nvSpPr>
          <p:cNvPr id="48" name="Shape 344"/>
          <p:cNvSpPr>
            <a:spLocks noChangeArrowheads="1"/>
          </p:cNvSpPr>
          <p:nvPr/>
        </p:nvSpPr>
        <p:spPr bwMode="auto">
          <a:xfrm>
            <a:off x="6127319" y="3684630"/>
            <a:ext cx="2887200" cy="3000716"/>
          </a:xfrm>
          <a:prstGeom prst="rect">
            <a:avLst/>
          </a:prstGeom>
          <a:solidFill>
            <a:schemeClr val="accent3">
              <a:lumMod val="50000"/>
              <a:alpha val="21000"/>
            </a:schemeClr>
          </a:solidFill>
          <a:ln>
            <a:noFill/>
          </a:ln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6150598" y="4224452"/>
            <a:ext cx="289021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1400">
                <a:solidFill>
                  <a:srgbClr val="002060"/>
                </a:solidFill>
              </a:defRPr>
            </a:lvl1pPr>
          </a:lstStyle>
          <a:p>
            <a:pPr algn="just"/>
            <a:r>
              <a:rPr lang="es-ES_tradnl" altLang="es-CL" dirty="0"/>
              <a:t>Detectan la presencia de gases productos de la combustión de hidrocarburos, expulsados a través del Snorkel. No es un sensor optrónico.</a:t>
            </a:r>
            <a:endParaRPr lang="es-ES_tradnl" dirty="0"/>
          </a:p>
        </p:txBody>
      </p:sp>
      <p:sp>
        <p:nvSpPr>
          <p:cNvPr id="50" name="8 Rectángulo"/>
          <p:cNvSpPr/>
          <p:nvPr/>
        </p:nvSpPr>
        <p:spPr>
          <a:xfrm>
            <a:off x="541950" y="3442395"/>
            <a:ext cx="2145608" cy="500937"/>
          </a:xfrm>
          <a:prstGeom prst="rect">
            <a:avLst/>
          </a:prstGeom>
          <a:solidFill>
            <a:schemeClr val="accent3">
              <a:lumMod val="50000"/>
              <a:alpha val="45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F.L.I.R.</a:t>
            </a:r>
          </a:p>
        </p:txBody>
      </p:sp>
      <p:sp>
        <p:nvSpPr>
          <p:cNvPr id="51" name="8 Rectángulo"/>
          <p:cNvSpPr/>
          <p:nvPr/>
        </p:nvSpPr>
        <p:spPr>
          <a:xfrm>
            <a:off x="3390696" y="3444430"/>
            <a:ext cx="2384899" cy="492710"/>
          </a:xfrm>
          <a:prstGeom prst="rect">
            <a:avLst/>
          </a:prstGeom>
          <a:solidFill>
            <a:schemeClr val="accent4">
              <a:lumMod val="75000"/>
              <a:alpha val="43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Amplificadores de Luz</a:t>
            </a:r>
            <a:endParaRPr lang="es-CL" sz="1600" b="1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4" name="8 Rectángulo"/>
          <p:cNvSpPr/>
          <p:nvPr/>
        </p:nvSpPr>
        <p:spPr>
          <a:xfrm>
            <a:off x="9423798" y="3418600"/>
            <a:ext cx="2145608" cy="500937"/>
          </a:xfrm>
          <a:prstGeom prst="rect">
            <a:avLst/>
          </a:prstGeom>
          <a:solidFill>
            <a:schemeClr val="accent4">
              <a:lumMod val="75000"/>
              <a:alpha val="43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Cámaras Termográficas</a:t>
            </a:r>
          </a:p>
        </p:txBody>
      </p:sp>
      <p:sp>
        <p:nvSpPr>
          <p:cNvPr id="55" name="8 Rectángulo"/>
          <p:cNvSpPr/>
          <p:nvPr/>
        </p:nvSpPr>
        <p:spPr>
          <a:xfrm>
            <a:off x="6387944" y="3374942"/>
            <a:ext cx="2384899" cy="492710"/>
          </a:xfrm>
          <a:prstGeom prst="rect">
            <a:avLst/>
          </a:prstGeom>
          <a:solidFill>
            <a:schemeClr val="accent3">
              <a:lumMod val="50000"/>
              <a:alpha val="45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SNIFFERS</a:t>
            </a:r>
            <a:endParaRPr lang="es-CL" sz="1600" b="1" dirty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6" name="CuadroTexto 55"/>
          <p:cNvSpPr txBox="1"/>
          <p:nvPr/>
        </p:nvSpPr>
        <p:spPr>
          <a:xfrm>
            <a:off x="563217" y="2549236"/>
            <a:ext cx="438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SENSORES OPTRÓNICOS</a:t>
            </a:r>
            <a:endParaRPr lang="es-CL" sz="2800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57" name="CuadroTexto 56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58" name="Imagen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3651" y="2543348"/>
            <a:ext cx="1844294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" name="CuadroTexto 58"/>
          <p:cNvSpPr txBox="1"/>
          <p:nvPr/>
        </p:nvSpPr>
        <p:spPr>
          <a:xfrm>
            <a:off x="4436846" y="2531705"/>
            <a:ext cx="1733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Y OTROS</a:t>
            </a:r>
          </a:p>
        </p:txBody>
      </p:sp>
    </p:spTree>
    <p:extLst>
      <p:ext uri="{BB962C8B-B14F-4D97-AF65-F5344CB8AC3E}">
        <p14:creationId xmlns:p14="http://schemas.microsoft.com/office/powerpoint/2010/main" val="391409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3" grpId="0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  <p:bldP spid="51" grpId="0" animBg="1"/>
      <p:bldP spid="54" grpId="0" animBg="1"/>
      <p:bldP spid="5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7538486" y="3895576"/>
            <a:ext cx="2177331" cy="73459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546794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857" y="2662695"/>
            <a:ext cx="4091355" cy="40677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183746" y="2957436"/>
            <a:ext cx="39833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altLang="es-CL" b="1" dirty="0">
                <a:solidFill>
                  <a:schemeClr val="bg1"/>
                </a:solidFill>
              </a:rPr>
              <a:t>Estos sensores son transportados en  los Aviones A/S , en los Helos A/S, así como en los buques. Su objetivo es captar todas las emisiones electromagnéticas presentes en el área de operación y determinar su ubicación ( FIX de Demarcaciones), sus características de frecuencia y poder identificar la unidad que las emite. Estos equipos pueden identificar emisiones de los radares de Submarinos apoyando a la detección y ubicación de éstos.</a:t>
            </a:r>
            <a:endParaRPr lang="es-ES_tradnl" sz="32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3" name="CuadroTexto 22"/>
          <p:cNvSpPr txBox="1"/>
          <p:nvPr/>
        </p:nvSpPr>
        <p:spPr>
          <a:xfrm>
            <a:off x="1179907" y="1911286"/>
            <a:ext cx="1163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M.A.E.</a:t>
            </a:r>
            <a:endParaRPr lang="es-CL" sz="2800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3472" y="1894963"/>
            <a:ext cx="4710224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CuadroTexto 29"/>
          <p:cNvSpPr txBox="1"/>
          <p:nvPr/>
        </p:nvSpPr>
        <p:spPr>
          <a:xfrm>
            <a:off x="2149786" y="1853200"/>
            <a:ext cx="453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C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(Medidas de Apoyo Electrónico)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2153540" y="986446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34" name="Group 21"/>
          <p:cNvGrpSpPr>
            <a:grpSpLocks/>
          </p:cNvGrpSpPr>
          <p:nvPr/>
        </p:nvGrpSpPr>
        <p:grpSpPr bwMode="auto">
          <a:xfrm>
            <a:off x="4598584" y="3431314"/>
            <a:ext cx="7272337" cy="2530475"/>
            <a:chOff x="431" y="2335"/>
            <a:chExt cx="4581" cy="1594"/>
          </a:xfrm>
        </p:grpSpPr>
        <p:graphicFrame>
          <p:nvGraphicFramePr>
            <p:cNvPr id="35" name="Object 4"/>
            <p:cNvGraphicFramePr>
              <a:graphicFrameLocks noChangeAspect="1"/>
            </p:cNvGraphicFramePr>
            <p:nvPr/>
          </p:nvGraphicFramePr>
          <p:xfrm>
            <a:off x="645" y="2335"/>
            <a:ext cx="308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Imagen" r:id="rId6" imgW="12544425" imgH="13163550" progId="MS_ClipArt_Gallery.2">
                    <p:embed/>
                  </p:oleObj>
                </mc:Choice>
                <mc:Fallback>
                  <p:oleObj name="Imagen" r:id="rId6" imgW="12544425" imgH="13163550" progId="MS_ClipArt_Gallery.2">
                    <p:embed/>
                    <p:pic>
                      <p:nvPicPr>
                        <p:cNvPr id="16389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5" y="2335"/>
                          <a:ext cx="308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Object 6"/>
            <p:cNvGraphicFramePr>
              <a:graphicFrameLocks noChangeAspect="1"/>
            </p:cNvGraphicFramePr>
            <p:nvPr/>
          </p:nvGraphicFramePr>
          <p:xfrm>
            <a:off x="884" y="3657"/>
            <a:ext cx="25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Imagen" r:id="rId8" imgW="12544425" imgH="13163550" progId="MS_ClipArt_Gallery.2">
                    <p:embed/>
                  </p:oleObj>
                </mc:Choice>
                <mc:Fallback>
                  <p:oleObj name="Imagen" r:id="rId8" imgW="12544425" imgH="13163550" progId="MS_ClipArt_Gallery.2">
                    <p:embed/>
                    <p:pic>
                      <p:nvPicPr>
                        <p:cNvPr id="1639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4" y="3657"/>
                          <a:ext cx="25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Object 8"/>
            <p:cNvGraphicFramePr>
              <a:graphicFrameLocks noChangeAspect="1"/>
            </p:cNvGraphicFramePr>
            <p:nvPr/>
          </p:nvGraphicFramePr>
          <p:xfrm>
            <a:off x="748" y="3022"/>
            <a:ext cx="216" cy="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Imagen" r:id="rId9" imgW="12544425" imgH="13163550" progId="MS_ClipArt_Gallery.2">
                    <p:embed/>
                  </p:oleObj>
                </mc:Choice>
                <mc:Fallback>
                  <p:oleObj name="Imagen" r:id="rId9" imgW="12544425" imgH="13163550" progId="MS_ClipArt_Gallery.2">
                    <p:embed/>
                    <p:pic>
                      <p:nvPicPr>
                        <p:cNvPr id="16391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8" y="3022"/>
                          <a:ext cx="216" cy="2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" name="Line 10"/>
            <p:cNvSpPr>
              <a:spLocks noChangeShapeType="1"/>
            </p:cNvSpPr>
            <p:nvPr/>
          </p:nvSpPr>
          <p:spPr bwMode="auto">
            <a:xfrm rot="10800000">
              <a:off x="884" y="2478"/>
              <a:ext cx="3720" cy="7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1" name="Line 11"/>
            <p:cNvSpPr>
              <a:spLocks noChangeShapeType="1"/>
            </p:cNvSpPr>
            <p:nvPr/>
          </p:nvSpPr>
          <p:spPr bwMode="auto">
            <a:xfrm rot="10800000" flipV="1">
              <a:off x="1066" y="2931"/>
              <a:ext cx="3311" cy="90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2" name="Line 12"/>
            <p:cNvSpPr>
              <a:spLocks noChangeShapeType="1"/>
            </p:cNvSpPr>
            <p:nvPr/>
          </p:nvSpPr>
          <p:spPr bwMode="auto">
            <a:xfrm rot="10800000" flipV="1">
              <a:off x="930" y="3067"/>
              <a:ext cx="4082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stealth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3651" y="3067"/>
              <a:ext cx="272" cy="92"/>
              <a:chOff x="3606" y="3792"/>
              <a:chExt cx="272" cy="92"/>
            </a:xfrm>
          </p:grpSpPr>
          <p:sp>
            <p:nvSpPr>
              <p:cNvPr id="50" name="Oval 13"/>
              <p:cNvSpPr>
                <a:spLocks noChangeArrowheads="1"/>
              </p:cNvSpPr>
              <p:nvPr/>
            </p:nvSpPr>
            <p:spPr bwMode="auto">
              <a:xfrm>
                <a:off x="3606" y="3838"/>
                <a:ext cx="272" cy="4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s-CL" altLang="es-CL" sz="1800"/>
              </a:p>
            </p:txBody>
          </p:sp>
          <p:sp>
            <p:nvSpPr>
              <p:cNvPr id="51" name="AutoShape 14"/>
              <p:cNvSpPr>
                <a:spLocks noChangeArrowheads="1"/>
              </p:cNvSpPr>
              <p:nvPr/>
            </p:nvSpPr>
            <p:spPr bwMode="auto">
              <a:xfrm>
                <a:off x="3742" y="3792"/>
                <a:ext cx="45" cy="4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s-CL" altLang="es-CL" sz="1800"/>
              </a:p>
            </p:txBody>
          </p:sp>
        </p:grpSp>
        <p:sp>
          <p:nvSpPr>
            <p:cNvPr id="44" name="Freeform 16"/>
            <p:cNvSpPr>
              <a:spLocks/>
            </p:cNvSpPr>
            <p:nvPr/>
          </p:nvSpPr>
          <p:spPr bwMode="auto">
            <a:xfrm>
              <a:off x="3243" y="2704"/>
              <a:ext cx="202" cy="686"/>
            </a:xfrm>
            <a:custGeom>
              <a:avLst/>
              <a:gdLst>
                <a:gd name="T0" fmla="*/ 160 w 202"/>
                <a:gd name="T1" fmla="*/ 0 h 686"/>
                <a:gd name="T2" fmla="*/ 58 w 202"/>
                <a:gd name="T3" fmla="*/ 118 h 686"/>
                <a:gd name="T4" fmla="*/ 7 w 202"/>
                <a:gd name="T5" fmla="*/ 271 h 686"/>
                <a:gd name="T6" fmla="*/ 13 w 202"/>
                <a:gd name="T7" fmla="*/ 402 h 686"/>
                <a:gd name="T8" fmla="*/ 50 w 202"/>
                <a:gd name="T9" fmla="*/ 525 h 686"/>
                <a:gd name="T10" fmla="*/ 118 w 202"/>
                <a:gd name="T11" fmla="*/ 626 h 686"/>
                <a:gd name="T12" fmla="*/ 202 w 202"/>
                <a:gd name="T13" fmla="*/ 686 h 68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2"/>
                <a:gd name="T22" fmla="*/ 0 h 686"/>
                <a:gd name="T23" fmla="*/ 202 w 202"/>
                <a:gd name="T24" fmla="*/ 686 h 68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2" h="686">
                  <a:moveTo>
                    <a:pt x="160" y="0"/>
                  </a:moveTo>
                  <a:cubicBezTo>
                    <a:pt x="143" y="18"/>
                    <a:pt x="83" y="73"/>
                    <a:pt x="58" y="118"/>
                  </a:cubicBezTo>
                  <a:cubicBezTo>
                    <a:pt x="33" y="163"/>
                    <a:pt x="14" y="224"/>
                    <a:pt x="7" y="271"/>
                  </a:cubicBezTo>
                  <a:cubicBezTo>
                    <a:pt x="0" y="318"/>
                    <a:pt x="6" y="360"/>
                    <a:pt x="13" y="402"/>
                  </a:cubicBezTo>
                  <a:cubicBezTo>
                    <a:pt x="20" y="444"/>
                    <a:pt x="33" y="488"/>
                    <a:pt x="50" y="525"/>
                  </a:cubicBezTo>
                  <a:cubicBezTo>
                    <a:pt x="67" y="562"/>
                    <a:pt x="93" y="599"/>
                    <a:pt x="118" y="626"/>
                  </a:cubicBezTo>
                  <a:cubicBezTo>
                    <a:pt x="143" y="653"/>
                    <a:pt x="185" y="674"/>
                    <a:pt x="202" y="686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5" name="Freeform 17"/>
            <p:cNvSpPr>
              <a:spLocks/>
            </p:cNvSpPr>
            <p:nvPr/>
          </p:nvSpPr>
          <p:spPr bwMode="auto">
            <a:xfrm>
              <a:off x="1132" y="2524"/>
              <a:ext cx="266" cy="1262"/>
            </a:xfrm>
            <a:custGeom>
              <a:avLst/>
              <a:gdLst>
                <a:gd name="T0" fmla="*/ 215 w 266"/>
                <a:gd name="T1" fmla="*/ 0 h 1262"/>
                <a:gd name="T2" fmla="*/ 122 w 266"/>
                <a:gd name="T3" fmla="*/ 161 h 1262"/>
                <a:gd name="T4" fmla="*/ 28 w 266"/>
                <a:gd name="T5" fmla="*/ 373 h 1262"/>
                <a:gd name="T6" fmla="*/ 3 w 266"/>
                <a:gd name="T7" fmla="*/ 627 h 1262"/>
                <a:gd name="T8" fmla="*/ 45 w 266"/>
                <a:gd name="T9" fmla="*/ 822 h 1262"/>
                <a:gd name="T10" fmla="*/ 122 w 266"/>
                <a:gd name="T11" fmla="*/ 1025 h 1262"/>
                <a:gd name="T12" fmla="*/ 266 w 266"/>
                <a:gd name="T13" fmla="*/ 1262 h 12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6"/>
                <a:gd name="T22" fmla="*/ 0 h 1262"/>
                <a:gd name="T23" fmla="*/ 266 w 266"/>
                <a:gd name="T24" fmla="*/ 1262 h 126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6" h="1262">
                  <a:moveTo>
                    <a:pt x="215" y="0"/>
                  </a:moveTo>
                  <a:cubicBezTo>
                    <a:pt x="200" y="28"/>
                    <a:pt x="153" y="99"/>
                    <a:pt x="122" y="161"/>
                  </a:cubicBezTo>
                  <a:cubicBezTo>
                    <a:pt x="91" y="223"/>
                    <a:pt x="48" y="296"/>
                    <a:pt x="28" y="373"/>
                  </a:cubicBezTo>
                  <a:cubicBezTo>
                    <a:pt x="8" y="450"/>
                    <a:pt x="0" y="552"/>
                    <a:pt x="3" y="627"/>
                  </a:cubicBezTo>
                  <a:cubicBezTo>
                    <a:pt x="6" y="702"/>
                    <a:pt x="25" y="756"/>
                    <a:pt x="45" y="822"/>
                  </a:cubicBezTo>
                  <a:cubicBezTo>
                    <a:pt x="65" y="888"/>
                    <a:pt x="85" y="952"/>
                    <a:pt x="122" y="1025"/>
                  </a:cubicBezTo>
                  <a:cubicBezTo>
                    <a:pt x="159" y="1098"/>
                    <a:pt x="236" y="1213"/>
                    <a:pt x="266" y="1262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1784" y="2592"/>
              <a:ext cx="280" cy="1101"/>
            </a:xfrm>
            <a:custGeom>
              <a:avLst/>
              <a:gdLst>
                <a:gd name="T0" fmla="*/ 280 w 280"/>
                <a:gd name="T1" fmla="*/ 0 h 1101"/>
                <a:gd name="T2" fmla="*/ 128 w 280"/>
                <a:gd name="T3" fmla="*/ 161 h 1101"/>
                <a:gd name="T4" fmla="*/ 43 w 280"/>
                <a:gd name="T5" fmla="*/ 339 h 1101"/>
                <a:gd name="T6" fmla="*/ 1 w 280"/>
                <a:gd name="T7" fmla="*/ 542 h 1101"/>
                <a:gd name="T8" fmla="*/ 34 w 280"/>
                <a:gd name="T9" fmla="*/ 762 h 1101"/>
                <a:gd name="T10" fmla="*/ 119 w 280"/>
                <a:gd name="T11" fmla="*/ 940 h 1101"/>
                <a:gd name="T12" fmla="*/ 255 w 280"/>
                <a:gd name="T13" fmla="*/ 1101 h 110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0"/>
                <a:gd name="T22" fmla="*/ 0 h 1101"/>
                <a:gd name="T23" fmla="*/ 280 w 280"/>
                <a:gd name="T24" fmla="*/ 1101 h 110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0" h="1101">
                  <a:moveTo>
                    <a:pt x="280" y="0"/>
                  </a:moveTo>
                  <a:cubicBezTo>
                    <a:pt x="255" y="27"/>
                    <a:pt x="167" y="105"/>
                    <a:pt x="128" y="161"/>
                  </a:cubicBezTo>
                  <a:cubicBezTo>
                    <a:pt x="89" y="217"/>
                    <a:pt x="64" y="276"/>
                    <a:pt x="43" y="339"/>
                  </a:cubicBezTo>
                  <a:cubicBezTo>
                    <a:pt x="22" y="402"/>
                    <a:pt x="2" y="472"/>
                    <a:pt x="1" y="542"/>
                  </a:cubicBezTo>
                  <a:cubicBezTo>
                    <a:pt x="0" y="612"/>
                    <a:pt x="14" y="696"/>
                    <a:pt x="34" y="762"/>
                  </a:cubicBezTo>
                  <a:cubicBezTo>
                    <a:pt x="54" y="828"/>
                    <a:pt x="82" y="884"/>
                    <a:pt x="119" y="940"/>
                  </a:cubicBezTo>
                  <a:cubicBezTo>
                    <a:pt x="156" y="996"/>
                    <a:pt x="227" y="1068"/>
                    <a:pt x="255" y="1101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431" y="2423"/>
              <a:ext cx="348" cy="1431"/>
            </a:xfrm>
            <a:custGeom>
              <a:avLst/>
              <a:gdLst>
                <a:gd name="T0" fmla="*/ 238 w 348"/>
                <a:gd name="T1" fmla="*/ 0 h 1431"/>
                <a:gd name="T2" fmla="*/ 120 w 348"/>
                <a:gd name="T3" fmla="*/ 228 h 1431"/>
                <a:gd name="T4" fmla="*/ 43 w 348"/>
                <a:gd name="T5" fmla="*/ 423 h 1431"/>
                <a:gd name="T6" fmla="*/ 1 w 348"/>
                <a:gd name="T7" fmla="*/ 669 h 1431"/>
                <a:gd name="T8" fmla="*/ 35 w 348"/>
                <a:gd name="T9" fmla="*/ 923 h 1431"/>
                <a:gd name="T10" fmla="*/ 153 w 348"/>
                <a:gd name="T11" fmla="*/ 1152 h 1431"/>
                <a:gd name="T12" fmla="*/ 348 w 348"/>
                <a:gd name="T13" fmla="*/ 1431 h 14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8"/>
                <a:gd name="T22" fmla="*/ 0 h 1431"/>
                <a:gd name="T23" fmla="*/ 348 w 348"/>
                <a:gd name="T24" fmla="*/ 1431 h 14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8" h="1431">
                  <a:moveTo>
                    <a:pt x="238" y="0"/>
                  </a:moveTo>
                  <a:cubicBezTo>
                    <a:pt x="218" y="38"/>
                    <a:pt x="152" y="158"/>
                    <a:pt x="120" y="228"/>
                  </a:cubicBezTo>
                  <a:cubicBezTo>
                    <a:pt x="88" y="298"/>
                    <a:pt x="63" y="350"/>
                    <a:pt x="43" y="423"/>
                  </a:cubicBezTo>
                  <a:cubicBezTo>
                    <a:pt x="23" y="496"/>
                    <a:pt x="2" y="586"/>
                    <a:pt x="1" y="669"/>
                  </a:cubicBezTo>
                  <a:cubicBezTo>
                    <a:pt x="0" y="752"/>
                    <a:pt x="10" y="843"/>
                    <a:pt x="35" y="923"/>
                  </a:cubicBezTo>
                  <a:cubicBezTo>
                    <a:pt x="60" y="1003"/>
                    <a:pt x="101" y="1067"/>
                    <a:pt x="153" y="1152"/>
                  </a:cubicBezTo>
                  <a:cubicBezTo>
                    <a:pt x="205" y="1237"/>
                    <a:pt x="307" y="1373"/>
                    <a:pt x="348" y="1431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2426" y="2643"/>
              <a:ext cx="235" cy="829"/>
            </a:xfrm>
            <a:custGeom>
              <a:avLst/>
              <a:gdLst>
                <a:gd name="T0" fmla="*/ 141 w 235"/>
                <a:gd name="T1" fmla="*/ 0 h 829"/>
                <a:gd name="T2" fmla="*/ 74 w 235"/>
                <a:gd name="T3" fmla="*/ 118 h 829"/>
                <a:gd name="T4" fmla="*/ 23 w 235"/>
                <a:gd name="T5" fmla="*/ 279 h 829"/>
                <a:gd name="T6" fmla="*/ 7 w 235"/>
                <a:gd name="T7" fmla="*/ 457 h 829"/>
                <a:gd name="T8" fmla="*/ 66 w 235"/>
                <a:gd name="T9" fmla="*/ 643 h 829"/>
                <a:gd name="T10" fmla="*/ 134 w 235"/>
                <a:gd name="T11" fmla="*/ 745 h 829"/>
                <a:gd name="T12" fmla="*/ 235 w 235"/>
                <a:gd name="T13" fmla="*/ 829 h 8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5"/>
                <a:gd name="T22" fmla="*/ 0 h 829"/>
                <a:gd name="T23" fmla="*/ 235 w 235"/>
                <a:gd name="T24" fmla="*/ 829 h 8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5" h="829">
                  <a:moveTo>
                    <a:pt x="141" y="0"/>
                  </a:moveTo>
                  <a:cubicBezTo>
                    <a:pt x="128" y="20"/>
                    <a:pt x="94" y="72"/>
                    <a:pt x="74" y="118"/>
                  </a:cubicBezTo>
                  <a:cubicBezTo>
                    <a:pt x="54" y="164"/>
                    <a:pt x="34" y="223"/>
                    <a:pt x="23" y="279"/>
                  </a:cubicBezTo>
                  <a:cubicBezTo>
                    <a:pt x="12" y="335"/>
                    <a:pt x="0" y="396"/>
                    <a:pt x="7" y="457"/>
                  </a:cubicBezTo>
                  <a:cubicBezTo>
                    <a:pt x="14" y="518"/>
                    <a:pt x="45" y="595"/>
                    <a:pt x="66" y="643"/>
                  </a:cubicBezTo>
                  <a:cubicBezTo>
                    <a:pt x="87" y="691"/>
                    <a:pt x="106" y="714"/>
                    <a:pt x="134" y="745"/>
                  </a:cubicBezTo>
                  <a:cubicBezTo>
                    <a:pt x="162" y="776"/>
                    <a:pt x="214" y="812"/>
                    <a:pt x="235" y="829"/>
                  </a:cubicBezTo>
                </a:path>
              </a:pathLst>
            </a:custGeom>
            <a:noFill/>
            <a:ln w="9525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4730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65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 flipV="1">
            <a:off x="1305210" y="3669740"/>
            <a:ext cx="9351396" cy="1045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2153540" y="1464915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Elipse 27"/>
          <p:cNvSpPr/>
          <p:nvPr/>
        </p:nvSpPr>
        <p:spPr>
          <a:xfrm>
            <a:off x="1483839" y="3589206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1004349" y="2885170"/>
            <a:ext cx="13051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Sonares</a:t>
            </a:r>
            <a:endParaRPr lang="es-CL" sz="1100" dirty="0"/>
          </a:p>
          <a:p>
            <a:pPr algn="ctr"/>
            <a:r>
              <a:rPr lang="es-ES" sz="1100" dirty="0"/>
              <a:t>(Activo / Pasivo)</a:t>
            </a:r>
            <a:endParaRPr lang="es-CL" dirty="0"/>
          </a:p>
        </p:txBody>
      </p:sp>
      <p:sp>
        <p:nvSpPr>
          <p:cNvPr id="41" name="Elipse 40"/>
          <p:cNvSpPr/>
          <p:nvPr/>
        </p:nvSpPr>
        <p:spPr>
          <a:xfrm>
            <a:off x="2794674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1889474" y="3938921"/>
            <a:ext cx="214787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Radares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sz="1100" dirty="0"/>
          </a:p>
        </p:txBody>
      </p:sp>
      <p:sp>
        <p:nvSpPr>
          <p:cNvPr id="43" name="Elipse 42"/>
          <p:cNvSpPr/>
          <p:nvPr/>
        </p:nvSpPr>
        <p:spPr>
          <a:xfrm>
            <a:off x="4213863" y="357874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4" name="Elipse 43"/>
          <p:cNvSpPr/>
          <p:nvPr/>
        </p:nvSpPr>
        <p:spPr>
          <a:xfrm>
            <a:off x="5569613" y="3582148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007333" y="3576840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4543158" y="3938921"/>
            <a:ext cx="2221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M.A.D.</a:t>
            </a:r>
          </a:p>
          <a:p>
            <a:pPr algn="ctr"/>
            <a:r>
              <a:rPr lang="es-ES" sz="1200" dirty="0"/>
              <a:t>(Magnetic Anomalies Detection)</a:t>
            </a:r>
            <a:endParaRPr lang="es-CL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439146" y="2792837"/>
            <a:ext cx="130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Sensores Optrónicos</a:t>
            </a:r>
          </a:p>
        </p:txBody>
      </p:sp>
      <p:sp>
        <p:nvSpPr>
          <p:cNvPr id="49" name="Elipse 48"/>
          <p:cNvSpPr/>
          <p:nvPr/>
        </p:nvSpPr>
        <p:spPr>
          <a:xfrm>
            <a:off x="8516883" y="3583977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9922360" y="3576839"/>
            <a:ext cx="168740" cy="1819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7582703" y="3892153"/>
            <a:ext cx="215438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M.A.E.</a:t>
            </a:r>
          </a:p>
          <a:p>
            <a:pPr algn="ctr"/>
            <a:r>
              <a:rPr lang="es-CL" sz="1100" dirty="0"/>
              <a:t>(Medidas de Apoyo Electrónico)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8772633" y="2711821"/>
            <a:ext cx="263693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Vigias</a:t>
            </a:r>
          </a:p>
          <a:p>
            <a:pPr algn="ctr"/>
            <a:r>
              <a:rPr lang="es-CL" dirty="0"/>
              <a:t> </a:t>
            </a:r>
            <a:r>
              <a:rPr lang="es-CL" sz="1400" dirty="0"/>
              <a:t>(Avistamiento Visual)</a:t>
            </a:r>
          </a:p>
          <a:p>
            <a:pPr algn="ctr"/>
            <a:r>
              <a:rPr lang="es-ES" sz="1100" dirty="0"/>
              <a:t>(Snorkel y/o mástiles aflorados)</a:t>
            </a:r>
            <a:endParaRPr lang="es-CL" dirty="0"/>
          </a:p>
        </p:txBody>
      </p:sp>
      <p:sp>
        <p:nvSpPr>
          <p:cNvPr id="53" name="CuadroTexto 52"/>
          <p:cNvSpPr txBox="1"/>
          <p:nvPr/>
        </p:nvSpPr>
        <p:spPr>
          <a:xfrm>
            <a:off x="3001409" y="2846697"/>
            <a:ext cx="27369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Sonoboyas</a:t>
            </a:r>
          </a:p>
          <a:p>
            <a:pPr algn="ctr"/>
            <a:r>
              <a:rPr lang="es-ES" sz="1100" dirty="0"/>
              <a:t>(“Sembradas” desde Helo o Avión A/S</a:t>
            </a:r>
            <a:endParaRPr lang="es-CL" dirty="0"/>
          </a:p>
        </p:txBody>
      </p:sp>
      <p:sp>
        <p:nvSpPr>
          <p:cNvPr id="3" name="Elipse 2"/>
          <p:cNvSpPr/>
          <p:nvPr/>
        </p:nvSpPr>
        <p:spPr>
          <a:xfrm>
            <a:off x="8739958" y="2768517"/>
            <a:ext cx="2552646" cy="815459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7" name="Grupo 26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9" name="CuadroTexto 28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2" name="Conector recto 31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39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02738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" y="-4327"/>
            <a:ext cx="12184319" cy="686232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74" y="315269"/>
            <a:ext cx="940839" cy="94083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184" y="2509339"/>
            <a:ext cx="6400797" cy="42529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24" name="Grupo 23"/>
          <p:cNvGrpSpPr/>
          <p:nvPr/>
        </p:nvGrpSpPr>
        <p:grpSpPr>
          <a:xfrm>
            <a:off x="8421293" y="55102"/>
            <a:ext cx="3662464" cy="585453"/>
            <a:chOff x="8070913" y="55102"/>
            <a:chExt cx="3662464" cy="585453"/>
          </a:xfrm>
        </p:grpSpPr>
        <p:sp>
          <p:nvSpPr>
            <p:cNvPr id="25" name="CuadroTexto 24"/>
            <p:cNvSpPr txBox="1"/>
            <p:nvPr/>
          </p:nvSpPr>
          <p:spPr>
            <a:xfrm>
              <a:off x="8236129" y="148837"/>
              <a:ext cx="3497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Georgia" panose="02040502050405020303" pitchFamily="18" charset="0"/>
                </a:rPr>
                <a:t>Equipos especiales de Detección A/S</a:t>
              </a:r>
              <a:endParaRPr lang="es-CL" sz="20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endParaRPr>
            </a:p>
          </p:txBody>
        </p:sp>
        <p:grpSp>
          <p:nvGrpSpPr>
            <p:cNvPr id="28" name="Grupo 27"/>
            <p:cNvGrpSpPr/>
            <p:nvPr/>
          </p:nvGrpSpPr>
          <p:grpSpPr>
            <a:xfrm>
              <a:off x="8070913" y="55102"/>
              <a:ext cx="165216" cy="585453"/>
              <a:chOff x="8070913" y="55102"/>
              <a:chExt cx="165216" cy="585453"/>
            </a:xfrm>
          </p:grpSpPr>
          <p:cxnSp>
            <p:nvCxnSpPr>
              <p:cNvPr id="31" name="Conector recto 30"/>
              <p:cNvCxnSpPr/>
              <p:nvPr/>
            </p:nvCxnSpPr>
            <p:spPr>
              <a:xfrm>
                <a:off x="8236129" y="55102"/>
                <a:ext cx="0" cy="585453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36"/>
              <p:cNvCxnSpPr/>
              <p:nvPr/>
            </p:nvCxnSpPr>
            <p:spPr>
              <a:xfrm>
                <a:off x="8149247" y="102404"/>
                <a:ext cx="0" cy="43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38"/>
              <p:cNvCxnSpPr/>
              <p:nvPr/>
            </p:nvCxnSpPr>
            <p:spPr>
              <a:xfrm>
                <a:off x="8070913" y="194986"/>
                <a:ext cx="0" cy="252000"/>
              </a:xfrm>
              <a:prstGeom prst="line">
                <a:avLst/>
              </a:prstGeom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3" name="CuadroTexto 22"/>
          <p:cNvSpPr txBox="1"/>
          <p:nvPr/>
        </p:nvSpPr>
        <p:spPr>
          <a:xfrm>
            <a:off x="5629465" y="1673983"/>
            <a:ext cx="1366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VIGÍAS</a:t>
            </a:r>
            <a:endParaRPr lang="es-CL" sz="2800" b="1" u="sng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2802126" y="1021674"/>
            <a:ext cx="738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chemeClr val="accent4">
                    <a:lumMod val="50000"/>
                  </a:schemeClr>
                </a:solidFill>
              </a:rPr>
              <a:t>“SENSORES EMPLEADOS PARA DETECTAR SUBMARINOS”</a:t>
            </a:r>
            <a:endParaRPr lang="es-CL" sz="2400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364274" y="2672772"/>
            <a:ext cx="6077609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El ojo humano posee excelentes capacidades de detección por contraste lumínico en el mar. Los Vigías deben ser escogidos por su agudeza visual y entrenados constantemente en la detección y reconocimiento de objetos de interés en el ámbito naval tales como:</a:t>
            </a:r>
          </a:p>
          <a:p>
            <a:pPr algn="just">
              <a:spcBef>
                <a:spcPct val="50000"/>
              </a:spcBef>
              <a:defRPr/>
            </a:pPr>
            <a:endParaRPr lang="es-ES_tradnl" sz="900" b="1" dirty="0">
              <a:solidFill>
                <a:schemeClr val="bg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a) Mástiles y periscopios aflorados sobre la superficie.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b) Aeronaves.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c) Fogonazos de misiles en vuelo.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d) Unidades de superficie.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 e) Luces, faros y accidentes geográficos.</a:t>
            </a:r>
          </a:p>
          <a:p>
            <a:pPr algn="just">
              <a:spcBef>
                <a:spcPct val="50000"/>
              </a:spcBef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Un vigía entrenado puede detectar periscopios hasta una distancia de 4 millas, pero requiere de experiencia y entrenamiento para evaluar correctamente lo que aviste.</a:t>
            </a:r>
          </a:p>
          <a:p>
            <a:pPr algn="just">
              <a:spcBef>
                <a:spcPct val="50000"/>
              </a:spcBef>
              <a:defRPr/>
            </a:pPr>
            <a:r>
              <a:rPr lang="es-ES_tradnl" sz="1600" b="1" dirty="0">
                <a:solidFill>
                  <a:schemeClr val="bg1"/>
                </a:solidFill>
              </a:rPr>
              <a:t>La detección visual es empleada con regularidad por las tripulaciones de aeronaves A/S.</a:t>
            </a:r>
            <a:endParaRPr lang="es-MX" sz="1600" b="1" dirty="0">
              <a:solidFill>
                <a:schemeClr val="bg1"/>
              </a:solidFill>
            </a:endParaRPr>
          </a:p>
        </p:txBody>
      </p:sp>
      <p:sp>
        <p:nvSpPr>
          <p:cNvPr id="46" name="Elipse 45"/>
          <p:cNvSpPr/>
          <p:nvPr/>
        </p:nvSpPr>
        <p:spPr>
          <a:xfrm>
            <a:off x="7611139" y="2413591"/>
            <a:ext cx="3949898" cy="3891825"/>
          </a:xfrm>
          <a:prstGeom prst="ellipse">
            <a:avLst/>
          </a:prstGeom>
          <a:solidFill>
            <a:schemeClr val="accent4">
              <a:lumMod val="50000"/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5596" y="2747203"/>
            <a:ext cx="3322247" cy="32575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2" name="CuadroTexto 51"/>
          <p:cNvSpPr txBox="1"/>
          <p:nvPr/>
        </p:nvSpPr>
        <p:spPr>
          <a:xfrm>
            <a:off x="7975610" y="6297062"/>
            <a:ext cx="34525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rgbClr val="002060"/>
                </a:solidFill>
                <a:latin typeface="High Tower Text" panose="02040502050506030303" pitchFamily="18" charset="0"/>
              </a:rPr>
              <a:t>Ref: Foto del mes Revista “Vigía” N° 434 </a:t>
            </a:r>
            <a:r>
              <a:rPr lang="en-US" sz="1100" dirty="0" err="1">
                <a:solidFill>
                  <a:srgbClr val="002060"/>
                </a:solidFill>
                <a:latin typeface="High Tower Text" panose="02040502050506030303" pitchFamily="18" charset="0"/>
              </a:rPr>
              <a:t>abril</a:t>
            </a:r>
            <a:r>
              <a:rPr lang="en-US" sz="1100" dirty="0">
                <a:solidFill>
                  <a:srgbClr val="002060"/>
                </a:solidFill>
                <a:latin typeface="High Tower Text" panose="02040502050506030303" pitchFamily="18" charset="0"/>
              </a:rPr>
              <a:t> 2022 </a:t>
            </a:r>
          </a:p>
          <a:p>
            <a:pPr algn="ctr"/>
            <a:r>
              <a:rPr lang="en-US" sz="1100" dirty="0">
                <a:solidFill>
                  <a:srgbClr val="002060"/>
                </a:solidFill>
                <a:latin typeface="High Tower Text" panose="02040502050506030303" pitchFamily="18" charset="0"/>
              </a:rPr>
              <a:t>Sgto 1° (Rd. CIC) Luis Rivera</a:t>
            </a:r>
            <a:endParaRPr lang="es-CL" sz="1400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93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1" y="0"/>
            <a:ext cx="1219456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05049" y="919598"/>
            <a:ext cx="35419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“Equipos especiales de detección A/S”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9883868" y="6018225"/>
            <a:ext cx="2088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UT°3 “Sensores”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119408" y="3075057"/>
            <a:ext cx="4097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Preguntas ?</a:t>
            </a:r>
            <a:endParaRPr lang="es-CL" sz="4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801" y="4179034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004663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1566</Words>
  <Application>Microsoft Office PowerPoint</Application>
  <PresentationFormat>Panorámica</PresentationFormat>
  <Paragraphs>188</Paragraphs>
  <Slides>18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30" baseType="lpstr">
      <vt:lpstr>Malgun Gothic</vt:lpstr>
      <vt:lpstr>Arial</vt:lpstr>
      <vt:lpstr>Britannic Bold</vt:lpstr>
      <vt:lpstr>Calibri</vt:lpstr>
      <vt:lpstr>Calibri Light</vt:lpstr>
      <vt:lpstr>Century Gothic</vt:lpstr>
      <vt:lpstr>Georgia</vt:lpstr>
      <vt:lpstr>High Tower Text</vt:lpstr>
      <vt:lpstr>Lato</vt:lpstr>
      <vt:lpstr>Wingdings</vt:lpstr>
      <vt:lpstr>Tema de Office</vt:lpstr>
      <vt:lpstr>Imagen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34</cp:revision>
  <dcterms:created xsi:type="dcterms:W3CDTF">2023-01-05T18:43:35Z</dcterms:created>
  <dcterms:modified xsi:type="dcterms:W3CDTF">2023-05-25T11:53:27Z</dcterms:modified>
</cp:coreProperties>
</file>