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66" r:id="rId2"/>
    <p:sldId id="376" r:id="rId3"/>
    <p:sldId id="379" r:id="rId4"/>
    <p:sldId id="380" r:id="rId5"/>
    <p:sldId id="381" r:id="rId6"/>
    <p:sldId id="382" r:id="rId7"/>
    <p:sldId id="383" r:id="rId8"/>
    <p:sldId id="386" r:id="rId9"/>
    <p:sldId id="384" r:id="rId10"/>
    <p:sldId id="385" r:id="rId11"/>
    <p:sldId id="378" r:id="rId12"/>
  </p:sldIdLst>
  <p:sldSz cx="12192000" cy="6858000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06" autoAdjust="0"/>
    <p:restoredTop sz="94660"/>
  </p:normalViewPr>
  <p:slideViewPr>
    <p:cSldViewPr snapToGrid="0">
      <p:cViewPr varScale="1">
        <p:scale>
          <a:sx n="81" d="100"/>
          <a:sy n="81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C479670-CEAF-49DA-9836-C8708423B417}" type="datetimeFigureOut">
              <a:rPr lang="es-CL" smtClean="0"/>
              <a:t>14-03-2025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9F599B4-EC4B-4651-9AF6-7089D5AEDBB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8630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C621BA-8571-4F00-A563-DD8AD4C03B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B017FDE-83B6-4036-AC0E-1D86F558A5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0F22C4-DFE3-4D98-B4F3-1FC8639DC2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B50DDE-635D-4FF8-AD3E-0759C9FFC1B8}" type="datetimeFigureOut">
              <a:rPr lang="es-CL" smtClean="0"/>
              <a:t>14-03-2025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71E6D26-C395-4BDF-AB24-60CA35A93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C80405-71D0-4637-B5DF-5A8F5F8FA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B67714-0E5B-46F3-8788-4192A5F27D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59116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CDA84D-1D0C-4AD4-8343-76C0DE196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4A8B147-7D30-458A-8899-EA642A539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B412971-D31B-4399-A359-0579F9E63E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B50DDE-635D-4FF8-AD3E-0759C9FFC1B8}" type="datetimeFigureOut">
              <a:rPr lang="es-CL" smtClean="0"/>
              <a:t>14-03-2025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6B6B9D-4A13-4A3F-A235-793D82DE0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25D9CB7-8213-47A8-AAC9-B8729929E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B67714-0E5B-46F3-8788-4192A5F27D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7234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7AD661-0907-4C48-9506-7665C5955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5850CF4-50F8-4095-863E-96A6AB84E6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FECDCF1-B681-480C-9442-1839EC9A98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B50DDE-635D-4FF8-AD3E-0759C9FFC1B8}" type="datetimeFigureOut">
              <a:rPr lang="es-CL" smtClean="0"/>
              <a:t>14-03-2025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CDC416-14AF-4DF9-B1A0-6C950DB00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592961F-D839-4FD9-B786-C66DE62B6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B67714-0E5B-46F3-8788-4192A5F27D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82499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A61785-3EB5-4620-AC17-DD7F49528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9A6DC7D-8C64-4A68-9727-502B4E59CB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EC1FBCC-3686-4E9A-8DB4-BBE8E5CBDA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95FF9BB-6D8A-4BE6-A1A6-86E7184256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B50DDE-635D-4FF8-AD3E-0759C9FFC1B8}" type="datetimeFigureOut">
              <a:rPr lang="es-CL" smtClean="0"/>
              <a:t>14-03-2025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6AEB8DE-C68F-41C3-A77D-D3E8B2358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48CFE58-333C-4CC8-9A86-5E80C4AF8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B67714-0E5B-46F3-8788-4192A5F27D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9647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7CD78A-4EFB-4779-8F7E-A4F54F931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5B4E789-8478-490B-8FC4-A7275A61FD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921DEEE-F037-4246-9923-9B07584EBF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C50573F-9765-4D60-92E6-1DAE1EFE89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70118AC-38ED-4CCD-A6B8-F3D345478E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D3E781F-8686-4DDF-AD71-0ED1AE2397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B50DDE-635D-4FF8-AD3E-0759C9FFC1B8}" type="datetimeFigureOut">
              <a:rPr lang="es-CL" smtClean="0"/>
              <a:t>14-03-2025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3C299CA-461A-4D15-98F9-E8A351C69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5CC977B-BC01-4444-8FE1-0C2BFBA90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B67714-0E5B-46F3-8788-4192A5F27D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83583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41E69E-A6BC-4951-BB87-D91707492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EB9E1CB-55E5-45D5-ADEC-05BFFAF1C0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B50DDE-635D-4FF8-AD3E-0759C9FFC1B8}" type="datetimeFigureOut">
              <a:rPr lang="es-CL" smtClean="0"/>
              <a:t>14-03-2025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271B02C-642A-4A02-B334-1D0F1B935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1A6647E-49B5-4504-AF19-EC5E8DC1F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B67714-0E5B-46F3-8788-4192A5F27D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3748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CCDE596-49FE-4D3F-B119-871BF02E1B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B50DDE-635D-4FF8-AD3E-0759C9FFC1B8}" type="datetimeFigureOut">
              <a:rPr lang="es-CL" smtClean="0"/>
              <a:t>14-03-2025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D5CBCC2-0A9F-4BA3-8861-B7E2C4A0D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4933B2D-1380-4284-93A4-BBE15FE7C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B67714-0E5B-46F3-8788-4192A5F27D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29926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EBCFB9-E85F-4855-A8FD-7E9B8DD62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8E36F5A-9212-4C49-948E-E1D5AC19F1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FCFF8B-19B9-4E35-B189-23ECFA80DB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DFE028A-4DCB-45CE-A08E-8A81204114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B50DDE-635D-4FF8-AD3E-0759C9FFC1B8}" type="datetimeFigureOut">
              <a:rPr lang="es-CL" smtClean="0"/>
              <a:t>14-03-2025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52324B3-C4CA-43CA-A3AD-CB14FAE6C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EC4F5AE-0977-44D5-B888-794B86F4B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B67714-0E5B-46F3-8788-4192A5F27D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8927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5C4718-16B0-4827-BC56-DFA096504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1BF49D4-9832-46A0-8507-C8E7AE094E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8CF51B7-8E23-465C-80EE-8070082EA2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6E046F0-6B6B-4E07-81B1-9C12714AD3E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B50DDE-635D-4FF8-AD3E-0759C9FFC1B8}" type="datetimeFigureOut">
              <a:rPr lang="es-CL" smtClean="0"/>
              <a:t>14-03-2025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2044D2E-F23A-4B94-8EE7-D527F77A1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BA14FBC-9939-4CBE-A848-4657418B2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B67714-0E5B-46F3-8788-4192A5F27D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05285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4781E3-CDAD-4B9F-BDE0-89B4BB0C3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3E583FF-D9E1-417E-BA2F-191F369FF4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4A0E50-3062-49E0-BD53-8165F680C6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B50DDE-635D-4FF8-AD3E-0759C9FFC1B8}" type="datetimeFigureOut">
              <a:rPr lang="es-CL" smtClean="0"/>
              <a:t>14-03-2025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465D49B-3003-492A-922E-85F122663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414A490-72DA-422A-9C05-9AF3575BA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B67714-0E5B-46F3-8788-4192A5F27D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16640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DC1CD7C-21BF-4601-B51B-3AC52F367C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2E96573-116C-41C0-8244-B7D86D05BB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A15124-4CB0-48A9-A68C-3BDE34E814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B50DDE-635D-4FF8-AD3E-0759C9FFC1B8}" type="datetimeFigureOut">
              <a:rPr lang="es-CL" smtClean="0"/>
              <a:t>14-03-2025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0B4AD28-21F2-409D-8EBD-90CF64B1C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CF20B2C-5566-4A47-AEC4-1CEC43488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B67714-0E5B-46F3-8788-4192A5F27D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5845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C2262F5-5AB2-4740-A2EE-DDBD43ADB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E52900D-12EF-4D21-B824-3D1881A5E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794B79-466C-483F-BD07-5894F60B2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B50DDE-635D-4FF8-AD3E-0759C9FFC1B8}" type="datetimeFigureOut">
              <a:rPr lang="es-CL" smtClean="0"/>
              <a:t>14-03-2025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A14583-F4E3-45F2-87EE-16D48D3BC7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9BB85A4-2EA4-47BB-A26C-DBA752A8E3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67714-0E5B-46F3-8788-4192A5F27D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4826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4.png"/><Relationship Id="rId7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4.png"/><Relationship Id="rId7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4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n 33">
            <a:extLst>
              <a:ext uri="{FF2B5EF4-FFF2-40B4-BE49-F238E27FC236}">
                <a16:creationId xmlns:a16="http://schemas.microsoft.com/office/drawing/2014/main" id="{749BF113-CCC9-46FC-9B72-4B4EBAB3BF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2" y="17855"/>
            <a:ext cx="12202500" cy="6920611"/>
          </a:xfrm>
          <a:prstGeom prst="rect">
            <a:avLst/>
          </a:prstGeom>
        </p:spPr>
      </p:pic>
      <p:sp>
        <p:nvSpPr>
          <p:cNvPr id="30" name="Marcador de número de diapositiva 3">
            <a:extLst>
              <a:ext uri="{FF2B5EF4-FFF2-40B4-BE49-F238E27FC236}">
                <a16:creationId xmlns:a16="http://schemas.microsoft.com/office/drawing/2014/main" id="{0EF4EC85-F800-D149-9E38-773F9611A46C}"/>
              </a:ext>
            </a:extLst>
          </p:cNvPr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A0781D8-056E-445D-8FEB-A9BC9B5D2172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5" name="Rectángulo 1">
            <a:extLst>
              <a:ext uri="{FF2B5EF4-FFF2-40B4-BE49-F238E27FC236}">
                <a16:creationId xmlns:a16="http://schemas.microsoft.com/office/drawing/2014/main" id="{ED642B24-E214-4727-821D-B56754C23454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4D284DAC-1E59-4331-9F9D-C46C1735A474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2" name="CustomShape 6">
            <a:extLst>
              <a:ext uri="{FF2B5EF4-FFF2-40B4-BE49-F238E27FC236}">
                <a16:creationId xmlns:a16="http://schemas.microsoft.com/office/drawing/2014/main" id="{BDB2A042-6A78-4914-8F90-C2D24EE94A51}"/>
              </a:ext>
            </a:extLst>
          </p:cNvPr>
          <p:cNvSpPr/>
          <p:nvPr/>
        </p:nvSpPr>
        <p:spPr>
          <a:xfrm>
            <a:off x="115387" y="4071246"/>
            <a:ext cx="12169775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CL" sz="2800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Radiografía de las interferencias para el desarrollo del plan de entrenamiento de las sub unidades, problemas y desafios actuales</a:t>
            </a:r>
          </a:p>
        </p:txBody>
      </p:sp>
      <p:sp>
        <p:nvSpPr>
          <p:cNvPr id="4101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A0781D8-056E-445D-8FEB-A9BC9B5D2172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4106" name="19 CuadroTexto"/>
          <p:cNvSpPr txBox="1">
            <a:spLocks noChangeArrowheads="1"/>
          </p:cNvSpPr>
          <p:nvPr/>
        </p:nvSpPr>
        <p:spPr bwMode="auto">
          <a:xfrm>
            <a:off x="5873637" y="5885535"/>
            <a:ext cx="80037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16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Campus Charles, 20 de marzo de 2025</a:t>
            </a:r>
          </a:p>
        </p:txBody>
      </p:sp>
      <p:sp>
        <p:nvSpPr>
          <p:cNvPr id="17" name="Proceso alternativo 16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>
          <a:xfrm>
            <a:off x="949266" y="1007018"/>
            <a:ext cx="10295907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>
              <a:solidFill>
                <a:srgbClr val="C00000"/>
              </a:solidFill>
            </a:endParaRPr>
          </a:p>
        </p:txBody>
      </p:sp>
      <p:pic>
        <p:nvPicPr>
          <p:cNvPr id="4113" name="Imagen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87" y="43230"/>
            <a:ext cx="787581" cy="1100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Escudo Armada De Chile, HD Png Download - 1200x1916(#2576075 ...">
            <a:extLst>
              <a:ext uri="{FF2B5EF4-FFF2-40B4-BE49-F238E27FC236}">
                <a16:creationId xmlns:a16="http://schemas.microsoft.com/office/drawing/2014/main" id="{CB054832-A623-EA47-BFEB-621EA7583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63" b="95625" l="10000" r="90000">
                        <a14:foregroundMark x1="30625" y1="87500" x2="41875" y2="92813"/>
                        <a14:foregroundMark x1="41875" y1="92813" x2="53750" y2="90313"/>
                        <a14:foregroundMark x1="53750" y1="90313" x2="63125" y2="91563"/>
                        <a14:foregroundMark x1="58438" y1="92813" x2="46875" y2="95625"/>
                        <a14:foregroundMark x1="47813" y1="12188" x2="47813" y2="12188"/>
                        <a14:foregroundMark x1="48438" y1="9063" x2="48438" y2="9063"/>
                        <a14:foregroundMark x1="48438" y1="4063" x2="48438" y2="40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071" y="-28687"/>
            <a:ext cx="1172372" cy="117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AE2B7D5-FB44-474B-B06B-23D9722EEA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7756" y="-374901"/>
            <a:ext cx="1914322" cy="1914322"/>
          </a:xfrm>
          <a:prstGeom prst="rect">
            <a:avLst/>
          </a:prstGeom>
        </p:spPr>
      </p:pic>
      <p:graphicFrame>
        <p:nvGraphicFramePr>
          <p:cNvPr id="9" name="Tabla 9">
            <a:extLst>
              <a:ext uri="{FF2B5EF4-FFF2-40B4-BE49-F238E27FC236}">
                <a16:creationId xmlns:a16="http://schemas.microsoft.com/office/drawing/2014/main" id="{F7E80F1C-60C7-3144-8A02-95368464B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03161"/>
              </p:ext>
            </p:extLst>
          </p:nvPr>
        </p:nvGraphicFramePr>
        <p:xfrm>
          <a:off x="0" y="5406566"/>
          <a:ext cx="3845017" cy="736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45017">
                  <a:extLst>
                    <a:ext uri="{9D8B030D-6E8A-4147-A177-3AD203B41FA5}">
                      <a16:colId xmlns:a16="http://schemas.microsoft.com/office/drawing/2014/main" val="2031223650"/>
                    </a:ext>
                  </a:extLst>
                </a:gridCol>
              </a:tblGrid>
              <a:tr h="238761">
                <a:tc>
                  <a:txBody>
                    <a:bodyPr/>
                    <a:lstStyle/>
                    <a:p>
                      <a:pPr algn="ctr"/>
                      <a:r>
                        <a:rPr lang="es-CL" sz="1800" i="1" dirty="0">
                          <a:solidFill>
                            <a:schemeClr val="bg1"/>
                          </a:solidFill>
                        </a:rPr>
                        <a:t>Carlos Zañartu Jacob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288795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800" i="1" dirty="0">
                          <a:solidFill>
                            <a:schemeClr val="bg1"/>
                          </a:solidFill>
                        </a:rPr>
                        <a:t>Capitán de Fragata IM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4153159"/>
                  </a:ext>
                </a:extLst>
              </a:tr>
            </a:tbl>
          </a:graphicData>
        </a:graphic>
      </p:graphicFrame>
      <p:sp>
        <p:nvSpPr>
          <p:cNvPr id="26" name="Rectángulo 11">
            <a:extLst>
              <a:ext uri="{FF2B5EF4-FFF2-40B4-BE49-F238E27FC236}">
                <a16:creationId xmlns:a16="http://schemas.microsoft.com/office/drawing/2014/main" id="{2018FD7B-79EE-394C-9A8E-DF4BB1C34B72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32" name="Proceso alternativo 5">
            <a:extLst>
              <a:ext uri="{FF2B5EF4-FFF2-40B4-BE49-F238E27FC236}">
                <a16:creationId xmlns:a16="http://schemas.microsoft.com/office/drawing/2014/main" id="{9EBFF712-0351-8742-9D82-CD93F3D4F150}"/>
              </a:ext>
            </a:extLst>
          </p:cNvPr>
          <p:cNvSpPr/>
          <p:nvPr/>
        </p:nvSpPr>
        <p:spPr>
          <a:xfrm>
            <a:off x="22837" y="619133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33" name="15 Rectángulo">
            <a:extLst>
              <a:ext uri="{FF2B5EF4-FFF2-40B4-BE49-F238E27FC236}">
                <a16:creationId xmlns:a16="http://schemas.microsoft.com/office/drawing/2014/main" id="{186955D2-7837-8549-BA9F-40E0EC5555EE}"/>
              </a:ext>
            </a:extLst>
          </p:cNvPr>
          <p:cNvSpPr/>
          <p:nvPr/>
        </p:nvSpPr>
        <p:spPr>
          <a:xfrm>
            <a:off x="11114" y="6234114"/>
            <a:ext cx="12169775" cy="597023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pt-BR" sz="1200" b="1" dirty="0">
                <a:solidFill>
                  <a:srgbClr val="FFFF00"/>
                </a:solidFill>
              </a:rPr>
              <a:t>P A T R I O T I S M O </a:t>
            </a:r>
            <a:endParaRPr lang="es-CL" sz="1200" b="1" dirty="0">
              <a:solidFill>
                <a:srgbClr val="FFFF00"/>
              </a:solidFill>
            </a:endParaRPr>
          </a:p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>
            <a:extLst>
              <a:ext uri="{FF2B5EF4-FFF2-40B4-BE49-F238E27FC236}">
                <a16:creationId xmlns:a16="http://schemas.microsoft.com/office/drawing/2014/main" id="{95F446DB-3DD0-4BD0-A68C-66776F6DB028}"/>
              </a:ext>
            </a:extLst>
          </p:cNvPr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43271C4C-8BB4-4615-A229-34B8E72E2AC3}"/>
              </a:ext>
            </a:extLst>
          </p:cNvPr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>
            <a:spLocks/>
          </p:cNvSpPr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5130" name="16 CuadroTexto"/>
          <p:cNvSpPr txBox="1">
            <a:spLocks noChangeArrowheads="1"/>
          </p:cNvSpPr>
          <p:nvPr/>
        </p:nvSpPr>
        <p:spPr bwMode="auto">
          <a:xfrm>
            <a:off x="43057" y="18495"/>
            <a:ext cx="12169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b="1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Temario</a:t>
            </a:r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732218" y="541579"/>
            <a:ext cx="10776889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418421" cy="584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20 CuadroTexto">
            <a:extLst>
              <a:ext uri="{FF2B5EF4-FFF2-40B4-BE49-F238E27FC236}">
                <a16:creationId xmlns:a16="http://schemas.microsoft.com/office/drawing/2014/main" id="{4A2DE5DA-B977-42E0-BAD2-8D2EAA241E66}"/>
              </a:ext>
            </a:extLst>
          </p:cNvPr>
          <p:cNvSpPr txBox="1"/>
          <p:nvPr/>
        </p:nvSpPr>
        <p:spPr>
          <a:xfrm>
            <a:off x="685307" y="1125779"/>
            <a:ext cx="10934958" cy="392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s-ES_tradnl" sz="2400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Introducción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s-ES_tradnl" sz="2400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Interferencias en el entrenamiento</a:t>
            </a:r>
          </a:p>
          <a:p>
            <a:pPr marL="971550" lvl="1" indent="-436563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ES_tradnl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Personal</a:t>
            </a:r>
          </a:p>
          <a:p>
            <a:pPr marL="971550" lvl="1" indent="-436563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ES_tradnl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Logística</a:t>
            </a:r>
          </a:p>
          <a:p>
            <a:pPr marL="971550" lvl="1" indent="-436563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ES_tradnl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Entrenamiento</a:t>
            </a:r>
          </a:p>
          <a:p>
            <a:pPr marL="971550" lvl="1" indent="-436563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ES_tradnl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Recursos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s-ES_tradnl" sz="2400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Conclusiones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s-ES_tradnl" sz="2400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Propuesta</a:t>
            </a:r>
          </a:p>
        </p:txBody>
      </p:sp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56786" y="-581737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ourier New" panose="02070309020205020404" pitchFamily="49" charset="0"/>
                <a:cs typeface="Courier New" panose="02070309020205020404" pitchFamily="49" charset="0"/>
              </a:rPr>
              <a:t>Batallón IM Nº31 “Aldea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1007130" cy="1007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665206"/>
      </p:ext>
    </p:extLst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>
            <a:extLst>
              <a:ext uri="{FF2B5EF4-FFF2-40B4-BE49-F238E27FC236}">
                <a16:creationId xmlns:a16="http://schemas.microsoft.com/office/drawing/2014/main" id="{95F446DB-3DD0-4BD0-A68C-66776F6DB028}"/>
              </a:ext>
            </a:extLst>
          </p:cNvPr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43271C4C-8BB4-4615-A229-34B8E72E2AC3}"/>
              </a:ext>
            </a:extLst>
          </p:cNvPr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>
            <a:spLocks/>
          </p:cNvSpPr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5130" name="16 CuadroTexto"/>
          <p:cNvSpPr txBox="1">
            <a:spLocks noChangeArrowheads="1"/>
          </p:cNvSpPr>
          <p:nvPr/>
        </p:nvSpPr>
        <p:spPr bwMode="auto">
          <a:xfrm>
            <a:off x="43057" y="18495"/>
            <a:ext cx="12169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b="1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Introducción</a:t>
            </a:r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732218" y="541579"/>
            <a:ext cx="10776889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418421" cy="584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56786" y="-581737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ourier New" panose="02070309020205020404" pitchFamily="49" charset="0"/>
                <a:cs typeface="Courier New" panose="02070309020205020404" pitchFamily="49" charset="0"/>
              </a:rPr>
              <a:t>Batallón IM Nº31 “Aldea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1007130" cy="1007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072550"/>
      </p:ext>
    </p:extLst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>
            <a:extLst>
              <a:ext uri="{FF2B5EF4-FFF2-40B4-BE49-F238E27FC236}">
                <a16:creationId xmlns:a16="http://schemas.microsoft.com/office/drawing/2014/main" id="{95F446DB-3DD0-4BD0-A68C-66776F6DB028}"/>
              </a:ext>
            </a:extLst>
          </p:cNvPr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43271C4C-8BB4-4615-A229-34B8E72E2AC3}"/>
              </a:ext>
            </a:extLst>
          </p:cNvPr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>
            <a:spLocks/>
          </p:cNvSpPr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5130" name="16 CuadroTexto"/>
          <p:cNvSpPr txBox="1">
            <a:spLocks noChangeArrowheads="1"/>
          </p:cNvSpPr>
          <p:nvPr/>
        </p:nvSpPr>
        <p:spPr bwMode="auto">
          <a:xfrm>
            <a:off x="43057" y="18495"/>
            <a:ext cx="12169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b="1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Interferencias en el Entrenamiento</a:t>
            </a:r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732218" y="541579"/>
            <a:ext cx="10776889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418421" cy="584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56786" y="-581737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ourier New" panose="02070309020205020404" pitchFamily="49" charset="0"/>
                <a:cs typeface="Courier New" panose="02070309020205020404" pitchFamily="49" charset="0"/>
              </a:rPr>
              <a:t>Batallón IM Nº31 “Aldea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1007130" cy="1007130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DD840038-0E24-4816-9E68-4A09298BA902}"/>
              </a:ext>
            </a:extLst>
          </p:cNvPr>
          <p:cNvGrpSpPr/>
          <p:nvPr/>
        </p:nvGrpSpPr>
        <p:grpSpPr>
          <a:xfrm>
            <a:off x="664263" y="678020"/>
            <a:ext cx="10882929" cy="506412"/>
            <a:chOff x="659010" y="799245"/>
            <a:chExt cx="10882929" cy="50641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CB2E787C-B2EB-4D1E-AF66-9769BB09632A}"/>
                </a:ext>
              </a:extLst>
            </p:cNvPr>
            <p:cNvSpPr/>
            <p:nvPr/>
          </p:nvSpPr>
          <p:spPr>
            <a:xfrm>
              <a:off x="659010" y="799245"/>
              <a:ext cx="2390361" cy="506412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PERSONAL</a:t>
              </a:r>
              <a:endParaRPr lang="es-CL" dirty="0"/>
            </a:p>
          </p:txBody>
        </p:sp>
        <p:sp>
          <p:nvSpPr>
            <p:cNvPr id="18" name="Rectángulo: esquinas redondeadas 17">
              <a:extLst>
                <a:ext uri="{FF2B5EF4-FFF2-40B4-BE49-F238E27FC236}">
                  <a16:creationId xmlns:a16="http://schemas.microsoft.com/office/drawing/2014/main" id="{E2312EFD-A3C9-4D93-A694-E5D1D727664C}"/>
                </a:ext>
              </a:extLst>
            </p:cNvPr>
            <p:cNvSpPr/>
            <p:nvPr/>
          </p:nvSpPr>
          <p:spPr>
            <a:xfrm>
              <a:off x="3489866" y="799245"/>
              <a:ext cx="2390361" cy="506412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LOGÍSTICA</a:t>
              </a:r>
              <a:endParaRPr lang="es-CL" dirty="0"/>
            </a:p>
          </p:txBody>
        </p:sp>
        <p:sp>
          <p:nvSpPr>
            <p:cNvPr id="20" name="Rectángulo: esquinas redondeadas 19">
              <a:extLst>
                <a:ext uri="{FF2B5EF4-FFF2-40B4-BE49-F238E27FC236}">
                  <a16:creationId xmlns:a16="http://schemas.microsoft.com/office/drawing/2014/main" id="{0459ED12-FE0F-408C-A657-9E1865512E18}"/>
                </a:ext>
              </a:extLst>
            </p:cNvPr>
            <p:cNvSpPr/>
            <p:nvPr/>
          </p:nvSpPr>
          <p:spPr>
            <a:xfrm>
              <a:off x="6320722" y="799245"/>
              <a:ext cx="2390361" cy="506412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ENTRENAMIENTO</a:t>
              </a:r>
              <a:endParaRPr lang="es-CL" dirty="0"/>
            </a:p>
          </p:txBody>
        </p:sp>
        <p:sp>
          <p:nvSpPr>
            <p:cNvPr id="21" name="Rectángulo: esquinas redondeadas 20">
              <a:extLst>
                <a:ext uri="{FF2B5EF4-FFF2-40B4-BE49-F238E27FC236}">
                  <a16:creationId xmlns:a16="http://schemas.microsoft.com/office/drawing/2014/main" id="{DA657CA0-129B-464B-891E-D361B6EA041F}"/>
                </a:ext>
              </a:extLst>
            </p:cNvPr>
            <p:cNvSpPr/>
            <p:nvPr/>
          </p:nvSpPr>
          <p:spPr>
            <a:xfrm>
              <a:off x="9151578" y="799245"/>
              <a:ext cx="2390361" cy="506412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RECURSOS</a:t>
              </a:r>
              <a:endParaRPr lang="es-CL" dirty="0"/>
            </a:p>
          </p:txBody>
        </p:sp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7EAF111F-EC3F-4592-949D-6F4892725460}"/>
              </a:ext>
            </a:extLst>
          </p:cNvPr>
          <p:cNvSpPr txBox="1"/>
          <p:nvPr/>
        </p:nvSpPr>
        <p:spPr>
          <a:xfrm>
            <a:off x="576880" y="1543444"/>
            <a:ext cx="489833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Dotación de Sub Unidades se encuentran reducidas entre un 30% - 40%, en relación a la DD.RR. desde el 2019 a la fecha, y continuamos ejecutando las mismas actividades.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MX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Carencia de instancias formales de estudio entre curso de especialidad y curso de mando, generando un estancamiento profesional, falta de rotación y desmotivación en la línea de carrera IM.</a:t>
            </a:r>
          </a:p>
          <a:p>
            <a:pPr algn="just"/>
            <a:endParaRPr lang="es-MX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Existe una desconexión entre el personal </a:t>
            </a:r>
            <a:r>
              <a:rPr lang="es-MX" dirty="0" err="1"/>
              <a:t>transbordable</a:t>
            </a:r>
            <a:r>
              <a:rPr lang="es-MX" dirty="0"/>
              <a:t> y los ciclos de entrenamiento de las Sub Unidades.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MX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Personal insuficiente para ejecutar tareas externas guarniciónales de la zona.</a:t>
            </a:r>
            <a:endParaRPr lang="es-CL" dirty="0"/>
          </a:p>
        </p:txBody>
      </p:sp>
      <p:pic>
        <p:nvPicPr>
          <p:cNvPr id="1026" name="Picture 2" descr="La Reducción Del Personal Fotos, retratos, imágenes y fotografía de archivo  libres de derecho. Image 11545394">
            <a:extLst>
              <a:ext uri="{FF2B5EF4-FFF2-40B4-BE49-F238E27FC236}">
                <a16:creationId xmlns:a16="http://schemas.microsoft.com/office/drawing/2014/main" id="{A5CAA72E-EF07-4ECF-A6F3-5E3F50F1A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785" y="1523484"/>
            <a:ext cx="1511739" cy="11323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0FF4035-1907-4656-BC08-E739855D984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8669" t="36486" r="15162" b="20138"/>
          <a:stretch/>
        </p:blipFill>
        <p:spPr>
          <a:xfrm>
            <a:off x="9063452" y="1480308"/>
            <a:ext cx="2390361" cy="1263240"/>
          </a:xfrm>
          <a:prstGeom prst="rect">
            <a:avLst/>
          </a:prstGeom>
        </p:spPr>
      </p:pic>
      <p:pic>
        <p:nvPicPr>
          <p:cNvPr id="1028" name="Picture 4" descr="Brecha de competencias. (Fuente: Elaboración propia) Según (Cuesta,... |  Download Scientific Diagram">
            <a:extLst>
              <a:ext uri="{FF2B5EF4-FFF2-40B4-BE49-F238E27FC236}">
                <a16:creationId xmlns:a16="http://schemas.microsoft.com/office/drawing/2014/main" id="{969A1F60-5565-4E1E-B12C-768DCA5B8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4755" y="2925344"/>
            <a:ext cx="3352800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l capitán de navío IM Daniel Opazo asume el mando de la Infantería de  Marina de la Armada de Chile">
            <a:extLst>
              <a:ext uri="{FF2B5EF4-FFF2-40B4-BE49-F238E27FC236}">
                <a16:creationId xmlns:a16="http://schemas.microsoft.com/office/drawing/2014/main" id="{D4F89163-95FC-4E8C-AB19-FFF93CD0F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4582" y="2872980"/>
            <a:ext cx="2108607" cy="14031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ensamiento Administrativo: El proceso de cambio: Qué, Cómo y Cuándo  cambiamos.">
            <a:extLst>
              <a:ext uri="{FF2B5EF4-FFF2-40B4-BE49-F238E27FC236}">
                <a16:creationId xmlns:a16="http://schemas.microsoft.com/office/drawing/2014/main" id="{E7109E49-BCE0-40B5-A10C-872324865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540" y="4413034"/>
            <a:ext cx="2019441" cy="11308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erecho a la desconexión digital fuera del ámbito laboral | Prevención  Integral &amp; ORP Conference">
            <a:extLst>
              <a:ext uri="{FF2B5EF4-FFF2-40B4-BE49-F238E27FC236}">
                <a16:creationId xmlns:a16="http://schemas.microsoft.com/office/drawing/2014/main" id="{71E433BA-4711-4C5D-9C30-F891A2535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177" y="4469331"/>
            <a:ext cx="1918910" cy="10745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íntomas que puende afectar a un negocio rentable.">
            <a:extLst>
              <a:ext uri="{FF2B5EF4-FFF2-40B4-BE49-F238E27FC236}">
                <a16:creationId xmlns:a16="http://schemas.microsoft.com/office/drawing/2014/main" id="{5D1036AC-3671-42A9-9F8E-791D0B3D0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6427" y="5318822"/>
            <a:ext cx="1216877" cy="11483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2660984"/>
      </p:ext>
    </p:extLst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>
            <a:extLst>
              <a:ext uri="{FF2B5EF4-FFF2-40B4-BE49-F238E27FC236}">
                <a16:creationId xmlns:a16="http://schemas.microsoft.com/office/drawing/2014/main" id="{95F446DB-3DD0-4BD0-A68C-66776F6DB028}"/>
              </a:ext>
            </a:extLst>
          </p:cNvPr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43271C4C-8BB4-4615-A229-34B8E72E2AC3}"/>
              </a:ext>
            </a:extLst>
          </p:cNvPr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>
            <a:spLocks/>
          </p:cNvSpPr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5130" name="16 CuadroTexto"/>
          <p:cNvSpPr txBox="1">
            <a:spLocks noChangeArrowheads="1"/>
          </p:cNvSpPr>
          <p:nvPr/>
        </p:nvSpPr>
        <p:spPr bwMode="auto">
          <a:xfrm>
            <a:off x="43057" y="18495"/>
            <a:ext cx="12169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b="1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Interferencias en el Entrenamiento</a:t>
            </a:r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732218" y="541579"/>
            <a:ext cx="10776889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418421" cy="584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56786" y="-581737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ourier New" panose="02070309020205020404" pitchFamily="49" charset="0"/>
                <a:cs typeface="Courier New" panose="02070309020205020404" pitchFamily="49" charset="0"/>
              </a:rPr>
              <a:t>Batallón IM Nº31 “Aldea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1007130" cy="1007130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DD840038-0E24-4816-9E68-4A09298BA902}"/>
              </a:ext>
            </a:extLst>
          </p:cNvPr>
          <p:cNvGrpSpPr/>
          <p:nvPr/>
        </p:nvGrpSpPr>
        <p:grpSpPr>
          <a:xfrm>
            <a:off x="664263" y="678020"/>
            <a:ext cx="10882929" cy="506412"/>
            <a:chOff x="659010" y="799245"/>
            <a:chExt cx="10882929" cy="50641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CB2E787C-B2EB-4D1E-AF66-9769BB09632A}"/>
                </a:ext>
              </a:extLst>
            </p:cNvPr>
            <p:cNvSpPr/>
            <p:nvPr/>
          </p:nvSpPr>
          <p:spPr>
            <a:xfrm>
              <a:off x="659010" y="799245"/>
              <a:ext cx="2390361" cy="506412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PERSONAL</a:t>
              </a:r>
              <a:endParaRPr lang="es-CL" dirty="0"/>
            </a:p>
          </p:txBody>
        </p:sp>
        <p:sp>
          <p:nvSpPr>
            <p:cNvPr id="18" name="Rectángulo: esquinas redondeadas 17">
              <a:extLst>
                <a:ext uri="{FF2B5EF4-FFF2-40B4-BE49-F238E27FC236}">
                  <a16:creationId xmlns:a16="http://schemas.microsoft.com/office/drawing/2014/main" id="{E2312EFD-A3C9-4D93-A694-E5D1D727664C}"/>
                </a:ext>
              </a:extLst>
            </p:cNvPr>
            <p:cNvSpPr/>
            <p:nvPr/>
          </p:nvSpPr>
          <p:spPr>
            <a:xfrm>
              <a:off x="3489866" y="799245"/>
              <a:ext cx="2390361" cy="506412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LOGÍSTICA</a:t>
              </a:r>
              <a:endParaRPr lang="es-CL" dirty="0"/>
            </a:p>
          </p:txBody>
        </p:sp>
        <p:sp>
          <p:nvSpPr>
            <p:cNvPr id="20" name="Rectángulo: esquinas redondeadas 19">
              <a:extLst>
                <a:ext uri="{FF2B5EF4-FFF2-40B4-BE49-F238E27FC236}">
                  <a16:creationId xmlns:a16="http://schemas.microsoft.com/office/drawing/2014/main" id="{0459ED12-FE0F-408C-A657-9E1865512E18}"/>
                </a:ext>
              </a:extLst>
            </p:cNvPr>
            <p:cNvSpPr/>
            <p:nvPr/>
          </p:nvSpPr>
          <p:spPr>
            <a:xfrm>
              <a:off x="6320722" y="799245"/>
              <a:ext cx="2390361" cy="506412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ENTRENAMIENTO</a:t>
              </a:r>
              <a:endParaRPr lang="es-CL" dirty="0"/>
            </a:p>
          </p:txBody>
        </p:sp>
        <p:sp>
          <p:nvSpPr>
            <p:cNvPr id="21" name="Rectángulo: esquinas redondeadas 20">
              <a:extLst>
                <a:ext uri="{FF2B5EF4-FFF2-40B4-BE49-F238E27FC236}">
                  <a16:creationId xmlns:a16="http://schemas.microsoft.com/office/drawing/2014/main" id="{DA657CA0-129B-464B-891E-D361B6EA041F}"/>
                </a:ext>
              </a:extLst>
            </p:cNvPr>
            <p:cNvSpPr/>
            <p:nvPr/>
          </p:nvSpPr>
          <p:spPr>
            <a:xfrm>
              <a:off x="9151578" y="799245"/>
              <a:ext cx="2390361" cy="506412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RECURSOS</a:t>
              </a:r>
              <a:endParaRPr lang="es-CL" dirty="0"/>
            </a:p>
          </p:txBody>
        </p:sp>
      </p:grpSp>
      <p:sp>
        <p:nvSpPr>
          <p:cNvPr id="24" name="CuadroTexto 23">
            <a:extLst>
              <a:ext uri="{FF2B5EF4-FFF2-40B4-BE49-F238E27FC236}">
                <a16:creationId xmlns:a16="http://schemas.microsoft.com/office/drawing/2014/main" id="{61FA3AAE-7124-4B5B-958E-9654F036F801}"/>
              </a:ext>
            </a:extLst>
          </p:cNvPr>
          <p:cNvSpPr txBox="1"/>
          <p:nvPr/>
        </p:nvSpPr>
        <p:spPr>
          <a:xfrm>
            <a:off x="576880" y="1543444"/>
            <a:ext cx="489833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Carencia de munición para materializar el entrenamiento de Sub Unidades, conforme MEUCIM y para pre despliegues a MZS.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MX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Degradación generalizada de medios de transporte (anfibio – terrestre), generando ineficiencia durante las instancias de entrenamiento disponibles.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MX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Sobredimensionamiento logístico en actividades operativas (MRO excesivo).</a:t>
            </a:r>
            <a:endParaRPr lang="es-CL" dirty="0"/>
          </a:p>
        </p:txBody>
      </p:sp>
      <p:pic>
        <p:nvPicPr>
          <p:cNvPr id="2050" name="Picture 2" descr="El desabastecimiento llega a la caza: las balas de rifle comienzan a  escasear">
            <a:extLst>
              <a:ext uri="{FF2B5EF4-FFF2-40B4-BE49-F238E27FC236}">
                <a16:creationId xmlns:a16="http://schemas.microsoft.com/office/drawing/2014/main" id="{4D8BD9C5-7D83-4ED2-A723-142A36537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405" y="1524567"/>
            <a:ext cx="1780225" cy="9969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Las armerías españolas alertan del desabastecimiento de munición procedente  de EE. UU.">
            <a:extLst>
              <a:ext uri="{FF2B5EF4-FFF2-40B4-BE49-F238E27FC236}">
                <a16:creationId xmlns:a16="http://schemas.microsoft.com/office/drawing/2014/main" id="{4C587B6B-1B87-494A-AABD-25848C62AA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525" y="1451796"/>
            <a:ext cx="1910972" cy="10701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hile mira a Corea del Sur como un proveedor estratégico en tecnología  militar">
            <a:extLst>
              <a:ext uri="{FF2B5EF4-FFF2-40B4-BE49-F238E27FC236}">
                <a16:creationId xmlns:a16="http://schemas.microsoft.com/office/drawing/2014/main" id="{46D361C1-E94B-4C49-932F-1A598A008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757" y="2672934"/>
            <a:ext cx="1931156" cy="14465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ard Service vende filtros para vehículos militares a la Infantería de  Marina de Chile">
            <a:extLst>
              <a:ext uri="{FF2B5EF4-FFF2-40B4-BE49-F238E27FC236}">
                <a16:creationId xmlns:a16="http://schemas.microsoft.com/office/drawing/2014/main" id="{4E963A65-C0DA-43F6-9D24-24189810D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9340" y="2871619"/>
            <a:ext cx="1728053" cy="12943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7 claves para mejorar la productividad de tu almacén - SCM Logística  Barcelona">
            <a:extLst>
              <a:ext uri="{FF2B5EF4-FFF2-40B4-BE49-F238E27FC236}">
                <a16:creationId xmlns:a16="http://schemas.microsoft.com/office/drawing/2014/main" id="{2793E6FB-0B40-4E01-8F89-35A4DC1B07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939" y="4761499"/>
            <a:ext cx="1931156" cy="11586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Estrategias para Optimizar Procesos Logísticos - Feyter Iberia">
            <a:extLst>
              <a:ext uri="{FF2B5EF4-FFF2-40B4-BE49-F238E27FC236}">
                <a16:creationId xmlns:a16="http://schemas.microsoft.com/office/drawing/2014/main" id="{BB3691A8-0DAC-4303-8BD1-39D6552DD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295" y="4668727"/>
            <a:ext cx="2182518" cy="12377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972461"/>
      </p:ext>
    </p:extLst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>
            <a:extLst>
              <a:ext uri="{FF2B5EF4-FFF2-40B4-BE49-F238E27FC236}">
                <a16:creationId xmlns:a16="http://schemas.microsoft.com/office/drawing/2014/main" id="{95F446DB-3DD0-4BD0-A68C-66776F6DB028}"/>
              </a:ext>
            </a:extLst>
          </p:cNvPr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43271C4C-8BB4-4615-A229-34B8E72E2AC3}"/>
              </a:ext>
            </a:extLst>
          </p:cNvPr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>
            <a:spLocks/>
          </p:cNvSpPr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5130" name="16 CuadroTexto"/>
          <p:cNvSpPr txBox="1">
            <a:spLocks noChangeArrowheads="1"/>
          </p:cNvSpPr>
          <p:nvPr/>
        </p:nvSpPr>
        <p:spPr bwMode="auto">
          <a:xfrm>
            <a:off x="43057" y="18495"/>
            <a:ext cx="12169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b="1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Interferencias en el Entrenamiento</a:t>
            </a:r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732218" y="541579"/>
            <a:ext cx="10776889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418421" cy="584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56786" y="-581737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ourier New" panose="02070309020205020404" pitchFamily="49" charset="0"/>
                <a:cs typeface="Courier New" panose="02070309020205020404" pitchFamily="49" charset="0"/>
              </a:rPr>
              <a:t>Batallón IM Nº31 “Aldea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1007130" cy="1007130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DD840038-0E24-4816-9E68-4A09298BA902}"/>
              </a:ext>
            </a:extLst>
          </p:cNvPr>
          <p:cNvGrpSpPr/>
          <p:nvPr/>
        </p:nvGrpSpPr>
        <p:grpSpPr>
          <a:xfrm>
            <a:off x="664263" y="678020"/>
            <a:ext cx="10882929" cy="506412"/>
            <a:chOff x="659010" y="799245"/>
            <a:chExt cx="10882929" cy="50641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CB2E787C-B2EB-4D1E-AF66-9769BB09632A}"/>
                </a:ext>
              </a:extLst>
            </p:cNvPr>
            <p:cNvSpPr/>
            <p:nvPr/>
          </p:nvSpPr>
          <p:spPr>
            <a:xfrm>
              <a:off x="659010" y="799245"/>
              <a:ext cx="2390361" cy="506412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PERSONAL</a:t>
              </a:r>
              <a:endParaRPr lang="es-CL" dirty="0"/>
            </a:p>
          </p:txBody>
        </p:sp>
        <p:sp>
          <p:nvSpPr>
            <p:cNvPr id="18" name="Rectángulo: esquinas redondeadas 17">
              <a:extLst>
                <a:ext uri="{FF2B5EF4-FFF2-40B4-BE49-F238E27FC236}">
                  <a16:creationId xmlns:a16="http://schemas.microsoft.com/office/drawing/2014/main" id="{E2312EFD-A3C9-4D93-A694-E5D1D727664C}"/>
                </a:ext>
              </a:extLst>
            </p:cNvPr>
            <p:cNvSpPr/>
            <p:nvPr/>
          </p:nvSpPr>
          <p:spPr>
            <a:xfrm>
              <a:off x="3489866" y="799245"/>
              <a:ext cx="2390361" cy="506412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LOGÍSTICA</a:t>
              </a:r>
              <a:endParaRPr lang="es-CL" dirty="0"/>
            </a:p>
          </p:txBody>
        </p:sp>
        <p:sp>
          <p:nvSpPr>
            <p:cNvPr id="20" name="Rectángulo: esquinas redondeadas 19">
              <a:extLst>
                <a:ext uri="{FF2B5EF4-FFF2-40B4-BE49-F238E27FC236}">
                  <a16:creationId xmlns:a16="http://schemas.microsoft.com/office/drawing/2014/main" id="{0459ED12-FE0F-408C-A657-9E1865512E18}"/>
                </a:ext>
              </a:extLst>
            </p:cNvPr>
            <p:cNvSpPr/>
            <p:nvPr/>
          </p:nvSpPr>
          <p:spPr>
            <a:xfrm>
              <a:off x="6320722" y="799245"/>
              <a:ext cx="2390361" cy="506412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ENTRENAMIENTO</a:t>
              </a:r>
              <a:endParaRPr lang="es-CL" dirty="0"/>
            </a:p>
          </p:txBody>
        </p:sp>
        <p:sp>
          <p:nvSpPr>
            <p:cNvPr id="21" name="Rectángulo: esquinas redondeadas 20">
              <a:extLst>
                <a:ext uri="{FF2B5EF4-FFF2-40B4-BE49-F238E27FC236}">
                  <a16:creationId xmlns:a16="http://schemas.microsoft.com/office/drawing/2014/main" id="{DA657CA0-129B-464B-891E-D361B6EA041F}"/>
                </a:ext>
              </a:extLst>
            </p:cNvPr>
            <p:cNvSpPr/>
            <p:nvPr/>
          </p:nvSpPr>
          <p:spPr>
            <a:xfrm>
              <a:off x="9151578" y="799245"/>
              <a:ext cx="2390361" cy="506412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RECURSOS</a:t>
              </a:r>
              <a:endParaRPr lang="es-CL" dirty="0"/>
            </a:p>
          </p:txBody>
        </p:sp>
      </p:grpSp>
      <p:sp>
        <p:nvSpPr>
          <p:cNvPr id="22" name="CuadroTexto 21">
            <a:extLst>
              <a:ext uri="{FF2B5EF4-FFF2-40B4-BE49-F238E27FC236}">
                <a16:creationId xmlns:a16="http://schemas.microsoft.com/office/drawing/2014/main" id="{22129002-6ADE-47FC-AA16-EF8143ACC77F}"/>
              </a:ext>
            </a:extLst>
          </p:cNvPr>
          <p:cNvSpPr txBox="1"/>
          <p:nvPr/>
        </p:nvSpPr>
        <p:spPr>
          <a:xfrm>
            <a:off x="576880" y="1543444"/>
            <a:ext cx="48983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Constante rotación en MZS, si bien se ha profesionalizado y genera mayores instancias de liderazgo en pequeñas unidades, genera una desatención en todos los niveles de nuestro rol principal.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MX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No existen instancias que permitan integrar el apoyo logístico y de fuegos durante los entrenamientos.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MX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Falta de formación técnica en todos los procesos de entrenamiento, ejemplo: tiro.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MX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Ciclos de entrenamiento de 02 años, la continuidad del entrenamiento es un decrecimiento en el entrenamiento.</a:t>
            </a:r>
            <a:endParaRPr lang="es-CL" dirty="0"/>
          </a:p>
        </p:txBody>
      </p:sp>
      <p:pic>
        <p:nvPicPr>
          <p:cNvPr id="3074" name="Picture 2" descr="Seguidilla de ataques en la Macrozona Sur alerta a las autoridades  nuevamente">
            <a:extLst>
              <a:ext uri="{FF2B5EF4-FFF2-40B4-BE49-F238E27FC236}">
                <a16:creationId xmlns:a16="http://schemas.microsoft.com/office/drawing/2014/main" id="{975A8354-9B4F-4115-8BB1-A707726E2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975" y="1543444"/>
            <a:ext cx="2297164" cy="14633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adiografía De La Violencia Y El Terrorismo En La Macrozo...">
            <a:extLst>
              <a:ext uri="{FF2B5EF4-FFF2-40B4-BE49-F238E27FC236}">
                <a16:creationId xmlns:a16="http://schemas.microsoft.com/office/drawing/2014/main" id="{9BD009E7-244D-4379-A65B-6630C8FA9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897" y="1381154"/>
            <a:ext cx="1762140" cy="176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Apoyo de fuego en el tiempo y espacio">
            <a:extLst>
              <a:ext uri="{FF2B5EF4-FFF2-40B4-BE49-F238E27FC236}">
                <a16:creationId xmlns:a16="http://schemas.microsoft.com/office/drawing/2014/main" id="{DE618F02-1C9A-4336-8F20-D5E920181B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3214" y="3020089"/>
            <a:ext cx="2043607" cy="1355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Obús autopropulsado M-109, apoyo de fuego y potencia de combate del  Ejército de Chile">
            <a:extLst>
              <a:ext uri="{FF2B5EF4-FFF2-40B4-BE49-F238E27FC236}">
                <a16:creationId xmlns:a16="http://schemas.microsoft.com/office/drawing/2014/main" id="{8AB3E6B0-83E8-4DC8-8234-EED4BD05E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897" y="3275346"/>
            <a:ext cx="1762140" cy="13199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Trayectoria balística - Wikipedia, la enciclopedia libre">
            <a:extLst>
              <a:ext uri="{FF2B5EF4-FFF2-40B4-BE49-F238E27FC236}">
                <a16:creationId xmlns:a16="http://schemas.microsoft.com/office/drawing/2014/main" id="{D9B7D6A9-CFC3-4129-8C2F-D366EFF3B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098" y="4662093"/>
            <a:ext cx="1947838" cy="1279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LA IMPORTANCIA DE CERRAR CICLOS - Raquel Estrada">
            <a:extLst>
              <a:ext uri="{FF2B5EF4-FFF2-40B4-BE49-F238E27FC236}">
                <a16:creationId xmlns:a16="http://schemas.microsoft.com/office/drawing/2014/main" id="{059EEFBD-701D-49E8-A687-42461007D5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3083" y="4727302"/>
            <a:ext cx="1535882" cy="1535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592036"/>
      </p:ext>
    </p:extLst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>
            <a:extLst>
              <a:ext uri="{FF2B5EF4-FFF2-40B4-BE49-F238E27FC236}">
                <a16:creationId xmlns:a16="http://schemas.microsoft.com/office/drawing/2014/main" id="{95F446DB-3DD0-4BD0-A68C-66776F6DB028}"/>
              </a:ext>
            </a:extLst>
          </p:cNvPr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43271C4C-8BB4-4615-A229-34B8E72E2AC3}"/>
              </a:ext>
            </a:extLst>
          </p:cNvPr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>
            <a:spLocks/>
          </p:cNvSpPr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5130" name="16 CuadroTexto"/>
          <p:cNvSpPr txBox="1">
            <a:spLocks noChangeArrowheads="1"/>
          </p:cNvSpPr>
          <p:nvPr/>
        </p:nvSpPr>
        <p:spPr bwMode="auto">
          <a:xfrm>
            <a:off x="43057" y="18495"/>
            <a:ext cx="12169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b="1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Interferencias en el Entrenamiento</a:t>
            </a:r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732218" y="541579"/>
            <a:ext cx="10776889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418421" cy="584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56786" y="-581737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ourier New" panose="02070309020205020404" pitchFamily="49" charset="0"/>
                <a:cs typeface="Courier New" panose="02070309020205020404" pitchFamily="49" charset="0"/>
              </a:rPr>
              <a:t>Batallón IM Nº31 “Aldea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1007130" cy="1007130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DD840038-0E24-4816-9E68-4A09298BA902}"/>
              </a:ext>
            </a:extLst>
          </p:cNvPr>
          <p:cNvGrpSpPr/>
          <p:nvPr/>
        </p:nvGrpSpPr>
        <p:grpSpPr>
          <a:xfrm>
            <a:off x="664263" y="678020"/>
            <a:ext cx="10882929" cy="506412"/>
            <a:chOff x="659010" y="799245"/>
            <a:chExt cx="10882929" cy="50641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CB2E787C-B2EB-4D1E-AF66-9769BB09632A}"/>
                </a:ext>
              </a:extLst>
            </p:cNvPr>
            <p:cNvSpPr/>
            <p:nvPr/>
          </p:nvSpPr>
          <p:spPr>
            <a:xfrm>
              <a:off x="659010" y="799245"/>
              <a:ext cx="2390361" cy="506412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PERSONAL</a:t>
              </a:r>
              <a:endParaRPr lang="es-CL" dirty="0"/>
            </a:p>
          </p:txBody>
        </p:sp>
        <p:sp>
          <p:nvSpPr>
            <p:cNvPr id="18" name="Rectángulo: esquinas redondeadas 17">
              <a:extLst>
                <a:ext uri="{FF2B5EF4-FFF2-40B4-BE49-F238E27FC236}">
                  <a16:creationId xmlns:a16="http://schemas.microsoft.com/office/drawing/2014/main" id="{E2312EFD-A3C9-4D93-A694-E5D1D727664C}"/>
                </a:ext>
              </a:extLst>
            </p:cNvPr>
            <p:cNvSpPr/>
            <p:nvPr/>
          </p:nvSpPr>
          <p:spPr>
            <a:xfrm>
              <a:off x="3489866" y="799245"/>
              <a:ext cx="2390361" cy="506412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LOGÍSTICA</a:t>
              </a:r>
              <a:endParaRPr lang="es-CL" dirty="0"/>
            </a:p>
          </p:txBody>
        </p:sp>
        <p:sp>
          <p:nvSpPr>
            <p:cNvPr id="20" name="Rectángulo: esquinas redondeadas 19">
              <a:extLst>
                <a:ext uri="{FF2B5EF4-FFF2-40B4-BE49-F238E27FC236}">
                  <a16:creationId xmlns:a16="http://schemas.microsoft.com/office/drawing/2014/main" id="{0459ED12-FE0F-408C-A657-9E1865512E18}"/>
                </a:ext>
              </a:extLst>
            </p:cNvPr>
            <p:cNvSpPr/>
            <p:nvPr/>
          </p:nvSpPr>
          <p:spPr>
            <a:xfrm>
              <a:off x="6320722" y="799245"/>
              <a:ext cx="2390361" cy="506412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ENTRENAMIENTO</a:t>
              </a:r>
              <a:endParaRPr lang="es-CL" dirty="0"/>
            </a:p>
          </p:txBody>
        </p:sp>
        <p:sp>
          <p:nvSpPr>
            <p:cNvPr id="21" name="Rectángulo: esquinas redondeadas 20">
              <a:extLst>
                <a:ext uri="{FF2B5EF4-FFF2-40B4-BE49-F238E27FC236}">
                  <a16:creationId xmlns:a16="http://schemas.microsoft.com/office/drawing/2014/main" id="{DA657CA0-129B-464B-891E-D361B6EA041F}"/>
                </a:ext>
              </a:extLst>
            </p:cNvPr>
            <p:cNvSpPr/>
            <p:nvPr/>
          </p:nvSpPr>
          <p:spPr>
            <a:xfrm>
              <a:off x="9151578" y="799245"/>
              <a:ext cx="2390361" cy="506412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/>
                <a:t>RECURSOS</a:t>
              </a:r>
              <a:endParaRPr lang="es-CL" dirty="0"/>
            </a:p>
          </p:txBody>
        </p:sp>
      </p:grpSp>
      <p:sp>
        <p:nvSpPr>
          <p:cNvPr id="22" name="CuadroTexto 21">
            <a:extLst>
              <a:ext uri="{FF2B5EF4-FFF2-40B4-BE49-F238E27FC236}">
                <a16:creationId xmlns:a16="http://schemas.microsoft.com/office/drawing/2014/main" id="{45DA362D-12A0-4D75-A847-5214E07E3BE5}"/>
              </a:ext>
            </a:extLst>
          </p:cNvPr>
          <p:cNvSpPr txBox="1"/>
          <p:nvPr/>
        </p:nvSpPr>
        <p:spPr>
          <a:xfrm>
            <a:off x="576880" y="1543444"/>
            <a:ext cx="489833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Carencia en gratificaciones no permiten materializar instancias de entrenamiento disponibles con otros mandos.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MX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Falta de recursos para efectuar capacitaciones institucionales, como el curso de “escape de cabina”.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MX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Falta de recursos en mantenimiento han generado una degradación generalizada y exponencial en los sistemas.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MX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Carencia de instalaciones y perdida de capacidades en campos de entrenamiento.</a:t>
            </a:r>
          </a:p>
        </p:txBody>
      </p:sp>
      <p:pic>
        <p:nvPicPr>
          <p:cNvPr id="4098" name="Picture 2" descr="Protactical vende a la Infantería de Marina de Chile guantes 'Shark  Tactical'">
            <a:extLst>
              <a:ext uri="{FF2B5EF4-FFF2-40B4-BE49-F238E27FC236}">
                <a16:creationId xmlns:a16="http://schemas.microsoft.com/office/drawing/2014/main" id="{A84AE501-7A60-4CF7-9F57-4F25D4B369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497" y="1303045"/>
            <a:ext cx="1976596" cy="13105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El Cuerpo de Infantería de Marina, una Tradición Bicentenaria | Revista de  Marina">
            <a:extLst>
              <a:ext uri="{FF2B5EF4-FFF2-40B4-BE49-F238E27FC236}">
                <a16:creationId xmlns:a16="http://schemas.microsoft.com/office/drawing/2014/main" id="{09FD4B42-DB2D-451E-A7A7-739CBC0A1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4103" y="1317824"/>
            <a:ext cx="2721950" cy="13105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Submarinistas realizan Curso de Escape de Cabina. | Armada de Chile">
            <a:extLst>
              <a:ext uri="{FF2B5EF4-FFF2-40B4-BE49-F238E27FC236}">
                <a16:creationId xmlns:a16="http://schemas.microsoft.com/office/drawing/2014/main" id="{168AF105-1958-476C-955F-F2ADA2077D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963" y="2651872"/>
            <a:ext cx="1741664" cy="13045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Mantenimiento correctivo: Guía sencilla | SafetyCulture">
            <a:extLst>
              <a:ext uri="{FF2B5EF4-FFF2-40B4-BE49-F238E27FC236}">
                <a16:creationId xmlns:a16="http://schemas.microsoft.com/office/drawing/2014/main" id="{74CAC452-859D-4EED-A73F-9A0348FBD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4103" y="2761784"/>
            <a:ext cx="2667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Batallón Miller demostró sus capacidades al Comandante de Operaciones  Navales | Armada de Chile">
            <a:extLst>
              <a:ext uri="{FF2B5EF4-FFF2-40B4-BE49-F238E27FC236}">
                <a16:creationId xmlns:a16="http://schemas.microsoft.com/office/drawing/2014/main" id="{D0E71049-4206-47ED-B4BA-843105F18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975" y="4436905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1137677"/>
      </p:ext>
    </p:extLst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>
            <a:extLst>
              <a:ext uri="{FF2B5EF4-FFF2-40B4-BE49-F238E27FC236}">
                <a16:creationId xmlns:a16="http://schemas.microsoft.com/office/drawing/2014/main" id="{95F446DB-3DD0-4BD0-A68C-66776F6DB028}"/>
              </a:ext>
            </a:extLst>
          </p:cNvPr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43271C4C-8BB4-4615-A229-34B8E72E2AC3}"/>
              </a:ext>
            </a:extLst>
          </p:cNvPr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>
            <a:spLocks/>
          </p:cNvSpPr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5130" name="16 CuadroTexto"/>
          <p:cNvSpPr txBox="1">
            <a:spLocks noChangeArrowheads="1"/>
          </p:cNvSpPr>
          <p:nvPr/>
        </p:nvSpPr>
        <p:spPr bwMode="auto">
          <a:xfrm>
            <a:off x="43057" y="18495"/>
            <a:ext cx="12169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b="1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Conclusiones</a:t>
            </a:r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732218" y="541579"/>
            <a:ext cx="10776889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418421" cy="584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56786" y="-581737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ourier New" panose="02070309020205020404" pitchFamily="49" charset="0"/>
                <a:cs typeface="Courier New" panose="02070309020205020404" pitchFamily="49" charset="0"/>
              </a:rPr>
              <a:t>Batallón IM Nº31 “Aldea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1007130" cy="1007130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DBA5618C-5124-4C9A-B402-7F9FCB34B79D}"/>
              </a:ext>
            </a:extLst>
          </p:cNvPr>
          <p:cNvSpPr txBox="1"/>
          <p:nvPr/>
        </p:nvSpPr>
        <p:spPr>
          <a:xfrm>
            <a:off x="579736" y="1320428"/>
            <a:ext cx="110325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Respecto al personal, existe una brecha que no permite rotaciones en los puestos operativos, capacitar al personal, generar comisiones o cumplir tareas </a:t>
            </a:r>
            <a:r>
              <a:rPr lang="es-MX" dirty="0" err="1"/>
              <a:t>guarnicionales</a:t>
            </a:r>
            <a:r>
              <a:rPr lang="es-MX" dirty="0"/>
              <a:t>, que degradan las actividades de entrenamiento del rol principal.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MX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En cuanto a la situación logística, la baja disponibilidad de munición y medios de transporte (anfibios – terrestres) no permite ejecutar las tareas de entrenamiento establecidas, sin poder cumplir estándares determinados.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MX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El entrenamiento de las Sub Unidades, se logra de manera parcial, producto de la falta de recursos y disponibilidad logística, sumado a la desatención producto de los constantes despliegues en función del rol secundario, generando que UU.SS. en continuidad del entrenamiento no puedan incrementar o mantener el nivel de entrenamiento alcanzado durante su ENTOPER (</a:t>
            </a:r>
            <a:r>
              <a:rPr lang="es-MX" dirty="0" err="1"/>
              <a:t>COYs</a:t>
            </a:r>
            <a:r>
              <a:rPr lang="es-MX" dirty="0"/>
              <a:t>) 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MX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MX" dirty="0"/>
              <a:t>La falta de recurso ha provocado que, pese a la disponibilidad operativa de otros mandos (COMANFITRAN – COMANAV), el entrenamiento se vea restringido solo a Sub Unidades SS.EE. y a eventos específicos, sumando a que existe una muy limitada capacidad para sostener y mantener las áreas de entrenamiento, no siendo una prioridad para las zonas navales.</a:t>
            </a:r>
          </a:p>
        </p:txBody>
      </p:sp>
    </p:spTree>
    <p:extLst>
      <p:ext uri="{BB962C8B-B14F-4D97-AF65-F5344CB8AC3E}">
        <p14:creationId xmlns:p14="http://schemas.microsoft.com/office/powerpoint/2010/main" val="2937543366"/>
      </p:ext>
    </p:extLst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>
            <a:extLst>
              <a:ext uri="{FF2B5EF4-FFF2-40B4-BE49-F238E27FC236}">
                <a16:creationId xmlns:a16="http://schemas.microsoft.com/office/drawing/2014/main" id="{95F446DB-3DD0-4BD0-A68C-66776F6DB028}"/>
              </a:ext>
            </a:extLst>
          </p:cNvPr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43271C4C-8BB4-4615-A229-34B8E72E2AC3}"/>
              </a:ext>
            </a:extLst>
          </p:cNvPr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>
            <a:spLocks/>
          </p:cNvSpPr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5130" name="16 CuadroTexto"/>
          <p:cNvSpPr txBox="1">
            <a:spLocks noChangeArrowheads="1"/>
          </p:cNvSpPr>
          <p:nvPr/>
        </p:nvSpPr>
        <p:spPr bwMode="auto">
          <a:xfrm>
            <a:off x="43057" y="18495"/>
            <a:ext cx="12169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b="1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Conclusiones</a:t>
            </a:r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732218" y="541579"/>
            <a:ext cx="10776889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418421" cy="584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56786" y="-581737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ourier New" panose="02070309020205020404" pitchFamily="49" charset="0"/>
                <a:cs typeface="Courier New" panose="02070309020205020404" pitchFamily="49" charset="0"/>
              </a:rPr>
              <a:t>Batallón IM Nº31 “Aldea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1007130" cy="1007130"/>
          </a:xfrm>
          <a:prstGeom prst="rect">
            <a:avLst/>
          </a:prstGeom>
        </p:spPr>
      </p:pic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0744ED5E-BB2D-46EE-AAE6-41E5BA9DA832}"/>
              </a:ext>
            </a:extLst>
          </p:cNvPr>
          <p:cNvSpPr/>
          <p:nvPr/>
        </p:nvSpPr>
        <p:spPr>
          <a:xfrm>
            <a:off x="2903528" y="3922693"/>
            <a:ext cx="2390361" cy="50641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FALTA PERSONAL</a:t>
            </a:r>
            <a:endParaRPr lang="es-CL" dirty="0"/>
          </a:p>
        </p:txBody>
      </p:sp>
      <p:sp>
        <p:nvSpPr>
          <p:cNvPr id="18" name="Rectángulo: esquinas redondeadas 17">
            <a:extLst>
              <a:ext uri="{FF2B5EF4-FFF2-40B4-BE49-F238E27FC236}">
                <a16:creationId xmlns:a16="http://schemas.microsoft.com/office/drawing/2014/main" id="{317C1B23-5A9D-42EC-9D22-69E784ADE0A2}"/>
              </a:ext>
            </a:extLst>
          </p:cNvPr>
          <p:cNvSpPr/>
          <p:nvPr/>
        </p:nvSpPr>
        <p:spPr>
          <a:xfrm>
            <a:off x="6898113" y="3922693"/>
            <a:ext cx="2390361" cy="50641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FALTA DE RECURSOS</a:t>
            </a:r>
            <a:endParaRPr lang="es-CL" dirty="0"/>
          </a:p>
        </p:txBody>
      </p:sp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AB4B9035-21A4-4F6C-87B6-7D2953F38102}"/>
              </a:ext>
            </a:extLst>
          </p:cNvPr>
          <p:cNvSpPr/>
          <p:nvPr/>
        </p:nvSpPr>
        <p:spPr>
          <a:xfrm>
            <a:off x="4900819" y="1223377"/>
            <a:ext cx="2390361" cy="50641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PROBLEMA</a:t>
            </a:r>
            <a:endParaRPr lang="es-CL" dirty="0"/>
          </a:p>
        </p:txBody>
      </p:sp>
      <p:sp>
        <p:nvSpPr>
          <p:cNvPr id="2" name="Flecha: a la derecha 1">
            <a:extLst>
              <a:ext uri="{FF2B5EF4-FFF2-40B4-BE49-F238E27FC236}">
                <a16:creationId xmlns:a16="http://schemas.microsoft.com/office/drawing/2014/main" id="{E6FCA812-51A8-48B4-A5B5-B44D86FDB349}"/>
              </a:ext>
            </a:extLst>
          </p:cNvPr>
          <p:cNvSpPr/>
          <p:nvPr/>
        </p:nvSpPr>
        <p:spPr>
          <a:xfrm rot="7760371">
            <a:off x="4202713" y="2583916"/>
            <a:ext cx="1542606" cy="5064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Flecha: a la derecha 20">
            <a:extLst>
              <a:ext uri="{FF2B5EF4-FFF2-40B4-BE49-F238E27FC236}">
                <a16:creationId xmlns:a16="http://schemas.microsoft.com/office/drawing/2014/main" id="{40B0B9B3-ECC1-4E8D-B179-AB507A5D6E15}"/>
              </a:ext>
            </a:extLst>
          </p:cNvPr>
          <p:cNvSpPr/>
          <p:nvPr/>
        </p:nvSpPr>
        <p:spPr>
          <a:xfrm rot="2921191">
            <a:off x="6464064" y="2583123"/>
            <a:ext cx="1526305" cy="5064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07409227"/>
      </p:ext>
    </p:extLst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1">
            <a:extLst>
              <a:ext uri="{FF2B5EF4-FFF2-40B4-BE49-F238E27FC236}">
                <a16:creationId xmlns:a16="http://schemas.microsoft.com/office/drawing/2014/main" id="{5A350907-5E04-4674-BC45-E7B725ACF422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E71A056A-A5B1-41D4-AE2C-82353F508E01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24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088506B-90A2-4D53-8214-77D4497104BB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15" name="Proceso alternativo 5">
            <a:extLst>
              <a:ext uri="{FF2B5EF4-FFF2-40B4-BE49-F238E27FC236}">
                <a16:creationId xmlns:a16="http://schemas.microsoft.com/office/drawing/2014/main" id="{95F446DB-3DD0-4BD0-A68C-66776F6DB028}"/>
              </a:ext>
            </a:extLst>
          </p:cNvPr>
          <p:cNvSpPr/>
          <p:nvPr/>
        </p:nvSpPr>
        <p:spPr>
          <a:xfrm>
            <a:off x="34561" y="650620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43271C4C-8BB4-4615-A229-34B8E72E2AC3}"/>
              </a:ext>
            </a:extLst>
          </p:cNvPr>
          <p:cNvSpPr/>
          <p:nvPr/>
        </p:nvSpPr>
        <p:spPr>
          <a:xfrm>
            <a:off x="22837" y="6544461"/>
            <a:ext cx="12169775" cy="320024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PATRIOTISMO                               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  <p:sp>
        <p:nvSpPr>
          <p:cNvPr id="5129" name="Marcador de número de diapositiva 3"/>
          <p:cNvSpPr txBox="1">
            <a:spLocks/>
          </p:cNvSpPr>
          <p:nvPr/>
        </p:nvSpPr>
        <p:spPr bwMode="auto">
          <a:xfrm>
            <a:off x="11453813" y="6492876"/>
            <a:ext cx="7000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C4E0D380-4A0A-4D7E-819B-49A477408375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5130" name="16 CuadroTexto"/>
          <p:cNvSpPr txBox="1">
            <a:spLocks noChangeArrowheads="1"/>
          </p:cNvSpPr>
          <p:nvPr/>
        </p:nvSpPr>
        <p:spPr bwMode="auto">
          <a:xfrm>
            <a:off x="43057" y="18495"/>
            <a:ext cx="12169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b="1" dirty="0">
                <a:solidFill>
                  <a:srgbClr val="00206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Propuesta</a:t>
            </a:r>
          </a:p>
        </p:txBody>
      </p:sp>
      <p:sp>
        <p:nvSpPr>
          <p:cNvPr id="23" name="Proceso alternativo 22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 bwMode="auto">
          <a:xfrm flipV="1">
            <a:off x="732218" y="541579"/>
            <a:ext cx="10776889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5138" name="Imagen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" y="14744"/>
            <a:ext cx="418421" cy="584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ustomShape 6">
            <a:extLst>
              <a:ext uri="{FF2B5EF4-FFF2-40B4-BE49-F238E27FC236}">
                <a16:creationId xmlns:a16="http://schemas.microsoft.com/office/drawing/2014/main" id="{DC5AC359-978B-5242-B197-E00974332945}"/>
              </a:ext>
            </a:extLst>
          </p:cNvPr>
          <p:cNvSpPr/>
          <p:nvPr/>
        </p:nvSpPr>
        <p:spPr>
          <a:xfrm>
            <a:off x="56786" y="-581737"/>
            <a:ext cx="12192000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ES" sz="2800" b="1" spc="-1" dirty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Courier New" panose="02070309020205020404" pitchFamily="49" charset="0"/>
                <a:cs typeface="Courier New" panose="02070309020205020404" pitchFamily="49" charset="0"/>
              </a:rPr>
              <a:t>Batallón IM Nº31 “Aldea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520988D-FC47-DC48-B31A-F6ACEC13E9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842" y="-196722"/>
            <a:ext cx="1007130" cy="100713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B9F7E71-B0B1-4193-96F5-BA86F7D6BC4B}"/>
              </a:ext>
            </a:extLst>
          </p:cNvPr>
          <p:cNvSpPr txBox="1"/>
          <p:nvPr/>
        </p:nvSpPr>
        <p:spPr>
          <a:xfrm>
            <a:off x="4915845" y="961509"/>
            <a:ext cx="247388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s-MX" dirty="0"/>
              <a:t>ANALIZAR CAPACIDADES</a:t>
            </a:r>
            <a:endParaRPr lang="es-CL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855E77B-DA9F-46FF-A236-4928924FF2C3}"/>
              </a:ext>
            </a:extLst>
          </p:cNvPr>
          <p:cNvSpPr txBox="1"/>
          <p:nvPr/>
        </p:nvSpPr>
        <p:spPr>
          <a:xfrm>
            <a:off x="2999070" y="1765866"/>
            <a:ext cx="630743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MX" dirty="0"/>
              <a:t>DEFINIR TAREAS ESENCIALES DE MISIÓN PARA CADA SUB UNIDAD</a:t>
            </a:r>
          </a:p>
          <a:p>
            <a:pPr algn="ctr"/>
            <a:r>
              <a:rPr lang="es-MX" dirty="0"/>
              <a:t>CON ESTANDARES ACORDE A NUESTRA REALIDAD</a:t>
            </a:r>
            <a:endParaRPr lang="es-CL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216BDE4C-306C-4B87-A3E9-2EA87DF46255}"/>
              </a:ext>
            </a:extLst>
          </p:cNvPr>
          <p:cNvSpPr txBox="1"/>
          <p:nvPr/>
        </p:nvSpPr>
        <p:spPr>
          <a:xfrm>
            <a:off x="2559126" y="3548869"/>
            <a:ext cx="2129083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b="1" dirty="0"/>
              <a:t>MAYORES COMPETENCIAS EN NUESTRO PERSONAL</a:t>
            </a:r>
            <a:endParaRPr lang="es-CL" sz="1400" b="1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D1D5D0BD-7F8F-4BD1-AEAF-4F0CD2726BAB}"/>
              </a:ext>
            </a:extLst>
          </p:cNvPr>
          <p:cNvSpPr txBox="1"/>
          <p:nvPr/>
        </p:nvSpPr>
        <p:spPr>
          <a:xfrm>
            <a:off x="220578" y="3548869"/>
            <a:ext cx="2129083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b="1" dirty="0"/>
              <a:t>REPLANTEAR LA ORGANIZACIÓN ACTUAL</a:t>
            </a:r>
            <a:endParaRPr lang="es-CL" sz="14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2194097A-1370-4536-959B-FEA839A79391}"/>
              </a:ext>
            </a:extLst>
          </p:cNvPr>
          <p:cNvSpPr txBox="1"/>
          <p:nvPr/>
        </p:nvSpPr>
        <p:spPr>
          <a:xfrm>
            <a:off x="4897674" y="3548869"/>
            <a:ext cx="2348078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b="1" dirty="0"/>
              <a:t>CICLOS DE ENTRENAMIENTO EFICIENTES</a:t>
            </a:r>
            <a:endParaRPr lang="es-CL" sz="14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855E896D-B51A-469C-B0D3-2BB5742B4716}"/>
              </a:ext>
            </a:extLst>
          </p:cNvPr>
          <p:cNvSpPr txBox="1"/>
          <p:nvPr/>
        </p:nvSpPr>
        <p:spPr>
          <a:xfrm>
            <a:off x="7455217" y="3548869"/>
            <a:ext cx="1700358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b="1" dirty="0"/>
              <a:t>DISMINUIR TAREAS GUARNICIONALES</a:t>
            </a:r>
            <a:endParaRPr lang="es-CL" sz="1400" b="1" dirty="0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5513831B-4CAC-447B-B92F-2D4EF2D71E76}"/>
              </a:ext>
            </a:extLst>
          </p:cNvPr>
          <p:cNvSpPr txBox="1"/>
          <p:nvPr/>
        </p:nvSpPr>
        <p:spPr>
          <a:xfrm>
            <a:off x="9365040" y="3548869"/>
            <a:ext cx="269578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b="1" dirty="0"/>
              <a:t>INCREMENTAR ENTRENAMIENTO CON OTROS MANDOS</a:t>
            </a:r>
            <a:endParaRPr lang="es-CL" sz="1400" b="1" dirty="0"/>
          </a:p>
        </p:txBody>
      </p:sp>
      <p:sp>
        <p:nvSpPr>
          <p:cNvPr id="4" name="Flecha: doblada 3">
            <a:extLst>
              <a:ext uri="{FF2B5EF4-FFF2-40B4-BE49-F238E27FC236}">
                <a16:creationId xmlns:a16="http://schemas.microsoft.com/office/drawing/2014/main" id="{784140B9-C25A-4841-B698-02BE3808E1F4}"/>
              </a:ext>
            </a:extLst>
          </p:cNvPr>
          <p:cNvSpPr/>
          <p:nvPr/>
        </p:nvSpPr>
        <p:spPr>
          <a:xfrm flipV="1">
            <a:off x="305461" y="4223529"/>
            <a:ext cx="527916" cy="846182"/>
          </a:xfrm>
          <a:prstGeom prst="bentArrow">
            <a:avLst>
              <a:gd name="adj1" fmla="val 14151"/>
              <a:gd name="adj2" fmla="val 2500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5" name="Flecha: doblada 24">
            <a:extLst>
              <a:ext uri="{FF2B5EF4-FFF2-40B4-BE49-F238E27FC236}">
                <a16:creationId xmlns:a16="http://schemas.microsoft.com/office/drawing/2014/main" id="{BAECD2AF-62BC-4540-96D8-B46F1CF04882}"/>
              </a:ext>
            </a:extLst>
          </p:cNvPr>
          <p:cNvSpPr/>
          <p:nvPr/>
        </p:nvSpPr>
        <p:spPr>
          <a:xfrm flipV="1">
            <a:off x="2735112" y="4223529"/>
            <a:ext cx="527916" cy="846182"/>
          </a:xfrm>
          <a:prstGeom prst="bentArrow">
            <a:avLst>
              <a:gd name="adj1" fmla="val 14151"/>
              <a:gd name="adj2" fmla="val 2500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6" name="Flecha: doblada 25">
            <a:extLst>
              <a:ext uri="{FF2B5EF4-FFF2-40B4-BE49-F238E27FC236}">
                <a16:creationId xmlns:a16="http://schemas.microsoft.com/office/drawing/2014/main" id="{E29BB554-6769-482F-85F7-B415F809A85C}"/>
              </a:ext>
            </a:extLst>
          </p:cNvPr>
          <p:cNvSpPr/>
          <p:nvPr/>
        </p:nvSpPr>
        <p:spPr>
          <a:xfrm flipV="1">
            <a:off x="5039461" y="4223529"/>
            <a:ext cx="527916" cy="846182"/>
          </a:xfrm>
          <a:prstGeom prst="bentArrow">
            <a:avLst>
              <a:gd name="adj1" fmla="val 14151"/>
              <a:gd name="adj2" fmla="val 2500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7" name="Flecha: doblada 26">
            <a:extLst>
              <a:ext uri="{FF2B5EF4-FFF2-40B4-BE49-F238E27FC236}">
                <a16:creationId xmlns:a16="http://schemas.microsoft.com/office/drawing/2014/main" id="{6B7624C7-6646-47FE-9813-9C5C1B8EFFDC}"/>
              </a:ext>
            </a:extLst>
          </p:cNvPr>
          <p:cNvSpPr/>
          <p:nvPr/>
        </p:nvSpPr>
        <p:spPr>
          <a:xfrm flipV="1">
            <a:off x="7610970" y="4223529"/>
            <a:ext cx="527916" cy="846182"/>
          </a:xfrm>
          <a:prstGeom prst="bentArrow">
            <a:avLst>
              <a:gd name="adj1" fmla="val 14151"/>
              <a:gd name="adj2" fmla="val 2500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8" name="Flecha: doblada 27">
            <a:extLst>
              <a:ext uri="{FF2B5EF4-FFF2-40B4-BE49-F238E27FC236}">
                <a16:creationId xmlns:a16="http://schemas.microsoft.com/office/drawing/2014/main" id="{791D278A-C338-48F2-B2F3-2BF2EA9B73B6}"/>
              </a:ext>
            </a:extLst>
          </p:cNvPr>
          <p:cNvSpPr/>
          <p:nvPr/>
        </p:nvSpPr>
        <p:spPr>
          <a:xfrm flipV="1">
            <a:off x="9545871" y="4223529"/>
            <a:ext cx="527916" cy="846182"/>
          </a:xfrm>
          <a:prstGeom prst="bentArrow">
            <a:avLst>
              <a:gd name="adj1" fmla="val 14151"/>
              <a:gd name="adj2" fmla="val 2500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99896ED-7FB8-45DF-BD02-88B48BC1D97C}"/>
              </a:ext>
            </a:extLst>
          </p:cNvPr>
          <p:cNvSpPr txBox="1"/>
          <p:nvPr/>
        </p:nvSpPr>
        <p:spPr>
          <a:xfrm>
            <a:off x="940774" y="4709762"/>
            <a:ext cx="1192191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sz="1400" dirty="0"/>
              <a:t>Hunter </a:t>
            </a:r>
            <a:r>
              <a:rPr lang="es-MX" sz="1400" dirty="0" err="1"/>
              <a:t>Killer</a:t>
            </a:r>
            <a:r>
              <a:rPr lang="es-MX" sz="1400" dirty="0"/>
              <a:t> </a:t>
            </a:r>
            <a:r>
              <a:rPr lang="es-MX" sz="1400" dirty="0" err="1"/>
              <a:t>Platoon</a:t>
            </a:r>
            <a:endParaRPr lang="es-CL" sz="1400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C62490A9-0895-411F-B8C0-3B3110A6C4A8}"/>
              </a:ext>
            </a:extLst>
          </p:cNvPr>
          <p:cNvSpPr txBox="1"/>
          <p:nvPr/>
        </p:nvSpPr>
        <p:spPr>
          <a:xfrm>
            <a:off x="3477822" y="4712174"/>
            <a:ext cx="1192191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sz="1400" dirty="0"/>
              <a:t>Co Escuadra IM</a:t>
            </a:r>
            <a:endParaRPr lang="es-CL" sz="1400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B8B6BC87-182D-42B7-81BC-D73C18390778}"/>
              </a:ext>
            </a:extLst>
          </p:cNvPr>
          <p:cNvSpPr txBox="1"/>
          <p:nvPr/>
        </p:nvSpPr>
        <p:spPr>
          <a:xfrm>
            <a:off x="5674774" y="4709762"/>
            <a:ext cx="1192191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sz="1400" dirty="0"/>
              <a:t>4 años, que permita completar METL</a:t>
            </a:r>
            <a:endParaRPr lang="es-CL" sz="1400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8A6C4555-7BDF-424E-9704-B322509CD4CB}"/>
              </a:ext>
            </a:extLst>
          </p:cNvPr>
          <p:cNvSpPr txBox="1"/>
          <p:nvPr/>
        </p:nvSpPr>
        <p:spPr>
          <a:xfrm>
            <a:off x="8211822" y="4709762"/>
            <a:ext cx="1192191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sz="1400" dirty="0"/>
              <a:t>Priorizar actividades operativas</a:t>
            </a:r>
            <a:endParaRPr lang="es-CL" sz="1400" dirty="0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E8279C77-2396-4B6F-BB4B-D045D4BC7540}"/>
              </a:ext>
            </a:extLst>
          </p:cNvPr>
          <p:cNvSpPr txBox="1"/>
          <p:nvPr/>
        </p:nvSpPr>
        <p:spPr>
          <a:xfrm>
            <a:off x="10182479" y="4709762"/>
            <a:ext cx="1192191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sz="1400" dirty="0"/>
              <a:t>Definir por METL, que Sub Unidad entrena</a:t>
            </a:r>
            <a:endParaRPr lang="es-CL" sz="1400" dirty="0"/>
          </a:p>
        </p:txBody>
      </p:sp>
    </p:spTree>
    <p:extLst>
      <p:ext uri="{BB962C8B-B14F-4D97-AF65-F5344CB8AC3E}">
        <p14:creationId xmlns:p14="http://schemas.microsoft.com/office/powerpoint/2010/main" val="4263124474"/>
      </p:ext>
    </p:extLst>
  </p:cSld>
  <p:clrMapOvr>
    <a:masterClrMapping/>
  </p:clrMapOvr>
  <p:transition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n 33">
            <a:extLst>
              <a:ext uri="{FF2B5EF4-FFF2-40B4-BE49-F238E27FC236}">
                <a16:creationId xmlns:a16="http://schemas.microsoft.com/office/drawing/2014/main" id="{749BF113-CCC9-46FC-9B72-4B4EBAB3BF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2" y="17855"/>
            <a:ext cx="12202500" cy="6920611"/>
          </a:xfrm>
          <a:prstGeom prst="rect">
            <a:avLst/>
          </a:prstGeom>
        </p:spPr>
      </p:pic>
      <p:sp>
        <p:nvSpPr>
          <p:cNvPr id="30" name="Marcador de número de diapositiva 3">
            <a:extLst>
              <a:ext uri="{FF2B5EF4-FFF2-40B4-BE49-F238E27FC236}">
                <a16:creationId xmlns:a16="http://schemas.microsoft.com/office/drawing/2014/main" id="{0EF4EC85-F800-D149-9E38-773F9611A46C}"/>
              </a:ext>
            </a:extLst>
          </p:cNvPr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A0781D8-056E-445D-8FEB-A9BC9B5D2172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5" name="Rectángulo 1">
            <a:extLst>
              <a:ext uri="{FF2B5EF4-FFF2-40B4-BE49-F238E27FC236}">
                <a16:creationId xmlns:a16="http://schemas.microsoft.com/office/drawing/2014/main" id="{ED642B24-E214-4727-821D-B56754C23454}"/>
              </a:ext>
            </a:extLst>
          </p:cNvPr>
          <p:cNvSpPr/>
          <p:nvPr/>
        </p:nvSpPr>
        <p:spPr>
          <a:xfrm>
            <a:off x="11113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4D284DAC-1E59-4331-9F9D-C46C1735A474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2" name="CustomShape 6">
            <a:extLst>
              <a:ext uri="{FF2B5EF4-FFF2-40B4-BE49-F238E27FC236}">
                <a16:creationId xmlns:a16="http://schemas.microsoft.com/office/drawing/2014/main" id="{BDB2A042-6A78-4914-8F90-C2D24EE94A51}"/>
              </a:ext>
            </a:extLst>
          </p:cNvPr>
          <p:cNvSpPr/>
          <p:nvPr/>
        </p:nvSpPr>
        <p:spPr>
          <a:xfrm>
            <a:off x="115387" y="4071246"/>
            <a:ext cx="12169775" cy="11461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CL" sz="2800" b="1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Radiografía de las interferencias para el desarrollo del plan de entrenamiento de las sub unidades, problemas y desafios actuales</a:t>
            </a:r>
          </a:p>
        </p:txBody>
      </p:sp>
      <p:sp>
        <p:nvSpPr>
          <p:cNvPr id="4101" name="Marcador de número de diapositiva 3"/>
          <p:cNvSpPr txBox="1">
            <a:spLocks/>
          </p:cNvSpPr>
          <p:nvPr/>
        </p:nvSpPr>
        <p:spPr bwMode="auto">
          <a:xfrm>
            <a:off x="11503027" y="6492876"/>
            <a:ext cx="7000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A0781D8-056E-445D-8FEB-A9BC9B5D2172}" type="slidenum">
              <a:rPr lang="es-CL" altLang="es-CL" sz="1200" b="1">
                <a:solidFill>
                  <a:srgbClr val="FFFF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es-CL" altLang="es-CL" sz="1200" b="1">
              <a:solidFill>
                <a:srgbClr val="FFFF00"/>
              </a:solidFill>
            </a:endParaRPr>
          </a:p>
        </p:txBody>
      </p:sp>
      <p:sp>
        <p:nvSpPr>
          <p:cNvPr id="4106" name="19 CuadroTexto"/>
          <p:cNvSpPr txBox="1">
            <a:spLocks noChangeArrowheads="1"/>
          </p:cNvSpPr>
          <p:nvPr/>
        </p:nvSpPr>
        <p:spPr bwMode="auto">
          <a:xfrm>
            <a:off x="5873637" y="5885535"/>
            <a:ext cx="80037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16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Campus Charles, 20 de marzo de 2025</a:t>
            </a:r>
          </a:p>
        </p:txBody>
      </p:sp>
      <p:sp>
        <p:nvSpPr>
          <p:cNvPr id="17" name="Proceso alternativo 16">
            <a:extLst>
              <a:ext uri="{FF2B5EF4-FFF2-40B4-BE49-F238E27FC236}">
                <a16:creationId xmlns:a16="http://schemas.microsoft.com/office/drawing/2014/main" id="{0E0488DE-2F2E-45DE-8454-0972F6791433}"/>
              </a:ext>
            </a:extLst>
          </p:cNvPr>
          <p:cNvSpPr/>
          <p:nvPr/>
        </p:nvSpPr>
        <p:spPr>
          <a:xfrm>
            <a:off x="949266" y="1007018"/>
            <a:ext cx="10295907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>
              <a:solidFill>
                <a:srgbClr val="C00000"/>
              </a:solidFill>
            </a:endParaRPr>
          </a:p>
        </p:txBody>
      </p:sp>
      <p:pic>
        <p:nvPicPr>
          <p:cNvPr id="4113" name="Imagen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87" y="43230"/>
            <a:ext cx="787581" cy="1100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Escudo Armada De Chile, HD Png Download - 1200x1916(#2576075 ...">
            <a:extLst>
              <a:ext uri="{FF2B5EF4-FFF2-40B4-BE49-F238E27FC236}">
                <a16:creationId xmlns:a16="http://schemas.microsoft.com/office/drawing/2014/main" id="{CB054832-A623-EA47-BFEB-621EA7583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63" b="95625" l="10000" r="90000">
                        <a14:foregroundMark x1="30625" y1="87500" x2="41875" y2="92813"/>
                        <a14:foregroundMark x1="41875" y1="92813" x2="53750" y2="90313"/>
                        <a14:foregroundMark x1="53750" y1="90313" x2="63125" y2="91563"/>
                        <a14:foregroundMark x1="58438" y1="92813" x2="46875" y2="95625"/>
                        <a14:foregroundMark x1="47813" y1="12188" x2="47813" y2="12188"/>
                        <a14:foregroundMark x1="48438" y1="9063" x2="48438" y2="9063"/>
                        <a14:foregroundMark x1="48438" y1="4063" x2="48438" y2="40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071" y="-28687"/>
            <a:ext cx="1172372" cy="117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AE2B7D5-FB44-474B-B06B-23D9722EEA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7756" y="-374901"/>
            <a:ext cx="1914322" cy="1914322"/>
          </a:xfrm>
          <a:prstGeom prst="rect">
            <a:avLst/>
          </a:prstGeom>
        </p:spPr>
      </p:pic>
      <p:graphicFrame>
        <p:nvGraphicFramePr>
          <p:cNvPr id="9" name="Tabla 9">
            <a:extLst>
              <a:ext uri="{FF2B5EF4-FFF2-40B4-BE49-F238E27FC236}">
                <a16:creationId xmlns:a16="http://schemas.microsoft.com/office/drawing/2014/main" id="{F7E80F1C-60C7-3144-8A02-95368464BB6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5406566"/>
          <a:ext cx="3845017" cy="736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45017">
                  <a:extLst>
                    <a:ext uri="{9D8B030D-6E8A-4147-A177-3AD203B41FA5}">
                      <a16:colId xmlns:a16="http://schemas.microsoft.com/office/drawing/2014/main" val="2031223650"/>
                    </a:ext>
                  </a:extLst>
                </a:gridCol>
              </a:tblGrid>
              <a:tr h="238761">
                <a:tc>
                  <a:txBody>
                    <a:bodyPr/>
                    <a:lstStyle/>
                    <a:p>
                      <a:pPr algn="ctr"/>
                      <a:r>
                        <a:rPr lang="es-CL" sz="1800" i="1" dirty="0">
                          <a:solidFill>
                            <a:schemeClr val="bg1"/>
                          </a:solidFill>
                        </a:rPr>
                        <a:t>Carlos Zañartu Jacob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288795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800" i="1" dirty="0">
                          <a:solidFill>
                            <a:schemeClr val="bg1"/>
                          </a:solidFill>
                        </a:rPr>
                        <a:t>Capitán de Fragata IM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4153159"/>
                  </a:ext>
                </a:extLst>
              </a:tr>
            </a:tbl>
          </a:graphicData>
        </a:graphic>
      </p:graphicFrame>
      <p:sp>
        <p:nvSpPr>
          <p:cNvPr id="26" name="Rectángulo 11">
            <a:extLst>
              <a:ext uri="{FF2B5EF4-FFF2-40B4-BE49-F238E27FC236}">
                <a16:creationId xmlns:a16="http://schemas.microsoft.com/office/drawing/2014/main" id="{2018FD7B-79EE-394C-9A8E-DF4BB1C34B72}"/>
              </a:ext>
            </a:extLst>
          </p:cNvPr>
          <p:cNvSpPr/>
          <p:nvPr/>
        </p:nvSpPr>
        <p:spPr>
          <a:xfrm>
            <a:off x="11113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32" name="Proceso alternativo 5">
            <a:extLst>
              <a:ext uri="{FF2B5EF4-FFF2-40B4-BE49-F238E27FC236}">
                <a16:creationId xmlns:a16="http://schemas.microsoft.com/office/drawing/2014/main" id="{9EBFF712-0351-8742-9D82-CD93F3D4F150}"/>
              </a:ext>
            </a:extLst>
          </p:cNvPr>
          <p:cNvSpPr/>
          <p:nvPr/>
        </p:nvSpPr>
        <p:spPr>
          <a:xfrm>
            <a:off x="22837" y="6191333"/>
            <a:ext cx="12158052" cy="45719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33" name="15 Rectángulo">
            <a:extLst>
              <a:ext uri="{FF2B5EF4-FFF2-40B4-BE49-F238E27FC236}">
                <a16:creationId xmlns:a16="http://schemas.microsoft.com/office/drawing/2014/main" id="{186955D2-7837-8549-BA9F-40E0EC5555EE}"/>
              </a:ext>
            </a:extLst>
          </p:cNvPr>
          <p:cNvSpPr/>
          <p:nvPr/>
        </p:nvSpPr>
        <p:spPr>
          <a:xfrm>
            <a:off x="11114" y="6234114"/>
            <a:ext cx="12169775" cy="597023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pt-BR" sz="1200" b="1" dirty="0">
                <a:solidFill>
                  <a:srgbClr val="FFFF00"/>
                </a:solidFill>
              </a:rPr>
              <a:t>P A T R I O T I S M O </a:t>
            </a:r>
            <a:endParaRPr lang="es-CL" sz="1200" b="1" dirty="0">
              <a:solidFill>
                <a:srgbClr val="FFFF00"/>
              </a:solidFill>
            </a:endParaRPr>
          </a:p>
          <a:p>
            <a:pPr algn="ctr">
              <a:lnSpc>
                <a:spcPct val="150000"/>
              </a:lnSpc>
              <a:defRPr/>
            </a:pPr>
            <a:r>
              <a:rPr lang="es-CL" sz="1100" dirty="0">
                <a:solidFill>
                  <a:srgbClr val="FFFF00"/>
                </a:solidFill>
              </a:rPr>
              <a:t>      </a:t>
            </a:r>
            <a:r>
              <a:rPr lang="es-CL" sz="1050" dirty="0">
                <a:solidFill>
                  <a:srgbClr val="FFFF00"/>
                </a:solidFill>
              </a:rPr>
              <a:t>HONOR                                                   LEALTAD                                                   VALENTÍA                                                   INTEGRIDAD                                                    DEBER</a:t>
            </a:r>
          </a:p>
        </p:txBody>
      </p:sp>
    </p:spTree>
    <p:extLst>
      <p:ext uri="{BB962C8B-B14F-4D97-AF65-F5344CB8AC3E}">
        <p14:creationId xmlns:p14="http://schemas.microsoft.com/office/powerpoint/2010/main" val="825087379"/>
      </p:ext>
    </p:extLst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9770</TotalTime>
  <Words>829</Words>
  <Application>Microsoft Office PowerPoint</Application>
  <PresentationFormat>Panorámica</PresentationFormat>
  <Paragraphs>134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Courier New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046 Oficial Operaciones Futuras BATALDEA</dc:creator>
  <cp:lastModifiedBy>049 SALA DE MANDO BATALDEA</cp:lastModifiedBy>
  <cp:revision>256</cp:revision>
  <cp:lastPrinted>2023-04-11T19:17:24Z</cp:lastPrinted>
  <dcterms:created xsi:type="dcterms:W3CDTF">2023-03-23T12:20:33Z</dcterms:created>
  <dcterms:modified xsi:type="dcterms:W3CDTF">2025-03-14T19:41:04Z</dcterms:modified>
</cp:coreProperties>
</file>