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68" r:id="rId4"/>
    <p:sldId id="274" r:id="rId5"/>
    <p:sldId id="275" r:id="rId6"/>
    <p:sldId id="277" r:id="rId7"/>
    <p:sldId id="284" r:id="rId8"/>
    <p:sldId id="283" r:id="rId9"/>
    <p:sldId id="278" r:id="rId10"/>
    <p:sldId id="282" r:id="rId11"/>
    <p:sldId id="280" r:id="rId12"/>
    <p:sldId id="285" r:id="rId13"/>
    <p:sldId id="286" r:id="rId14"/>
    <p:sldId id="287" r:id="rId1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969696"/>
    <a:srgbClr val="C0C0C0"/>
    <a:srgbClr val="FF9900"/>
    <a:srgbClr val="33CC3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02" y="60"/>
      </p:cViewPr>
      <p:guideLst>
        <p:guide pos="2880"/>
        <p:guide orient="horz"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11687-693D-4511-BB44-5ACE02B70C3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18C8C4-2D07-4ACD-9573-22D19DFA4E4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994319-2FBA-43E0-9034-DAC12EC74B6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11D4D6-4B73-4D59-8EF3-722AF6E2381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FE3DD-9F44-42DA-9CB8-0B98CD0708A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E0D684-14D8-4728-85FF-ADE4A40EC96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D154FF-23B6-47CC-9ECB-8BCA07CA972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172473-2A6D-4C20-8E04-5FCB4775FDE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ED1A1-C50F-4431-B038-CBF2B3B49DF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97C3E-ADA8-46E6-92FF-AF9BE676A7F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12C378-292D-4AF8-9939-B975C72EC8D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4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1995CD7-E4D9-41A5-BD7B-F4BDDBE74F8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83768" y="404664"/>
            <a:ext cx="4186026" cy="1008112"/>
          </a:xfrm>
        </p:spPr>
        <p:txBody>
          <a:bodyPr anchor="ctr"/>
          <a:lstStyle/>
          <a:p>
            <a:r>
              <a:rPr lang="es-CL" altLang="en-US" sz="4800" b="1" u="sng" spc="300" dirty="0" smtClean="0">
                <a:solidFill>
                  <a:schemeClr val="tx1"/>
                </a:solidFill>
                <a:latin typeface="+mn-lt"/>
              </a:rPr>
              <a:t>NÁUTICA</a:t>
            </a:r>
            <a:endParaRPr lang="es-CL" altLang="en-US" sz="4800" b="1" u="sng" spc="3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66034" y="1556792"/>
            <a:ext cx="8612494" cy="4176464"/>
          </a:xfrm>
        </p:spPr>
        <p:txBody>
          <a:bodyPr lIns="0" tIns="0" rIns="0" bIns="0"/>
          <a:lstStyle/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dirty="0" smtClean="0">
                <a:solidFill>
                  <a:srgbClr val="969696"/>
                </a:solidFill>
              </a:rPr>
              <a:t>UT N°1	GENERALIDADES SOBRE BUQUES</a:t>
            </a:r>
          </a:p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dirty="0">
                <a:solidFill>
                  <a:srgbClr val="969696"/>
                </a:solidFill>
              </a:rPr>
              <a:t>UT N°2	JARCIAS, NUDOS Y APAREJOS</a:t>
            </a:r>
          </a:p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dirty="0">
                <a:solidFill>
                  <a:srgbClr val="969696"/>
                </a:solidFill>
              </a:rPr>
              <a:t>UT N°3	</a:t>
            </a:r>
            <a:r>
              <a:rPr lang="es-CL" altLang="en-US" dirty="0" smtClean="0">
                <a:solidFill>
                  <a:srgbClr val="969696"/>
                </a:solidFill>
              </a:rPr>
              <a:t>EMBARCACIONES MENORES</a:t>
            </a:r>
          </a:p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b="1" dirty="0"/>
              <a:t>UT N°4	ANCLAS </a:t>
            </a:r>
            <a:r>
              <a:rPr lang="es-CL" altLang="en-US" b="1" dirty="0" smtClean="0"/>
              <a:t>Y CADENAS</a:t>
            </a:r>
          </a:p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dirty="0" smtClean="0">
                <a:solidFill>
                  <a:srgbClr val="969696"/>
                </a:solidFill>
              </a:rPr>
              <a:t>UT N°5	CONTROL DE AVERÍAS Y SUPERVIVENCIA</a:t>
            </a:r>
            <a:endParaRPr lang="es-CL" altLang="en-US" dirty="0">
              <a:solidFill>
                <a:srgbClr val="96969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228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310724" y="102118"/>
            <a:ext cx="4546848" cy="590578"/>
          </a:xfrm>
        </p:spPr>
        <p:txBody>
          <a:bodyPr/>
          <a:lstStyle/>
          <a:p>
            <a:pPr marL="838200" indent="-838200"/>
            <a:r>
              <a:rPr lang="es-CL" sz="4000" b="1" u="sng" dirty="0" smtClean="0">
                <a:solidFill>
                  <a:schemeClr val="tx1"/>
                </a:solidFill>
              </a:rPr>
              <a:t>Contenidos</a:t>
            </a:r>
            <a:endParaRPr lang="es-ES" sz="4000" u="sng" dirty="0">
              <a:solidFill>
                <a:schemeClr val="tx1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7534" y="836712"/>
            <a:ext cx="8316416" cy="5616624"/>
          </a:xfrm>
        </p:spPr>
        <p:txBody>
          <a:bodyPr/>
          <a:lstStyle/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Sesión N° 1</a:t>
            </a:r>
            <a:endParaRPr lang="es-CL" sz="2800" b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Descripción </a:t>
            </a:r>
            <a:r>
              <a:rPr lang="es-CL" sz="24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y clasificación de anclas </a:t>
            </a:r>
            <a:r>
              <a:rPr lang="es-CL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y cadenas (105 </a:t>
            </a:r>
            <a:r>
              <a:rPr lang="es-CL" sz="24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a </a:t>
            </a:r>
            <a:r>
              <a:rPr lang="es-CL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110)</a:t>
            </a:r>
            <a:endParaRPr lang="en-US" sz="2400" b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/>
              <a:t>Sesión N° 2</a:t>
            </a:r>
            <a:endParaRPr lang="es-CL" sz="2800" b="1" dirty="0"/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 smtClean="0"/>
              <a:t>Catenaria, disposiciones y elementos </a:t>
            </a:r>
            <a:r>
              <a:rPr lang="es-CL" sz="2400" b="1" dirty="0"/>
              <a:t>de una maniobra de fondeo (</a:t>
            </a:r>
            <a:r>
              <a:rPr lang="es-CL" sz="2400" b="1" dirty="0" smtClean="0"/>
              <a:t>110 </a:t>
            </a:r>
            <a:r>
              <a:rPr lang="es-CL" sz="2400" b="1" dirty="0"/>
              <a:t>a 112)</a:t>
            </a:r>
            <a:endParaRPr lang="en-US" sz="2400" b="1" dirty="0"/>
          </a:p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Sesión N° 3</a:t>
            </a:r>
            <a:endParaRPr lang="es-CL" sz="28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Certamen</a:t>
            </a:r>
          </a:p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Sesión N° 4</a:t>
            </a:r>
            <a:endParaRPr lang="es-CL" sz="28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Trabajo en terreno (112 a 117)</a:t>
            </a:r>
            <a:endParaRPr lang="en-US" sz="24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Sesión N° 5</a:t>
            </a:r>
            <a:endParaRPr lang="es-CL" sz="28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Asegurar el trabajo del ancla, la boya </a:t>
            </a:r>
            <a:r>
              <a:rPr lang="es-CL" sz="24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(117 a 120)</a:t>
            </a:r>
            <a:endParaRPr lang="en-US" sz="24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0232" y="44624"/>
            <a:ext cx="7344816" cy="693792"/>
          </a:xfrm>
        </p:spPr>
        <p:txBody>
          <a:bodyPr/>
          <a:lstStyle/>
          <a:p>
            <a:r>
              <a:rPr lang="es-ES" sz="4000" b="1" dirty="0" smtClean="0">
                <a:solidFill>
                  <a:schemeClr val="tx1"/>
                </a:solidFill>
              </a:rPr>
              <a:t>LA CATENARIA</a:t>
            </a:r>
            <a:endParaRPr lang="es-ES" sz="40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137984" y="620688"/>
            <a:ext cx="889200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/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Curva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se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 en una cadena, afirmada entre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puntos.</a:t>
            </a:r>
          </a:p>
          <a:p>
            <a:pPr algn="just"/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Puede ser entre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ancla y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buque (fondeado), o entre un buque remolcador y el remolcado.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657" y="2499434"/>
            <a:ext cx="8820000" cy="409791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0" y="2348880"/>
            <a:ext cx="8172000" cy="4371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059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0232" y="44624"/>
            <a:ext cx="7344816" cy="693792"/>
          </a:xfrm>
        </p:spPr>
        <p:txBody>
          <a:bodyPr/>
          <a:lstStyle/>
          <a:p>
            <a:r>
              <a:rPr lang="es-ES" sz="4000" b="1" dirty="0" smtClean="0">
                <a:solidFill>
                  <a:schemeClr val="tx1"/>
                </a:solidFill>
              </a:rPr>
              <a:t>LA CATENARIA</a:t>
            </a:r>
            <a:endParaRPr lang="es-ES" sz="40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137984" y="620126"/>
            <a:ext cx="889200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/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Este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efecto produce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</a:t>
            </a:r>
            <a:r>
              <a:rPr lang="es-MX" sz="28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efecto amortiguador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 las dos masas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unidas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la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cadena: Evita golpes de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buque fondeado,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debido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marejada y en el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remolque,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evita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la cadena se corte. </a:t>
            </a:r>
            <a:endParaRPr lang="es-MX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10516" t="24609" r="3149" b="11408"/>
          <a:stretch/>
        </p:blipFill>
        <p:spPr>
          <a:xfrm>
            <a:off x="226974" y="2607312"/>
            <a:ext cx="8712000" cy="3630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3726" y="2406374"/>
            <a:ext cx="4284000" cy="428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70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3420018" y="758963"/>
            <a:ext cx="5580000" cy="5817409"/>
            <a:chOff x="3420018" y="758963"/>
            <a:chExt cx="5580000" cy="5817409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20018" y="758963"/>
              <a:ext cx="5580000" cy="5817409"/>
            </a:xfrm>
            <a:prstGeom prst="rect">
              <a:avLst/>
            </a:prstGeom>
          </p:spPr>
        </p:pic>
        <p:sp>
          <p:nvSpPr>
            <p:cNvPr id="3" name="Rectángulo 2"/>
            <p:cNvSpPr/>
            <p:nvPr/>
          </p:nvSpPr>
          <p:spPr>
            <a:xfrm>
              <a:off x="3779912" y="944760"/>
              <a:ext cx="1548000" cy="216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ángulo 10"/>
            <p:cNvSpPr/>
            <p:nvPr/>
          </p:nvSpPr>
          <p:spPr>
            <a:xfrm>
              <a:off x="5305728" y="1052736"/>
              <a:ext cx="288000" cy="324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ángulo 12"/>
            <p:cNvSpPr/>
            <p:nvPr/>
          </p:nvSpPr>
          <p:spPr>
            <a:xfrm>
              <a:off x="5947008" y="987552"/>
              <a:ext cx="2484000" cy="504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ángulo 14"/>
            <p:cNvSpPr/>
            <p:nvPr/>
          </p:nvSpPr>
          <p:spPr>
            <a:xfrm>
              <a:off x="6360712" y="1451872"/>
              <a:ext cx="288000" cy="28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624"/>
            <a:ext cx="9144000" cy="693792"/>
          </a:xfrm>
        </p:spPr>
        <p:txBody>
          <a:bodyPr/>
          <a:lstStyle/>
          <a:p>
            <a:r>
              <a:rPr lang="es-ES" sz="3200" b="1" dirty="0" smtClean="0">
                <a:solidFill>
                  <a:schemeClr val="tx1"/>
                </a:solidFill>
              </a:rPr>
              <a:t>DISPOSICIONES DE CADENAS Y ANCLAS</a:t>
            </a:r>
            <a:endParaRPr lang="es-ES" sz="32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5992" y="553214"/>
            <a:ext cx="3384000" cy="6146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cadena se ordena en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MX" sz="28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pañol de </a:t>
            </a:r>
            <a:r>
              <a:rPr lang="es-MX" sz="2800" b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cadenas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el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último paño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está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hecho firme al buque a través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 </a:t>
            </a:r>
            <a:r>
              <a:rPr lang="es-MX" sz="2800" b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arraigado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asciende a cubierta por la </a:t>
            </a:r>
            <a:r>
              <a:rPr lang="es-MX" sz="2800" b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gatera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para seguir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el cabrestante hasta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conectarse con el ancla de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leva, a través del </a:t>
            </a:r>
            <a:r>
              <a:rPr lang="es-MX" sz="2800" b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escobén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5" name="Elipse 4"/>
          <p:cNvSpPr/>
          <p:nvPr/>
        </p:nvSpPr>
        <p:spPr>
          <a:xfrm>
            <a:off x="3343366" y="4293096"/>
            <a:ext cx="3878416" cy="2160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Elipse 8"/>
          <p:cNvSpPr/>
          <p:nvPr/>
        </p:nvSpPr>
        <p:spPr>
          <a:xfrm>
            <a:off x="3507458" y="5712810"/>
            <a:ext cx="720000" cy="540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Elipse 9"/>
          <p:cNvSpPr/>
          <p:nvPr/>
        </p:nvSpPr>
        <p:spPr>
          <a:xfrm>
            <a:off x="4212040" y="1792848"/>
            <a:ext cx="720000" cy="2700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Elipse 11"/>
          <p:cNvSpPr/>
          <p:nvPr/>
        </p:nvSpPr>
        <p:spPr>
          <a:xfrm rot="3085898">
            <a:off x="5809121" y="2186804"/>
            <a:ext cx="1944000" cy="720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364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624"/>
            <a:ext cx="9144000" cy="693792"/>
          </a:xfrm>
        </p:spPr>
        <p:txBody>
          <a:bodyPr/>
          <a:lstStyle/>
          <a:p>
            <a:r>
              <a:rPr lang="es-ES" sz="3200" b="1" dirty="0" smtClean="0">
                <a:solidFill>
                  <a:schemeClr val="tx1"/>
                </a:solidFill>
              </a:rPr>
              <a:t>ELEMENTOS DE LA MANIOBRA DE FONDEO</a:t>
            </a:r>
            <a:endParaRPr lang="es-ES" sz="32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39194" y="1849358"/>
            <a:ext cx="2804614" cy="3163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Cabrestante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Catalina</a:t>
            </a:r>
          </a:p>
          <a:p>
            <a:pPr algn="l">
              <a:lnSpc>
                <a:spcPct val="150000"/>
              </a:lnSpc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Estopor</a:t>
            </a:r>
          </a:p>
          <a:p>
            <a:pPr algn="l">
              <a:lnSpc>
                <a:spcPct val="150000"/>
              </a:lnSpc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mar</a:t>
            </a:r>
          </a:p>
          <a:p>
            <a:pPr algn="l">
              <a:lnSpc>
                <a:spcPct val="150000"/>
              </a:lnSpc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puerto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7299" y="738416"/>
            <a:ext cx="6228000" cy="473373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299" y="858394"/>
            <a:ext cx="6084000" cy="447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420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792" y="768730"/>
            <a:ext cx="5580000" cy="5817409"/>
          </a:xfrm>
          <a:prstGeom prst="rect">
            <a:avLst/>
          </a:prstGeom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624"/>
            <a:ext cx="9144000" cy="693792"/>
          </a:xfrm>
        </p:spPr>
        <p:txBody>
          <a:bodyPr/>
          <a:lstStyle/>
          <a:p>
            <a:r>
              <a:rPr lang="es-ES" sz="3200" b="1" dirty="0" smtClean="0">
                <a:solidFill>
                  <a:schemeClr val="tx1"/>
                </a:solidFill>
              </a:rPr>
              <a:t>ELEMENTOS DE LA MANIOBRA DE FONDEO</a:t>
            </a:r>
            <a:endParaRPr lang="es-ES" sz="32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39194" y="1849358"/>
            <a:ext cx="2804614" cy="3163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Cabrestante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Catalina</a:t>
            </a:r>
          </a:p>
          <a:p>
            <a:pPr algn="l">
              <a:lnSpc>
                <a:spcPct val="150000"/>
              </a:lnSpc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Estopor</a:t>
            </a:r>
          </a:p>
          <a:p>
            <a:pPr algn="l">
              <a:lnSpc>
                <a:spcPct val="150000"/>
              </a:lnSpc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mar</a:t>
            </a:r>
          </a:p>
          <a:p>
            <a:pPr algn="l">
              <a:lnSpc>
                <a:spcPct val="150000"/>
              </a:lnSpc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puerto</a:t>
            </a:r>
          </a:p>
          <a:p>
            <a:pPr algn="l">
              <a:lnSpc>
                <a:spcPct val="150000"/>
              </a:lnSpc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Arraigado</a:t>
            </a:r>
          </a:p>
          <a:p>
            <a:pPr algn="l">
              <a:lnSpc>
                <a:spcPct val="150000"/>
              </a:lnSpc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Grillete de unión del arraigado</a:t>
            </a:r>
          </a:p>
        </p:txBody>
      </p:sp>
    </p:spTree>
    <p:extLst>
      <p:ext uri="{BB962C8B-B14F-4D97-AF65-F5344CB8AC3E}">
        <p14:creationId xmlns:p14="http://schemas.microsoft.com/office/powerpoint/2010/main" val="2754771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7904" y="738416"/>
            <a:ext cx="4212000" cy="6087987"/>
          </a:xfrm>
          <a:prstGeom prst="rect">
            <a:avLst/>
          </a:prstGeom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624"/>
            <a:ext cx="9144000" cy="693792"/>
          </a:xfrm>
        </p:spPr>
        <p:txBody>
          <a:bodyPr/>
          <a:lstStyle/>
          <a:p>
            <a:r>
              <a:rPr lang="es-ES" sz="3200" b="1" dirty="0" smtClean="0">
                <a:solidFill>
                  <a:schemeClr val="tx1"/>
                </a:solidFill>
              </a:rPr>
              <a:t>ELEMENTOS DE LA MANIOBRA DE FONDEO</a:t>
            </a:r>
            <a:endParaRPr lang="es-ES" sz="32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39194" y="1849358"/>
            <a:ext cx="2804614" cy="3163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Cabrestante</a:t>
            </a:r>
          </a:p>
          <a:p>
            <a:pPr algn="l">
              <a:lnSpc>
                <a:spcPct val="150000"/>
              </a:lnSpc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puerto</a:t>
            </a:r>
            <a:endParaRPr lang="es-MX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50000"/>
              </a:lnSpc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mar</a:t>
            </a:r>
          </a:p>
          <a:p>
            <a:pPr algn="l">
              <a:lnSpc>
                <a:spcPct val="150000"/>
              </a:lnSpc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Gatera</a:t>
            </a:r>
          </a:p>
          <a:p>
            <a:pPr algn="l">
              <a:lnSpc>
                <a:spcPct val="150000"/>
              </a:lnSpc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Escobén</a:t>
            </a:r>
          </a:p>
          <a:p>
            <a:pPr algn="l">
              <a:lnSpc>
                <a:spcPct val="150000"/>
              </a:lnSpc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Boca de tinaja</a:t>
            </a:r>
          </a:p>
        </p:txBody>
      </p:sp>
    </p:spTree>
    <p:extLst>
      <p:ext uri="{BB962C8B-B14F-4D97-AF65-F5344CB8AC3E}">
        <p14:creationId xmlns:p14="http://schemas.microsoft.com/office/powerpoint/2010/main" val="2792788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624"/>
            <a:ext cx="9144000" cy="693792"/>
          </a:xfrm>
        </p:spPr>
        <p:txBody>
          <a:bodyPr/>
          <a:lstStyle/>
          <a:p>
            <a:pPr algn="r"/>
            <a:r>
              <a:rPr lang="es-ES" sz="3200" b="1" dirty="0" smtClean="0">
                <a:solidFill>
                  <a:schemeClr val="tx1"/>
                </a:solidFill>
              </a:rPr>
              <a:t>ELEMENTOS DE LA MANIOBRA DE FONDEO</a:t>
            </a:r>
            <a:endParaRPr lang="es-ES" sz="32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107504" y="1849358"/>
            <a:ext cx="2804614" cy="3163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Cabrestante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Catalina</a:t>
            </a:r>
          </a:p>
          <a:p>
            <a:pPr algn="l">
              <a:lnSpc>
                <a:spcPct val="150000"/>
              </a:lnSpc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Estopor</a:t>
            </a:r>
          </a:p>
          <a:p>
            <a:pPr algn="l">
              <a:lnSpc>
                <a:spcPct val="150000"/>
              </a:lnSpc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mar</a:t>
            </a:r>
          </a:p>
          <a:p>
            <a:pPr algn="l">
              <a:lnSpc>
                <a:spcPct val="150000"/>
              </a:lnSpc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puerto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56792"/>
            <a:ext cx="9144000" cy="4318059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22000" y="954810"/>
            <a:ext cx="6300000" cy="5522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468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624"/>
            <a:ext cx="9144000" cy="693792"/>
          </a:xfrm>
        </p:spPr>
        <p:txBody>
          <a:bodyPr/>
          <a:lstStyle/>
          <a:p>
            <a:r>
              <a:rPr lang="es-ES" sz="3200" b="1" dirty="0" smtClean="0">
                <a:solidFill>
                  <a:schemeClr val="tx1"/>
                </a:solidFill>
              </a:rPr>
              <a:t>ELEMENTOS DE LA MANIOBRA DE FONDEO</a:t>
            </a:r>
            <a:endParaRPr lang="es-ES" sz="32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39194" y="1849358"/>
            <a:ext cx="2804614" cy="3163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Cabrestante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Catalina</a:t>
            </a:r>
          </a:p>
          <a:p>
            <a:pPr algn="l">
              <a:lnSpc>
                <a:spcPct val="150000"/>
              </a:lnSpc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Estopor</a:t>
            </a:r>
          </a:p>
          <a:p>
            <a:pPr algn="l">
              <a:lnSpc>
                <a:spcPct val="150000"/>
              </a:lnSpc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mar</a:t>
            </a:r>
          </a:p>
          <a:p>
            <a:pPr algn="l">
              <a:lnSpc>
                <a:spcPct val="150000"/>
              </a:lnSpc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puerto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908720"/>
            <a:ext cx="9144000" cy="5804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043608" y="3068960"/>
            <a:ext cx="158417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</a:rPr>
              <a:t>Estopor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7" name="Conector recto de flecha 6"/>
          <p:cNvCxnSpPr/>
          <p:nvPr/>
        </p:nvCxnSpPr>
        <p:spPr>
          <a:xfrm flipH="1">
            <a:off x="1187624" y="3933056"/>
            <a:ext cx="360040" cy="576064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199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624"/>
            <a:ext cx="9144000" cy="693792"/>
          </a:xfrm>
        </p:spPr>
        <p:txBody>
          <a:bodyPr/>
          <a:lstStyle/>
          <a:p>
            <a:r>
              <a:rPr lang="es-ES" sz="3200" b="1" dirty="0" smtClean="0">
                <a:solidFill>
                  <a:schemeClr val="tx1"/>
                </a:solidFill>
              </a:rPr>
              <a:t>ELEMENTOS DE LA MANIOBRA DE FONDEO</a:t>
            </a:r>
            <a:endParaRPr lang="es-ES" sz="32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39194" y="1849358"/>
            <a:ext cx="2804614" cy="3163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Cabrestante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Catalina</a:t>
            </a:r>
          </a:p>
          <a:p>
            <a:pPr algn="l">
              <a:lnSpc>
                <a:spcPct val="150000"/>
              </a:lnSpc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Estopor</a:t>
            </a:r>
          </a:p>
          <a:p>
            <a:pPr algn="l">
              <a:lnSpc>
                <a:spcPct val="150000"/>
              </a:lnSpc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mar</a:t>
            </a:r>
          </a:p>
          <a:p>
            <a:pPr algn="l">
              <a:lnSpc>
                <a:spcPct val="150000"/>
              </a:lnSpc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puerto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3516" y="818086"/>
            <a:ext cx="6228000" cy="478018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10994" y="766970"/>
            <a:ext cx="4101366" cy="6070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679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6411615"/>
              </p:ext>
            </p:extLst>
          </p:nvPr>
        </p:nvGraphicFramePr>
        <p:xfrm>
          <a:off x="251520" y="548680"/>
          <a:ext cx="3624064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4064">
                  <a:extLst>
                    <a:ext uri="{9D8B030D-6E8A-4147-A177-3AD203B41FA5}">
                      <a16:colId xmlns:a16="http://schemas.microsoft.com/office/drawing/2014/main" val="30373666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ANCLAS Y CADENAS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35899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Catenaria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18001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Pañol de cadenas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18595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Arraigado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56062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Grillete de unión del arraigado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88940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Gatera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31161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es-ES" dirty="0" smtClean="0"/>
                        <a:t>Escobén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13290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Cabrestante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85666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Catalina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455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es-ES" dirty="0" smtClean="0"/>
                        <a:t>Estopor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66249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Boza de mar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329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Boza de puerto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26328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Boca de tinaja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34185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Gancho de escape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3237252"/>
                  </a:ext>
                </a:extLst>
              </a:tr>
            </a:tbl>
          </a:graphicData>
        </a:graphic>
      </p:graphicFrame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2240" y="188640"/>
            <a:ext cx="2250367" cy="325342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9792" y="2852936"/>
            <a:ext cx="3653258" cy="3808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365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737972"/>
              </p:ext>
            </p:extLst>
          </p:nvPr>
        </p:nvGraphicFramePr>
        <p:xfrm>
          <a:off x="1619672" y="1124744"/>
          <a:ext cx="5904656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3911571488"/>
                    </a:ext>
                  </a:extLst>
                </a:gridCol>
                <a:gridCol w="2952328">
                  <a:extLst>
                    <a:ext uri="{9D8B030D-6E8A-4147-A177-3AD203B41FA5}">
                      <a16:colId xmlns:a16="http://schemas.microsoft.com/office/drawing/2014/main" val="28961115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ANCLAS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CADENAS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30832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Caña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Eslabón</a:t>
                      </a:r>
                      <a:r>
                        <a:rPr lang="es-E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41242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Cruz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Mallete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75971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Uñas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Paño (27,5 </a:t>
                      </a:r>
                      <a:r>
                        <a:rPr lang="es-ES" dirty="0" err="1" smtClean="0"/>
                        <a:t>mts</a:t>
                      </a:r>
                      <a:r>
                        <a:rPr lang="es-ES" dirty="0" smtClean="0"/>
                        <a:t>.)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91708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Pico de loro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Cadena (10 a 11 paños)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53085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Arganeo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Grillete</a:t>
                      </a:r>
                      <a:r>
                        <a:rPr lang="es-ES" baseline="0" dirty="0" smtClean="0"/>
                        <a:t> de unión arganeo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81305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Cepo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Grillete de unión eslabones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5455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Mapa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Grillete de unión entalingar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14054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Brazo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Grillete giratorio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68952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Ancla de leva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Marcas en la cadena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10572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Ancla de codera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54194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Tipos de anclas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27525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48399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766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2951906"/>
              </p:ext>
            </p:extLst>
          </p:nvPr>
        </p:nvGraphicFramePr>
        <p:xfrm>
          <a:off x="539552" y="764704"/>
          <a:ext cx="8128000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031091958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7937528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TÉRMINO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TÉRMINO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44370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b="1" dirty="0" smtClean="0"/>
                        <a:t>DOBLE</a:t>
                      </a:r>
                      <a:r>
                        <a:rPr lang="es-ES" b="1" baseline="0" dirty="0" smtClean="0"/>
                        <a:t> BANCADA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Osta / viento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35655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Caña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1" dirty="0" smtClean="0"/>
                        <a:t>GRÚA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763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Hembra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Extensor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95235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Barón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Hidráulica / eléctrica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48318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Pala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1" dirty="0" smtClean="0"/>
                        <a:t>PESCANTE </a:t>
                      </a:r>
                      <a:r>
                        <a:rPr lang="es-ES" b="0" dirty="0" smtClean="0"/>
                        <a:t>(Rebatible</a:t>
                      </a:r>
                      <a:r>
                        <a:rPr lang="es-ES" b="0" baseline="0" dirty="0" smtClean="0"/>
                        <a:t> / Giratorio)</a:t>
                      </a:r>
                      <a:endParaRPr 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36045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Macho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Camada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16162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Chumacera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Galga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31014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Dama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Cabo de vida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5541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b="1" dirty="0" smtClean="0"/>
                        <a:t>PLUMA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Tornillo sin fin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35552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Penol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tx1"/>
                          </a:solidFill>
                        </a:rPr>
                        <a:t>Pescante grúa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63406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Amantillo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b="1" dirty="0" smtClean="0">
                          <a:solidFill>
                            <a:schemeClr val="tx1"/>
                          </a:solidFill>
                        </a:rPr>
                        <a:t>TRAPA </a:t>
                      </a:r>
                      <a:r>
                        <a:rPr lang="es-ES" b="0" dirty="0" smtClean="0">
                          <a:solidFill>
                            <a:schemeClr val="tx1"/>
                          </a:solidFill>
                        </a:rPr>
                        <a:t>(Jarcia</a:t>
                      </a:r>
                      <a:r>
                        <a:rPr lang="es-ES" b="0" baseline="0" dirty="0" smtClean="0">
                          <a:solidFill>
                            <a:schemeClr val="tx1"/>
                          </a:solidFill>
                        </a:rPr>
                        <a:t> / lona / metálica)</a:t>
                      </a:r>
                      <a:endParaRPr lang="en-US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42529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Palo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Canastillo</a:t>
                      </a:r>
                      <a:endParaRPr lang="en-US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91428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Pinzote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Camada</a:t>
                      </a:r>
                      <a:endParaRPr lang="en-US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58003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0921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14154</TotalTime>
  <Words>434</Words>
  <Application>Microsoft Office PowerPoint</Application>
  <PresentationFormat>Presentación en pantalla (4:3)</PresentationFormat>
  <Paragraphs>128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7" baseType="lpstr">
      <vt:lpstr>Arial</vt:lpstr>
      <vt:lpstr>Wingdings</vt:lpstr>
      <vt:lpstr>Diseño predeterminado</vt:lpstr>
      <vt:lpstr>NÁUTICA</vt:lpstr>
      <vt:lpstr>Contenidos</vt:lpstr>
      <vt:lpstr>LA CATENARIA</vt:lpstr>
      <vt:lpstr>LA CATENARIA</vt:lpstr>
      <vt:lpstr>DISPOSICIONES DE CADENAS Y ANCLAS</vt:lpstr>
      <vt:lpstr>ELEMENTOS DE LA MANIOBRA DE FONDEO</vt:lpstr>
      <vt:lpstr>ELEMENTOS DE LA MANIOBRA DE FONDEO</vt:lpstr>
      <vt:lpstr>ELEMENTOS DE LA MANIOBRA DE FONDEO</vt:lpstr>
      <vt:lpstr>ELEMENTOS DE LA MANIOBRA DE FONDEO</vt:lpstr>
      <vt:lpstr>ELEMENTOS DE LA MANIOBRA DE FONDEO</vt:lpstr>
      <vt:lpstr>ELEMENTOS DE LA MANIOBRA DE FONDEO</vt:lpstr>
      <vt:lpstr>Presentación de PowerPoint</vt:lpstr>
      <vt:lpstr>Presentación de PowerPoint</vt:lpstr>
      <vt:lpstr>Presentación de PowerPoint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CONTROL DE AVERIAS DE UN BUQUE Y SUPERVIVENCIA EN EL MAR.</dc:title>
  <dc:creator>Escuela Naval "Arturo Prat"</dc:creator>
  <cp:lastModifiedBy>eduardosims@gmail.com</cp:lastModifiedBy>
  <cp:revision>175</cp:revision>
  <dcterms:created xsi:type="dcterms:W3CDTF">2011-06-17T15:44:05Z</dcterms:created>
  <dcterms:modified xsi:type="dcterms:W3CDTF">2023-08-23T23:31:53Z</dcterms:modified>
</cp:coreProperties>
</file>