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5143500" type="screen16x9"/>
  <p:notesSz cx="6858000" cy="9144000"/>
  <p:embeddedFontLst>
    <p:embeddedFont>
      <p:font typeface="Proxima Nova" panose="020B0604020202020204" charset="0"/>
      <p:regular r:id="rId11"/>
      <p:bold r:id="rId12"/>
      <p:italic r:id="rId13"/>
      <p:boldItalic r:id="rId1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800" y="5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332c8ff38e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332c8ff38e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33e95bf480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33e95bf480e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33e95bf480e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33e95bf480e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33e95bf480e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33e95bf480e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3e95bf480e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33e95bf480e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33e95bf480e_0_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33e95bf480e_0_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33e95bf480e_0_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33e95bf480e_0_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Google Shape;10;p2"/>
          <p:cNvCxnSpPr/>
          <p:nvPr/>
        </p:nvCxnSpPr>
        <p:spPr>
          <a:xfrm>
            <a:off x="0" y="2998150"/>
            <a:ext cx="9144000" cy="0"/>
          </a:xfrm>
          <a:prstGeom prst="straightConnector1">
            <a:avLst/>
          </a:prstGeom>
          <a:noFill/>
          <a:ln w="19050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510450" y="1257300"/>
            <a:ext cx="8123100" cy="1588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510450" y="3182313"/>
            <a:ext cx="8123100" cy="63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Google Shape;15;p3"/>
          <p:cNvCxnSpPr/>
          <p:nvPr/>
        </p:nvCxnSpPr>
        <p:spPr>
          <a:xfrm>
            <a:off x="0" y="2998150"/>
            <a:ext cx="9144000" cy="0"/>
          </a:xfrm>
          <a:prstGeom prst="straightConnector1">
            <a:avLst/>
          </a:prstGeom>
          <a:noFill/>
          <a:ln w="19050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6" name="Google Shape;16;p3"/>
          <p:cNvSpPr txBox="1">
            <a:spLocks noGrp="1"/>
          </p:cNvSpPr>
          <p:nvPr>
            <p:ph type="title"/>
          </p:nvPr>
        </p:nvSpPr>
        <p:spPr>
          <a:xfrm>
            <a:off x="510450" y="2057400"/>
            <a:ext cx="8123100" cy="778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3" name="Google Shape;33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lt2"/>
        </a:solidFill>
        <a:effectLst/>
      </p:bgPr>
    </p:bg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8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7975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7" name="Google Shape;37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9"/>
          <p:cNvSpPr/>
          <p:nvPr/>
        </p:nvSpPr>
        <p:spPr>
          <a:xfrm>
            <a:off x="4572000" y="7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0" name="Google Shape;40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1" name="Google Shape;41;p9"/>
          <p:cNvSpPr txBox="1">
            <a:spLocks noGrp="1"/>
          </p:cNvSpPr>
          <p:nvPr>
            <p:ph type="title"/>
          </p:nvPr>
        </p:nvSpPr>
        <p:spPr>
          <a:xfrm>
            <a:off x="265500" y="1205825"/>
            <a:ext cx="4045200" cy="150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subTitle" idx="1"/>
          </p:nvPr>
        </p:nvSpPr>
        <p:spPr>
          <a:xfrm>
            <a:off x="265500" y="2769001"/>
            <a:ext cx="4045200" cy="134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43" name="Google Shape;43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>
            <a:spLocks noGrp="1"/>
          </p:cNvSpPr>
          <p:nvPr>
            <p:ph type="body" idx="1"/>
          </p:nvPr>
        </p:nvSpPr>
        <p:spPr>
          <a:xfrm>
            <a:off x="311700" y="423682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</a:lstStyle>
          <a:p>
            <a:endParaRPr/>
          </a:p>
        </p:txBody>
      </p:sp>
      <p:sp>
        <p:nvSpPr>
          <p:cNvPr id="47" name="Google Shape;47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1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" name="Google Shape;50;p11"/>
          <p:cNvSpPr txBox="1">
            <a:spLocks noGrp="1"/>
          </p:cNvSpPr>
          <p:nvPr>
            <p:ph type="title" hasCustomPrompt="1"/>
          </p:nvPr>
        </p:nvSpPr>
        <p:spPr>
          <a:xfrm>
            <a:off x="311700" y="991475"/>
            <a:ext cx="8520600" cy="191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2pPr>
            <a:lvl3pPr lvl="2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3pPr>
            <a:lvl4pPr lvl="3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4pPr>
            <a:lvl5pPr lvl="4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5pPr>
            <a:lvl6pPr lvl="5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6pPr>
            <a:lvl7pPr lvl="6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7pPr>
            <a:lvl8pPr lvl="7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8pPr>
            <a:lvl9pPr lvl="8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9pPr>
          </a:lstStyle>
          <a:p>
            <a:r>
              <a:t>xx%</a:t>
            </a:r>
          </a:p>
        </p:txBody>
      </p:sp>
      <p:sp>
        <p:nvSpPr>
          <p:cNvPr id="51" name="Google Shape;51;p11"/>
          <p:cNvSpPr txBox="1">
            <a:spLocks noGrp="1"/>
          </p:cNvSpPr>
          <p:nvPr>
            <p:ph type="body" idx="1"/>
          </p:nvPr>
        </p:nvSpPr>
        <p:spPr>
          <a:xfrm>
            <a:off x="311700" y="3071300"/>
            <a:ext cx="8520600" cy="90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2" name="Google Shape;52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pearmin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roxima Nova"/>
              <a:buChar char="●"/>
              <a:defRPr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○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■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●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○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■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●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○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■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lvl="1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lvl="2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lvl="3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lvl="4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lvl="5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lvl="6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lvl="7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lvl="8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>
            <a:spLocks noGrp="1"/>
          </p:cNvSpPr>
          <p:nvPr>
            <p:ph type="ctrTitle"/>
          </p:nvPr>
        </p:nvSpPr>
        <p:spPr>
          <a:xfrm>
            <a:off x="510450" y="1257300"/>
            <a:ext cx="8123100" cy="1588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Batalla De Jutlandia (31 de Mayo - 1 de Junio de 1916)</a:t>
            </a:r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subTitle" idx="1"/>
          </p:nvPr>
        </p:nvSpPr>
        <p:spPr>
          <a:xfrm>
            <a:off x="510450" y="3182313"/>
            <a:ext cx="8123100" cy="63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32500"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Cadetes: </a:t>
            </a:r>
            <a:endParaRPr/>
          </a:p>
          <a:p>
            <a:pPr marL="457200" lvl="0" indent="-278130" algn="l" rtl="0">
              <a:spcBef>
                <a:spcPts val="0"/>
              </a:spcBef>
              <a:spcAft>
                <a:spcPts val="0"/>
              </a:spcAft>
              <a:buSzPct val="100000"/>
              <a:buChar char="-"/>
            </a:pPr>
            <a:r>
              <a:rPr lang="es"/>
              <a:t>E. Monsálvez L.</a:t>
            </a:r>
            <a:endParaRPr/>
          </a:p>
          <a:p>
            <a:pPr marL="457200" lvl="0" indent="-278130" algn="l" rtl="0">
              <a:spcBef>
                <a:spcPts val="0"/>
              </a:spcBef>
              <a:spcAft>
                <a:spcPts val="0"/>
              </a:spcAft>
              <a:buSzPct val="100000"/>
              <a:buChar char="-"/>
            </a:pPr>
            <a:r>
              <a:rPr lang="es"/>
              <a:t>V. Muñoz P.</a:t>
            </a:r>
            <a:endParaRPr/>
          </a:p>
          <a:p>
            <a:pPr marL="457200" lvl="0" indent="-278130" algn="l" rtl="0">
              <a:spcBef>
                <a:spcPts val="0"/>
              </a:spcBef>
              <a:spcAft>
                <a:spcPts val="0"/>
              </a:spcAft>
              <a:buSzPct val="100000"/>
              <a:buChar char="-"/>
            </a:pPr>
            <a:r>
              <a:rPr lang="es"/>
              <a:t>J. Muñoz​​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67" name="Google Shape;67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342074" cy="6379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" name="Google Shape;73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74" name="Google Shape;74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" name="Google Shape;80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s" sz="1050" dirty="0">
                <a:solidFill>
                  <a:srgbClr val="3E3E3E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Acorazados británicos en combate en el punto álgido de la batalla de Jutlandia, donde combatieron 250 buques de guerra. </a:t>
            </a:r>
            <a:endParaRPr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" name="Google Shape;86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dirty="0"/>
          </a:p>
        </p:txBody>
      </p:sp>
      <p:sp>
        <p:nvSpPr>
          <p:cNvPr id="87" name="Google Shape;87;p17"/>
          <p:cNvSpPr txBox="1"/>
          <p:nvPr/>
        </p:nvSpPr>
        <p:spPr>
          <a:xfrm>
            <a:off x="1968900" y="663675"/>
            <a:ext cx="6371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88" name="Google Shape;88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7"/>
          <p:cNvSpPr txBox="1"/>
          <p:nvPr/>
        </p:nvSpPr>
        <p:spPr>
          <a:xfrm>
            <a:off x="831275" y="1152475"/>
            <a:ext cx="30000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1050">
                <a:solidFill>
                  <a:srgbClr val="3E3E3E"/>
                </a:solidFill>
                <a:highlight>
                  <a:srgbClr val="FFFFFF"/>
                </a:highlight>
              </a:rPr>
              <a:t>Combate en el Mar del Norte a principios de 1916 durante el bombardeo de Lowesoft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96" name="Google Shape;9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53788" y="0"/>
            <a:ext cx="9197788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18"/>
          <p:cNvSpPr txBox="1"/>
          <p:nvPr/>
        </p:nvSpPr>
        <p:spPr>
          <a:xfrm>
            <a:off x="733225" y="1152475"/>
            <a:ext cx="3000000" cy="83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1050">
                <a:solidFill>
                  <a:srgbClr val="3E3E3E"/>
                </a:solidFill>
                <a:highlight>
                  <a:srgbClr val="FFFFFF"/>
                </a:highlight>
              </a:rPr>
              <a:t>Explosión del HMS Queen Mary en Jutlandia. Esta fotografía fue toma desde un barco alemán, y da buena idea de la gran distancia a la que combatían las naves de la época.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1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04" name="Google Shape;104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19"/>
          <p:cNvSpPr txBox="1"/>
          <p:nvPr/>
        </p:nvSpPr>
        <p:spPr>
          <a:xfrm>
            <a:off x="4388400" y="3698925"/>
            <a:ext cx="3000000" cy="9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1050">
                <a:solidFill>
                  <a:srgbClr val="3E3E3E"/>
                </a:solidFill>
                <a:highlight>
                  <a:srgbClr val="FFFFFF"/>
                </a:highlight>
              </a:rPr>
              <a:t>Heridos en la enfermería del HMS Castor tras la batalla. Pese a que consiguieron la victoria, Jutlandia se cobró un alto precio entre los británicos. Óleo de Jan Gordon, 1918, Museo Imperial de la Guerra, Londres.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2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12" name="Google Shape;112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44705" y="0"/>
            <a:ext cx="5686185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pearmint">
  <a:themeElements>
    <a:clrScheme name="Spearmint">
      <a:dk1>
        <a:srgbClr val="202729"/>
      </a:dk1>
      <a:lt1>
        <a:srgbClr val="FFFFFF"/>
      </a:lt1>
      <a:dk2>
        <a:srgbClr val="4BA173"/>
      </a:dk2>
      <a:lt2>
        <a:srgbClr val="63D297"/>
      </a:lt2>
      <a:accent1>
        <a:srgbClr val="353744"/>
      </a:accent1>
      <a:accent2>
        <a:srgbClr val="424242"/>
      </a:accent2>
      <a:accent3>
        <a:srgbClr val="616161"/>
      </a:accent3>
      <a:accent4>
        <a:srgbClr val="999999"/>
      </a:accent4>
      <a:accent5>
        <a:srgbClr val="FF5252"/>
      </a:accent5>
      <a:accent6>
        <a:srgbClr val="FFF176"/>
      </a:accent6>
      <a:hlink>
        <a:srgbClr val="FF5252"/>
      </a:hlink>
      <a:folHlink>
        <a:srgbClr val="FF525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144</Words>
  <Application>Microsoft Office PowerPoint</Application>
  <PresentationFormat>Presentación en pantalla (16:9)</PresentationFormat>
  <Paragraphs>9</Paragraphs>
  <Slides>8</Slides>
  <Notes>8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1" baseType="lpstr">
      <vt:lpstr>Proxima Nova</vt:lpstr>
      <vt:lpstr>Arial</vt:lpstr>
      <vt:lpstr>Spearmint</vt:lpstr>
      <vt:lpstr>Batalla De Jutlandia (31 de Mayo - 1 de Junio de 1916)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Batalla De Jutlandia (31 de Mayo - 1 de Junio de 1916)</dc:title>
  <dc:creator>Cata</dc:creator>
  <cp:lastModifiedBy>MUÑOZ PADILLA CATALINA S</cp:lastModifiedBy>
  <cp:revision>1</cp:revision>
  <dcterms:modified xsi:type="dcterms:W3CDTF">2025-03-09T20:38:24Z</dcterms:modified>
</cp:coreProperties>
</file>