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7" r:id="rId1"/>
  </p:sldMasterIdLst>
  <p:notesMasterIdLst>
    <p:notesMasterId r:id="rId9"/>
  </p:notesMasterIdLst>
  <p:sldIdLst>
    <p:sldId id="256" r:id="rId2"/>
    <p:sldId id="257" r:id="rId3"/>
    <p:sldId id="259" r:id="rId4"/>
    <p:sldId id="262" r:id="rId5"/>
    <p:sldId id="260" r:id="rId6"/>
    <p:sldId id="261" r:id="rId7"/>
    <p:sldId id="263" r:id="rId8"/>
  </p:sldIdLst>
  <p:sldSz cx="9144000" cy="5143500" type="screen16x9"/>
  <p:notesSz cx="6858000" cy="9144000"/>
  <p:embeddedFontLst>
    <p:embeddedFont>
      <p:font typeface="Arvo" panose="020B0604020202020204" charset="0"/>
      <p:regular r:id="rId10"/>
      <p:bold r:id="rId11"/>
      <p:italic r:id="rId12"/>
      <p:boldItalic r:id="rId13"/>
    </p:embeddedFont>
    <p:embeddedFont>
      <p:font typeface="Roboto Condensed" panose="020B0604020202020204" charset="0"/>
      <p:regular r:id="rId14"/>
      <p:bold r:id="rId15"/>
      <p:italic r:id="rId16"/>
      <p:boldItalic r:id="rId17"/>
    </p:embeddedFont>
    <p:embeddedFont>
      <p:font typeface="Roboto Condensed Light" panose="020B0604020202020204" charset="0"/>
      <p:regular r:id="rId18"/>
      <p:bold r:id="rId19"/>
      <p:italic r:id="rId20"/>
      <p:boldItalic r:id="rId2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24C5BC95-28D6-4276-9FBC-873EF2F5AB16}">
  <a:tblStyle styleId="{24C5BC95-28D6-4276-9FBC-873EF2F5AB16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6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12.fntdata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viewProps" Target="viewProps.xml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2" name="Google Shape;182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7" name="Google Shape;187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7" name="Google Shape;187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600916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7544483" y="657775"/>
            <a:ext cx="1299300" cy="432900"/>
          </a:xfrm>
          <a:prstGeom prst="triangle">
            <a:avLst>
              <a:gd name="adj" fmla="val 32425"/>
            </a:avLst>
          </a:prstGeom>
          <a:solidFill>
            <a:srgbClr val="26324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vo"/>
              <a:ea typeface="Arvo"/>
              <a:cs typeface="Arvo"/>
              <a:sym typeface="Arvo"/>
            </a:endParaRPr>
          </a:p>
        </p:txBody>
      </p:sp>
      <p:grpSp>
        <p:nvGrpSpPr>
          <p:cNvPr id="11" name="Google Shape;11;p2"/>
          <p:cNvGrpSpPr/>
          <p:nvPr/>
        </p:nvGrpSpPr>
        <p:grpSpPr>
          <a:xfrm>
            <a:off x="0" y="-7088"/>
            <a:ext cx="8661398" cy="5150588"/>
            <a:chOff x="0" y="-7088"/>
            <a:chExt cx="8661398" cy="5150588"/>
          </a:xfrm>
        </p:grpSpPr>
        <p:sp>
          <p:nvSpPr>
            <p:cNvPr id="12" name="Google Shape;12;p2"/>
            <p:cNvSpPr/>
            <p:nvPr/>
          </p:nvSpPr>
          <p:spPr>
            <a:xfrm>
              <a:off x="0" y="0"/>
              <a:ext cx="3525000" cy="5143500"/>
            </a:xfrm>
            <a:prstGeom prst="rect">
              <a:avLst/>
            </a:prstGeom>
            <a:solidFill>
              <a:srgbClr val="C7D3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rot="10800000" flipH="1">
              <a:off x="3517898" y="-7088"/>
              <a:ext cx="5143500" cy="5143500"/>
            </a:xfrm>
            <a:prstGeom prst="rtTriangle">
              <a:avLst/>
            </a:prstGeom>
            <a:solidFill>
              <a:srgbClr val="C7D3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4" name="Google Shape;14;p2"/>
          <p:cNvGrpSpPr/>
          <p:nvPr/>
        </p:nvGrpSpPr>
        <p:grpSpPr>
          <a:xfrm rot="10800000" flipH="1">
            <a:off x="1" y="1090763"/>
            <a:ext cx="8847502" cy="2961975"/>
            <a:chOff x="-8178042" y="-4493254"/>
            <a:chExt cx="19483598" cy="6522736"/>
          </a:xfrm>
        </p:grpSpPr>
        <p:sp>
          <p:nvSpPr>
            <p:cNvPr id="15" name="Google Shape;15;p2"/>
            <p:cNvSpPr/>
            <p:nvPr/>
          </p:nvSpPr>
          <p:spPr>
            <a:xfrm>
              <a:off x="-8178042" y="-4493118"/>
              <a:ext cx="12968400" cy="6522600"/>
            </a:xfrm>
            <a:prstGeom prst="rect">
              <a:avLst/>
            </a:prstGeom>
            <a:solidFill>
              <a:srgbClr val="3F537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4782955" y="-4493254"/>
              <a:ext cx="6522600" cy="6522600"/>
            </a:xfrm>
            <a:prstGeom prst="rtTriangle">
              <a:avLst/>
            </a:prstGeom>
            <a:solidFill>
              <a:srgbClr val="3F537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7" name="Google Shape;17;p2"/>
          <p:cNvGrpSpPr/>
          <p:nvPr/>
        </p:nvGrpSpPr>
        <p:grpSpPr>
          <a:xfrm>
            <a:off x="3677236" y="4278349"/>
            <a:ext cx="5480829" cy="432996"/>
            <a:chOff x="5582265" y="4646738"/>
            <a:chExt cx="5480829" cy="432996"/>
          </a:xfrm>
        </p:grpSpPr>
        <p:sp>
          <p:nvSpPr>
            <p:cNvPr id="18" name="Google Shape;18;p2"/>
            <p:cNvSpPr/>
            <p:nvPr/>
          </p:nvSpPr>
          <p:spPr>
            <a:xfrm rot="10800000">
              <a:off x="5582265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9" name="Google Shape;19;p2"/>
            <p:cNvGrpSpPr/>
            <p:nvPr/>
          </p:nvGrpSpPr>
          <p:grpSpPr>
            <a:xfrm flipH="1">
              <a:off x="5585232" y="4646738"/>
              <a:ext cx="5477861" cy="304551"/>
              <a:chOff x="-24158748" y="330075"/>
              <a:chExt cx="30568423" cy="1699506"/>
            </a:xfrm>
          </p:grpSpPr>
          <p:sp>
            <p:nvSpPr>
              <p:cNvPr id="20" name="Google Shape;20;p2"/>
              <p:cNvSpPr/>
              <p:nvPr/>
            </p:nvSpPr>
            <p:spPr>
              <a:xfrm>
                <a:off x="-24158748" y="330081"/>
                <a:ext cx="289080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" name="Google Shape;21;p2"/>
              <p:cNvSpPr/>
              <p:nvPr/>
            </p:nvSpPr>
            <p:spPr>
              <a:xfrm>
                <a:off x="4710175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2" name="Google Shape;22;p2"/>
          <p:cNvSpPr txBox="1">
            <a:spLocks noGrp="1"/>
          </p:cNvSpPr>
          <p:nvPr>
            <p:ph type="ctrTitle"/>
          </p:nvPr>
        </p:nvSpPr>
        <p:spPr>
          <a:xfrm>
            <a:off x="685800" y="1090750"/>
            <a:ext cx="5367900" cy="296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_AND_TWO_COLUMNS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" name="Google Shape;82;p6"/>
          <p:cNvGrpSpPr/>
          <p:nvPr/>
        </p:nvGrpSpPr>
        <p:grpSpPr>
          <a:xfrm>
            <a:off x="-4" y="40"/>
            <a:ext cx="7072430" cy="1327315"/>
            <a:chOff x="-4" y="40"/>
            <a:chExt cx="7072430" cy="1327315"/>
          </a:xfrm>
        </p:grpSpPr>
        <p:sp>
          <p:nvSpPr>
            <p:cNvPr id="83" name="Google Shape;83;p6"/>
            <p:cNvSpPr/>
            <p:nvPr/>
          </p:nvSpPr>
          <p:spPr>
            <a:xfrm>
              <a:off x="6292649" y="126425"/>
              <a:ext cx="779700" cy="259800"/>
            </a:xfrm>
            <a:prstGeom prst="triangle">
              <a:avLst>
                <a:gd name="adj" fmla="val 32425"/>
              </a:avLst>
            </a:prstGeom>
            <a:solidFill>
              <a:srgbClr val="26324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grpSp>
          <p:nvGrpSpPr>
            <p:cNvPr id="84" name="Google Shape;84;p6"/>
            <p:cNvGrpSpPr/>
            <p:nvPr/>
          </p:nvGrpSpPr>
          <p:grpSpPr>
            <a:xfrm rot="10800000" flipH="1">
              <a:off x="3" y="40"/>
              <a:ext cx="6756168" cy="1327315"/>
              <a:chOff x="-2168138" y="330075"/>
              <a:chExt cx="8650663" cy="1699506"/>
            </a:xfrm>
          </p:grpSpPr>
          <p:sp>
            <p:nvSpPr>
              <p:cNvPr id="85" name="Google Shape;85;p6"/>
              <p:cNvSpPr/>
              <p:nvPr/>
            </p:nvSpPr>
            <p:spPr>
              <a:xfrm>
                <a:off x="-2168138" y="330081"/>
                <a:ext cx="69582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86" name="Google Shape;86;p6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  <p:grpSp>
          <p:nvGrpSpPr>
            <p:cNvPr id="87" name="Google Shape;87;p6"/>
            <p:cNvGrpSpPr/>
            <p:nvPr/>
          </p:nvGrpSpPr>
          <p:grpSpPr>
            <a:xfrm rot="10800000" flipH="1">
              <a:off x="-4" y="381007"/>
              <a:ext cx="7072430" cy="771744"/>
              <a:chOff x="-9092084" y="330075"/>
              <a:chExt cx="15574609" cy="1699501"/>
            </a:xfrm>
          </p:grpSpPr>
          <p:sp>
            <p:nvSpPr>
              <p:cNvPr id="88" name="Google Shape;88;p6"/>
              <p:cNvSpPr/>
              <p:nvPr/>
            </p:nvSpPr>
            <p:spPr>
              <a:xfrm>
                <a:off x="-9092084" y="330076"/>
                <a:ext cx="13882200" cy="1699500"/>
              </a:xfrm>
              <a:prstGeom prst="rect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89" name="Google Shape;89;p6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</p:grpSp>
      <p:grpSp>
        <p:nvGrpSpPr>
          <p:cNvPr id="90" name="Google Shape;90;p6"/>
          <p:cNvGrpSpPr/>
          <p:nvPr/>
        </p:nvGrpSpPr>
        <p:grpSpPr>
          <a:xfrm>
            <a:off x="6946842" y="4472723"/>
            <a:ext cx="2202830" cy="670795"/>
            <a:chOff x="5575242" y="4472723"/>
            <a:chExt cx="2202830" cy="670795"/>
          </a:xfrm>
        </p:grpSpPr>
        <p:sp>
          <p:nvSpPr>
            <p:cNvPr id="91" name="Google Shape;91;p6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92" name="Google Shape;92;p6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93" name="Google Shape;93;p6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" name="Google Shape;94;p6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95" name="Google Shape;95;p6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96" name="Google Shape;96;p6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" name="Google Shape;97;p6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98" name="Google Shape;98;p6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6"/>
          <p:cNvSpPr txBox="1">
            <a:spLocks noGrp="1"/>
          </p:cNvSpPr>
          <p:nvPr>
            <p:ph type="body" idx="1"/>
          </p:nvPr>
        </p:nvSpPr>
        <p:spPr>
          <a:xfrm>
            <a:off x="814275" y="1537988"/>
            <a:ext cx="3378300" cy="2724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▰"/>
              <a:defRPr sz="2000"/>
            </a:lvl1pPr>
            <a:lvl2pPr marL="914400" lvl="1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2pPr>
            <a:lvl3pPr marL="1371600" lvl="2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3pPr>
            <a:lvl4pPr marL="1828800" lvl="3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4pPr>
            <a:lvl5pPr marL="2286000" lvl="4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5pPr>
            <a:lvl6pPr marL="2743200" lvl="5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6pPr>
            <a:lvl7pPr marL="3200400" lvl="6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7pPr>
            <a:lvl8pPr marL="3657600" lvl="7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8pPr>
            <a:lvl9pPr marL="4114800" lvl="8" indent="-355600">
              <a:spcBef>
                <a:spcPts val="1000"/>
              </a:spcBef>
              <a:spcAft>
                <a:spcPts val="1000"/>
              </a:spcAft>
              <a:buSzPts val="2000"/>
              <a:buChar char="▻"/>
              <a:defRPr sz="2000"/>
            </a:lvl9pPr>
          </a:lstStyle>
          <a:p>
            <a:endParaRPr/>
          </a:p>
        </p:txBody>
      </p:sp>
      <p:sp>
        <p:nvSpPr>
          <p:cNvPr id="100" name="Google Shape;100;p6"/>
          <p:cNvSpPr txBox="1">
            <a:spLocks noGrp="1"/>
          </p:cNvSpPr>
          <p:nvPr>
            <p:ph type="body" idx="2"/>
          </p:nvPr>
        </p:nvSpPr>
        <p:spPr>
          <a:xfrm>
            <a:off x="4396123" y="1537988"/>
            <a:ext cx="3378300" cy="2724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▰"/>
              <a:defRPr sz="2000"/>
            </a:lvl1pPr>
            <a:lvl2pPr marL="914400" lvl="1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2pPr>
            <a:lvl3pPr marL="1371600" lvl="2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3pPr>
            <a:lvl4pPr marL="1828800" lvl="3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4pPr>
            <a:lvl5pPr marL="2286000" lvl="4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5pPr>
            <a:lvl6pPr marL="2743200" lvl="5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6pPr>
            <a:lvl7pPr marL="3200400" lvl="6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7pPr>
            <a:lvl8pPr marL="3657600" lvl="7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8pPr>
            <a:lvl9pPr marL="4114800" lvl="8" indent="-355600">
              <a:spcBef>
                <a:spcPts val="1000"/>
              </a:spcBef>
              <a:spcAft>
                <a:spcPts val="1000"/>
              </a:spcAft>
              <a:buSzPts val="2000"/>
              <a:buChar char="▻"/>
              <a:defRPr sz="2000"/>
            </a:lvl9pPr>
          </a:lstStyle>
          <a:p>
            <a:endParaRPr/>
          </a:p>
        </p:txBody>
      </p:sp>
      <p:sp>
        <p:nvSpPr>
          <p:cNvPr id="101" name="Google Shape;101;p6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endParaRPr dirty="0"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14275" y="1327350"/>
            <a:ext cx="6132600" cy="314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▰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1pPr>
            <a:lvl2pPr marL="914400" lvl="1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2pPr>
            <a:lvl3pPr marL="1371600" lvl="2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3pPr>
            <a:lvl4pPr marL="1828800" lvl="3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4pPr>
            <a:lvl5pPr marL="2286000" lvl="4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5pPr>
            <a:lvl6pPr marL="2743200" lvl="5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6pPr>
            <a:lvl7pPr marL="3200400" lvl="6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7pPr>
            <a:lvl8pPr marL="3657600" lvl="7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8pPr>
            <a:lvl9pPr marL="4114800" lvl="8" indent="-381000">
              <a:spcBef>
                <a:spcPts val="1000"/>
              </a:spcBef>
              <a:spcAft>
                <a:spcPts val="100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2" r:id="rId2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T8OAXmjTVbs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1"/>
          <p:cNvSpPr txBox="1">
            <a:spLocks noGrp="1"/>
          </p:cNvSpPr>
          <p:nvPr>
            <p:ph type="ctrTitle"/>
          </p:nvPr>
        </p:nvSpPr>
        <p:spPr>
          <a:xfrm>
            <a:off x="0" y="1090750"/>
            <a:ext cx="9144000" cy="296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4000" dirty="0" smtClean="0"/>
              <a:t>Oratoria Grupo A </a:t>
            </a:r>
            <a:r>
              <a:rPr lang="es-CL" sz="4000" dirty="0" smtClean="0"/>
              <a:t/>
            </a:r>
            <a:br>
              <a:rPr lang="es-CL" sz="4000" dirty="0" smtClean="0"/>
            </a:br>
            <a:r>
              <a:rPr lang="es-CL" sz="4000" dirty="0" smtClean="0"/>
              <a:t>2020</a:t>
            </a:r>
            <a:endParaRPr sz="4000" dirty="0"/>
          </a:p>
        </p:txBody>
      </p:sp>
      <p:pic>
        <p:nvPicPr>
          <p:cNvPr id="3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11827" cy="109075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-1" y="4052650"/>
            <a:ext cx="370955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 err="1" smtClean="0">
                <a:solidFill>
                  <a:schemeClr val="accent1">
                    <a:lumMod val="50000"/>
                  </a:schemeClr>
                </a:solidFill>
              </a:rPr>
              <a:t>Valeska</a:t>
            </a:r>
            <a:r>
              <a:rPr lang="es-CL" b="1" dirty="0" smtClean="0">
                <a:solidFill>
                  <a:schemeClr val="accent1">
                    <a:lumMod val="50000"/>
                  </a:schemeClr>
                </a:solidFill>
              </a:rPr>
              <a:t> Campos Olivera</a:t>
            </a:r>
          </a:p>
          <a:p>
            <a:r>
              <a:rPr lang="es-CL" b="1" dirty="0" smtClean="0">
                <a:solidFill>
                  <a:schemeClr val="accent1">
                    <a:lumMod val="50000"/>
                  </a:schemeClr>
                </a:solidFill>
              </a:rPr>
              <a:t>Profesora Lenguaje y Comunicación </a:t>
            </a:r>
          </a:p>
          <a:p>
            <a:r>
              <a:rPr lang="es-CL" b="1" dirty="0" smtClean="0">
                <a:solidFill>
                  <a:schemeClr val="accent1">
                    <a:lumMod val="50000"/>
                  </a:schemeClr>
                </a:solidFill>
              </a:rPr>
              <a:t>Mg. Gestión para la Educación Superior </a:t>
            </a:r>
            <a:endParaRPr lang="es-CL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2"/>
          <p:cNvSpPr txBox="1">
            <a:spLocks noGrp="1"/>
          </p:cNvSpPr>
          <p:nvPr>
            <p:ph type="title"/>
          </p:nvPr>
        </p:nvSpPr>
        <p:spPr>
          <a:xfrm>
            <a:off x="0" y="1153391"/>
            <a:ext cx="9144000" cy="752804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200" dirty="0" smtClean="0">
                <a:solidFill>
                  <a:schemeClr val="accent1">
                    <a:lumMod val="50000"/>
                  </a:schemeClr>
                </a:solidFill>
              </a:rPr>
              <a:t>Objetivo general </a:t>
            </a:r>
            <a:endParaRPr sz="32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92" name="Google Shape;192;p12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</a:t>
            </a:fld>
            <a:endParaRPr/>
          </a:p>
        </p:txBody>
      </p:sp>
      <p:grpSp>
        <p:nvGrpSpPr>
          <p:cNvPr id="194" name="Google Shape;194;p12"/>
          <p:cNvGrpSpPr/>
          <p:nvPr/>
        </p:nvGrpSpPr>
        <p:grpSpPr>
          <a:xfrm>
            <a:off x="293683" y="574116"/>
            <a:ext cx="309041" cy="403123"/>
            <a:chOff x="590250" y="244200"/>
            <a:chExt cx="407975" cy="532175"/>
          </a:xfrm>
        </p:grpSpPr>
        <p:sp>
          <p:nvSpPr>
            <p:cNvPr id="195" name="Google Shape;195;p12"/>
            <p:cNvSpPr/>
            <p:nvPr/>
          </p:nvSpPr>
          <p:spPr>
            <a:xfrm>
              <a:off x="623125" y="313625"/>
              <a:ext cx="375100" cy="462750"/>
            </a:xfrm>
            <a:custGeom>
              <a:avLst/>
              <a:gdLst/>
              <a:ahLst/>
              <a:cxnLst/>
              <a:rect l="0" t="0" r="0" b="0"/>
              <a:pathLst>
                <a:path w="15004" h="18510" fill="none" extrusionOk="0">
                  <a:moveTo>
                    <a:pt x="1" y="17536"/>
                  </a:moveTo>
                  <a:lnTo>
                    <a:pt x="1" y="17536"/>
                  </a:lnTo>
                  <a:lnTo>
                    <a:pt x="1" y="17536"/>
                  </a:lnTo>
                  <a:lnTo>
                    <a:pt x="25" y="17682"/>
                  </a:lnTo>
                  <a:lnTo>
                    <a:pt x="49" y="17852"/>
                  </a:lnTo>
                  <a:lnTo>
                    <a:pt x="123" y="18023"/>
                  </a:lnTo>
                  <a:lnTo>
                    <a:pt x="220" y="18193"/>
                  </a:lnTo>
                  <a:lnTo>
                    <a:pt x="293" y="18291"/>
                  </a:lnTo>
                  <a:lnTo>
                    <a:pt x="390" y="18364"/>
                  </a:lnTo>
                  <a:lnTo>
                    <a:pt x="488" y="18412"/>
                  </a:lnTo>
                  <a:lnTo>
                    <a:pt x="610" y="18461"/>
                  </a:lnTo>
                  <a:lnTo>
                    <a:pt x="756" y="18510"/>
                  </a:lnTo>
                  <a:lnTo>
                    <a:pt x="926" y="18510"/>
                  </a:lnTo>
                  <a:lnTo>
                    <a:pt x="14468" y="18510"/>
                  </a:lnTo>
                  <a:lnTo>
                    <a:pt x="14468" y="18510"/>
                  </a:lnTo>
                  <a:lnTo>
                    <a:pt x="14541" y="18510"/>
                  </a:lnTo>
                  <a:lnTo>
                    <a:pt x="14614" y="18485"/>
                  </a:lnTo>
                  <a:lnTo>
                    <a:pt x="14736" y="18412"/>
                  </a:lnTo>
                  <a:lnTo>
                    <a:pt x="14833" y="18291"/>
                  </a:lnTo>
                  <a:lnTo>
                    <a:pt x="14906" y="18144"/>
                  </a:lnTo>
                  <a:lnTo>
                    <a:pt x="14955" y="17974"/>
                  </a:lnTo>
                  <a:lnTo>
                    <a:pt x="14979" y="17779"/>
                  </a:lnTo>
                  <a:lnTo>
                    <a:pt x="15003" y="17438"/>
                  </a:lnTo>
                  <a:lnTo>
                    <a:pt x="15003" y="487"/>
                  </a:lnTo>
                  <a:lnTo>
                    <a:pt x="15003" y="487"/>
                  </a:lnTo>
                  <a:lnTo>
                    <a:pt x="15003" y="341"/>
                  </a:lnTo>
                  <a:lnTo>
                    <a:pt x="14979" y="219"/>
                  </a:lnTo>
                  <a:lnTo>
                    <a:pt x="14955" y="146"/>
                  </a:lnTo>
                  <a:lnTo>
                    <a:pt x="14906" y="73"/>
                  </a:lnTo>
                  <a:lnTo>
                    <a:pt x="14833" y="49"/>
                  </a:lnTo>
                  <a:lnTo>
                    <a:pt x="14736" y="24"/>
                  </a:lnTo>
                  <a:lnTo>
                    <a:pt x="14468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96;p12"/>
            <p:cNvSpPr/>
            <p:nvPr/>
          </p:nvSpPr>
          <p:spPr>
            <a:xfrm>
              <a:off x="590250" y="269775"/>
              <a:ext cx="377525" cy="462775"/>
            </a:xfrm>
            <a:custGeom>
              <a:avLst/>
              <a:gdLst/>
              <a:ahLst/>
              <a:cxnLst/>
              <a:rect l="0" t="0" r="0" b="0"/>
              <a:pathLst>
                <a:path w="15101" h="18511" fill="none" extrusionOk="0">
                  <a:moveTo>
                    <a:pt x="14321" y="0"/>
                  </a:moveTo>
                  <a:lnTo>
                    <a:pt x="780" y="0"/>
                  </a:lnTo>
                  <a:lnTo>
                    <a:pt x="780" y="0"/>
                  </a:lnTo>
                  <a:lnTo>
                    <a:pt x="634" y="25"/>
                  </a:lnTo>
                  <a:lnTo>
                    <a:pt x="488" y="74"/>
                  </a:lnTo>
                  <a:lnTo>
                    <a:pt x="342" y="122"/>
                  </a:lnTo>
                  <a:lnTo>
                    <a:pt x="220" y="220"/>
                  </a:lnTo>
                  <a:lnTo>
                    <a:pt x="122" y="341"/>
                  </a:lnTo>
                  <a:lnTo>
                    <a:pt x="74" y="488"/>
                  </a:lnTo>
                  <a:lnTo>
                    <a:pt x="25" y="634"/>
                  </a:lnTo>
                  <a:lnTo>
                    <a:pt x="1" y="780"/>
                  </a:lnTo>
                  <a:lnTo>
                    <a:pt x="1" y="17731"/>
                  </a:lnTo>
                  <a:lnTo>
                    <a:pt x="1" y="17731"/>
                  </a:lnTo>
                  <a:lnTo>
                    <a:pt x="25" y="17877"/>
                  </a:lnTo>
                  <a:lnTo>
                    <a:pt x="74" y="18023"/>
                  </a:lnTo>
                  <a:lnTo>
                    <a:pt x="122" y="18169"/>
                  </a:lnTo>
                  <a:lnTo>
                    <a:pt x="220" y="18291"/>
                  </a:lnTo>
                  <a:lnTo>
                    <a:pt x="342" y="18388"/>
                  </a:lnTo>
                  <a:lnTo>
                    <a:pt x="488" y="18437"/>
                  </a:lnTo>
                  <a:lnTo>
                    <a:pt x="634" y="18486"/>
                  </a:lnTo>
                  <a:lnTo>
                    <a:pt x="780" y="18510"/>
                  </a:lnTo>
                  <a:lnTo>
                    <a:pt x="14321" y="18510"/>
                  </a:lnTo>
                  <a:lnTo>
                    <a:pt x="14321" y="18510"/>
                  </a:lnTo>
                  <a:lnTo>
                    <a:pt x="14467" y="18486"/>
                  </a:lnTo>
                  <a:lnTo>
                    <a:pt x="14614" y="18437"/>
                  </a:lnTo>
                  <a:lnTo>
                    <a:pt x="14760" y="18388"/>
                  </a:lnTo>
                  <a:lnTo>
                    <a:pt x="14881" y="18291"/>
                  </a:lnTo>
                  <a:lnTo>
                    <a:pt x="14979" y="18169"/>
                  </a:lnTo>
                  <a:lnTo>
                    <a:pt x="15028" y="18023"/>
                  </a:lnTo>
                  <a:lnTo>
                    <a:pt x="15076" y="17877"/>
                  </a:lnTo>
                  <a:lnTo>
                    <a:pt x="15101" y="17731"/>
                  </a:lnTo>
                  <a:lnTo>
                    <a:pt x="15101" y="780"/>
                  </a:lnTo>
                  <a:lnTo>
                    <a:pt x="15101" y="780"/>
                  </a:lnTo>
                  <a:lnTo>
                    <a:pt x="15076" y="634"/>
                  </a:lnTo>
                  <a:lnTo>
                    <a:pt x="15028" y="488"/>
                  </a:lnTo>
                  <a:lnTo>
                    <a:pt x="14979" y="341"/>
                  </a:lnTo>
                  <a:lnTo>
                    <a:pt x="14881" y="220"/>
                  </a:lnTo>
                  <a:lnTo>
                    <a:pt x="14760" y="122"/>
                  </a:lnTo>
                  <a:lnTo>
                    <a:pt x="14614" y="74"/>
                  </a:lnTo>
                  <a:lnTo>
                    <a:pt x="14467" y="25"/>
                  </a:lnTo>
                  <a:lnTo>
                    <a:pt x="14321" y="0"/>
                  </a:lnTo>
                  <a:lnTo>
                    <a:pt x="14321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197;p12"/>
            <p:cNvSpPr/>
            <p:nvPr/>
          </p:nvSpPr>
          <p:spPr>
            <a:xfrm>
              <a:off x="796650" y="274025"/>
              <a:ext cx="45100" cy="45100"/>
            </a:xfrm>
            <a:custGeom>
              <a:avLst/>
              <a:gdLst/>
              <a:ahLst/>
              <a:cxnLst/>
              <a:rect l="0" t="0" r="0" b="0"/>
              <a:pathLst>
                <a:path w="1804" h="1804" fill="none" extrusionOk="0">
                  <a:moveTo>
                    <a:pt x="902" y="1"/>
                  </a:moveTo>
                  <a:lnTo>
                    <a:pt x="902" y="1"/>
                  </a:lnTo>
                  <a:lnTo>
                    <a:pt x="1073" y="25"/>
                  </a:lnTo>
                  <a:lnTo>
                    <a:pt x="1243" y="74"/>
                  </a:lnTo>
                  <a:lnTo>
                    <a:pt x="1414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9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9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4" y="1657"/>
                  </a:lnTo>
                  <a:lnTo>
                    <a:pt x="1243" y="1730"/>
                  </a:lnTo>
                  <a:lnTo>
                    <a:pt x="1073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2" y="1779"/>
                  </a:lnTo>
                  <a:lnTo>
                    <a:pt x="561" y="1730"/>
                  </a:lnTo>
                  <a:lnTo>
                    <a:pt x="391" y="1657"/>
                  </a:lnTo>
                  <a:lnTo>
                    <a:pt x="269" y="1535"/>
                  </a:lnTo>
                  <a:lnTo>
                    <a:pt x="147" y="1414"/>
                  </a:lnTo>
                  <a:lnTo>
                    <a:pt x="74" y="1243"/>
                  </a:lnTo>
                  <a:lnTo>
                    <a:pt x="25" y="1073"/>
                  </a:lnTo>
                  <a:lnTo>
                    <a:pt x="1" y="902"/>
                  </a:lnTo>
                  <a:lnTo>
                    <a:pt x="1" y="902"/>
                  </a:lnTo>
                  <a:lnTo>
                    <a:pt x="25" y="732"/>
                  </a:lnTo>
                  <a:lnTo>
                    <a:pt x="74" y="561"/>
                  </a:lnTo>
                  <a:lnTo>
                    <a:pt x="147" y="391"/>
                  </a:lnTo>
                  <a:lnTo>
                    <a:pt x="269" y="269"/>
                  </a:lnTo>
                  <a:lnTo>
                    <a:pt x="391" y="147"/>
                  </a:lnTo>
                  <a:lnTo>
                    <a:pt x="561" y="74"/>
                  </a:lnTo>
                  <a:lnTo>
                    <a:pt x="732" y="25"/>
                  </a:lnTo>
                  <a:lnTo>
                    <a:pt x="902" y="1"/>
                  </a:lnTo>
                  <a:lnTo>
                    <a:pt x="902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198;p12"/>
            <p:cNvSpPr/>
            <p:nvPr/>
          </p:nvSpPr>
          <p:spPr>
            <a:xfrm>
              <a:off x="713850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902" y="1"/>
                  </a:moveTo>
                  <a:lnTo>
                    <a:pt x="902" y="1"/>
                  </a:lnTo>
                  <a:lnTo>
                    <a:pt x="1072" y="25"/>
                  </a:lnTo>
                  <a:lnTo>
                    <a:pt x="1243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9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9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3" y="1730"/>
                  </a:lnTo>
                  <a:lnTo>
                    <a:pt x="1072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1" y="1779"/>
                  </a:lnTo>
                  <a:lnTo>
                    <a:pt x="561" y="1730"/>
                  </a:lnTo>
                  <a:lnTo>
                    <a:pt x="390" y="1657"/>
                  </a:lnTo>
                  <a:lnTo>
                    <a:pt x="269" y="1535"/>
                  </a:lnTo>
                  <a:lnTo>
                    <a:pt x="147" y="1414"/>
                  </a:lnTo>
                  <a:lnTo>
                    <a:pt x="74" y="1243"/>
                  </a:lnTo>
                  <a:lnTo>
                    <a:pt x="25" y="1073"/>
                  </a:lnTo>
                  <a:lnTo>
                    <a:pt x="1" y="902"/>
                  </a:lnTo>
                  <a:lnTo>
                    <a:pt x="1" y="902"/>
                  </a:lnTo>
                  <a:lnTo>
                    <a:pt x="25" y="732"/>
                  </a:lnTo>
                  <a:lnTo>
                    <a:pt x="74" y="561"/>
                  </a:lnTo>
                  <a:lnTo>
                    <a:pt x="147" y="391"/>
                  </a:lnTo>
                  <a:lnTo>
                    <a:pt x="269" y="269"/>
                  </a:lnTo>
                  <a:lnTo>
                    <a:pt x="390" y="147"/>
                  </a:lnTo>
                  <a:lnTo>
                    <a:pt x="561" y="74"/>
                  </a:lnTo>
                  <a:lnTo>
                    <a:pt x="731" y="25"/>
                  </a:lnTo>
                  <a:lnTo>
                    <a:pt x="902" y="1"/>
                  </a:lnTo>
                  <a:lnTo>
                    <a:pt x="902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" name="Google Shape;199;p12"/>
            <p:cNvSpPr/>
            <p:nvPr/>
          </p:nvSpPr>
          <p:spPr>
            <a:xfrm>
              <a:off x="631050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0" y="902"/>
                  </a:moveTo>
                  <a:lnTo>
                    <a:pt x="0" y="902"/>
                  </a:lnTo>
                  <a:lnTo>
                    <a:pt x="25" y="732"/>
                  </a:lnTo>
                  <a:lnTo>
                    <a:pt x="73" y="561"/>
                  </a:lnTo>
                  <a:lnTo>
                    <a:pt x="147" y="391"/>
                  </a:lnTo>
                  <a:lnTo>
                    <a:pt x="268" y="269"/>
                  </a:lnTo>
                  <a:lnTo>
                    <a:pt x="390" y="147"/>
                  </a:lnTo>
                  <a:lnTo>
                    <a:pt x="561" y="74"/>
                  </a:lnTo>
                  <a:lnTo>
                    <a:pt x="731" y="25"/>
                  </a:lnTo>
                  <a:lnTo>
                    <a:pt x="902" y="1"/>
                  </a:lnTo>
                  <a:lnTo>
                    <a:pt x="902" y="1"/>
                  </a:lnTo>
                  <a:lnTo>
                    <a:pt x="1072" y="25"/>
                  </a:lnTo>
                  <a:lnTo>
                    <a:pt x="1243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8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8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3" y="1730"/>
                  </a:lnTo>
                  <a:lnTo>
                    <a:pt x="1072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1" y="1779"/>
                  </a:lnTo>
                  <a:lnTo>
                    <a:pt x="561" y="1730"/>
                  </a:lnTo>
                  <a:lnTo>
                    <a:pt x="390" y="1657"/>
                  </a:lnTo>
                  <a:lnTo>
                    <a:pt x="268" y="1535"/>
                  </a:lnTo>
                  <a:lnTo>
                    <a:pt x="147" y="1414"/>
                  </a:lnTo>
                  <a:lnTo>
                    <a:pt x="73" y="1243"/>
                  </a:lnTo>
                  <a:lnTo>
                    <a:pt x="25" y="1073"/>
                  </a:lnTo>
                  <a:lnTo>
                    <a:pt x="0" y="902"/>
                  </a:lnTo>
                  <a:lnTo>
                    <a:pt x="0" y="90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" name="Google Shape;200;p12"/>
            <p:cNvSpPr/>
            <p:nvPr/>
          </p:nvSpPr>
          <p:spPr>
            <a:xfrm>
              <a:off x="649925" y="590050"/>
              <a:ext cx="133975" cy="25"/>
            </a:xfrm>
            <a:custGeom>
              <a:avLst/>
              <a:gdLst/>
              <a:ahLst/>
              <a:cxnLst/>
              <a:rect l="0" t="0" r="0" b="0"/>
              <a:pathLst>
                <a:path w="5359" h="1" fill="none" extrusionOk="0">
                  <a:moveTo>
                    <a:pt x="5358" y="0"/>
                  </a:moveTo>
                  <a:lnTo>
                    <a:pt x="0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" name="Google Shape;201;p12"/>
            <p:cNvSpPr/>
            <p:nvPr/>
          </p:nvSpPr>
          <p:spPr>
            <a:xfrm>
              <a:off x="649925" y="5346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" name="Google Shape;202;p12"/>
            <p:cNvSpPr/>
            <p:nvPr/>
          </p:nvSpPr>
          <p:spPr>
            <a:xfrm>
              <a:off x="649925" y="4798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" name="Google Shape;203;p12"/>
            <p:cNvSpPr/>
            <p:nvPr/>
          </p:nvSpPr>
          <p:spPr>
            <a:xfrm>
              <a:off x="649925" y="4244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" name="Google Shape;204;p12"/>
            <p:cNvSpPr/>
            <p:nvPr/>
          </p:nvSpPr>
          <p:spPr>
            <a:xfrm>
              <a:off x="879475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901" y="1803"/>
                  </a:moveTo>
                  <a:lnTo>
                    <a:pt x="901" y="1803"/>
                  </a:lnTo>
                  <a:lnTo>
                    <a:pt x="731" y="1779"/>
                  </a:lnTo>
                  <a:lnTo>
                    <a:pt x="560" y="1730"/>
                  </a:lnTo>
                  <a:lnTo>
                    <a:pt x="390" y="1657"/>
                  </a:lnTo>
                  <a:lnTo>
                    <a:pt x="268" y="1535"/>
                  </a:lnTo>
                  <a:lnTo>
                    <a:pt x="146" y="1414"/>
                  </a:lnTo>
                  <a:lnTo>
                    <a:pt x="73" y="1243"/>
                  </a:lnTo>
                  <a:lnTo>
                    <a:pt x="25" y="1073"/>
                  </a:lnTo>
                  <a:lnTo>
                    <a:pt x="0" y="902"/>
                  </a:lnTo>
                  <a:lnTo>
                    <a:pt x="0" y="902"/>
                  </a:lnTo>
                  <a:lnTo>
                    <a:pt x="25" y="732"/>
                  </a:lnTo>
                  <a:lnTo>
                    <a:pt x="73" y="561"/>
                  </a:lnTo>
                  <a:lnTo>
                    <a:pt x="146" y="391"/>
                  </a:lnTo>
                  <a:lnTo>
                    <a:pt x="268" y="269"/>
                  </a:lnTo>
                  <a:lnTo>
                    <a:pt x="390" y="147"/>
                  </a:lnTo>
                  <a:lnTo>
                    <a:pt x="560" y="74"/>
                  </a:lnTo>
                  <a:lnTo>
                    <a:pt x="731" y="25"/>
                  </a:lnTo>
                  <a:lnTo>
                    <a:pt x="901" y="1"/>
                  </a:lnTo>
                  <a:lnTo>
                    <a:pt x="901" y="1"/>
                  </a:lnTo>
                  <a:lnTo>
                    <a:pt x="1072" y="25"/>
                  </a:lnTo>
                  <a:lnTo>
                    <a:pt x="1242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6" y="391"/>
                  </a:lnTo>
                  <a:lnTo>
                    <a:pt x="1729" y="561"/>
                  </a:lnTo>
                  <a:lnTo>
                    <a:pt x="1778" y="732"/>
                  </a:lnTo>
                  <a:lnTo>
                    <a:pt x="1802" y="902"/>
                  </a:lnTo>
                  <a:lnTo>
                    <a:pt x="1802" y="902"/>
                  </a:lnTo>
                  <a:lnTo>
                    <a:pt x="1778" y="1073"/>
                  </a:lnTo>
                  <a:lnTo>
                    <a:pt x="1729" y="1243"/>
                  </a:lnTo>
                  <a:lnTo>
                    <a:pt x="1656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2" y="1730"/>
                  </a:lnTo>
                  <a:lnTo>
                    <a:pt x="1072" y="1779"/>
                  </a:lnTo>
                  <a:lnTo>
                    <a:pt x="901" y="1803"/>
                  </a:lnTo>
                  <a:lnTo>
                    <a:pt x="901" y="1803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" name="Google Shape;205;p12"/>
            <p:cNvSpPr/>
            <p:nvPr/>
          </p:nvSpPr>
          <p:spPr>
            <a:xfrm>
              <a:off x="6548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0" y="1"/>
                  </a:moveTo>
                  <a:lnTo>
                    <a:pt x="0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" name="Google Shape;206;p12"/>
            <p:cNvSpPr/>
            <p:nvPr/>
          </p:nvSpPr>
          <p:spPr>
            <a:xfrm>
              <a:off x="7376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1" y="1"/>
                  </a:moveTo>
                  <a:lnTo>
                    <a:pt x="1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12"/>
            <p:cNvSpPr/>
            <p:nvPr/>
          </p:nvSpPr>
          <p:spPr>
            <a:xfrm>
              <a:off x="8204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1" y="1"/>
                  </a:moveTo>
                  <a:lnTo>
                    <a:pt x="1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" name="Google Shape;208;p12"/>
            <p:cNvSpPr/>
            <p:nvPr/>
          </p:nvSpPr>
          <p:spPr>
            <a:xfrm>
              <a:off x="903225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0" y="1"/>
                  </a:moveTo>
                  <a:lnTo>
                    <a:pt x="0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" name="Rectángulo 2"/>
          <p:cNvSpPr/>
          <p:nvPr/>
        </p:nvSpPr>
        <p:spPr>
          <a:xfrm>
            <a:off x="155864" y="1906194"/>
            <a:ext cx="8842663" cy="1801349"/>
          </a:xfrm>
          <a:prstGeom prst="rect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800" b="1" i="1" dirty="0" smtClean="0">
                <a:solidFill>
                  <a:srgbClr val="0070C0"/>
                </a:solidFill>
              </a:rPr>
              <a:t>Potenciar las habilidades comunicativas </a:t>
            </a:r>
            <a:r>
              <a:rPr lang="es-CL" sz="1800" b="1" i="1" dirty="0" smtClean="0">
                <a:solidFill>
                  <a:srgbClr val="0070C0"/>
                </a:solidFill>
              </a:rPr>
              <a:t>orales en el contexto naval. </a:t>
            </a:r>
            <a:endParaRPr lang="es-CL" sz="1800" b="1" i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2"/>
          <p:cNvSpPr txBox="1">
            <a:spLocks noGrp="1"/>
          </p:cNvSpPr>
          <p:nvPr>
            <p:ph type="title"/>
          </p:nvPr>
        </p:nvSpPr>
        <p:spPr>
          <a:xfrm>
            <a:off x="649292" y="381000"/>
            <a:ext cx="5931617" cy="76982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4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s-CL" sz="2400" dirty="0" smtClean="0">
                <a:solidFill>
                  <a:schemeClr val="bg1"/>
                </a:solidFill>
              </a:rPr>
              <a:t>Observe el siguiente gráfico y responda las preguntas:</a:t>
            </a:r>
            <a:endParaRPr sz="2400" dirty="0">
              <a:solidFill>
                <a:schemeClr val="bg1"/>
              </a:solidFill>
            </a:endParaRPr>
          </a:p>
        </p:txBody>
      </p:sp>
      <p:sp>
        <p:nvSpPr>
          <p:cNvPr id="192" name="Google Shape;192;p12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</a:t>
            </a:fld>
            <a:endParaRPr/>
          </a:p>
        </p:txBody>
      </p:sp>
      <p:grpSp>
        <p:nvGrpSpPr>
          <p:cNvPr id="194" name="Google Shape;194;p12"/>
          <p:cNvGrpSpPr/>
          <p:nvPr/>
        </p:nvGrpSpPr>
        <p:grpSpPr>
          <a:xfrm>
            <a:off x="293683" y="574116"/>
            <a:ext cx="309041" cy="403123"/>
            <a:chOff x="590250" y="244200"/>
            <a:chExt cx="407975" cy="532175"/>
          </a:xfrm>
        </p:grpSpPr>
        <p:sp>
          <p:nvSpPr>
            <p:cNvPr id="195" name="Google Shape;195;p12"/>
            <p:cNvSpPr/>
            <p:nvPr/>
          </p:nvSpPr>
          <p:spPr>
            <a:xfrm>
              <a:off x="623125" y="313625"/>
              <a:ext cx="375100" cy="462750"/>
            </a:xfrm>
            <a:custGeom>
              <a:avLst/>
              <a:gdLst/>
              <a:ahLst/>
              <a:cxnLst/>
              <a:rect l="0" t="0" r="0" b="0"/>
              <a:pathLst>
                <a:path w="15004" h="18510" fill="none" extrusionOk="0">
                  <a:moveTo>
                    <a:pt x="1" y="17536"/>
                  </a:moveTo>
                  <a:lnTo>
                    <a:pt x="1" y="17536"/>
                  </a:lnTo>
                  <a:lnTo>
                    <a:pt x="1" y="17536"/>
                  </a:lnTo>
                  <a:lnTo>
                    <a:pt x="25" y="17682"/>
                  </a:lnTo>
                  <a:lnTo>
                    <a:pt x="49" y="17852"/>
                  </a:lnTo>
                  <a:lnTo>
                    <a:pt x="123" y="18023"/>
                  </a:lnTo>
                  <a:lnTo>
                    <a:pt x="220" y="18193"/>
                  </a:lnTo>
                  <a:lnTo>
                    <a:pt x="293" y="18291"/>
                  </a:lnTo>
                  <a:lnTo>
                    <a:pt x="390" y="18364"/>
                  </a:lnTo>
                  <a:lnTo>
                    <a:pt x="488" y="18412"/>
                  </a:lnTo>
                  <a:lnTo>
                    <a:pt x="610" y="18461"/>
                  </a:lnTo>
                  <a:lnTo>
                    <a:pt x="756" y="18510"/>
                  </a:lnTo>
                  <a:lnTo>
                    <a:pt x="926" y="18510"/>
                  </a:lnTo>
                  <a:lnTo>
                    <a:pt x="14468" y="18510"/>
                  </a:lnTo>
                  <a:lnTo>
                    <a:pt x="14468" y="18510"/>
                  </a:lnTo>
                  <a:lnTo>
                    <a:pt x="14541" y="18510"/>
                  </a:lnTo>
                  <a:lnTo>
                    <a:pt x="14614" y="18485"/>
                  </a:lnTo>
                  <a:lnTo>
                    <a:pt x="14736" y="18412"/>
                  </a:lnTo>
                  <a:lnTo>
                    <a:pt x="14833" y="18291"/>
                  </a:lnTo>
                  <a:lnTo>
                    <a:pt x="14906" y="18144"/>
                  </a:lnTo>
                  <a:lnTo>
                    <a:pt x="14955" y="17974"/>
                  </a:lnTo>
                  <a:lnTo>
                    <a:pt x="14979" y="17779"/>
                  </a:lnTo>
                  <a:lnTo>
                    <a:pt x="15003" y="17438"/>
                  </a:lnTo>
                  <a:lnTo>
                    <a:pt x="15003" y="487"/>
                  </a:lnTo>
                  <a:lnTo>
                    <a:pt x="15003" y="487"/>
                  </a:lnTo>
                  <a:lnTo>
                    <a:pt x="15003" y="341"/>
                  </a:lnTo>
                  <a:lnTo>
                    <a:pt x="14979" y="219"/>
                  </a:lnTo>
                  <a:lnTo>
                    <a:pt x="14955" y="146"/>
                  </a:lnTo>
                  <a:lnTo>
                    <a:pt x="14906" y="73"/>
                  </a:lnTo>
                  <a:lnTo>
                    <a:pt x="14833" y="49"/>
                  </a:lnTo>
                  <a:lnTo>
                    <a:pt x="14736" y="24"/>
                  </a:lnTo>
                  <a:lnTo>
                    <a:pt x="14468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96;p12"/>
            <p:cNvSpPr/>
            <p:nvPr/>
          </p:nvSpPr>
          <p:spPr>
            <a:xfrm>
              <a:off x="590250" y="269775"/>
              <a:ext cx="377525" cy="462775"/>
            </a:xfrm>
            <a:custGeom>
              <a:avLst/>
              <a:gdLst/>
              <a:ahLst/>
              <a:cxnLst/>
              <a:rect l="0" t="0" r="0" b="0"/>
              <a:pathLst>
                <a:path w="15101" h="18511" fill="none" extrusionOk="0">
                  <a:moveTo>
                    <a:pt x="14321" y="0"/>
                  </a:moveTo>
                  <a:lnTo>
                    <a:pt x="780" y="0"/>
                  </a:lnTo>
                  <a:lnTo>
                    <a:pt x="780" y="0"/>
                  </a:lnTo>
                  <a:lnTo>
                    <a:pt x="634" y="25"/>
                  </a:lnTo>
                  <a:lnTo>
                    <a:pt x="488" y="74"/>
                  </a:lnTo>
                  <a:lnTo>
                    <a:pt x="342" y="122"/>
                  </a:lnTo>
                  <a:lnTo>
                    <a:pt x="220" y="220"/>
                  </a:lnTo>
                  <a:lnTo>
                    <a:pt x="122" y="341"/>
                  </a:lnTo>
                  <a:lnTo>
                    <a:pt x="74" y="488"/>
                  </a:lnTo>
                  <a:lnTo>
                    <a:pt x="25" y="634"/>
                  </a:lnTo>
                  <a:lnTo>
                    <a:pt x="1" y="780"/>
                  </a:lnTo>
                  <a:lnTo>
                    <a:pt x="1" y="17731"/>
                  </a:lnTo>
                  <a:lnTo>
                    <a:pt x="1" y="17731"/>
                  </a:lnTo>
                  <a:lnTo>
                    <a:pt x="25" y="17877"/>
                  </a:lnTo>
                  <a:lnTo>
                    <a:pt x="74" y="18023"/>
                  </a:lnTo>
                  <a:lnTo>
                    <a:pt x="122" y="18169"/>
                  </a:lnTo>
                  <a:lnTo>
                    <a:pt x="220" y="18291"/>
                  </a:lnTo>
                  <a:lnTo>
                    <a:pt x="342" y="18388"/>
                  </a:lnTo>
                  <a:lnTo>
                    <a:pt x="488" y="18437"/>
                  </a:lnTo>
                  <a:lnTo>
                    <a:pt x="634" y="18486"/>
                  </a:lnTo>
                  <a:lnTo>
                    <a:pt x="780" y="18510"/>
                  </a:lnTo>
                  <a:lnTo>
                    <a:pt x="14321" y="18510"/>
                  </a:lnTo>
                  <a:lnTo>
                    <a:pt x="14321" y="18510"/>
                  </a:lnTo>
                  <a:lnTo>
                    <a:pt x="14467" y="18486"/>
                  </a:lnTo>
                  <a:lnTo>
                    <a:pt x="14614" y="18437"/>
                  </a:lnTo>
                  <a:lnTo>
                    <a:pt x="14760" y="18388"/>
                  </a:lnTo>
                  <a:lnTo>
                    <a:pt x="14881" y="18291"/>
                  </a:lnTo>
                  <a:lnTo>
                    <a:pt x="14979" y="18169"/>
                  </a:lnTo>
                  <a:lnTo>
                    <a:pt x="15028" y="18023"/>
                  </a:lnTo>
                  <a:lnTo>
                    <a:pt x="15076" y="17877"/>
                  </a:lnTo>
                  <a:lnTo>
                    <a:pt x="15101" y="17731"/>
                  </a:lnTo>
                  <a:lnTo>
                    <a:pt x="15101" y="780"/>
                  </a:lnTo>
                  <a:lnTo>
                    <a:pt x="15101" y="780"/>
                  </a:lnTo>
                  <a:lnTo>
                    <a:pt x="15076" y="634"/>
                  </a:lnTo>
                  <a:lnTo>
                    <a:pt x="15028" y="488"/>
                  </a:lnTo>
                  <a:lnTo>
                    <a:pt x="14979" y="341"/>
                  </a:lnTo>
                  <a:lnTo>
                    <a:pt x="14881" y="220"/>
                  </a:lnTo>
                  <a:lnTo>
                    <a:pt x="14760" y="122"/>
                  </a:lnTo>
                  <a:lnTo>
                    <a:pt x="14614" y="74"/>
                  </a:lnTo>
                  <a:lnTo>
                    <a:pt x="14467" y="25"/>
                  </a:lnTo>
                  <a:lnTo>
                    <a:pt x="14321" y="0"/>
                  </a:lnTo>
                  <a:lnTo>
                    <a:pt x="14321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197;p12"/>
            <p:cNvSpPr/>
            <p:nvPr/>
          </p:nvSpPr>
          <p:spPr>
            <a:xfrm>
              <a:off x="796650" y="274025"/>
              <a:ext cx="45100" cy="45100"/>
            </a:xfrm>
            <a:custGeom>
              <a:avLst/>
              <a:gdLst/>
              <a:ahLst/>
              <a:cxnLst/>
              <a:rect l="0" t="0" r="0" b="0"/>
              <a:pathLst>
                <a:path w="1804" h="1804" fill="none" extrusionOk="0">
                  <a:moveTo>
                    <a:pt x="902" y="1"/>
                  </a:moveTo>
                  <a:lnTo>
                    <a:pt x="902" y="1"/>
                  </a:lnTo>
                  <a:lnTo>
                    <a:pt x="1073" y="25"/>
                  </a:lnTo>
                  <a:lnTo>
                    <a:pt x="1243" y="74"/>
                  </a:lnTo>
                  <a:lnTo>
                    <a:pt x="1414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9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9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4" y="1657"/>
                  </a:lnTo>
                  <a:lnTo>
                    <a:pt x="1243" y="1730"/>
                  </a:lnTo>
                  <a:lnTo>
                    <a:pt x="1073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2" y="1779"/>
                  </a:lnTo>
                  <a:lnTo>
                    <a:pt x="561" y="1730"/>
                  </a:lnTo>
                  <a:lnTo>
                    <a:pt x="391" y="1657"/>
                  </a:lnTo>
                  <a:lnTo>
                    <a:pt x="269" y="1535"/>
                  </a:lnTo>
                  <a:lnTo>
                    <a:pt x="147" y="1414"/>
                  </a:lnTo>
                  <a:lnTo>
                    <a:pt x="74" y="1243"/>
                  </a:lnTo>
                  <a:lnTo>
                    <a:pt x="25" y="1073"/>
                  </a:lnTo>
                  <a:lnTo>
                    <a:pt x="1" y="902"/>
                  </a:lnTo>
                  <a:lnTo>
                    <a:pt x="1" y="902"/>
                  </a:lnTo>
                  <a:lnTo>
                    <a:pt x="25" y="732"/>
                  </a:lnTo>
                  <a:lnTo>
                    <a:pt x="74" y="561"/>
                  </a:lnTo>
                  <a:lnTo>
                    <a:pt x="147" y="391"/>
                  </a:lnTo>
                  <a:lnTo>
                    <a:pt x="269" y="269"/>
                  </a:lnTo>
                  <a:lnTo>
                    <a:pt x="391" y="147"/>
                  </a:lnTo>
                  <a:lnTo>
                    <a:pt x="561" y="74"/>
                  </a:lnTo>
                  <a:lnTo>
                    <a:pt x="732" y="25"/>
                  </a:lnTo>
                  <a:lnTo>
                    <a:pt x="902" y="1"/>
                  </a:lnTo>
                  <a:lnTo>
                    <a:pt x="902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198;p12"/>
            <p:cNvSpPr/>
            <p:nvPr/>
          </p:nvSpPr>
          <p:spPr>
            <a:xfrm>
              <a:off x="713850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902" y="1"/>
                  </a:moveTo>
                  <a:lnTo>
                    <a:pt x="902" y="1"/>
                  </a:lnTo>
                  <a:lnTo>
                    <a:pt x="1072" y="25"/>
                  </a:lnTo>
                  <a:lnTo>
                    <a:pt x="1243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9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9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3" y="1730"/>
                  </a:lnTo>
                  <a:lnTo>
                    <a:pt x="1072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1" y="1779"/>
                  </a:lnTo>
                  <a:lnTo>
                    <a:pt x="561" y="1730"/>
                  </a:lnTo>
                  <a:lnTo>
                    <a:pt x="390" y="1657"/>
                  </a:lnTo>
                  <a:lnTo>
                    <a:pt x="269" y="1535"/>
                  </a:lnTo>
                  <a:lnTo>
                    <a:pt x="147" y="1414"/>
                  </a:lnTo>
                  <a:lnTo>
                    <a:pt x="74" y="1243"/>
                  </a:lnTo>
                  <a:lnTo>
                    <a:pt x="25" y="1073"/>
                  </a:lnTo>
                  <a:lnTo>
                    <a:pt x="1" y="902"/>
                  </a:lnTo>
                  <a:lnTo>
                    <a:pt x="1" y="902"/>
                  </a:lnTo>
                  <a:lnTo>
                    <a:pt x="25" y="732"/>
                  </a:lnTo>
                  <a:lnTo>
                    <a:pt x="74" y="561"/>
                  </a:lnTo>
                  <a:lnTo>
                    <a:pt x="147" y="391"/>
                  </a:lnTo>
                  <a:lnTo>
                    <a:pt x="269" y="269"/>
                  </a:lnTo>
                  <a:lnTo>
                    <a:pt x="390" y="147"/>
                  </a:lnTo>
                  <a:lnTo>
                    <a:pt x="561" y="74"/>
                  </a:lnTo>
                  <a:lnTo>
                    <a:pt x="731" y="25"/>
                  </a:lnTo>
                  <a:lnTo>
                    <a:pt x="902" y="1"/>
                  </a:lnTo>
                  <a:lnTo>
                    <a:pt x="902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" name="Google Shape;199;p12"/>
            <p:cNvSpPr/>
            <p:nvPr/>
          </p:nvSpPr>
          <p:spPr>
            <a:xfrm>
              <a:off x="631050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0" y="902"/>
                  </a:moveTo>
                  <a:lnTo>
                    <a:pt x="0" y="902"/>
                  </a:lnTo>
                  <a:lnTo>
                    <a:pt x="25" y="732"/>
                  </a:lnTo>
                  <a:lnTo>
                    <a:pt x="73" y="561"/>
                  </a:lnTo>
                  <a:lnTo>
                    <a:pt x="147" y="391"/>
                  </a:lnTo>
                  <a:lnTo>
                    <a:pt x="268" y="269"/>
                  </a:lnTo>
                  <a:lnTo>
                    <a:pt x="390" y="147"/>
                  </a:lnTo>
                  <a:lnTo>
                    <a:pt x="561" y="74"/>
                  </a:lnTo>
                  <a:lnTo>
                    <a:pt x="731" y="25"/>
                  </a:lnTo>
                  <a:lnTo>
                    <a:pt x="902" y="1"/>
                  </a:lnTo>
                  <a:lnTo>
                    <a:pt x="902" y="1"/>
                  </a:lnTo>
                  <a:lnTo>
                    <a:pt x="1072" y="25"/>
                  </a:lnTo>
                  <a:lnTo>
                    <a:pt x="1243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8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8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3" y="1730"/>
                  </a:lnTo>
                  <a:lnTo>
                    <a:pt x="1072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1" y="1779"/>
                  </a:lnTo>
                  <a:lnTo>
                    <a:pt x="561" y="1730"/>
                  </a:lnTo>
                  <a:lnTo>
                    <a:pt x="390" y="1657"/>
                  </a:lnTo>
                  <a:lnTo>
                    <a:pt x="268" y="1535"/>
                  </a:lnTo>
                  <a:lnTo>
                    <a:pt x="147" y="1414"/>
                  </a:lnTo>
                  <a:lnTo>
                    <a:pt x="73" y="1243"/>
                  </a:lnTo>
                  <a:lnTo>
                    <a:pt x="25" y="1073"/>
                  </a:lnTo>
                  <a:lnTo>
                    <a:pt x="0" y="902"/>
                  </a:lnTo>
                  <a:lnTo>
                    <a:pt x="0" y="90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" name="Google Shape;200;p12"/>
            <p:cNvSpPr/>
            <p:nvPr/>
          </p:nvSpPr>
          <p:spPr>
            <a:xfrm>
              <a:off x="649925" y="590050"/>
              <a:ext cx="133975" cy="25"/>
            </a:xfrm>
            <a:custGeom>
              <a:avLst/>
              <a:gdLst/>
              <a:ahLst/>
              <a:cxnLst/>
              <a:rect l="0" t="0" r="0" b="0"/>
              <a:pathLst>
                <a:path w="5359" h="1" fill="none" extrusionOk="0">
                  <a:moveTo>
                    <a:pt x="5358" y="0"/>
                  </a:moveTo>
                  <a:lnTo>
                    <a:pt x="0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" name="Google Shape;201;p12"/>
            <p:cNvSpPr/>
            <p:nvPr/>
          </p:nvSpPr>
          <p:spPr>
            <a:xfrm>
              <a:off x="649925" y="5346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" name="Google Shape;202;p12"/>
            <p:cNvSpPr/>
            <p:nvPr/>
          </p:nvSpPr>
          <p:spPr>
            <a:xfrm>
              <a:off x="649925" y="4798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" name="Google Shape;203;p12"/>
            <p:cNvSpPr/>
            <p:nvPr/>
          </p:nvSpPr>
          <p:spPr>
            <a:xfrm>
              <a:off x="649925" y="4244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" name="Google Shape;204;p12"/>
            <p:cNvSpPr/>
            <p:nvPr/>
          </p:nvSpPr>
          <p:spPr>
            <a:xfrm>
              <a:off x="879475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901" y="1803"/>
                  </a:moveTo>
                  <a:lnTo>
                    <a:pt x="901" y="1803"/>
                  </a:lnTo>
                  <a:lnTo>
                    <a:pt x="731" y="1779"/>
                  </a:lnTo>
                  <a:lnTo>
                    <a:pt x="560" y="1730"/>
                  </a:lnTo>
                  <a:lnTo>
                    <a:pt x="390" y="1657"/>
                  </a:lnTo>
                  <a:lnTo>
                    <a:pt x="268" y="1535"/>
                  </a:lnTo>
                  <a:lnTo>
                    <a:pt x="146" y="1414"/>
                  </a:lnTo>
                  <a:lnTo>
                    <a:pt x="73" y="1243"/>
                  </a:lnTo>
                  <a:lnTo>
                    <a:pt x="25" y="1073"/>
                  </a:lnTo>
                  <a:lnTo>
                    <a:pt x="0" y="902"/>
                  </a:lnTo>
                  <a:lnTo>
                    <a:pt x="0" y="902"/>
                  </a:lnTo>
                  <a:lnTo>
                    <a:pt x="25" y="732"/>
                  </a:lnTo>
                  <a:lnTo>
                    <a:pt x="73" y="561"/>
                  </a:lnTo>
                  <a:lnTo>
                    <a:pt x="146" y="391"/>
                  </a:lnTo>
                  <a:lnTo>
                    <a:pt x="268" y="269"/>
                  </a:lnTo>
                  <a:lnTo>
                    <a:pt x="390" y="147"/>
                  </a:lnTo>
                  <a:lnTo>
                    <a:pt x="560" y="74"/>
                  </a:lnTo>
                  <a:lnTo>
                    <a:pt x="731" y="25"/>
                  </a:lnTo>
                  <a:lnTo>
                    <a:pt x="901" y="1"/>
                  </a:lnTo>
                  <a:lnTo>
                    <a:pt x="901" y="1"/>
                  </a:lnTo>
                  <a:lnTo>
                    <a:pt x="1072" y="25"/>
                  </a:lnTo>
                  <a:lnTo>
                    <a:pt x="1242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6" y="391"/>
                  </a:lnTo>
                  <a:lnTo>
                    <a:pt x="1729" y="561"/>
                  </a:lnTo>
                  <a:lnTo>
                    <a:pt x="1778" y="732"/>
                  </a:lnTo>
                  <a:lnTo>
                    <a:pt x="1802" y="902"/>
                  </a:lnTo>
                  <a:lnTo>
                    <a:pt x="1802" y="902"/>
                  </a:lnTo>
                  <a:lnTo>
                    <a:pt x="1778" y="1073"/>
                  </a:lnTo>
                  <a:lnTo>
                    <a:pt x="1729" y="1243"/>
                  </a:lnTo>
                  <a:lnTo>
                    <a:pt x="1656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2" y="1730"/>
                  </a:lnTo>
                  <a:lnTo>
                    <a:pt x="1072" y="1779"/>
                  </a:lnTo>
                  <a:lnTo>
                    <a:pt x="901" y="1803"/>
                  </a:lnTo>
                  <a:lnTo>
                    <a:pt x="901" y="1803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" name="Google Shape;205;p12"/>
            <p:cNvSpPr/>
            <p:nvPr/>
          </p:nvSpPr>
          <p:spPr>
            <a:xfrm>
              <a:off x="6548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0" y="1"/>
                  </a:moveTo>
                  <a:lnTo>
                    <a:pt x="0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" name="Google Shape;206;p12"/>
            <p:cNvSpPr/>
            <p:nvPr/>
          </p:nvSpPr>
          <p:spPr>
            <a:xfrm>
              <a:off x="7376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1" y="1"/>
                  </a:moveTo>
                  <a:lnTo>
                    <a:pt x="1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12"/>
            <p:cNvSpPr/>
            <p:nvPr/>
          </p:nvSpPr>
          <p:spPr>
            <a:xfrm>
              <a:off x="8204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1" y="1"/>
                  </a:moveTo>
                  <a:lnTo>
                    <a:pt x="1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" name="Google Shape;208;p12"/>
            <p:cNvSpPr/>
            <p:nvPr/>
          </p:nvSpPr>
          <p:spPr>
            <a:xfrm>
              <a:off x="903225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0" y="1"/>
                  </a:moveTo>
                  <a:lnTo>
                    <a:pt x="0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0" name="Rectángulo 19"/>
          <p:cNvSpPr/>
          <p:nvPr/>
        </p:nvSpPr>
        <p:spPr>
          <a:xfrm>
            <a:off x="5915890" y="1316182"/>
            <a:ext cx="2715491" cy="3096492"/>
          </a:xfrm>
          <a:prstGeom prst="rect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s-CL" sz="1600" dirty="0" smtClean="0">
                <a:solidFill>
                  <a:srgbClr val="0070C0"/>
                </a:solidFill>
              </a:rPr>
              <a:t>Aspectos valorados </a:t>
            </a:r>
            <a:r>
              <a:rPr lang="es-CL" sz="1600" b="1" dirty="0" smtClean="0">
                <a:solidFill>
                  <a:srgbClr val="0070C0"/>
                </a:solidFill>
              </a:rPr>
              <a:t>negativamente</a:t>
            </a:r>
            <a:r>
              <a:rPr lang="es-CL" sz="1600" dirty="0" smtClean="0">
                <a:solidFill>
                  <a:srgbClr val="0070C0"/>
                </a:solidFill>
              </a:rPr>
              <a:t>: </a:t>
            </a:r>
          </a:p>
          <a:p>
            <a:pPr algn="ctr"/>
            <a:r>
              <a:rPr lang="es-CL" sz="1600" dirty="0" smtClean="0">
                <a:solidFill>
                  <a:srgbClr val="0070C0"/>
                </a:solidFill>
              </a:rPr>
              <a:t>Rasgos fónicos </a:t>
            </a:r>
            <a:r>
              <a:rPr lang="es-CL" sz="1600" b="1" dirty="0" smtClean="0">
                <a:solidFill>
                  <a:srgbClr val="0070C0"/>
                </a:solidFill>
              </a:rPr>
              <a:t>(monótono, lentitud al hablar)</a:t>
            </a:r>
          </a:p>
          <a:p>
            <a:pPr algn="ctr"/>
            <a:r>
              <a:rPr lang="es-CL" sz="1600" dirty="0" smtClean="0">
                <a:solidFill>
                  <a:srgbClr val="0070C0"/>
                </a:solidFill>
              </a:rPr>
              <a:t>Pronunciación de algunas consonantes. </a:t>
            </a:r>
          </a:p>
          <a:p>
            <a:pPr algn="ctr"/>
            <a:endParaRPr lang="es-CL" dirty="0">
              <a:solidFill>
                <a:srgbClr val="0070C0"/>
              </a:solidFill>
            </a:endParaRPr>
          </a:p>
          <a:p>
            <a:pPr algn="ctr"/>
            <a:r>
              <a:rPr lang="es-CL" dirty="0" smtClean="0">
                <a:solidFill>
                  <a:srgbClr val="0070C0"/>
                </a:solidFill>
              </a:rPr>
              <a:t> </a:t>
            </a:r>
            <a:endParaRPr lang="es-CL" dirty="0">
              <a:solidFill>
                <a:srgbClr val="0070C0"/>
              </a:solidFill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3"/>
          <a:srcRect l="23713" t="16875" r="39531" b="38771"/>
          <a:stretch/>
        </p:blipFill>
        <p:spPr>
          <a:xfrm>
            <a:off x="103909" y="1316180"/>
            <a:ext cx="5527964" cy="3470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892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número de diapositiva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4</a:t>
            </a:fld>
            <a:endParaRPr lang="es-CL"/>
          </a:p>
        </p:txBody>
      </p:sp>
      <p:sp>
        <p:nvSpPr>
          <p:cNvPr id="7" name="Rectángulo 6"/>
          <p:cNvSpPr/>
          <p:nvPr/>
        </p:nvSpPr>
        <p:spPr>
          <a:xfrm>
            <a:off x="6220691" y="1163782"/>
            <a:ext cx="2884709" cy="347271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600" dirty="0" smtClean="0">
                <a:solidFill>
                  <a:srgbClr val="0070C0"/>
                </a:solidFill>
              </a:rPr>
              <a:t>Aspectos valorados </a:t>
            </a:r>
            <a:r>
              <a:rPr lang="es-CL" sz="1600" b="1" dirty="0" smtClean="0">
                <a:solidFill>
                  <a:srgbClr val="0070C0"/>
                </a:solidFill>
              </a:rPr>
              <a:t>positivamente</a:t>
            </a:r>
            <a:r>
              <a:rPr lang="es-CL" sz="1600" dirty="0" smtClean="0">
                <a:solidFill>
                  <a:srgbClr val="0070C0"/>
                </a:solidFill>
              </a:rPr>
              <a:t>: </a:t>
            </a:r>
          </a:p>
          <a:p>
            <a:pPr marL="171450" indent="-171450" algn="ctr">
              <a:buFont typeface="Wingdings" panose="05000000000000000000" pitchFamily="2" charset="2"/>
              <a:buChar char="ü"/>
            </a:pPr>
            <a:r>
              <a:rPr lang="es-CL" sz="1600" b="1" dirty="0" smtClean="0">
                <a:solidFill>
                  <a:srgbClr val="0070C0"/>
                </a:solidFill>
              </a:rPr>
              <a:t>Rasgos fónicos: destacan la entonación, la fluidez y el ritmo. </a:t>
            </a:r>
          </a:p>
          <a:p>
            <a:pPr algn="ctr"/>
            <a:endParaRPr lang="es-CL" sz="1600" b="1" dirty="0" smtClean="0">
              <a:solidFill>
                <a:srgbClr val="0070C0"/>
              </a:solidFill>
            </a:endParaRPr>
          </a:p>
          <a:p>
            <a:pPr algn="ctr"/>
            <a:r>
              <a:rPr lang="es-CL" sz="1600" dirty="0" smtClean="0">
                <a:solidFill>
                  <a:srgbClr val="0070C0"/>
                </a:solidFill>
              </a:rPr>
              <a:t>¿Por qué creen ustedes que estos rasgos tienen una aceptación positiva? </a:t>
            </a:r>
          </a:p>
          <a:p>
            <a:pPr algn="ctr"/>
            <a:endParaRPr lang="es-CL" sz="1600" dirty="0" smtClean="0">
              <a:solidFill>
                <a:srgbClr val="0070C0"/>
              </a:solidFill>
            </a:endParaRPr>
          </a:p>
          <a:p>
            <a:pPr algn="ctr"/>
            <a:r>
              <a:rPr lang="es-CL" sz="1600" dirty="0" smtClean="0">
                <a:solidFill>
                  <a:srgbClr val="0070C0"/>
                </a:solidFill>
              </a:rPr>
              <a:t>¿Qué factores influyen en la percepción de la audiencia? </a:t>
            </a:r>
            <a:endParaRPr lang="es-CL" sz="1600" dirty="0">
              <a:solidFill>
                <a:srgbClr val="0070C0"/>
              </a:solidFill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2"/>
          <a:srcRect l="24052" t="42917" r="25898" b="12847"/>
          <a:stretch/>
        </p:blipFill>
        <p:spPr>
          <a:xfrm>
            <a:off x="0" y="1163782"/>
            <a:ext cx="6220691" cy="3311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503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207818" y="1537988"/>
            <a:ext cx="8347363" cy="2724300"/>
          </a:xfrm>
        </p:spPr>
        <p:txBody>
          <a:bodyPr/>
          <a:lstStyle/>
          <a:p>
            <a:pPr marL="101600" indent="0">
              <a:buNone/>
            </a:pPr>
            <a:r>
              <a:rPr lang="es-CL" b="1" dirty="0">
                <a:solidFill>
                  <a:schemeClr val="accent1">
                    <a:lumMod val="75000"/>
                  </a:schemeClr>
                </a:solidFill>
              </a:rPr>
              <a:t>Tomando en cuenta </a:t>
            </a:r>
            <a:r>
              <a:rPr lang="es-CL" b="1" dirty="0" smtClean="0">
                <a:solidFill>
                  <a:schemeClr val="accent1">
                    <a:lumMod val="75000"/>
                  </a:schemeClr>
                </a:solidFill>
              </a:rPr>
              <a:t>los gráficos anteriores:</a:t>
            </a:r>
            <a:endParaRPr lang="es-CL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s-CL" dirty="0" smtClean="0">
                <a:solidFill>
                  <a:schemeClr val="accent1">
                    <a:lumMod val="75000"/>
                  </a:schemeClr>
                </a:solidFill>
              </a:rPr>
              <a:t>¿De qué manera influye nuestra forma de hablar en el ámbito social? </a:t>
            </a:r>
          </a:p>
          <a:p>
            <a:r>
              <a:rPr lang="es-CL" dirty="0" smtClean="0">
                <a:solidFill>
                  <a:schemeClr val="accent1">
                    <a:lumMod val="75000"/>
                  </a:schemeClr>
                </a:solidFill>
              </a:rPr>
              <a:t>En el contexto naval ¿cuál es la importancia de la comunicación oral? ¿Por qué?</a:t>
            </a:r>
          </a:p>
          <a:p>
            <a:r>
              <a:rPr lang="es-CL" dirty="0" smtClean="0">
                <a:solidFill>
                  <a:schemeClr val="accent1">
                    <a:lumMod val="75000"/>
                  </a:schemeClr>
                </a:solidFill>
              </a:rPr>
              <a:t>Describa una situación en el ámbito naval donde se deban poner en práctica las habilidades de comunicación oral. Explique los factores que intervienen. </a:t>
            </a:r>
          </a:p>
          <a:p>
            <a:pPr marL="101600" indent="0">
              <a:buNone/>
            </a:pPr>
            <a:endParaRPr lang="es-CL" dirty="0" smtClean="0"/>
          </a:p>
          <a:p>
            <a:pPr marL="101600" indent="0">
              <a:buNone/>
            </a:pPr>
            <a:endParaRPr lang="es-CL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03227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1" y="392575"/>
            <a:ext cx="6072675" cy="766200"/>
          </a:xfrm>
        </p:spPr>
        <p:txBody>
          <a:bodyPr/>
          <a:lstStyle/>
          <a:p>
            <a:r>
              <a:rPr lang="es-CL" sz="2800" dirty="0" smtClean="0"/>
              <a:t>Metodología del curso </a:t>
            </a:r>
            <a:endParaRPr lang="es-CL" sz="2800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14274" y="1537988"/>
            <a:ext cx="7567725" cy="2724300"/>
          </a:xfrm>
        </p:spPr>
        <p:txBody>
          <a:bodyPr/>
          <a:lstStyle/>
          <a:p>
            <a:pPr>
              <a:buFont typeface="Wingdings" panose="05000000000000000000" pitchFamily="2" charset="2"/>
              <a:buChar char="v"/>
            </a:pPr>
            <a:endParaRPr lang="es-CL" dirty="0" smtClean="0"/>
          </a:p>
          <a:p>
            <a:pPr marL="101600" indent="0">
              <a:buNone/>
            </a:pPr>
            <a:endParaRPr lang="es-CL" dirty="0" smtClean="0"/>
          </a:p>
          <a:p>
            <a:pPr marL="101600" indent="0">
              <a:buNone/>
            </a:pPr>
            <a:endParaRPr lang="es-CL" dirty="0">
              <a:solidFill>
                <a:srgbClr val="7030A0"/>
              </a:solidFill>
            </a:endParaRP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6</a:t>
            </a:fld>
            <a:endParaRPr lang="es-CL"/>
          </a:p>
        </p:txBody>
      </p:sp>
      <p:sp>
        <p:nvSpPr>
          <p:cNvPr id="9" name="Rectángulo 8"/>
          <p:cNvSpPr/>
          <p:nvPr/>
        </p:nvSpPr>
        <p:spPr>
          <a:xfrm>
            <a:off x="249382" y="2251498"/>
            <a:ext cx="2258291" cy="865776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 smtClean="0">
                <a:solidFill>
                  <a:schemeClr val="accent1">
                    <a:lumMod val="75000"/>
                  </a:schemeClr>
                </a:solidFill>
              </a:rPr>
              <a:t>Unidad II: Oralidad </a:t>
            </a:r>
            <a:endParaRPr lang="es-CL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Cerrar llave 10"/>
          <p:cNvSpPr/>
          <p:nvPr/>
        </p:nvSpPr>
        <p:spPr>
          <a:xfrm>
            <a:off x="2798617" y="2218769"/>
            <a:ext cx="138545" cy="1046018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5" name="CuadroTexto 14"/>
          <p:cNvSpPr txBox="1"/>
          <p:nvPr/>
        </p:nvSpPr>
        <p:spPr>
          <a:xfrm>
            <a:off x="3087100" y="2539398"/>
            <a:ext cx="42859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>
                <a:solidFill>
                  <a:schemeClr val="accent1">
                    <a:lumMod val="75000"/>
                  </a:schemeClr>
                </a:solidFill>
              </a:rPr>
              <a:t>Actividades prácticas clase a clase (10 sesiones). </a:t>
            </a:r>
          </a:p>
          <a:p>
            <a:r>
              <a:rPr lang="es-CL" dirty="0" smtClean="0">
                <a:solidFill>
                  <a:schemeClr val="accent1">
                    <a:lumMod val="75000"/>
                  </a:schemeClr>
                </a:solidFill>
              </a:rPr>
              <a:t>Discurso oral al término de la asignatura.</a:t>
            </a:r>
            <a:endParaRPr lang="es-CL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3869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982" y="382184"/>
            <a:ext cx="5975693" cy="766200"/>
          </a:xfrm>
        </p:spPr>
        <p:txBody>
          <a:bodyPr/>
          <a:lstStyle/>
          <a:p>
            <a:r>
              <a:rPr lang="es-CL" sz="3200" dirty="0" smtClean="0"/>
              <a:t>Actividad </a:t>
            </a:r>
            <a:r>
              <a:rPr lang="es-CL" sz="3200" dirty="0" smtClean="0"/>
              <a:t>1 </a:t>
            </a:r>
            <a:endParaRPr lang="es-CL" sz="3200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7</a:t>
            </a:fld>
            <a:endParaRPr lang="es-CL"/>
          </a:p>
        </p:txBody>
      </p:sp>
      <p:sp>
        <p:nvSpPr>
          <p:cNvPr id="6" name="Rectángulo 5"/>
          <p:cNvSpPr/>
          <p:nvPr/>
        </p:nvSpPr>
        <p:spPr>
          <a:xfrm>
            <a:off x="5299364" y="1357745"/>
            <a:ext cx="3671454" cy="327875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ü"/>
            </a:pPr>
            <a:endParaRPr lang="es-CL" sz="1300" dirty="0" smtClean="0">
              <a:solidFill>
                <a:srgbClr val="002060"/>
              </a:solidFill>
            </a:endParaRPr>
          </a:p>
          <a:p>
            <a:r>
              <a:rPr lang="es-CL" sz="1300" dirty="0" smtClean="0">
                <a:solidFill>
                  <a:srgbClr val="002060"/>
                </a:solidFill>
              </a:rPr>
              <a:t>Después de ver el video: </a:t>
            </a:r>
            <a:endParaRPr lang="es-CL" sz="1300" dirty="0">
              <a:solidFill>
                <a:srgbClr val="002060"/>
              </a:solidFill>
            </a:endParaRPr>
          </a:p>
          <a:p>
            <a:endParaRPr lang="es-CL" sz="1300" dirty="0" smtClean="0">
              <a:solidFill>
                <a:srgbClr val="00206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CL" sz="1300" dirty="0" smtClean="0">
                <a:solidFill>
                  <a:srgbClr val="002060"/>
                </a:solidFill>
              </a:rPr>
              <a:t>Seleccione una idea y/o concepto que quiera destacar.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CL" sz="1300" dirty="0" smtClean="0">
                <a:solidFill>
                  <a:srgbClr val="002060"/>
                </a:solidFill>
              </a:rPr>
              <a:t>Prepare una breve exposición oral (5 minutos) donde justifique la importancia del concepto o idea destacada en el ámbito de la comunicación oral.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CL" sz="1300" dirty="0" smtClean="0">
                <a:solidFill>
                  <a:srgbClr val="002060"/>
                </a:solidFill>
              </a:rPr>
              <a:t>Presente su discurso. </a:t>
            </a:r>
          </a:p>
          <a:p>
            <a:r>
              <a:rPr lang="es-CL" sz="1300" b="1" dirty="0" smtClean="0">
                <a:solidFill>
                  <a:srgbClr val="002060"/>
                </a:solidFill>
              </a:rPr>
              <a:t>No olvide: </a:t>
            </a:r>
          </a:p>
          <a:p>
            <a:r>
              <a:rPr lang="es-CL" sz="1300" dirty="0" smtClean="0">
                <a:solidFill>
                  <a:srgbClr val="002060"/>
                </a:solidFill>
              </a:rPr>
              <a:t>Organizar las ideas. </a:t>
            </a:r>
          </a:p>
          <a:p>
            <a:r>
              <a:rPr lang="es-CL" sz="1300" dirty="0" smtClean="0">
                <a:solidFill>
                  <a:srgbClr val="002060"/>
                </a:solidFill>
              </a:rPr>
              <a:t>Utilizar los marcadores discursivos. </a:t>
            </a:r>
          </a:p>
          <a:p>
            <a:r>
              <a:rPr lang="es-CL" sz="1300" dirty="0" smtClean="0">
                <a:solidFill>
                  <a:srgbClr val="002060"/>
                </a:solidFill>
              </a:rPr>
              <a:t>Utilizar un lenguaje claro, preciso y sencillo. </a:t>
            </a:r>
          </a:p>
          <a:p>
            <a:r>
              <a:rPr lang="es-CL" sz="1300" dirty="0" smtClean="0">
                <a:solidFill>
                  <a:srgbClr val="002060"/>
                </a:solidFill>
              </a:rPr>
              <a:t>Usar un tono, volumen y ritmo apropiado para llamar la atención de la audiencia. </a:t>
            </a:r>
          </a:p>
          <a:p>
            <a:endParaRPr lang="es-CL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/>
          <a:srcRect l="4449" t="25539" r="33319" b="14792"/>
          <a:stretch/>
        </p:blipFill>
        <p:spPr>
          <a:xfrm>
            <a:off x="96982" y="1676400"/>
            <a:ext cx="5082237" cy="2784763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96982" y="4482611"/>
            <a:ext cx="431569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dirty="0">
                <a:hlinkClick r:id="rId3"/>
              </a:rPr>
              <a:t>https://www.youtube.com/watch?v=T8OAXmjTVbs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376650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alerio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499</TotalTime>
  <Words>280</Words>
  <Application>Microsoft Office PowerPoint</Application>
  <PresentationFormat>Presentación en pantalla (16:9)</PresentationFormat>
  <Paragraphs>46</Paragraphs>
  <Slides>7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3" baseType="lpstr">
      <vt:lpstr>Arial</vt:lpstr>
      <vt:lpstr>Arvo</vt:lpstr>
      <vt:lpstr>Wingdings</vt:lpstr>
      <vt:lpstr>Roboto Condensed</vt:lpstr>
      <vt:lpstr>Roboto Condensed Light</vt:lpstr>
      <vt:lpstr>Salerio template</vt:lpstr>
      <vt:lpstr>Oratoria Grupo A  2020</vt:lpstr>
      <vt:lpstr>Objetivo general </vt:lpstr>
      <vt:lpstr> Observe el siguiente gráfico y responda las preguntas:</vt:lpstr>
      <vt:lpstr>Presentación de PowerPoint</vt:lpstr>
      <vt:lpstr>Presentación de PowerPoint</vt:lpstr>
      <vt:lpstr>Metodología del curso </vt:lpstr>
      <vt:lpstr>Actividad 1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PDCA  Valeska Campos O.</dc:title>
  <dc:creator>Vale</dc:creator>
  <cp:lastModifiedBy>Usuario de Windows</cp:lastModifiedBy>
  <cp:revision>89</cp:revision>
  <dcterms:modified xsi:type="dcterms:W3CDTF">2020-07-14T04:14:36Z</dcterms:modified>
</cp:coreProperties>
</file>