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7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839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136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40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10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291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32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50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805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870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60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28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1052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635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944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2588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128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18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66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6346" y="325582"/>
            <a:ext cx="6154713" cy="3124201"/>
          </a:xfrm>
        </p:spPr>
        <p:txBody>
          <a:bodyPr>
            <a:normAutofit/>
          </a:bodyPr>
          <a:lstStyle/>
          <a:p>
            <a:pPr algn="ctr"/>
            <a:r>
              <a:rPr lang="es-CL" sz="4800" dirty="0" smtClean="0"/>
              <a:t>GÉNEROS ACADÉMICOS</a:t>
            </a:r>
            <a:endParaRPr lang="es-CL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Definición, características, tipos y enfoque en el artículo académico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598"/>
            <a:ext cx="6554867" cy="1323109"/>
          </a:xfrm>
        </p:spPr>
        <p:txBody>
          <a:bodyPr/>
          <a:lstStyle/>
          <a:p>
            <a:r>
              <a:rPr lang="es-CL" dirty="0" smtClean="0"/>
              <a:t>¿Qué son los géneros académicos?</a:t>
            </a:r>
            <a:endParaRPr lang="es-C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53489"/>
            <a:ext cx="6554867" cy="3767670"/>
          </a:xfrm>
        </p:spPr>
        <p:txBody>
          <a:bodyPr/>
          <a:lstStyle/>
          <a:p>
            <a:r>
              <a:rPr lang="es-CL" dirty="0" smtClean="0"/>
              <a:t>Formas de comunicación propias del ámbito educativo y científico.</a:t>
            </a:r>
          </a:p>
          <a:p>
            <a:pPr lvl="1"/>
            <a:r>
              <a:rPr lang="es-CL" dirty="0" smtClean="0"/>
              <a:t>Organizan, transmiten y validan el conocimiento.</a:t>
            </a:r>
          </a:p>
          <a:p>
            <a:pPr lvl="1"/>
            <a:r>
              <a:rPr lang="es-CL" dirty="0" smtClean="0"/>
              <a:t>Responden a convenciones formales y disciplinarias.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6554867" cy="1524000"/>
          </a:xfrm>
        </p:spPr>
        <p:txBody>
          <a:bodyPr/>
          <a:lstStyle/>
          <a:p>
            <a:r>
              <a:rPr dirty="0" err="1"/>
              <a:t>Características</a:t>
            </a:r>
            <a:r>
              <a:rPr dirty="0"/>
              <a:t> </a:t>
            </a:r>
            <a:r>
              <a:rPr lang="es-CL" dirty="0" smtClean="0"/>
              <a:t>generales</a:t>
            </a:r>
            <a:endParaRPr lang="es-C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119745"/>
            <a:ext cx="6554867" cy="3767670"/>
          </a:xfrm>
        </p:spPr>
        <p:txBody>
          <a:bodyPr/>
          <a:lstStyle/>
          <a:p>
            <a:r>
              <a:rPr dirty="0" smtClean="0"/>
              <a:t>L</a:t>
            </a:r>
            <a:r>
              <a:rPr lang="es-MX" dirty="0" err="1" smtClean="0"/>
              <a:t>enguaje</a:t>
            </a:r>
            <a:r>
              <a:rPr dirty="0" smtClean="0"/>
              <a:t> </a:t>
            </a:r>
            <a:r>
              <a:rPr dirty="0"/>
              <a:t>formal y </a:t>
            </a:r>
            <a:r>
              <a:rPr dirty="0" err="1"/>
              <a:t>preciso</a:t>
            </a:r>
            <a:r>
              <a:rPr dirty="0"/>
              <a:t>.</a:t>
            </a:r>
          </a:p>
          <a:p>
            <a:pPr lvl="1"/>
            <a:r>
              <a:rPr dirty="0" err="1"/>
              <a:t>Uso</a:t>
            </a:r>
            <a:r>
              <a:rPr dirty="0"/>
              <a:t> de </a:t>
            </a:r>
            <a:r>
              <a:rPr dirty="0" err="1"/>
              <a:t>fuentes</a:t>
            </a:r>
            <a:r>
              <a:rPr dirty="0"/>
              <a:t> y </a:t>
            </a:r>
            <a:r>
              <a:rPr dirty="0" err="1"/>
              <a:t>citas</a:t>
            </a:r>
            <a:r>
              <a:rPr dirty="0"/>
              <a:t> </a:t>
            </a:r>
            <a:r>
              <a:rPr dirty="0" err="1"/>
              <a:t>académicas</a:t>
            </a:r>
            <a:r>
              <a:rPr dirty="0"/>
              <a:t>.</a:t>
            </a:r>
          </a:p>
          <a:p>
            <a:pPr lvl="1"/>
            <a:r>
              <a:rPr lang="es-CL" dirty="0" smtClean="0"/>
              <a:t>Estructura</a:t>
            </a:r>
            <a:r>
              <a:rPr dirty="0" smtClean="0"/>
              <a:t> </a:t>
            </a:r>
            <a:r>
              <a:rPr dirty="0" err="1"/>
              <a:t>organizada</a:t>
            </a:r>
            <a:r>
              <a:rPr dirty="0"/>
              <a:t> y </a:t>
            </a:r>
            <a:r>
              <a:rPr dirty="0" err="1"/>
              <a:t>coherente</a:t>
            </a:r>
            <a:r>
              <a:rPr dirty="0"/>
              <a:t>.</a:t>
            </a:r>
          </a:p>
          <a:p>
            <a:pPr lvl="1"/>
            <a:r>
              <a:rPr dirty="0" err="1"/>
              <a:t>Objetividad</a:t>
            </a:r>
            <a:r>
              <a:rPr dirty="0"/>
              <a:t> y </a:t>
            </a:r>
            <a:r>
              <a:rPr dirty="0" err="1"/>
              <a:t>argumentación</a:t>
            </a:r>
            <a:r>
              <a:rPr dirty="0"/>
              <a:t> </a:t>
            </a:r>
            <a:r>
              <a:rPr dirty="0" err="1"/>
              <a:t>fundamentada</a:t>
            </a:r>
            <a:r>
              <a:rPr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854" y="637309"/>
            <a:ext cx="6554867" cy="1524000"/>
          </a:xfrm>
        </p:spPr>
        <p:txBody>
          <a:bodyPr/>
          <a:lstStyle/>
          <a:p>
            <a:r>
              <a:rPr dirty="0" err="1"/>
              <a:t>Principales</a:t>
            </a:r>
            <a:r>
              <a:rPr dirty="0"/>
              <a:t> </a:t>
            </a:r>
            <a:r>
              <a:rPr dirty="0" err="1"/>
              <a:t>tipos</a:t>
            </a:r>
            <a:r>
              <a:rPr dirty="0"/>
              <a:t> de </a:t>
            </a:r>
            <a:r>
              <a:rPr dirty="0" err="1"/>
              <a:t>géneros</a:t>
            </a:r>
            <a:r>
              <a:rPr dirty="0"/>
              <a:t> </a:t>
            </a:r>
            <a:r>
              <a:rPr dirty="0" err="1"/>
              <a:t>académicos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237" y="2195946"/>
            <a:ext cx="6554867" cy="3767670"/>
          </a:xfrm>
        </p:spPr>
        <p:txBody>
          <a:bodyPr/>
          <a:lstStyle/>
          <a:p>
            <a:r>
              <a:rPr dirty="0" err="1"/>
              <a:t>Ensayo</a:t>
            </a:r>
            <a:r>
              <a:rPr dirty="0"/>
              <a:t> </a:t>
            </a:r>
            <a:r>
              <a:rPr dirty="0" err="1" smtClean="0"/>
              <a:t>académico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Informe</a:t>
            </a:r>
            <a:r>
              <a:rPr dirty="0" smtClean="0"/>
              <a:t> </a:t>
            </a:r>
            <a:r>
              <a:rPr dirty="0"/>
              <a:t>de </a:t>
            </a:r>
            <a:r>
              <a:rPr dirty="0" err="1" smtClean="0"/>
              <a:t>investigación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Reseña</a:t>
            </a:r>
            <a:r>
              <a:rPr dirty="0" smtClean="0"/>
              <a:t> </a:t>
            </a:r>
            <a:r>
              <a:rPr dirty="0" err="1" smtClean="0"/>
              <a:t>crítica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Monografía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Artículo</a:t>
            </a:r>
            <a:r>
              <a:rPr dirty="0" smtClean="0"/>
              <a:t> </a:t>
            </a:r>
            <a:r>
              <a:rPr dirty="0" err="1" smtClean="0"/>
              <a:t>académico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Tesis</a:t>
            </a:r>
            <a:r>
              <a:rPr dirty="0" smtClean="0"/>
              <a:t> </a:t>
            </a:r>
            <a:r>
              <a:rPr dirty="0"/>
              <a:t>y </a:t>
            </a:r>
            <a:r>
              <a:rPr dirty="0" err="1"/>
              <a:t>trabajos</a:t>
            </a:r>
            <a:r>
              <a:rPr dirty="0"/>
              <a:t> de </a:t>
            </a:r>
            <a:r>
              <a:rPr dirty="0" err="1"/>
              <a:t>grado</a:t>
            </a:r>
            <a:r>
              <a:rPr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477982"/>
            <a:ext cx="6554867" cy="1524000"/>
          </a:xfrm>
        </p:spPr>
        <p:txBody>
          <a:bodyPr/>
          <a:lstStyle/>
          <a:p>
            <a:r>
              <a:rPr dirty="0"/>
              <a:t>¿</a:t>
            </a:r>
            <a:r>
              <a:rPr dirty="0" err="1"/>
              <a:t>Qué</a:t>
            </a:r>
            <a:r>
              <a:rPr dirty="0"/>
              <a:t> </a:t>
            </a:r>
            <a:r>
              <a:rPr dirty="0" err="1"/>
              <a:t>es</a:t>
            </a:r>
            <a:r>
              <a:rPr dirty="0"/>
              <a:t> un </a:t>
            </a:r>
            <a:r>
              <a:rPr dirty="0" err="1"/>
              <a:t>artículo</a:t>
            </a:r>
            <a:r>
              <a:rPr dirty="0"/>
              <a:t> </a:t>
            </a:r>
            <a:r>
              <a:rPr dirty="0" err="1"/>
              <a:t>académico</a:t>
            </a:r>
            <a:r>
              <a:rPr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145" y="2001982"/>
            <a:ext cx="6554867" cy="3767670"/>
          </a:xfrm>
        </p:spPr>
        <p:txBody>
          <a:bodyPr/>
          <a:lstStyle/>
          <a:p>
            <a:r>
              <a:rPr dirty="0" err="1"/>
              <a:t>Texto</a:t>
            </a:r>
            <a:r>
              <a:rPr dirty="0"/>
              <a:t> </a:t>
            </a:r>
            <a:r>
              <a:rPr dirty="0" err="1"/>
              <a:t>científico</a:t>
            </a:r>
            <a:r>
              <a:rPr dirty="0"/>
              <a:t> que </a:t>
            </a:r>
            <a:r>
              <a:rPr dirty="0" err="1"/>
              <a:t>presenta</a:t>
            </a:r>
            <a:r>
              <a:rPr dirty="0"/>
              <a:t> </a:t>
            </a:r>
            <a:r>
              <a:rPr dirty="0" err="1"/>
              <a:t>resultados</a:t>
            </a:r>
            <a:r>
              <a:rPr dirty="0"/>
              <a:t> de </a:t>
            </a:r>
            <a:r>
              <a:rPr dirty="0" err="1"/>
              <a:t>investigación</a:t>
            </a:r>
            <a:r>
              <a:rPr dirty="0"/>
              <a:t> original.</a:t>
            </a:r>
          </a:p>
          <a:p>
            <a:pPr lvl="1"/>
            <a:r>
              <a:rPr dirty="0"/>
              <a:t>Se </a:t>
            </a:r>
            <a:r>
              <a:rPr dirty="0" err="1"/>
              <a:t>publica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revistas</a:t>
            </a:r>
            <a:r>
              <a:rPr dirty="0"/>
              <a:t> </a:t>
            </a:r>
            <a:r>
              <a:rPr dirty="0" err="1"/>
              <a:t>especializadas</a:t>
            </a:r>
            <a:r>
              <a:rPr dirty="0"/>
              <a:t>.</a:t>
            </a:r>
          </a:p>
          <a:p>
            <a:pPr lvl="1"/>
            <a:r>
              <a:rPr dirty="0" err="1"/>
              <a:t>Aporta</a:t>
            </a:r>
            <a:r>
              <a:rPr dirty="0"/>
              <a:t> al </a:t>
            </a:r>
            <a:r>
              <a:rPr dirty="0" err="1"/>
              <a:t>avance</a:t>
            </a:r>
            <a:r>
              <a:rPr dirty="0"/>
              <a:t> del </a:t>
            </a:r>
            <a:r>
              <a:rPr dirty="0" err="1"/>
              <a:t>conocimiento</a:t>
            </a:r>
            <a:r>
              <a:rPr dirty="0"/>
              <a:t> </a:t>
            </a:r>
            <a:r>
              <a:rPr dirty="0" err="1"/>
              <a:t>disciplinar</a:t>
            </a:r>
            <a:r>
              <a:rPr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88818"/>
            <a:ext cx="6554867" cy="1524000"/>
          </a:xfrm>
        </p:spPr>
        <p:txBody>
          <a:bodyPr/>
          <a:lstStyle/>
          <a:p>
            <a:r>
              <a:rPr dirty="0" err="1"/>
              <a:t>Características</a:t>
            </a:r>
            <a:r>
              <a:rPr dirty="0"/>
              <a:t> del </a:t>
            </a:r>
            <a:r>
              <a:rPr dirty="0" err="1"/>
              <a:t>artículo</a:t>
            </a:r>
            <a:r>
              <a:rPr dirty="0"/>
              <a:t> </a:t>
            </a:r>
            <a:r>
              <a:rPr dirty="0" err="1"/>
              <a:t>académico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708" y="2112818"/>
            <a:ext cx="6554867" cy="3767670"/>
          </a:xfrm>
        </p:spPr>
        <p:txBody>
          <a:bodyPr/>
          <a:lstStyle/>
          <a:p>
            <a:r>
              <a:rPr dirty="0"/>
              <a:t>Rigor </a:t>
            </a:r>
            <a:r>
              <a:rPr dirty="0" err="1"/>
              <a:t>metodológico</a:t>
            </a:r>
            <a:r>
              <a:rPr dirty="0"/>
              <a:t>.</a:t>
            </a:r>
          </a:p>
          <a:p>
            <a:pPr lvl="1"/>
            <a:r>
              <a:rPr dirty="0" err="1"/>
              <a:t>Uso</a:t>
            </a:r>
            <a:r>
              <a:rPr dirty="0"/>
              <a:t> </a:t>
            </a:r>
            <a:r>
              <a:rPr dirty="0" err="1"/>
              <a:t>sistemático</a:t>
            </a:r>
            <a:r>
              <a:rPr dirty="0"/>
              <a:t> de </a:t>
            </a:r>
            <a:r>
              <a:rPr dirty="0" err="1"/>
              <a:t>referencias</a:t>
            </a:r>
            <a:r>
              <a:rPr dirty="0"/>
              <a:t>.</a:t>
            </a:r>
          </a:p>
          <a:p>
            <a:pPr lvl="1"/>
            <a:r>
              <a:rPr dirty="0" err="1"/>
              <a:t>Lenguaje</a:t>
            </a:r>
            <a:r>
              <a:rPr dirty="0"/>
              <a:t> </a:t>
            </a:r>
            <a:r>
              <a:rPr dirty="0" err="1"/>
              <a:t>técnico</a:t>
            </a:r>
            <a:r>
              <a:rPr dirty="0"/>
              <a:t> </a:t>
            </a:r>
            <a:r>
              <a:rPr dirty="0" err="1"/>
              <a:t>especializado</a:t>
            </a:r>
            <a:r>
              <a:rPr dirty="0"/>
              <a:t>.</a:t>
            </a:r>
          </a:p>
          <a:p>
            <a:pPr lvl="1"/>
            <a:r>
              <a:rPr dirty="0" err="1"/>
              <a:t>Evaluación</a:t>
            </a:r>
            <a:r>
              <a:rPr dirty="0"/>
              <a:t> </a:t>
            </a:r>
            <a:r>
              <a:rPr dirty="0" err="1"/>
              <a:t>mediante</a:t>
            </a:r>
            <a:r>
              <a:rPr dirty="0"/>
              <a:t> </a:t>
            </a:r>
            <a:r>
              <a:rPr dirty="0" err="1"/>
              <a:t>revisión</a:t>
            </a:r>
            <a:r>
              <a:rPr dirty="0"/>
              <a:t> </a:t>
            </a:r>
            <a:r>
              <a:rPr dirty="0" err="1"/>
              <a:t>por</a:t>
            </a:r>
            <a:r>
              <a:rPr dirty="0"/>
              <a:t> pares.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73182"/>
            <a:ext cx="6554867" cy="1524000"/>
          </a:xfrm>
        </p:spPr>
        <p:txBody>
          <a:bodyPr/>
          <a:lstStyle/>
          <a:p>
            <a:r>
              <a:rPr dirty="0" err="1"/>
              <a:t>Estructura</a:t>
            </a:r>
            <a:r>
              <a:rPr dirty="0"/>
              <a:t> del </a:t>
            </a:r>
            <a:r>
              <a:rPr dirty="0" err="1"/>
              <a:t>artículo</a:t>
            </a:r>
            <a:r>
              <a:rPr dirty="0"/>
              <a:t> </a:t>
            </a:r>
            <a:r>
              <a:rPr dirty="0" err="1"/>
              <a:t>académico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618" y="1745672"/>
            <a:ext cx="6554867" cy="3767670"/>
          </a:xfrm>
        </p:spPr>
        <p:txBody>
          <a:bodyPr/>
          <a:lstStyle/>
          <a:p>
            <a:r>
              <a:rPr dirty="0" err="1"/>
              <a:t>Título</a:t>
            </a:r>
            <a:r>
              <a:rPr dirty="0"/>
              <a:t> y </a:t>
            </a:r>
            <a:r>
              <a:rPr dirty="0" err="1"/>
              <a:t>resumen</a:t>
            </a:r>
            <a:r>
              <a:rPr dirty="0"/>
              <a:t> (abstract</a:t>
            </a:r>
            <a:r>
              <a:rPr dirty="0" smtClean="0"/>
              <a:t>).</a:t>
            </a:r>
            <a:endParaRPr lang="es-MX" dirty="0" smtClean="0"/>
          </a:p>
          <a:p>
            <a:r>
              <a:rPr dirty="0" err="1" smtClean="0"/>
              <a:t>Introducción</a:t>
            </a:r>
            <a:r>
              <a:rPr dirty="0" smtClean="0"/>
              <a:t> </a:t>
            </a:r>
            <a:r>
              <a:rPr dirty="0"/>
              <a:t>y </a:t>
            </a:r>
            <a:r>
              <a:rPr dirty="0" err="1"/>
              <a:t>marco</a:t>
            </a:r>
            <a:r>
              <a:rPr dirty="0"/>
              <a:t> </a:t>
            </a:r>
            <a:r>
              <a:rPr dirty="0" err="1" smtClean="0"/>
              <a:t>teórico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Metodología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Resultados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Discusión</a:t>
            </a:r>
            <a:r>
              <a:rPr dirty="0" smtClean="0"/>
              <a:t> </a:t>
            </a:r>
            <a:r>
              <a:rPr dirty="0"/>
              <a:t>y </a:t>
            </a:r>
            <a:r>
              <a:rPr dirty="0" err="1" smtClean="0"/>
              <a:t>conclusiones</a:t>
            </a:r>
            <a:r>
              <a:rPr dirty="0" smtClean="0"/>
              <a:t>.</a:t>
            </a:r>
            <a:endParaRPr lang="es-MX" dirty="0" smtClean="0"/>
          </a:p>
          <a:p>
            <a:r>
              <a:rPr dirty="0" err="1" smtClean="0"/>
              <a:t>Referencias</a:t>
            </a:r>
            <a:r>
              <a:rPr dirty="0" smtClean="0"/>
              <a:t> </a:t>
            </a:r>
            <a:r>
              <a:rPr dirty="0" err="1"/>
              <a:t>bibliográficas</a:t>
            </a:r>
            <a:r>
              <a:rPr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40327"/>
            <a:ext cx="6554867" cy="1524000"/>
          </a:xfrm>
        </p:spPr>
        <p:txBody>
          <a:bodyPr/>
          <a:lstStyle/>
          <a:p>
            <a:r>
              <a:rPr lang="es-CL" dirty="0" smtClean="0"/>
              <a:t>Importancia del artículo académico</a:t>
            </a:r>
            <a:endParaRPr lang="es-C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334491"/>
            <a:ext cx="6554867" cy="3767670"/>
          </a:xfrm>
        </p:spPr>
        <p:txBody>
          <a:bodyPr/>
          <a:lstStyle/>
          <a:p>
            <a:r>
              <a:rPr lang="es-CL" dirty="0" smtClean="0"/>
              <a:t>Difunde conocimiento validado </a:t>
            </a:r>
            <a:r>
              <a:rPr lang="es-CL" dirty="0" smtClean="0"/>
              <a:t>científicamente.</a:t>
            </a:r>
          </a:p>
          <a:p>
            <a:r>
              <a:rPr lang="es-CL" dirty="0" smtClean="0"/>
              <a:t>Favorece </a:t>
            </a:r>
            <a:r>
              <a:rPr lang="es-CL" dirty="0" smtClean="0"/>
              <a:t>el debate </a:t>
            </a:r>
            <a:r>
              <a:rPr lang="es-CL" smtClean="0"/>
              <a:t>académico.</a:t>
            </a:r>
          </a:p>
          <a:p>
            <a:r>
              <a:rPr lang="es-CL" smtClean="0"/>
              <a:t>Fortalece </a:t>
            </a:r>
            <a:r>
              <a:rPr lang="es-CL" dirty="0" smtClean="0"/>
              <a:t>la formación investigativa universitaria.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18</TotalTime>
  <Words>193</Words>
  <Application>Microsoft Office PowerPoint</Application>
  <PresentationFormat>Presentación en pantalla (4:3)</PresentationFormat>
  <Paragraphs>38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Bookman Old Style</vt:lpstr>
      <vt:lpstr>Rockwell</vt:lpstr>
      <vt:lpstr>Damask</vt:lpstr>
      <vt:lpstr>GÉNEROS ACADÉMICOS</vt:lpstr>
      <vt:lpstr>¿Qué son los géneros académicos?</vt:lpstr>
      <vt:lpstr>Características generales</vt:lpstr>
      <vt:lpstr>Principales tipos de géneros académicos</vt:lpstr>
      <vt:lpstr>¿Qué es un artículo académico?</vt:lpstr>
      <vt:lpstr>Características del artículo académico</vt:lpstr>
      <vt:lpstr>Estructura del artículo académico</vt:lpstr>
      <vt:lpstr>Importancia del artículo académico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GÉNEROS ACADÉMICOS</dc:title>
  <dc:subject/>
  <dc:creator>Usuario</dc:creator>
  <cp:keywords/>
  <dc:description>generated using python-pptx</dc:description>
  <cp:lastModifiedBy>Usuario</cp:lastModifiedBy>
  <cp:revision>7</cp:revision>
  <dcterms:created xsi:type="dcterms:W3CDTF">2013-01-27T09:14:16Z</dcterms:created>
  <dcterms:modified xsi:type="dcterms:W3CDTF">2026-03-13T11:32:22Z</dcterms:modified>
  <cp:category/>
</cp:coreProperties>
</file>