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7"/>
  </p:notesMasterIdLst>
  <p:sldIdLst>
    <p:sldId id="256" r:id="rId2"/>
    <p:sldId id="264" r:id="rId3"/>
    <p:sldId id="262" r:id="rId4"/>
    <p:sldId id="340" r:id="rId5"/>
    <p:sldId id="341" r:id="rId6"/>
    <p:sldId id="342" r:id="rId7"/>
    <p:sldId id="343" r:id="rId8"/>
    <p:sldId id="339" r:id="rId9"/>
    <p:sldId id="334" r:id="rId10"/>
    <p:sldId id="335" r:id="rId11"/>
    <p:sldId id="336" r:id="rId12"/>
    <p:sldId id="337" r:id="rId13"/>
    <p:sldId id="338" r:id="rId14"/>
    <p:sldId id="344" r:id="rId15"/>
    <p:sldId id="345" r:id="rId16"/>
    <p:sldId id="346" r:id="rId17"/>
    <p:sldId id="347" r:id="rId18"/>
    <p:sldId id="348" r:id="rId19"/>
    <p:sldId id="349" r:id="rId20"/>
    <p:sldId id="350" r:id="rId21"/>
    <p:sldId id="352" r:id="rId22"/>
    <p:sldId id="353" r:id="rId23"/>
    <p:sldId id="354" r:id="rId24"/>
    <p:sldId id="355" r:id="rId25"/>
    <p:sldId id="356" r:id="rId26"/>
    <p:sldId id="357" r:id="rId27"/>
    <p:sldId id="358" r:id="rId28"/>
    <p:sldId id="359" r:id="rId29"/>
    <p:sldId id="360" r:id="rId30"/>
    <p:sldId id="362" r:id="rId31"/>
    <p:sldId id="363" r:id="rId32"/>
    <p:sldId id="365" r:id="rId33"/>
    <p:sldId id="361" r:id="rId34"/>
    <p:sldId id="364" r:id="rId35"/>
    <p:sldId id="366" r:id="rId36"/>
    <p:sldId id="367" r:id="rId37"/>
    <p:sldId id="373" r:id="rId38"/>
    <p:sldId id="368" r:id="rId39"/>
    <p:sldId id="371" r:id="rId40"/>
    <p:sldId id="351" r:id="rId41"/>
    <p:sldId id="372" r:id="rId42"/>
    <p:sldId id="370" r:id="rId43"/>
    <p:sldId id="369" r:id="rId44"/>
    <p:sldId id="374" r:id="rId45"/>
    <p:sldId id="375" r:id="rId46"/>
    <p:sldId id="376" r:id="rId47"/>
    <p:sldId id="377" r:id="rId48"/>
    <p:sldId id="378" r:id="rId49"/>
    <p:sldId id="379" r:id="rId50"/>
    <p:sldId id="380" r:id="rId51"/>
    <p:sldId id="381" r:id="rId52"/>
    <p:sldId id="382" r:id="rId53"/>
    <p:sldId id="383" r:id="rId54"/>
    <p:sldId id="384" r:id="rId55"/>
    <p:sldId id="386" r:id="rId56"/>
    <p:sldId id="387" r:id="rId57"/>
    <p:sldId id="385" r:id="rId58"/>
    <p:sldId id="388" r:id="rId59"/>
    <p:sldId id="389" r:id="rId60"/>
    <p:sldId id="391" r:id="rId61"/>
    <p:sldId id="392" r:id="rId62"/>
    <p:sldId id="393" r:id="rId63"/>
    <p:sldId id="395" r:id="rId64"/>
    <p:sldId id="390" r:id="rId65"/>
    <p:sldId id="397" r:id="rId66"/>
    <p:sldId id="394" r:id="rId67"/>
    <p:sldId id="396" r:id="rId68"/>
    <p:sldId id="398" r:id="rId69"/>
    <p:sldId id="399" r:id="rId70"/>
    <p:sldId id="400" r:id="rId71"/>
    <p:sldId id="401" r:id="rId72"/>
    <p:sldId id="402" r:id="rId73"/>
    <p:sldId id="403" r:id="rId74"/>
    <p:sldId id="405" r:id="rId75"/>
    <p:sldId id="406" r:id="rId76"/>
    <p:sldId id="407" r:id="rId77"/>
    <p:sldId id="404" r:id="rId78"/>
    <p:sldId id="408" r:id="rId79"/>
    <p:sldId id="409" r:id="rId80"/>
    <p:sldId id="410" r:id="rId81"/>
    <p:sldId id="411" r:id="rId82"/>
    <p:sldId id="412" r:id="rId83"/>
    <p:sldId id="420" r:id="rId84"/>
    <p:sldId id="421" r:id="rId85"/>
    <p:sldId id="422" r:id="rId86"/>
    <p:sldId id="423" r:id="rId87"/>
    <p:sldId id="424" r:id="rId88"/>
    <p:sldId id="425" r:id="rId89"/>
    <p:sldId id="426" r:id="rId90"/>
    <p:sldId id="427" r:id="rId91"/>
    <p:sldId id="428" r:id="rId92"/>
    <p:sldId id="429" r:id="rId93"/>
    <p:sldId id="430" r:id="rId94"/>
    <p:sldId id="431" r:id="rId95"/>
    <p:sldId id="432" r:id="rId96"/>
    <p:sldId id="433" r:id="rId97"/>
    <p:sldId id="434" r:id="rId98"/>
    <p:sldId id="435" r:id="rId99"/>
    <p:sldId id="436" r:id="rId100"/>
    <p:sldId id="437" r:id="rId101"/>
    <p:sldId id="438" r:id="rId102"/>
    <p:sldId id="439" r:id="rId103"/>
    <p:sldId id="440" r:id="rId104"/>
    <p:sldId id="441" r:id="rId105"/>
    <p:sldId id="442" r:id="rId106"/>
    <p:sldId id="443" r:id="rId107"/>
    <p:sldId id="444" r:id="rId108"/>
    <p:sldId id="445" r:id="rId109"/>
    <p:sldId id="413" r:id="rId110"/>
    <p:sldId id="414" r:id="rId111"/>
    <p:sldId id="415" r:id="rId112"/>
    <p:sldId id="416" r:id="rId113"/>
    <p:sldId id="417" r:id="rId114"/>
    <p:sldId id="418" r:id="rId115"/>
    <p:sldId id="419" r:id="rId116"/>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n Rodriguez Ortega" initials="NRO" lastIdx="4"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67" autoAdjust="0"/>
    <p:restoredTop sz="86357" autoAdjust="0"/>
  </p:normalViewPr>
  <p:slideViewPr>
    <p:cSldViewPr>
      <p:cViewPr varScale="1">
        <p:scale>
          <a:sx n="100" d="100"/>
          <a:sy n="100" d="100"/>
        </p:scale>
        <p:origin x="-1920" y="-102"/>
      </p:cViewPr>
      <p:guideLst>
        <p:guide orient="horz" pos="2160"/>
        <p:guide pos="2880"/>
      </p:guideLst>
    </p:cSldViewPr>
  </p:slideViewPr>
  <p:outlineViewPr>
    <p:cViewPr>
      <p:scale>
        <a:sx n="33" d="100"/>
        <a:sy n="33" d="100"/>
      </p:scale>
      <p:origin x="0" y="-9174"/>
    </p:cViewPr>
  </p:outlineViewPr>
  <p:notesTextViewPr>
    <p:cViewPr>
      <p:scale>
        <a:sx n="100" d="100"/>
        <a:sy n="100" d="100"/>
      </p:scale>
      <p:origin x="0" y="0"/>
    </p:cViewPr>
  </p:notesTextViewPr>
  <p:sorterViewPr>
    <p:cViewPr>
      <p:scale>
        <a:sx n="66" d="100"/>
        <a:sy n="66" d="100"/>
      </p:scale>
      <p:origin x="0" y="505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notesMaster" Target="notesMasters/notesMaster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15A456-5C85-4523-BB83-8284333C1042}" type="datetimeFigureOut">
              <a:rPr lang="es-ES" smtClean="0"/>
              <a:t>21/09/2021</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62739D-4D21-45FC-814D-3D558CE299BC}" type="slidenum">
              <a:rPr lang="es-ES" smtClean="0"/>
              <a:t>‹Nº›</a:t>
            </a:fld>
            <a:endParaRPr lang="es-ES"/>
          </a:p>
        </p:txBody>
      </p:sp>
    </p:spTree>
    <p:extLst>
      <p:ext uri="{BB962C8B-B14F-4D97-AF65-F5344CB8AC3E}">
        <p14:creationId xmlns:p14="http://schemas.microsoft.com/office/powerpoint/2010/main" val="3153035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262739D-4D21-45FC-814D-3D558CE299BC}" type="slidenum">
              <a:rPr lang="es-ES" smtClean="0"/>
              <a:t>23</a:t>
            </a:fld>
            <a:endParaRPr lang="es-ES"/>
          </a:p>
        </p:txBody>
      </p:sp>
    </p:spTree>
    <p:extLst>
      <p:ext uri="{BB962C8B-B14F-4D97-AF65-F5344CB8AC3E}">
        <p14:creationId xmlns:p14="http://schemas.microsoft.com/office/powerpoint/2010/main" val="1329662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8B02C18-5ED4-484A-8F62-3D9DFC655F61}" type="datetimeFigureOut">
              <a:rPr lang="es-CL" smtClean="0"/>
              <a:pPr/>
              <a:t>21-09-2021</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21-09-2021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78B02C18-5ED4-484A-8F62-3D9DFC655F61}" type="datetimeFigureOut">
              <a:rPr lang="es-CL" smtClean="0"/>
              <a:pPr/>
              <a:t>21-09-2021</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78B02C18-5ED4-484A-8F62-3D9DFC655F61}" type="datetimeFigureOut">
              <a:rPr lang="es-CL" smtClean="0"/>
              <a:pPr/>
              <a:t>21-09-2021</a:t>
            </a:fld>
            <a:endParaRPr lang="es-CL" dirty="0"/>
          </a:p>
        </p:txBody>
      </p:sp>
      <p:sp>
        <p:nvSpPr>
          <p:cNvPr id="10" name="9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78B02C18-5ED4-484A-8F62-3D9DFC655F61}" type="datetimeFigureOut">
              <a:rPr lang="es-CL" smtClean="0"/>
              <a:pPr/>
              <a:t>21-09-2021</a:t>
            </a:fld>
            <a:endParaRPr lang="es-CL" dirty="0"/>
          </a:p>
        </p:txBody>
      </p:sp>
      <p:sp>
        <p:nvSpPr>
          <p:cNvPr id="12" name="11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8B02C18-5ED4-484A-8F62-3D9DFC655F61}" type="datetimeFigureOut">
              <a:rPr lang="es-CL" smtClean="0"/>
              <a:pPr/>
              <a:t>21-09-2021</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02C18-5ED4-484A-8F62-3D9DFC655F61}" type="datetimeFigureOut">
              <a:rPr lang="es-CL" smtClean="0"/>
              <a:pPr/>
              <a:t>21-09-2021</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8B02C18-5ED4-484A-8F62-3D9DFC655F61}" type="datetimeFigureOut">
              <a:rPr lang="es-CL" smtClean="0"/>
              <a:pPr/>
              <a:t>21-09-2021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78B02C18-5ED4-484A-8F62-3D9DFC655F61}" type="datetimeFigureOut">
              <a:rPr lang="es-CL" smtClean="0"/>
              <a:pPr/>
              <a:t>21-09-2021</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21-09-2021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0F6C510-04DD-4E11-8C1E-D9F5F87648F9}"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78B02C18-5ED4-484A-8F62-3D9DFC655F61}" type="datetimeFigureOut">
              <a:rPr lang="es-CL" smtClean="0"/>
              <a:pPr/>
              <a:t>21-09-2021</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60F6C510-04DD-4E11-8C1E-D9F5F87648F9}"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8B02C18-5ED4-484A-8F62-3D9DFC655F61}" type="datetimeFigureOut">
              <a:rPr lang="es-CL" smtClean="0"/>
              <a:pPr/>
              <a:t>21-09-2021</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0F6C510-04DD-4E11-8C1E-D9F5F87648F9}"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principal.cl/productos/ahorro-previsional-voluntario-apv"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lstStyle/>
          <a:p>
            <a:r>
              <a:rPr lang="es-CL" dirty="0" smtClean="0"/>
              <a:t>Unidad TEMATICA cuatro</a:t>
            </a:r>
            <a:endParaRPr lang="es-CL" dirty="0"/>
          </a:p>
        </p:txBody>
      </p:sp>
      <p:sp>
        <p:nvSpPr>
          <p:cNvPr id="3" name="2 Subtítulo"/>
          <p:cNvSpPr>
            <a:spLocks noGrp="1"/>
          </p:cNvSpPr>
          <p:nvPr>
            <p:ph type="subTitle" idx="1"/>
          </p:nvPr>
        </p:nvSpPr>
        <p:spPr/>
        <p:txBody>
          <a:bodyPr>
            <a:normAutofit fontScale="92500" lnSpcReduction="20000"/>
          </a:bodyPr>
          <a:lstStyle/>
          <a:p>
            <a:r>
              <a:rPr lang="es-CL" dirty="0" smtClean="0"/>
              <a:t>Reconocimiento , valoración y registro de pasivos financieros</a:t>
            </a:r>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normAutofit/>
          </a:bodyPr>
          <a:lstStyle/>
          <a:p>
            <a:r>
              <a:rPr lang="es-CL" dirty="0" smtClean="0"/>
              <a:t>Las remuneraciones</a:t>
            </a:r>
            <a:endParaRPr lang="es-CL" dirty="0"/>
          </a:p>
        </p:txBody>
      </p:sp>
      <p:sp>
        <p:nvSpPr>
          <p:cNvPr id="3" name="2 Subtítulo"/>
          <p:cNvSpPr>
            <a:spLocks noGrp="1"/>
          </p:cNvSpPr>
          <p:nvPr>
            <p:ph type="subTitle" idx="1"/>
          </p:nvPr>
        </p:nvSpPr>
        <p:spPr>
          <a:xfrm>
            <a:off x="2362200" y="6050036"/>
            <a:ext cx="6705600" cy="807963"/>
          </a:xfrm>
        </p:spPr>
        <p:txBody>
          <a:bodyPr>
            <a:normAutofit fontScale="77500" lnSpcReduction="20000"/>
          </a:bodyPr>
          <a:lstStyle/>
          <a:p>
            <a:endParaRPr lang="es-CL" smtClean="0"/>
          </a:p>
          <a:p>
            <a:r>
              <a:rPr lang="es-CL" smtClean="0"/>
              <a:t>Reconocimiento </a:t>
            </a:r>
            <a:r>
              <a:rPr lang="es-CL" dirty="0"/>
              <a:t>, valoración y registro de pasivos financieros</a:t>
            </a:r>
          </a:p>
          <a:p>
            <a:endParaRPr lang="es-C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1.Conceptos y Tipos de remuneraciones.</a:t>
            </a:r>
          </a:p>
          <a:p>
            <a:r>
              <a:rPr lang="es-CL" dirty="0" smtClean="0"/>
              <a:t>En un sentido muy práctico el Término remuneración se emplea para designar la retribución económica que percibe un trabajador por sus servicios personales prestados a otra persona o empresa.</a:t>
            </a:r>
          </a:p>
          <a:p>
            <a:r>
              <a:rPr lang="es-CL" dirty="0" smtClean="0"/>
              <a:t>Desde un punto de vista más especifico, el Código del trabajo en Chile expresa que se entiende por remuneración   </a:t>
            </a:r>
            <a:r>
              <a:rPr lang="es-CL" b="1" dirty="0" smtClean="0"/>
              <a:t>las contraprestaciones en dinero y las adicionales en especies </a:t>
            </a:r>
            <a:r>
              <a:rPr lang="es-CL" b="1" dirty="0" err="1" smtClean="0"/>
              <a:t>avaluables</a:t>
            </a:r>
            <a:r>
              <a:rPr lang="es-CL" b="1" dirty="0" smtClean="0"/>
              <a:t> en dinero que debe percibir el trabajador del empleador por causas establecidas en el respectivo contrato de trabajo.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pPr marL="0" indent="0">
              <a:buNone/>
            </a:pPr>
            <a:r>
              <a:rPr lang="es-CL" u="sng" dirty="0" smtClean="0"/>
              <a:t>1.Conceptos y Tipos de </a:t>
            </a:r>
            <a:r>
              <a:rPr lang="es-CL" u="sng" dirty="0" err="1" smtClean="0"/>
              <a:t>remuneraciones.Continuación</a:t>
            </a:r>
            <a:endParaRPr lang="es-CL" u="sng" dirty="0" smtClean="0"/>
          </a:p>
          <a:p>
            <a:r>
              <a:rPr lang="es-CL" dirty="0" smtClean="0"/>
              <a:t>La definición precedente permite distinguir a los trabajadores dependientes que perciben sueldos, de los trabajadores independientes que reciben honorarios.</a:t>
            </a:r>
          </a:p>
          <a:p>
            <a:r>
              <a:rPr lang="es-CL" dirty="0" smtClean="0"/>
              <a:t>Los primeros, tienen subordinación laboral, cumplen horario preestablecido de trabajo, integran la nómina permanente del personal de la empresa y su remuneración se identifica con los conceptos de sueldos o similares.</a:t>
            </a:r>
          </a:p>
        </p:txBody>
      </p:sp>
    </p:spTree>
    <p:extLst>
      <p:ext uri="{BB962C8B-B14F-4D97-AF65-F5344CB8AC3E}">
        <p14:creationId xmlns:p14="http://schemas.microsoft.com/office/powerpoint/2010/main" val="17495343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pPr marL="0" indent="0">
              <a:buNone/>
            </a:pPr>
            <a:r>
              <a:rPr lang="es-CL" u="sng" dirty="0" smtClean="0"/>
              <a:t>2.Remuneraciones de trabajadores dependientes.</a:t>
            </a:r>
          </a:p>
          <a:p>
            <a:pPr marL="0" indent="0">
              <a:buNone/>
            </a:pPr>
            <a:endParaRPr lang="es-CL" u="sng" dirty="0" smtClean="0"/>
          </a:p>
          <a:p>
            <a:r>
              <a:rPr lang="es-CL" dirty="0" smtClean="0"/>
              <a:t>Las remuneraciones de estos trabajadores contemplan tres componentes principales, los Haberes, los Descuentos y la Remuneración líquida.</a:t>
            </a:r>
          </a:p>
          <a:p>
            <a:endParaRPr lang="es-CL" dirty="0" smtClean="0"/>
          </a:p>
          <a:p>
            <a:r>
              <a:rPr lang="es-CL" dirty="0" smtClean="0"/>
              <a:t>Los Haberes son los distintos conceptos que asumen los sueldos y distintas asignaciones que conforman la respectiva remuneración.</a:t>
            </a:r>
          </a:p>
          <a:p>
            <a:endParaRPr lang="es-CL" dirty="0" smtClean="0"/>
          </a:p>
        </p:txBody>
      </p:sp>
    </p:spTree>
    <p:extLst>
      <p:ext uri="{BB962C8B-B14F-4D97-AF65-F5344CB8AC3E}">
        <p14:creationId xmlns:p14="http://schemas.microsoft.com/office/powerpoint/2010/main" val="9181873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pPr marL="0" indent="0">
              <a:buNone/>
            </a:pPr>
            <a:r>
              <a:rPr lang="es-CL" u="sng" dirty="0" smtClean="0"/>
              <a:t>2.Remuneraciones de trabajadores dependientes.</a:t>
            </a:r>
          </a:p>
          <a:p>
            <a:pPr marL="0" indent="0">
              <a:buNone/>
            </a:pPr>
            <a:endParaRPr lang="es-CL" u="sng" dirty="0" smtClean="0"/>
          </a:p>
          <a:p>
            <a:r>
              <a:rPr lang="es-CL" dirty="0" smtClean="0"/>
              <a:t>Los descuentos  son retenciones de orden legal o bien voluntario que afectan a los haberes.</a:t>
            </a:r>
          </a:p>
          <a:p>
            <a:endParaRPr lang="es-CL" dirty="0" smtClean="0"/>
          </a:p>
          <a:p>
            <a:r>
              <a:rPr lang="es-CL" dirty="0" smtClean="0"/>
              <a:t>Y por último  la remuneración líquida corresponde a la diferencia entre Haberes menos los descuentos.</a:t>
            </a:r>
          </a:p>
        </p:txBody>
      </p:sp>
    </p:spTree>
    <p:extLst>
      <p:ext uri="{BB962C8B-B14F-4D97-AF65-F5344CB8AC3E}">
        <p14:creationId xmlns:p14="http://schemas.microsoft.com/office/powerpoint/2010/main" val="5875038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pPr marL="0" indent="0">
              <a:buNone/>
            </a:pPr>
            <a:r>
              <a:rPr lang="es-CL" u="sng" dirty="0" smtClean="0"/>
              <a:t>2.Remuneraciones de trabajadores dependientes</a:t>
            </a:r>
          </a:p>
          <a:p>
            <a:r>
              <a:rPr lang="es-CL" b="1" u="sng" dirty="0" smtClean="0"/>
              <a:t> A. Los Haberes .</a:t>
            </a:r>
          </a:p>
          <a:p>
            <a:r>
              <a:rPr lang="es-CL" dirty="0" smtClean="0"/>
              <a:t>Corresponden a las diversas denominaciones de la remuneración y a las asignaciones, todo lo cual se encuentra establecido en el contrato individual o colectivo de trabajo. Entre ellas  figuran , el sueldo y sobresueldo, las comisiones, participaciones y gratificaciones, además de las asignaciones y otros haberes de pago ocasional.</a:t>
            </a:r>
          </a:p>
        </p:txBody>
      </p:sp>
    </p:spTree>
    <p:extLst>
      <p:ext uri="{BB962C8B-B14F-4D97-AF65-F5344CB8AC3E}">
        <p14:creationId xmlns:p14="http://schemas.microsoft.com/office/powerpoint/2010/main" val="1967745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a:t>2.Remuneraciones de trabajadores dependientes</a:t>
            </a:r>
          </a:p>
          <a:p>
            <a:r>
              <a:rPr lang="es-CL" dirty="0" smtClean="0"/>
              <a:t>Siguiendo las definiciones del código del Trabajo, se entiende por.</a:t>
            </a:r>
            <a:endParaRPr lang="es-CL" dirty="0"/>
          </a:p>
          <a:p>
            <a:r>
              <a:rPr lang="es-CL" dirty="0"/>
              <a:t> </a:t>
            </a:r>
            <a:r>
              <a:rPr lang="es-CL" b="1" u="sng" dirty="0" smtClean="0"/>
              <a:t>SUELDO.</a:t>
            </a:r>
          </a:p>
          <a:p>
            <a:r>
              <a:rPr lang="es-CL" b="1" u="sng" dirty="0" smtClean="0"/>
              <a:t>Es el estipendio fijo pagado por períodos iguales y determinado en el respectivo contrato de trabajo, que recibe el empleado por la prestación de sus servicios, sin perjuicio de … los beneficios adicionales que </a:t>
            </a:r>
            <a:r>
              <a:rPr lang="es-CL" b="1" u="sng" dirty="0" err="1" smtClean="0"/>
              <a:t>sumunistrará</a:t>
            </a:r>
            <a:r>
              <a:rPr lang="es-CL" b="1" u="sng" dirty="0" smtClean="0"/>
              <a:t>  el empleador en forma de casa habitación , luz, combustible, alimento u otras prestaciones en especies o servicios.</a:t>
            </a:r>
          </a:p>
        </p:txBody>
      </p:sp>
    </p:spTree>
    <p:extLst>
      <p:ext uri="{BB962C8B-B14F-4D97-AF65-F5344CB8AC3E}">
        <p14:creationId xmlns:p14="http://schemas.microsoft.com/office/powerpoint/2010/main" val="29104615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endParaRPr lang="es-CL" u="sng" dirty="0" smtClean="0"/>
          </a:p>
          <a:p>
            <a:r>
              <a:rPr lang="es-CL" u="sng" dirty="0"/>
              <a:t>2.Remuneraciones de trabajadores dependientes</a:t>
            </a:r>
          </a:p>
          <a:p>
            <a:r>
              <a:rPr lang="es-CL" dirty="0"/>
              <a:t>Siguiendo las definiciones del código del Trabajo, se entiende por.</a:t>
            </a:r>
          </a:p>
          <a:p>
            <a:pPr marL="0" indent="0">
              <a:buNone/>
            </a:pPr>
            <a:r>
              <a:rPr lang="es-CL" dirty="0"/>
              <a:t> </a:t>
            </a:r>
            <a:r>
              <a:rPr lang="es-CL" dirty="0" smtClean="0"/>
              <a:t>   </a:t>
            </a:r>
            <a:r>
              <a:rPr lang="es-CL" b="1" u="sng" dirty="0" smtClean="0"/>
              <a:t>SUELDO BRUTO.</a:t>
            </a:r>
          </a:p>
          <a:p>
            <a:r>
              <a:rPr lang="es-CL" b="1" u="sng" dirty="0" smtClean="0"/>
              <a:t>Representa el monto total del sueldo a percibir por el empleado, antes de que se le </a:t>
            </a:r>
            <a:r>
              <a:rPr lang="es-CL" b="1" u="sng" dirty="0" err="1" smtClean="0"/>
              <a:t>efectuén</a:t>
            </a:r>
            <a:r>
              <a:rPr lang="es-CL" b="1" u="sng" dirty="0" smtClean="0"/>
              <a:t> los descuentos legales, previsionales y </a:t>
            </a:r>
            <a:r>
              <a:rPr lang="es-CL" b="1" u="sng" dirty="0" err="1" smtClean="0"/>
              <a:t>voluntarios.Vale</a:t>
            </a:r>
            <a:r>
              <a:rPr lang="es-CL" b="1" u="sng" dirty="0" smtClean="0"/>
              <a:t> decir que se trata del sueldo establecido en el contrato de trabajo, previo </a:t>
            </a:r>
            <a:r>
              <a:rPr lang="es-CL" b="1" u="sng" dirty="0" err="1" smtClean="0"/>
              <a:t>aproceder</a:t>
            </a:r>
            <a:r>
              <a:rPr lang="es-CL" b="1" u="sng" dirty="0" smtClean="0"/>
              <a:t> a la respectiva liquidación mensual.</a:t>
            </a:r>
          </a:p>
        </p:txBody>
      </p:sp>
    </p:spTree>
    <p:extLst>
      <p:ext uri="{BB962C8B-B14F-4D97-AF65-F5344CB8AC3E}">
        <p14:creationId xmlns:p14="http://schemas.microsoft.com/office/powerpoint/2010/main" val="24937422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dependientes</a:t>
            </a:r>
          </a:p>
          <a:p>
            <a:r>
              <a:rPr lang="es-CL" dirty="0"/>
              <a:t>Siguiendo las definiciones del código del Trabajo, se entiende por</a:t>
            </a:r>
            <a:r>
              <a:rPr lang="es-CL" dirty="0" smtClean="0"/>
              <a:t>.</a:t>
            </a:r>
            <a:endParaRPr lang="es-CL" dirty="0"/>
          </a:p>
          <a:p>
            <a:r>
              <a:rPr lang="es-CL" dirty="0"/>
              <a:t> </a:t>
            </a:r>
            <a:r>
              <a:rPr lang="es-CL" b="1" u="sng" dirty="0" smtClean="0"/>
              <a:t>SUELDO LIQUIDO.</a:t>
            </a:r>
          </a:p>
          <a:p>
            <a:r>
              <a:rPr lang="es-CL" b="1" u="sng" dirty="0" smtClean="0"/>
              <a:t>Es el remanente del sueldo bruto, una vez que le son efectuados los respectivos descuentos ya señalados .El sueldo líquido o neto corresponde a la suma de dinero que recibe </a:t>
            </a:r>
            <a:r>
              <a:rPr lang="es-CL" b="1" u="sng" dirty="0" err="1" smtClean="0"/>
              <a:t>via</a:t>
            </a:r>
            <a:r>
              <a:rPr lang="es-CL" b="1" u="sng" dirty="0" smtClean="0"/>
              <a:t> deposito en su cuenta corriente el trabajador.</a:t>
            </a:r>
          </a:p>
        </p:txBody>
      </p:sp>
    </p:spTree>
    <p:extLst>
      <p:ext uri="{BB962C8B-B14F-4D97-AF65-F5344CB8AC3E}">
        <p14:creationId xmlns:p14="http://schemas.microsoft.com/office/powerpoint/2010/main" val="2112138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a:t>2.Remuneraciones de trabajadores dependientes</a:t>
            </a:r>
          </a:p>
          <a:p>
            <a:r>
              <a:rPr lang="es-CL" dirty="0"/>
              <a:t>Siguiendo las definiciones del código del Trabajo, se entiende por</a:t>
            </a:r>
            <a:r>
              <a:rPr lang="es-CL" dirty="0" smtClean="0"/>
              <a:t>.</a:t>
            </a:r>
            <a:endParaRPr lang="es-CL" dirty="0"/>
          </a:p>
          <a:p>
            <a:r>
              <a:rPr lang="es-CL" dirty="0"/>
              <a:t> </a:t>
            </a:r>
            <a:r>
              <a:rPr lang="es-CL" b="1" u="sng" dirty="0" smtClean="0"/>
              <a:t>SOBRESUELDO.</a:t>
            </a:r>
          </a:p>
          <a:p>
            <a:r>
              <a:rPr lang="es-CL" b="1" u="sng" dirty="0" smtClean="0"/>
              <a:t>Es al remuneración por horas extraordinarias de trabajo que percibe el </a:t>
            </a:r>
            <a:r>
              <a:rPr lang="es-CL" b="1" u="sng" dirty="0" err="1" smtClean="0"/>
              <a:t>empleado.Se</a:t>
            </a:r>
            <a:r>
              <a:rPr lang="es-CL" b="1" u="sng" dirty="0" smtClean="0"/>
              <a:t> entiende por horas extraordinarias de trabajo, aquellas que exceden de las que legalmente deba cumplir el trabajador, 48 horas </a:t>
            </a:r>
            <a:r>
              <a:rPr lang="es-CL" b="1" u="sng" dirty="0" err="1" smtClean="0"/>
              <a:t>semananles</a:t>
            </a:r>
            <a:r>
              <a:rPr lang="es-CL" b="1" u="sng" dirty="0" smtClean="0"/>
              <a:t>, o de la pactada contractualmente, si fuese menor.</a:t>
            </a:r>
          </a:p>
          <a:p>
            <a:r>
              <a:rPr lang="es-CL" b="1" u="sng" dirty="0" smtClean="0"/>
              <a:t>Las horas extraordinarias se pagarán con un recargo del cincuenta por ciento sobre el valor estipulado en el sueldo convenido para la jornada ordinaria.</a:t>
            </a:r>
          </a:p>
        </p:txBody>
      </p:sp>
    </p:spTree>
    <p:extLst>
      <p:ext uri="{BB962C8B-B14F-4D97-AF65-F5344CB8AC3E}">
        <p14:creationId xmlns:p14="http://schemas.microsoft.com/office/powerpoint/2010/main" val="13628987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a:t>2.Remuneraciones de trabajadores dependientes</a:t>
            </a:r>
          </a:p>
          <a:p>
            <a:r>
              <a:rPr lang="es-CL" dirty="0"/>
              <a:t>Siguiendo las definiciones del código del Trabajo, se entiende por</a:t>
            </a:r>
            <a:r>
              <a:rPr lang="es-CL" dirty="0" smtClean="0"/>
              <a:t>.</a:t>
            </a:r>
            <a:endParaRPr lang="es-CL" dirty="0"/>
          </a:p>
          <a:p>
            <a:r>
              <a:rPr lang="es-CL" dirty="0"/>
              <a:t> </a:t>
            </a:r>
            <a:r>
              <a:rPr lang="es-CL" b="1" u="sng" dirty="0" smtClean="0"/>
              <a:t>COMISIÓN.</a:t>
            </a:r>
          </a:p>
          <a:p>
            <a:r>
              <a:rPr lang="es-CL" b="1" u="sng" dirty="0" smtClean="0"/>
              <a:t>Es la renta variable que percibe el empleado, en proporción a las ventas realizadas en un período </a:t>
            </a:r>
            <a:r>
              <a:rPr lang="es-CL" b="1" u="sng" dirty="0" err="1" smtClean="0"/>
              <a:t>determinado.O</a:t>
            </a:r>
            <a:r>
              <a:rPr lang="es-CL" b="1" u="sng" dirty="0" smtClean="0"/>
              <a:t> bien representa el porcentaje sobre el precio  de venta o </a:t>
            </a:r>
            <a:r>
              <a:rPr lang="es-CL" b="1" u="sng" dirty="0" err="1" smtClean="0"/>
              <a:t>com`para</a:t>
            </a:r>
            <a:r>
              <a:rPr lang="es-CL" b="1" u="sng" dirty="0" smtClean="0"/>
              <a:t>, o bien sobre el monto de otras operaciones, por ejemplo cobranzas, que el empleador materializa gracias a la colaboración del trabajador.</a:t>
            </a:r>
          </a:p>
        </p:txBody>
      </p:sp>
    </p:spTree>
    <p:extLst>
      <p:ext uri="{BB962C8B-B14F-4D97-AF65-F5344CB8AC3E}">
        <p14:creationId xmlns:p14="http://schemas.microsoft.com/office/powerpoint/2010/main" val="15785430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a:t>2.Remuneraciones de trabajadores dependientes</a:t>
            </a:r>
          </a:p>
          <a:p>
            <a:r>
              <a:rPr lang="es-CL" dirty="0"/>
              <a:t>Siguiendo las definiciones del código del Trabajo, se entiende por</a:t>
            </a:r>
            <a:r>
              <a:rPr lang="es-CL" dirty="0" smtClean="0"/>
              <a:t>.</a:t>
            </a:r>
            <a:endParaRPr lang="es-CL" dirty="0"/>
          </a:p>
          <a:p>
            <a:r>
              <a:rPr lang="es-CL" dirty="0"/>
              <a:t> </a:t>
            </a:r>
            <a:r>
              <a:rPr lang="es-CL" b="1" u="sng" dirty="0" smtClean="0"/>
              <a:t>PARTICIPACIÓN.</a:t>
            </a:r>
          </a:p>
          <a:p>
            <a:r>
              <a:rPr lang="es-CL" b="1" u="sng" dirty="0" smtClean="0"/>
              <a:t>Representa aquella proporción sobre las utilidades de la empresa que puede llegar a percibir un empleado. Es de carácter eminentemente contractual , vale decir debe estar claramente estipulado en el respectivo contrato de trabajo. Puede comprender solo a una o mas secciones dela empresa misma.</a:t>
            </a:r>
          </a:p>
        </p:txBody>
      </p:sp>
    </p:spTree>
    <p:extLst>
      <p:ext uri="{BB962C8B-B14F-4D97-AF65-F5344CB8AC3E}">
        <p14:creationId xmlns:p14="http://schemas.microsoft.com/office/powerpoint/2010/main" val="23750589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a:t>2.Remuneraciones de trabajadores dependientes</a:t>
            </a:r>
          </a:p>
          <a:p>
            <a:r>
              <a:rPr lang="es-CL" dirty="0"/>
              <a:t>Siguiendo las definiciones del código del Trabajo, se entiende por</a:t>
            </a:r>
            <a:r>
              <a:rPr lang="es-CL" dirty="0" smtClean="0"/>
              <a:t>.</a:t>
            </a:r>
            <a:endParaRPr lang="es-CL" dirty="0"/>
          </a:p>
          <a:p>
            <a:r>
              <a:rPr lang="es-CL" dirty="0"/>
              <a:t> </a:t>
            </a:r>
            <a:r>
              <a:rPr lang="es-CL" b="1" u="sng" dirty="0" smtClean="0"/>
              <a:t>GRATIFICACIÓN.</a:t>
            </a:r>
          </a:p>
          <a:p>
            <a:r>
              <a:rPr lang="es-CL" b="1" u="sng" dirty="0" smtClean="0"/>
              <a:t>Corresponde a la parte de las utilidades  con que </a:t>
            </a:r>
            <a:r>
              <a:rPr lang="es-CL" b="1" u="sng" dirty="0" err="1" smtClean="0"/>
              <a:t>que</a:t>
            </a:r>
            <a:r>
              <a:rPr lang="es-CL" b="1" u="sng" dirty="0" smtClean="0"/>
              <a:t> el empleador beneficia el sueldo del </a:t>
            </a:r>
            <a:r>
              <a:rPr lang="es-CL" b="1" u="sng" dirty="0" err="1" smtClean="0"/>
              <a:t>trabajdor.Estas</a:t>
            </a:r>
            <a:r>
              <a:rPr lang="es-CL" b="1" u="sng" dirty="0" smtClean="0"/>
              <a:t> pueden ser de tres tipos, la Legal, y que esta establecida en las disposiciones legales, Contractual, que es la acordada </a:t>
            </a:r>
            <a:r>
              <a:rPr lang="es-CL" b="1" u="sng" dirty="0" err="1" smtClean="0"/>
              <a:t>enter</a:t>
            </a:r>
            <a:r>
              <a:rPr lang="es-CL" b="1" u="sng" dirty="0" smtClean="0"/>
              <a:t> las partes, y por último la voluntaria. Que es otorgada por la empresa voluntariamente.</a:t>
            </a:r>
          </a:p>
        </p:txBody>
      </p:sp>
    </p:spTree>
    <p:extLst>
      <p:ext uri="{BB962C8B-B14F-4D97-AF65-F5344CB8AC3E}">
        <p14:creationId xmlns:p14="http://schemas.microsoft.com/office/powerpoint/2010/main" val="39504220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dependientes</a:t>
            </a:r>
          </a:p>
          <a:p>
            <a:r>
              <a:rPr lang="es-CL" dirty="0"/>
              <a:t>Siguiendo las definiciones del código del Trabajo, se entiende por</a:t>
            </a:r>
            <a:r>
              <a:rPr lang="es-CL" dirty="0" smtClean="0"/>
              <a:t>.</a:t>
            </a:r>
            <a:endParaRPr lang="es-CL" dirty="0"/>
          </a:p>
          <a:p>
            <a:r>
              <a:rPr lang="es-CL" dirty="0"/>
              <a:t> </a:t>
            </a:r>
            <a:r>
              <a:rPr lang="es-CL" dirty="0" smtClean="0"/>
              <a:t>Adicionalmente, existen otros Haberes de tipo ocasional como los bonos, aguinaldos o premios, los que pueden ser de carácter contractual o voluntario.</a:t>
            </a:r>
            <a:endParaRPr lang="es-CL" b="1" u="sng" dirty="0" smtClean="0"/>
          </a:p>
        </p:txBody>
      </p:sp>
    </p:spTree>
    <p:extLst>
      <p:ext uri="{BB962C8B-B14F-4D97-AF65-F5344CB8AC3E}">
        <p14:creationId xmlns:p14="http://schemas.microsoft.com/office/powerpoint/2010/main" val="40509319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dependientes</a:t>
            </a:r>
          </a:p>
          <a:p>
            <a:r>
              <a:rPr lang="es-CL" dirty="0"/>
              <a:t>Siguiendo las definiciones del código del Trabajo, se entiende por</a:t>
            </a:r>
            <a:r>
              <a:rPr lang="es-CL" dirty="0" smtClean="0"/>
              <a:t>.</a:t>
            </a:r>
            <a:endParaRPr lang="es-CL" dirty="0"/>
          </a:p>
          <a:p>
            <a:r>
              <a:rPr lang="es-CL" dirty="0" smtClean="0"/>
              <a:t>Finalmente, están las asignaciones, las cuales forman parte de los Haberes., pero  no constituyen remuneración para los efectos de descuentos impositivos ni previsionales según disposiciones del Código del Trabajo y leyes tributarias.</a:t>
            </a:r>
            <a:endParaRPr lang="es-CL" b="1" u="sng" dirty="0" smtClean="0"/>
          </a:p>
        </p:txBody>
      </p:sp>
    </p:spTree>
    <p:extLst>
      <p:ext uri="{BB962C8B-B14F-4D97-AF65-F5344CB8AC3E}">
        <p14:creationId xmlns:p14="http://schemas.microsoft.com/office/powerpoint/2010/main" val="13267961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dependientes</a:t>
            </a:r>
          </a:p>
          <a:p>
            <a:r>
              <a:rPr lang="es-CL" dirty="0"/>
              <a:t>Siguiendo las definiciones del código del Trabajo, se entiende por</a:t>
            </a:r>
            <a:r>
              <a:rPr lang="es-CL" dirty="0" smtClean="0"/>
              <a:t>.</a:t>
            </a:r>
            <a:endParaRPr lang="es-CL" dirty="0"/>
          </a:p>
          <a:p>
            <a:r>
              <a:rPr lang="es-CL" dirty="0" smtClean="0"/>
              <a:t>Al respecto las más recurrentes son , </a:t>
            </a:r>
            <a:r>
              <a:rPr lang="es-CL" b="1" dirty="0" smtClean="0"/>
              <a:t>asignación de movilización, asignación de pérdida de caja, de desgaste de herramientas y de colación. Se incluyen también los viáticos, las asignaciones familiares e indemnizaciones por anos de servicio.</a:t>
            </a:r>
            <a:endParaRPr lang="es-CL" b="1" u="sng" dirty="0" smtClean="0"/>
          </a:p>
        </p:txBody>
      </p:sp>
    </p:spTree>
    <p:extLst>
      <p:ext uri="{BB962C8B-B14F-4D97-AF65-F5344CB8AC3E}">
        <p14:creationId xmlns:p14="http://schemas.microsoft.com/office/powerpoint/2010/main" val="11490346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a:t>2.Remuneraciones de trabajadores dependientes</a:t>
            </a:r>
          </a:p>
          <a:p>
            <a:r>
              <a:rPr lang="es-CL" dirty="0"/>
              <a:t>Siguiendo las definiciones del código del Trabajo, se entiende por</a:t>
            </a:r>
            <a:r>
              <a:rPr lang="es-CL" dirty="0" smtClean="0"/>
              <a:t>.</a:t>
            </a:r>
            <a:endParaRPr lang="es-CL" dirty="0"/>
          </a:p>
          <a:p>
            <a:r>
              <a:rPr lang="es-CL" dirty="0" smtClean="0"/>
              <a:t>La remuneración se pacta por períodos diarios, semanales o mensuales, siendo esté último el más usado, puede ser fija o variable dependiendo si los componentes son constantes o fluctuantes de un período a otro, y , puede existir una parte  de la misma que sea imponible o tributable , y otra exenta .</a:t>
            </a:r>
            <a:endParaRPr lang="es-CL" b="1" u="sng" dirty="0" smtClean="0"/>
          </a:p>
        </p:txBody>
      </p:sp>
    </p:spTree>
    <p:extLst>
      <p:ext uri="{BB962C8B-B14F-4D97-AF65-F5344CB8AC3E}">
        <p14:creationId xmlns:p14="http://schemas.microsoft.com/office/powerpoint/2010/main" val="18657306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dependientes</a:t>
            </a:r>
          </a:p>
          <a:p>
            <a:r>
              <a:rPr lang="es-CL" dirty="0"/>
              <a:t>Siguiendo las definiciones del código del Trabajo, se entiende por</a:t>
            </a:r>
            <a:r>
              <a:rPr lang="es-CL" dirty="0" smtClean="0"/>
              <a:t>.</a:t>
            </a:r>
            <a:endParaRPr lang="es-CL" dirty="0"/>
          </a:p>
          <a:p>
            <a:r>
              <a:rPr lang="es-CL" dirty="0" smtClean="0"/>
              <a:t>En lo particular la legislación chilena dispone que la remuneración pactada no debe ser inferior al ingreso mínimo mensual . El monto actual es de $326.500 brutos.</a:t>
            </a:r>
            <a:endParaRPr lang="es-CL" b="1" u="sng" dirty="0" smtClean="0"/>
          </a:p>
        </p:txBody>
      </p:sp>
    </p:spTree>
    <p:extLst>
      <p:ext uri="{BB962C8B-B14F-4D97-AF65-F5344CB8AC3E}">
        <p14:creationId xmlns:p14="http://schemas.microsoft.com/office/powerpoint/2010/main" val="7006744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smtClean="0"/>
              <a:t>B. LOS DESCUENTOS.</a:t>
            </a:r>
          </a:p>
          <a:p>
            <a:r>
              <a:rPr lang="es-CL" dirty="0" smtClean="0"/>
              <a:t>Los Descuentos corresponden a retenciones que el empleador efectúa alas remuneraciones de los trabajadores en cumplimiento de disposiciones legales, o bien producto de acuerdos mutuos.</a:t>
            </a:r>
          </a:p>
          <a:p>
            <a:endParaRPr lang="es-CL" u="sng" dirty="0"/>
          </a:p>
        </p:txBody>
      </p:sp>
    </p:spTree>
    <p:extLst>
      <p:ext uri="{BB962C8B-B14F-4D97-AF65-F5344CB8AC3E}">
        <p14:creationId xmlns:p14="http://schemas.microsoft.com/office/powerpoint/2010/main" val="28612900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a:t>2.Remuneraciones de trabajadores </a:t>
            </a:r>
            <a:r>
              <a:rPr lang="es-CL" u="sng" dirty="0" smtClean="0"/>
              <a:t>dependientes</a:t>
            </a:r>
          </a:p>
          <a:p>
            <a:r>
              <a:rPr lang="es-CL" u="sng" dirty="0" smtClean="0"/>
              <a:t>B. LOS DESCUENTOS.</a:t>
            </a:r>
          </a:p>
          <a:p>
            <a:r>
              <a:rPr lang="es-CL" dirty="0" smtClean="0"/>
              <a:t>Los Descuentos Legales son de carácter obligatorio y están destinados a financiar los descuentos previsionales, al pago de impuestos y al cumplimiento de retenciones judiciales en favor de la familia del trabajador.</a:t>
            </a:r>
          </a:p>
          <a:p>
            <a:r>
              <a:rPr lang="es-CL" dirty="0" smtClean="0"/>
              <a:t>Los descuentos por mutuo acuerdo o descuentos voluntarios, por su parte, son aquellos aceptados libremente por el empleador y el trabajador.</a:t>
            </a:r>
            <a:endParaRPr lang="es-CL" dirty="0"/>
          </a:p>
        </p:txBody>
      </p:sp>
    </p:spTree>
    <p:extLst>
      <p:ext uri="{BB962C8B-B14F-4D97-AF65-F5344CB8AC3E}">
        <p14:creationId xmlns:p14="http://schemas.microsoft.com/office/powerpoint/2010/main" val="429196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B. LOS DESCUENTOS.</a:t>
            </a:r>
          </a:p>
          <a:p>
            <a:endParaRPr lang="es-CL" u="sng" dirty="0"/>
          </a:p>
        </p:txBody>
      </p:sp>
      <p:graphicFrame>
        <p:nvGraphicFramePr>
          <p:cNvPr id="4" name="3 Tabla"/>
          <p:cNvGraphicFramePr>
            <a:graphicFrameLocks noGrp="1"/>
          </p:cNvGraphicFramePr>
          <p:nvPr>
            <p:extLst>
              <p:ext uri="{D42A27DB-BD31-4B8C-83A1-F6EECF244321}">
                <p14:modId xmlns:p14="http://schemas.microsoft.com/office/powerpoint/2010/main" val="1426437615"/>
              </p:ext>
            </p:extLst>
          </p:nvPr>
        </p:nvGraphicFramePr>
        <p:xfrm>
          <a:off x="0" y="2204865"/>
          <a:ext cx="9036496" cy="4666829"/>
        </p:xfrm>
        <a:graphic>
          <a:graphicData uri="http://schemas.openxmlformats.org/drawingml/2006/table">
            <a:tbl>
              <a:tblPr firstRow="1" bandRow="1">
                <a:tableStyleId>{5C22544A-7EE6-4342-B048-85BDC9FD1C3A}</a:tableStyleId>
              </a:tblPr>
              <a:tblGrid>
                <a:gridCol w="2259124"/>
                <a:gridCol w="2259124"/>
                <a:gridCol w="2259124"/>
                <a:gridCol w="2259124"/>
              </a:tblGrid>
              <a:tr h="1075557">
                <a:tc>
                  <a:txBody>
                    <a:bodyPr/>
                    <a:lstStyle/>
                    <a:p>
                      <a:endParaRPr lang="es-ES" dirty="0"/>
                    </a:p>
                  </a:txBody>
                  <a:tcPr/>
                </a:tc>
                <a:tc>
                  <a:txBody>
                    <a:bodyPr/>
                    <a:lstStyle/>
                    <a:p>
                      <a:r>
                        <a:rPr lang="es-ES" dirty="0" smtClean="0">
                          <a:solidFill>
                            <a:schemeClr val="tx1"/>
                          </a:solidFill>
                        </a:rPr>
                        <a:t>Previsional</a:t>
                      </a:r>
                      <a:endParaRPr lang="es-ES" dirty="0">
                        <a:solidFill>
                          <a:schemeClr val="tx1"/>
                        </a:solidFill>
                      </a:endParaRPr>
                    </a:p>
                  </a:txBody>
                  <a:tcPr/>
                </a:tc>
                <a:tc>
                  <a:txBody>
                    <a:bodyPr/>
                    <a:lstStyle/>
                    <a:p>
                      <a:r>
                        <a:rPr lang="es-ES" dirty="0" smtClean="0">
                          <a:solidFill>
                            <a:schemeClr val="tx1"/>
                          </a:solidFill>
                        </a:rPr>
                        <a:t>Fondo de Pensiones</a:t>
                      </a:r>
                    </a:p>
                    <a:p>
                      <a:r>
                        <a:rPr lang="es-ES" dirty="0" smtClean="0">
                          <a:solidFill>
                            <a:schemeClr val="tx1"/>
                          </a:solidFill>
                        </a:rPr>
                        <a:t>Seguro Invalidez</a:t>
                      </a:r>
                    </a:p>
                    <a:p>
                      <a:r>
                        <a:rPr lang="es-ES" dirty="0" smtClean="0">
                          <a:solidFill>
                            <a:schemeClr val="tx1"/>
                          </a:solidFill>
                        </a:rPr>
                        <a:t>Fondo de Salud</a:t>
                      </a:r>
                      <a:endParaRPr lang="es-ES" dirty="0">
                        <a:solidFill>
                          <a:schemeClr val="tx1"/>
                        </a:solidFill>
                      </a:endParaRPr>
                    </a:p>
                  </a:txBody>
                  <a:tcPr/>
                </a:tc>
                <a:tc>
                  <a:txBody>
                    <a:bodyPr/>
                    <a:lstStyle/>
                    <a:p>
                      <a:endParaRPr lang="es-ES"/>
                    </a:p>
                  </a:txBody>
                  <a:tcPr/>
                </a:tc>
              </a:tr>
              <a:tr h="715516">
                <a:tc>
                  <a:txBody>
                    <a:bodyPr/>
                    <a:lstStyle/>
                    <a:p>
                      <a:r>
                        <a:rPr lang="es-ES" b="1" dirty="0" smtClean="0"/>
                        <a:t>Descuentos Legales</a:t>
                      </a:r>
                      <a:endParaRPr lang="es-ES" b="1" dirty="0"/>
                    </a:p>
                  </a:txBody>
                  <a:tcPr/>
                </a:tc>
                <a:tc>
                  <a:txBody>
                    <a:bodyPr/>
                    <a:lstStyle/>
                    <a:p>
                      <a:endParaRPr lang="es-ES"/>
                    </a:p>
                  </a:txBody>
                  <a:tcPr/>
                </a:tc>
                <a:tc>
                  <a:txBody>
                    <a:bodyPr/>
                    <a:lstStyle/>
                    <a:p>
                      <a:endParaRPr lang="es-ES"/>
                    </a:p>
                  </a:txBody>
                  <a:tcPr/>
                </a:tc>
                <a:tc>
                  <a:txBody>
                    <a:bodyPr/>
                    <a:lstStyle/>
                    <a:p>
                      <a:endParaRPr lang="es-ES"/>
                    </a:p>
                  </a:txBody>
                  <a:tcPr/>
                </a:tc>
              </a:tr>
              <a:tr h="729208">
                <a:tc>
                  <a:txBody>
                    <a:bodyPr/>
                    <a:lstStyle/>
                    <a:p>
                      <a:endParaRPr lang="es-ES"/>
                    </a:p>
                  </a:txBody>
                  <a:tcPr/>
                </a:tc>
                <a:tc>
                  <a:txBody>
                    <a:bodyPr/>
                    <a:lstStyle/>
                    <a:p>
                      <a:r>
                        <a:rPr lang="es-ES" b="1" dirty="0" smtClean="0"/>
                        <a:t>Impuestos</a:t>
                      </a:r>
                      <a:endParaRPr lang="es-ES" b="1" dirty="0"/>
                    </a:p>
                  </a:txBody>
                  <a:tcPr/>
                </a:tc>
                <a:tc>
                  <a:txBody>
                    <a:bodyPr/>
                    <a:lstStyle/>
                    <a:p>
                      <a:r>
                        <a:rPr lang="es-ES" b="1" dirty="0" smtClean="0"/>
                        <a:t>Impuesto Único a la Renta</a:t>
                      </a:r>
                      <a:endParaRPr lang="es-ES" b="1" dirty="0"/>
                    </a:p>
                  </a:txBody>
                  <a:tcPr/>
                </a:tc>
                <a:tc>
                  <a:txBody>
                    <a:bodyPr/>
                    <a:lstStyle/>
                    <a:p>
                      <a:endParaRPr lang="es-ES"/>
                    </a:p>
                  </a:txBody>
                  <a:tcPr/>
                </a:tc>
              </a:tr>
              <a:tr h="715516">
                <a:tc>
                  <a:txBody>
                    <a:bodyPr/>
                    <a:lstStyle/>
                    <a:p>
                      <a:endParaRPr lang="es-ES"/>
                    </a:p>
                  </a:txBody>
                  <a:tcPr/>
                </a:tc>
                <a:tc>
                  <a:txBody>
                    <a:bodyPr/>
                    <a:lstStyle/>
                    <a:p>
                      <a:endParaRPr lang="es-ES" dirty="0"/>
                    </a:p>
                  </a:txBody>
                  <a:tcPr/>
                </a:tc>
                <a:tc>
                  <a:txBody>
                    <a:bodyPr/>
                    <a:lstStyle/>
                    <a:p>
                      <a:endParaRPr lang="es-ES"/>
                    </a:p>
                  </a:txBody>
                  <a:tcPr/>
                </a:tc>
                <a:tc>
                  <a:txBody>
                    <a:bodyPr/>
                    <a:lstStyle/>
                    <a:p>
                      <a:endParaRPr lang="es-ES" dirty="0"/>
                    </a:p>
                  </a:txBody>
                  <a:tcPr/>
                </a:tc>
              </a:tr>
              <a:tr h="715516">
                <a:tc>
                  <a:txBody>
                    <a:bodyPr/>
                    <a:lstStyle/>
                    <a:p>
                      <a:endParaRPr lang="es-ES"/>
                    </a:p>
                  </a:txBody>
                  <a:tcPr/>
                </a:tc>
                <a:tc>
                  <a:txBody>
                    <a:bodyPr/>
                    <a:lstStyle/>
                    <a:p>
                      <a:r>
                        <a:rPr lang="es-ES" b="1" dirty="0" smtClean="0"/>
                        <a:t>Judiciales</a:t>
                      </a:r>
                      <a:endParaRPr lang="es-ES" b="1" dirty="0"/>
                    </a:p>
                  </a:txBody>
                  <a:tcPr/>
                </a:tc>
                <a:tc>
                  <a:txBody>
                    <a:bodyPr/>
                    <a:lstStyle/>
                    <a:p>
                      <a:r>
                        <a:rPr lang="es-ES" b="1" dirty="0" smtClean="0"/>
                        <a:t>Retenciones Judiciales</a:t>
                      </a:r>
                      <a:endParaRPr lang="es-ES" b="1" dirty="0"/>
                    </a:p>
                  </a:txBody>
                  <a:tcPr/>
                </a:tc>
                <a:tc>
                  <a:txBody>
                    <a:bodyPr/>
                    <a:lstStyle/>
                    <a:p>
                      <a:endParaRPr lang="es-ES"/>
                    </a:p>
                  </a:txBody>
                  <a:tcPr/>
                </a:tc>
              </a:tr>
              <a:tr h="715516">
                <a:tc>
                  <a:txBody>
                    <a:bodyPr/>
                    <a:lstStyle/>
                    <a:p>
                      <a:endParaRPr lang="es-ES"/>
                    </a:p>
                  </a:txBody>
                  <a:tcPr/>
                </a:tc>
                <a:tc>
                  <a:txBody>
                    <a:bodyPr/>
                    <a:lstStyle/>
                    <a:p>
                      <a:endParaRPr lang="es-ES"/>
                    </a:p>
                  </a:txBody>
                  <a:tcPr/>
                </a:tc>
                <a:tc>
                  <a:txBody>
                    <a:bodyPr/>
                    <a:lstStyle/>
                    <a:p>
                      <a:endParaRPr lang="es-ES"/>
                    </a:p>
                  </a:txBody>
                  <a:tcPr/>
                </a:tc>
                <a:tc>
                  <a:txBody>
                    <a:bodyPr/>
                    <a:lstStyle/>
                    <a:p>
                      <a:endParaRPr lang="es-ES" dirty="0"/>
                    </a:p>
                  </a:txBody>
                  <a:tcPr/>
                </a:tc>
              </a:tr>
            </a:tbl>
          </a:graphicData>
        </a:graphic>
      </p:graphicFrame>
    </p:spTree>
    <p:extLst>
      <p:ext uri="{BB962C8B-B14F-4D97-AF65-F5344CB8AC3E}">
        <p14:creationId xmlns:p14="http://schemas.microsoft.com/office/powerpoint/2010/main" val="31851643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B. LOS DESCUENTOS.</a:t>
            </a:r>
          </a:p>
          <a:p>
            <a:endParaRPr lang="es-CL" u="sng" dirty="0"/>
          </a:p>
        </p:txBody>
      </p:sp>
      <p:graphicFrame>
        <p:nvGraphicFramePr>
          <p:cNvPr id="4" name="3 Tabla"/>
          <p:cNvGraphicFramePr>
            <a:graphicFrameLocks noGrp="1"/>
          </p:cNvGraphicFramePr>
          <p:nvPr>
            <p:extLst>
              <p:ext uri="{D42A27DB-BD31-4B8C-83A1-F6EECF244321}">
                <p14:modId xmlns:p14="http://schemas.microsoft.com/office/powerpoint/2010/main" val="109612265"/>
              </p:ext>
            </p:extLst>
          </p:nvPr>
        </p:nvGraphicFramePr>
        <p:xfrm>
          <a:off x="251520" y="2204865"/>
          <a:ext cx="8640960" cy="4335389"/>
        </p:xfrm>
        <a:graphic>
          <a:graphicData uri="http://schemas.openxmlformats.org/drawingml/2006/table">
            <a:tbl>
              <a:tblPr firstRow="1" bandRow="1">
                <a:tableStyleId>{5C22544A-7EE6-4342-B048-85BDC9FD1C3A}</a:tableStyleId>
              </a:tblPr>
              <a:tblGrid>
                <a:gridCol w="2880320"/>
                <a:gridCol w="2880320"/>
                <a:gridCol w="2880320"/>
              </a:tblGrid>
              <a:tr h="1075557">
                <a:tc>
                  <a:txBody>
                    <a:bodyPr/>
                    <a:lstStyle/>
                    <a:p>
                      <a:endParaRPr lang="es-ES" dirty="0"/>
                    </a:p>
                  </a:txBody>
                  <a:tcPr/>
                </a:tc>
                <a:tc>
                  <a:txBody>
                    <a:bodyPr/>
                    <a:lstStyle/>
                    <a:p>
                      <a:r>
                        <a:rPr lang="es-ES" dirty="0" smtClean="0">
                          <a:solidFill>
                            <a:schemeClr val="tx1"/>
                          </a:solidFill>
                        </a:rPr>
                        <a:t>Anticipos</a:t>
                      </a:r>
                      <a:r>
                        <a:rPr lang="es-ES" baseline="0" dirty="0" smtClean="0">
                          <a:solidFill>
                            <a:schemeClr val="tx1"/>
                          </a:solidFill>
                        </a:rPr>
                        <a:t> de sueldos y préstamos</a:t>
                      </a:r>
                      <a:endParaRPr lang="es-ES" dirty="0">
                        <a:solidFill>
                          <a:schemeClr val="tx1"/>
                        </a:solidFill>
                      </a:endParaRPr>
                    </a:p>
                  </a:txBody>
                  <a:tcPr/>
                </a:tc>
                <a:tc>
                  <a:txBody>
                    <a:bodyPr/>
                    <a:lstStyle/>
                    <a:p>
                      <a:endParaRPr lang="es-ES" dirty="0">
                        <a:solidFill>
                          <a:schemeClr val="tx1"/>
                        </a:solidFill>
                      </a:endParaRPr>
                    </a:p>
                  </a:txBody>
                  <a:tcPr/>
                </a:tc>
              </a:tr>
              <a:tr h="715516">
                <a:tc>
                  <a:txBody>
                    <a:bodyPr/>
                    <a:lstStyle/>
                    <a:p>
                      <a:r>
                        <a:rPr lang="es-ES" b="1" dirty="0" smtClean="0"/>
                        <a:t>Descuentos Voluntarios</a:t>
                      </a:r>
                      <a:endParaRPr lang="es-ES" b="1" dirty="0"/>
                    </a:p>
                  </a:txBody>
                  <a:tcPr/>
                </a:tc>
                <a:tc>
                  <a:txBody>
                    <a:bodyPr/>
                    <a:lstStyle/>
                    <a:p>
                      <a:endParaRPr lang="es-ES"/>
                    </a:p>
                  </a:txBody>
                  <a:tcPr/>
                </a:tc>
                <a:tc>
                  <a:txBody>
                    <a:bodyPr/>
                    <a:lstStyle/>
                    <a:p>
                      <a:endParaRPr lang="es-ES"/>
                    </a:p>
                  </a:txBody>
                  <a:tcPr/>
                </a:tc>
              </a:tr>
              <a:tr h="729208">
                <a:tc>
                  <a:txBody>
                    <a:bodyPr/>
                    <a:lstStyle/>
                    <a:p>
                      <a:endParaRPr lang="es-ES"/>
                    </a:p>
                  </a:txBody>
                  <a:tcPr/>
                </a:tc>
                <a:tc>
                  <a:txBody>
                    <a:bodyPr/>
                    <a:lstStyle/>
                    <a:p>
                      <a:r>
                        <a:rPr lang="es-ES" b="1" dirty="0" smtClean="0"/>
                        <a:t>Cuotas</a:t>
                      </a:r>
                      <a:r>
                        <a:rPr lang="es-ES" b="1" baseline="0" dirty="0" smtClean="0"/>
                        <a:t> sindicales, cuotas del bienestar, dividendo de vivienda</a:t>
                      </a:r>
                      <a:endParaRPr lang="es-ES" b="1" dirty="0"/>
                    </a:p>
                  </a:txBody>
                  <a:tcPr/>
                </a:tc>
                <a:tc>
                  <a:txBody>
                    <a:bodyPr/>
                    <a:lstStyle/>
                    <a:p>
                      <a:endParaRPr lang="es-ES" b="1" dirty="0"/>
                    </a:p>
                  </a:txBody>
                  <a:tcPr/>
                </a:tc>
              </a:tr>
              <a:tr h="715516">
                <a:tc>
                  <a:txBody>
                    <a:bodyPr/>
                    <a:lstStyle/>
                    <a:p>
                      <a:endParaRPr lang="es-ES"/>
                    </a:p>
                  </a:txBody>
                  <a:tcPr/>
                </a:tc>
                <a:tc>
                  <a:txBody>
                    <a:bodyPr/>
                    <a:lstStyle/>
                    <a:p>
                      <a:endParaRPr lang="es-ES" dirty="0"/>
                    </a:p>
                  </a:txBody>
                  <a:tcPr/>
                </a:tc>
                <a:tc>
                  <a:txBody>
                    <a:bodyPr/>
                    <a:lstStyle/>
                    <a:p>
                      <a:endParaRPr lang="es-ES"/>
                    </a:p>
                  </a:txBody>
                  <a:tcPr/>
                </a:tc>
              </a:tr>
              <a:tr h="715516">
                <a:tc>
                  <a:txBody>
                    <a:bodyPr/>
                    <a:lstStyle/>
                    <a:p>
                      <a:endParaRPr lang="es-ES"/>
                    </a:p>
                  </a:txBody>
                  <a:tcPr/>
                </a:tc>
                <a:tc>
                  <a:txBody>
                    <a:bodyPr/>
                    <a:lstStyle/>
                    <a:p>
                      <a:r>
                        <a:rPr lang="es-ES" b="1" dirty="0" smtClean="0"/>
                        <a:t>Otros</a:t>
                      </a:r>
                      <a:r>
                        <a:rPr lang="es-ES" b="1" baseline="0" dirty="0" smtClean="0"/>
                        <a:t> descuentos voluntarios, ejemplo cuota de fiesta de navidad</a:t>
                      </a:r>
                      <a:endParaRPr lang="es-ES" b="1" dirty="0"/>
                    </a:p>
                  </a:txBody>
                  <a:tcPr/>
                </a:tc>
                <a:tc>
                  <a:txBody>
                    <a:bodyPr/>
                    <a:lstStyle/>
                    <a:p>
                      <a:endParaRPr lang="es-ES" b="1" dirty="0"/>
                    </a:p>
                  </a:txBody>
                  <a:tcPr/>
                </a:tc>
              </a:tr>
            </a:tbl>
          </a:graphicData>
        </a:graphic>
      </p:graphicFrame>
    </p:spTree>
    <p:extLst>
      <p:ext uri="{BB962C8B-B14F-4D97-AF65-F5344CB8AC3E}">
        <p14:creationId xmlns:p14="http://schemas.microsoft.com/office/powerpoint/2010/main" val="6559651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C</a:t>
            </a:r>
            <a:r>
              <a:rPr lang="es-CL" u="sng" dirty="0" smtClean="0"/>
              <a:t>. LOS DESCUENTOS PREVISIONALES.</a:t>
            </a:r>
          </a:p>
          <a:p>
            <a:r>
              <a:rPr lang="es-CL" dirty="0" smtClean="0"/>
              <a:t>Los Descuentos o cotizaciones previsionales están dirigidos a la protección social del trabajador y de su grupo familiar, cónyuge , </a:t>
            </a:r>
            <a:r>
              <a:rPr lang="es-CL" dirty="0"/>
              <a:t>h</a:t>
            </a:r>
            <a:r>
              <a:rPr lang="es-CL" dirty="0" smtClean="0"/>
              <a:t>ijos y padres cuándo estos han sido reconocidos como carga familiar. Lo anterior  mediante aportes al fondo de pensiones, al fondo de salud y a un seguro de supervivencia.</a:t>
            </a:r>
            <a:endParaRPr lang="es-CL" dirty="0"/>
          </a:p>
        </p:txBody>
      </p:sp>
    </p:spTree>
    <p:extLst>
      <p:ext uri="{BB962C8B-B14F-4D97-AF65-F5344CB8AC3E}">
        <p14:creationId xmlns:p14="http://schemas.microsoft.com/office/powerpoint/2010/main" val="12875898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C</a:t>
            </a:r>
            <a:r>
              <a:rPr lang="es-CL" u="sng" dirty="0" smtClean="0"/>
              <a:t>. LOS DESCUENTOS PREVISIONALES.</a:t>
            </a:r>
          </a:p>
          <a:p>
            <a:r>
              <a:rPr lang="es-CL" dirty="0" smtClean="0"/>
              <a:t>El fondo de pensiones está destinado a la acumulación de los aportes mensuales del trabajador con el objeto de que este pueda disponer de una pensión de jubilación, al cumplir 60 anos la mujer y 65 anos el hombre.</a:t>
            </a:r>
            <a:endParaRPr lang="es-CL" dirty="0"/>
          </a:p>
        </p:txBody>
      </p:sp>
    </p:spTree>
    <p:extLst>
      <p:ext uri="{BB962C8B-B14F-4D97-AF65-F5344CB8AC3E}">
        <p14:creationId xmlns:p14="http://schemas.microsoft.com/office/powerpoint/2010/main" val="4476969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C</a:t>
            </a:r>
            <a:r>
              <a:rPr lang="es-CL" u="sng" dirty="0" smtClean="0"/>
              <a:t>. LOS DESCUENTOS PREVISIONALES.</a:t>
            </a:r>
          </a:p>
          <a:p>
            <a:r>
              <a:rPr lang="es-CL" dirty="0" smtClean="0"/>
              <a:t>El fondo de salud le permite el acceso a los beneficios de salud para sí mismo y los miembros de su familia.</a:t>
            </a:r>
          </a:p>
          <a:p>
            <a:r>
              <a:rPr lang="es-CL" dirty="0" smtClean="0"/>
              <a:t>Y por otra parte el seguro de supervivencia le otorga subsidios o pensiones en caso  de incapacidades originadas por accidentes.</a:t>
            </a:r>
            <a:endParaRPr lang="es-CL" dirty="0"/>
          </a:p>
        </p:txBody>
      </p:sp>
    </p:spTree>
    <p:extLst>
      <p:ext uri="{BB962C8B-B14F-4D97-AF65-F5344CB8AC3E}">
        <p14:creationId xmlns:p14="http://schemas.microsoft.com/office/powerpoint/2010/main" val="31980246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a:t>2.Remuneraciones de trabajadores </a:t>
            </a:r>
            <a:r>
              <a:rPr lang="es-CL" u="sng" dirty="0" smtClean="0"/>
              <a:t>dependientes</a:t>
            </a:r>
          </a:p>
          <a:p>
            <a:r>
              <a:rPr lang="es-CL" u="sng" dirty="0"/>
              <a:t>C</a:t>
            </a:r>
            <a:r>
              <a:rPr lang="es-CL" u="sng" dirty="0" smtClean="0"/>
              <a:t>. LOS DESCUENTOS PREVISIONALES.</a:t>
            </a:r>
          </a:p>
          <a:p>
            <a:r>
              <a:rPr lang="es-CL" dirty="0" smtClean="0"/>
              <a:t>Estos descuentos se efectúan sobre la remuneración imponible del trabajador ,es decir</a:t>
            </a:r>
            <a:r>
              <a:rPr lang="es-CL" dirty="0"/>
              <a:t>,</a:t>
            </a:r>
            <a:r>
              <a:rPr lang="es-CL" dirty="0" smtClean="0"/>
              <a:t> sobre el total de los haberes menos las asignaciones y considerando como base el valor del ingreso mínimo con un tope de 81,7 Uf mensuales. El valor que excede dicho monto no forma parte de la base imponible.</a:t>
            </a:r>
          </a:p>
          <a:p>
            <a:r>
              <a:rPr lang="es-ES" b="1" u="sng" dirty="0"/>
              <a:t>Recomendación si tu renta imponible es mayor al tope</a:t>
            </a:r>
          </a:p>
          <a:p>
            <a:r>
              <a:rPr lang="es-ES" dirty="0"/>
              <a:t>Si tu renta imponible supera 81,7 UF, entonces debes complementar tu ahorro con </a:t>
            </a:r>
            <a:r>
              <a:rPr lang="es-ES" dirty="0">
                <a:hlinkClick r:id="rId2"/>
              </a:rPr>
              <a:t>APV (Ahorro Previsional Voluntario)</a:t>
            </a:r>
            <a:r>
              <a:rPr lang="es-ES" dirty="0"/>
              <a:t>, para que tu futura pensión sea lo más cercana a tu renta al momento de pensionarte.</a:t>
            </a:r>
          </a:p>
          <a:p>
            <a:endParaRPr lang="es-CL" dirty="0"/>
          </a:p>
        </p:txBody>
      </p:sp>
    </p:spTree>
    <p:extLst>
      <p:ext uri="{BB962C8B-B14F-4D97-AF65-F5344CB8AC3E}">
        <p14:creationId xmlns:p14="http://schemas.microsoft.com/office/powerpoint/2010/main" val="19977042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a:t>2.Remuneraciones de trabajadores </a:t>
            </a:r>
            <a:r>
              <a:rPr lang="es-CL" u="sng" dirty="0" smtClean="0"/>
              <a:t>dependientes</a:t>
            </a:r>
          </a:p>
          <a:p>
            <a:r>
              <a:rPr lang="es-CL" u="sng" dirty="0"/>
              <a:t>C</a:t>
            </a:r>
            <a:r>
              <a:rPr lang="es-CL" u="sng" dirty="0" smtClean="0"/>
              <a:t>. LOS DESCUENTOS PREVISIONALES.</a:t>
            </a:r>
          </a:p>
          <a:p>
            <a:r>
              <a:rPr lang="es-CL" dirty="0" smtClean="0"/>
              <a:t>El porcentaje de descuento para cotizaciones previsionales es de alrededor de 20 % sobre la remuneración imponible, distribuido de la siguiente manera.</a:t>
            </a:r>
          </a:p>
          <a:p>
            <a:r>
              <a:rPr lang="es-CL" dirty="0" smtClean="0"/>
              <a:t>1. Al Fondo de Pensiones un 10%, porcentaje fijo.</a:t>
            </a:r>
          </a:p>
          <a:p>
            <a:r>
              <a:rPr lang="es-CL" dirty="0" smtClean="0"/>
              <a:t>2. Al Fondo de Salud un 7%, porcentaje fijo.</a:t>
            </a:r>
          </a:p>
          <a:p>
            <a:r>
              <a:rPr lang="es-CL" dirty="0" smtClean="0"/>
              <a:t>3. Al Seguro de Supervivencia, entre el 2,09 y 2,55, se trata de un porcentaje variable entre una AFP y otra.</a:t>
            </a:r>
            <a:endParaRPr lang="es-CL" dirty="0"/>
          </a:p>
        </p:txBody>
      </p:sp>
    </p:spTree>
    <p:extLst>
      <p:ext uri="{BB962C8B-B14F-4D97-AF65-F5344CB8AC3E}">
        <p14:creationId xmlns:p14="http://schemas.microsoft.com/office/powerpoint/2010/main" val="290462170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C</a:t>
            </a:r>
            <a:r>
              <a:rPr lang="es-CL" u="sng" dirty="0" smtClean="0"/>
              <a:t>. LOS DESCUENTOS PREVISIONALES.</a:t>
            </a:r>
          </a:p>
          <a:p>
            <a:r>
              <a:rPr lang="es-CL" dirty="0" smtClean="0"/>
              <a:t> Las retenciones por estos conceptos deben ser pagadas por el empleador a las entidades de previsión dentro de los primeros diez días del mes siguiente al cual fue efectuado el descuento . Por ejemplo, los descuentos efectuados alas remuneraciones de Enero, deberán ser pagados como máximo hasta el 10 de Febrero. </a:t>
            </a:r>
            <a:endParaRPr lang="es-CL" dirty="0"/>
          </a:p>
        </p:txBody>
      </p:sp>
    </p:spTree>
    <p:extLst>
      <p:ext uri="{BB962C8B-B14F-4D97-AF65-F5344CB8AC3E}">
        <p14:creationId xmlns:p14="http://schemas.microsoft.com/office/powerpoint/2010/main" val="352338474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C</a:t>
            </a:r>
            <a:r>
              <a:rPr lang="es-CL" u="sng" dirty="0" smtClean="0"/>
              <a:t>. LOS DESCUENTOS PREVISIONALES.</a:t>
            </a:r>
          </a:p>
          <a:p>
            <a:r>
              <a:rPr lang="es-CL" dirty="0" smtClean="0"/>
              <a:t> En el plano general, la administración de los recursos previsionales está a cargo de las administradoras  de fondos de pensiones, AFP, que son empresas del Sector Privado de la economía, organizadas como como sociedades anónimas y creadas con la finalidad de su administración.</a:t>
            </a:r>
            <a:endParaRPr lang="es-CL" dirty="0"/>
          </a:p>
        </p:txBody>
      </p:sp>
    </p:spTree>
    <p:extLst>
      <p:ext uri="{BB962C8B-B14F-4D97-AF65-F5344CB8AC3E}">
        <p14:creationId xmlns:p14="http://schemas.microsoft.com/office/powerpoint/2010/main" val="121284641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C</a:t>
            </a:r>
            <a:r>
              <a:rPr lang="es-CL" u="sng" dirty="0" smtClean="0"/>
              <a:t>. LOS DESCUENTOS PREVISIONALES.</a:t>
            </a:r>
          </a:p>
          <a:p>
            <a:r>
              <a:rPr lang="es-CL" dirty="0" smtClean="0"/>
              <a:t> Por otra parte existe el Fondo de Salud, que estará a cargo del Fondo Nacional de Salud, FONASA, entidad del Sector Público o , alternativamente, de las Instituciones de Salud Previsional, ISAPRES, que pertenecen al Sector Privado.</a:t>
            </a:r>
            <a:endParaRPr lang="es-CL" dirty="0"/>
          </a:p>
        </p:txBody>
      </p:sp>
    </p:spTree>
    <p:extLst>
      <p:ext uri="{BB962C8B-B14F-4D97-AF65-F5344CB8AC3E}">
        <p14:creationId xmlns:p14="http://schemas.microsoft.com/office/powerpoint/2010/main" val="39461970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C</a:t>
            </a:r>
            <a:r>
              <a:rPr lang="es-CL" u="sng" dirty="0" smtClean="0"/>
              <a:t>. LOS DESCUENTOS PREVISIONALES.</a:t>
            </a:r>
          </a:p>
          <a:p>
            <a:r>
              <a:rPr lang="es-CL" dirty="0" smtClean="0"/>
              <a:t>La decisión acerca de las entidades de previsión en que el empleador deberá depositar las retenciones de los descuentos previsionales es de facultad exclusiva e irrenunciable del trabajador.</a:t>
            </a:r>
            <a:endParaRPr lang="es-CL" dirty="0"/>
          </a:p>
        </p:txBody>
      </p:sp>
    </p:spTree>
    <p:extLst>
      <p:ext uri="{BB962C8B-B14F-4D97-AF65-F5344CB8AC3E}">
        <p14:creationId xmlns:p14="http://schemas.microsoft.com/office/powerpoint/2010/main" val="9757053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a:t>2.Remuneraciones de trabajadores </a:t>
            </a:r>
            <a:r>
              <a:rPr lang="es-CL" u="sng" dirty="0" smtClean="0"/>
              <a:t>dependientes</a:t>
            </a:r>
          </a:p>
          <a:p>
            <a:r>
              <a:rPr lang="es-CL" u="sng" dirty="0"/>
              <a:t>D</a:t>
            </a:r>
            <a:r>
              <a:rPr lang="es-CL" u="sng" dirty="0" smtClean="0"/>
              <a:t>. EL DESCUENTO DEL IMPUESTO ÚNICO A LA RENTA.</a:t>
            </a:r>
          </a:p>
          <a:p>
            <a:r>
              <a:rPr lang="es-CL" dirty="0" smtClean="0"/>
              <a:t>La correspondiente ley de Impuesto a la Renta , al referirse a las rentas del trabajo en su artículo 42 señala que se aplicará, calcular</a:t>
            </a:r>
            <a:r>
              <a:rPr lang="es-CL" dirty="0"/>
              <a:t>á</a:t>
            </a:r>
            <a:r>
              <a:rPr lang="es-CL" dirty="0" smtClean="0"/>
              <a:t> y cobrará un impuesto sobre las siguientes rentas , a saber.</a:t>
            </a:r>
          </a:p>
          <a:p>
            <a:r>
              <a:rPr lang="es-CL" dirty="0" smtClean="0"/>
              <a:t>Sueldos, sobresueldos, salarios , premios , dietas, gratificaciones, participaciones y cualesquiera otras asimilaciones y asignaciones que aumenten la remuneración pagada por servicios personales.., exceptuadas las imposiciones obligatorias que se destinen a la formación de fondos previsionales.</a:t>
            </a:r>
            <a:endParaRPr lang="es-CL" dirty="0"/>
          </a:p>
        </p:txBody>
      </p:sp>
    </p:spTree>
    <p:extLst>
      <p:ext uri="{BB962C8B-B14F-4D97-AF65-F5344CB8AC3E}">
        <p14:creationId xmlns:p14="http://schemas.microsoft.com/office/powerpoint/2010/main" val="423318227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a:t>2.Remuneraciones de trabajadores </a:t>
            </a:r>
            <a:r>
              <a:rPr lang="es-CL" u="sng" dirty="0" smtClean="0"/>
              <a:t>dependientes</a:t>
            </a:r>
          </a:p>
          <a:p>
            <a:r>
              <a:rPr lang="es-CL" u="sng" dirty="0"/>
              <a:t>D</a:t>
            </a:r>
            <a:r>
              <a:rPr lang="es-CL" u="sng" dirty="0" smtClean="0"/>
              <a:t>. EL DESCUENTO DEL IMPUESTO ÚNICO A LA RENTA.</a:t>
            </a:r>
          </a:p>
          <a:p>
            <a:r>
              <a:rPr lang="es-CL" dirty="0" smtClean="0"/>
              <a:t>En el  artículo 17  se precisa , en tanto, que </a:t>
            </a:r>
            <a:r>
              <a:rPr lang="es-CL" b="1" dirty="0" smtClean="0"/>
              <a:t>No</a:t>
            </a:r>
            <a:r>
              <a:rPr lang="es-CL" dirty="0" smtClean="0"/>
              <a:t> </a:t>
            </a:r>
            <a:r>
              <a:rPr lang="es-CL" b="1" dirty="0" smtClean="0"/>
              <a:t>Constituyen Renta, </a:t>
            </a:r>
            <a:r>
              <a:rPr lang="es-CL" dirty="0" smtClean="0"/>
              <a:t>entre otras , la asignación familiar, los beneficios previsionales y la indemnización por desahucio y la de retiro hasta un máximo de un mes de remuneraciones por cada ano de servicio o fracción superior a seis meses.</a:t>
            </a:r>
          </a:p>
          <a:p>
            <a:r>
              <a:rPr lang="es-CL" dirty="0" smtClean="0"/>
              <a:t>Además de la alimentación, movilización o alojamiento.. o la cantidad de dinero que se pague por dicha causa.</a:t>
            </a:r>
          </a:p>
          <a:p>
            <a:endParaRPr lang="es-CL" dirty="0" smtClean="0"/>
          </a:p>
          <a:p>
            <a:endParaRPr lang="es-CL" dirty="0" smtClean="0"/>
          </a:p>
        </p:txBody>
      </p:sp>
    </p:spTree>
    <p:extLst>
      <p:ext uri="{BB962C8B-B14F-4D97-AF65-F5344CB8AC3E}">
        <p14:creationId xmlns:p14="http://schemas.microsoft.com/office/powerpoint/2010/main" val="380470100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a:t>2.Remuneraciones de trabajadores </a:t>
            </a:r>
            <a:r>
              <a:rPr lang="es-CL" u="sng" dirty="0" smtClean="0"/>
              <a:t>dependientes</a:t>
            </a:r>
          </a:p>
          <a:p>
            <a:r>
              <a:rPr lang="es-CL" u="sng" dirty="0"/>
              <a:t>D</a:t>
            </a:r>
            <a:r>
              <a:rPr lang="es-CL" u="sng" dirty="0" smtClean="0"/>
              <a:t>. EL DESCUENTO DEL IMPUESTO ÚNICO A LA RENTA.</a:t>
            </a:r>
          </a:p>
          <a:p>
            <a:r>
              <a:rPr lang="es-CL" dirty="0" smtClean="0"/>
              <a:t>Lo mismo aplica alas asignaciones de traslado, viáticos y becas de estudio.</a:t>
            </a:r>
          </a:p>
          <a:p>
            <a:r>
              <a:rPr lang="es-CL" dirty="0" smtClean="0"/>
              <a:t>En lo particular el impuesto que grava este tipo de remuneraciones tiene el carácter de único, esto </a:t>
            </a:r>
            <a:r>
              <a:rPr lang="es-CL" dirty="0" err="1" smtClean="0"/>
              <a:t>signific</a:t>
            </a:r>
            <a:r>
              <a:rPr lang="es-CL" dirty="0" smtClean="0"/>
              <a:t> que el trabajador dependiente que solo tenga rentas provenientes de sueldos y similares no declara ni paga otros impuestos sobre dichas rentas, de ahí la denominación de Impuesto único a los Trabajadores.</a:t>
            </a:r>
          </a:p>
          <a:p>
            <a:endParaRPr lang="es-CL" dirty="0" smtClean="0"/>
          </a:p>
        </p:txBody>
      </p:sp>
    </p:spTree>
    <p:extLst>
      <p:ext uri="{BB962C8B-B14F-4D97-AF65-F5344CB8AC3E}">
        <p14:creationId xmlns:p14="http://schemas.microsoft.com/office/powerpoint/2010/main" val="306954766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D</a:t>
            </a:r>
            <a:r>
              <a:rPr lang="es-CL" u="sng" dirty="0" smtClean="0"/>
              <a:t>. EL DESCUENTO DEL IMPUESTO ÚNICO A LA RENTA.</a:t>
            </a:r>
          </a:p>
          <a:p>
            <a:r>
              <a:rPr lang="es-CL" dirty="0" smtClean="0"/>
              <a:t>El IUT es eminentemente un impuesto progresivo, en atención a que la tasa del impuesto aumenta a medida que se incremente la renta y es por tramos, ya que las rentas se dividen para aplicar las tasas a los diferentes tramos que ellas contemplan.</a:t>
            </a:r>
          </a:p>
        </p:txBody>
      </p:sp>
    </p:spTree>
    <p:extLst>
      <p:ext uri="{BB962C8B-B14F-4D97-AF65-F5344CB8AC3E}">
        <p14:creationId xmlns:p14="http://schemas.microsoft.com/office/powerpoint/2010/main" val="64988190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a:t>2.Remuneraciones de trabajadores </a:t>
            </a:r>
            <a:r>
              <a:rPr lang="es-CL" u="sng" dirty="0" smtClean="0"/>
              <a:t>dependientes</a:t>
            </a:r>
          </a:p>
          <a:p>
            <a:r>
              <a:rPr lang="es-CL" u="sng" dirty="0"/>
              <a:t>D</a:t>
            </a:r>
            <a:r>
              <a:rPr lang="es-CL" u="sng" dirty="0" smtClean="0"/>
              <a:t>. EL DESCUENTO DEL IMPUESTO ÚNICO A LA RENTA.</a:t>
            </a:r>
          </a:p>
          <a:p>
            <a:r>
              <a:rPr lang="es-CL" dirty="0" smtClean="0"/>
              <a:t>Al calcular el respectivo impuesto que corresponde a una remuneración mensual, se debe determinar en primer lugar la remuneración que se  encuentra afecta al impuesto o renta imponible, la que en términos generales, corresponde al total de haberes deducidas previamente todas las asignaciones y partidas no constitutivas de renta.</a:t>
            </a:r>
          </a:p>
        </p:txBody>
      </p:sp>
    </p:spTree>
    <p:extLst>
      <p:ext uri="{BB962C8B-B14F-4D97-AF65-F5344CB8AC3E}">
        <p14:creationId xmlns:p14="http://schemas.microsoft.com/office/powerpoint/2010/main" val="190092279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a:t>2.Remuneraciones de trabajadores </a:t>
            </a:r>
            <a:r>
              <a:rPr lang="es-CL" u="sng" dirty="0" smtClean="0"/>
              <a:t>dependientes</a:t>
            </a:r>
          </a:p>
          <a:p>
            <a:r>
              <a:rPr lang="es-CL" u="sng" dirty="0"/>
              <a:t>D</a:t>
            </a:r>
            <a:r>
              <a:rPr lang="es-CL" u="sng" dirty="0" smtClean="0"/>
              <a:t>. EL DESCUENTO DEL IMPUESTO ÚNICO A LA RENTA.</a:t>
            </a:r>
          </a:p>
          <a:p>
            <a:r>
              <a:rPr lang="es-CL" dirty="0" smtClean="0"/>
              <a:t>La respectiva escala que conforman estos tramos de rentas y tasas contiene actualmente , ocho tramos y siete tasas diferentes . El primer tramo, que es el de las rentas más bajas, se encuentra exento de pagar impuesto. Las rentas en esta escala son expresadas en Unidades Tributarias, que son unidades de mediada más constantes que el peso, pues incorporan mensualmente la inflación medida por el IPC.</a:t>
            </a:r>
          </a:p>
        </p:txBody>
      </p:sp>
    </p:spTree>
    <p:extLst>
      <p:ext uri="{BB962C8B-B14F-4D97-AF65-F5344CB8AC3E}">
        <p14:creationId xmlns:p14="http://schemas.microsoft.com/office/powerpoint/2010/main" val="31333309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25" name="Rectangle 169"/>
          <p:cNvSpPr>
            <a:spLocks noGrp="1" noChangeArrowheads="1"/>
          </p:cNvSpPr>
          <p:nvPr>
            <p:ph type="title" idx="4294967295"/>
          </p:nvPr>
        </p:nvSpPr>
        <p:spPr>
          <a:xfrm>
            <a:off x="0" y="277813"/>
            <a:ext cx="8229600" cy="1143000"/>
          </a:xfrm>
          <a:extLst/>
        </p:spPr>
        <p:txBody>
          <a:bodyPr/>
          <a:lstStyle/>
          <a:p>
            <a:pPr eaLnBrk="1" hangingPunct="1">
              <a:defRPr/>
            </a:pPr>
            <a:r>
              <a:rPr lang="es-CL" altLang="es-ES" sz="3600" b="1" smtClean="0">
                <a:solidFill>
                  <a:srgbClr val="000066"/>
                </a:solidFill>
                <a:effectLst>
                  <a:outerShdw blurRad="38100" dist="38100" dir="2700000" algn="tl">
                    <a:srgbClr val="C0C0C0"/>
                  </a:outerShdw>
                </a:effectLst>
              </a:rPr>
              <a:t>Impuesto Único</a:t>
            </a:r>
          </a:p>
        </p:txBody>
      </p:sp>
      <p:sp>
        <p:nvSpPr>
          <p:cNvPr id="11267" name="AutoShape 401">
            <a:hlinkClick r:id="rId2" action="ppaction://hlinksldjump" highlightClick="1"/>
          </p:cNvPr>
          <p:cNvSpPr>
            <a:spLocks noChangeArrowheads="1"/>
          </p:cNvSpPr>
          <p:nvPr/>
        </p:nvSpPr>
        <p:spPr bwMode="auto">
          <a:xfrm>
            <a:off x="8172450" y="5876925"/>
            <a:ext cx="287338" cy="288925"/>
          </a:xfrm>
          <a:prstGeom prst="actionButtonForwardNext">
            <a:avLst/>
          </a:prstGeom>
          <a:noFill/>
          <a:ln w="28575">
            <a:solidFill>
              <a:srgbClr val="000066"/>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grpSp>
        <p:nvGrpSpPr>
          <p:cNvPr id="11268" name="Group 403"/>
          <p:cNvGrpSpPr>
            <a:grpSpLocks noChangeAspect="1"/>
          </p:cNvGrpSpPr>
          <p:nvPr/>
        </p:nvGrpSpPr>
        <p:grpSpPr bwMode="auto">
          <a:xfrm>
            <a:off x="744538" y="1689100"/>
            <a:ext cx="7170737" cy="4897438"/>
            <a:chOff x="469" y="1064"/>
            <a:chExt cx="4517" cy="3085"/>
          </a:xfrm>
        </p:grpSpPr>
        <p:sp>
          <p:nvSpPr>
            <p:cNvPr id="11269" name="AutoShape 402"/>
            <p:cNvSpPr>
              <a:spLocks noChangeAspect="1" noChangeArrowheads="1" noTextEdit="1"/>
            </p:cNvSpPr>
            <p:nvPr/>
          </p:nvSpPr>
          <p:spPr bwMode="auto">
            <a:xfrm>
              <a:off x="476" y="1071"/>
              <a:ext cx="4491" cy="3071"/>
            </a:xfrm>
            <a:prstGeom prst="rect">
              <a:avLst/>
            </a:prstGeom>
            <a:solidFill>
              <a:srgbClr val="CCECFF">
                <a:alpha val="50195"/>
              </a:srgbClr>
            </a:solidFill>
            <a:ln w="28575" algn="ctr">
              <a:solidFill>
                <a:srgbClr val="000066"/>
              </a:solidFill>
              <a:miter lim="800000"/>
              <a:headEnd type="none" w="sm" len="sm"/>
              <a:tailEnd type="none" w="sm" len="sm"/>
            </a:ln>
          </p:spPr>
          <p:txBody>
            <a:bodyPr/>
            <a:lstStyle/>
            <a:p>
              <a:endParaRPr lang="es-ES"/>
            </a:p>
          </p:txBody>
        </p:sp>
        <p:sp>
          <p:nvSpPr>
            <p:cNvPr id="11270" name="Rectangle 404"/>
            <p:cNvSpPr>
              <a:spLocks noChangeArrowheads="1"/>
            </p:cNvSpPr>
            <p:nvPr/>
          </p:nvSpPr>
          <p:spPr bwMode="auto">
            <a:xfrm>
              <a:off x="483" y="1078"/>
              <a:ext cx="4481" cy="306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271" name="Rectangle 405"/>
            <p:cNvSpPr>
              <a:spLocks noChangeArrowheads="1"/>
            </p:cNvSpPr>
            <p:nvPr/>
          </p:nvSpPr>
          <p:spPr bwMode="auto">
            <a:xfrm>
              <a:off x="3097" y="1214"/>
              <a:ext cx="648"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b="1">
                  <a:solidFill>
                    <a:srgbClr val="0000FF"/>
                  </a:solidFill>
                </a:rPr>
                <a:t>Factor</a:t>
              </a:r>
              <a:endParaRPr lang="es-ES" altLang="es-ES" sz="1800"/>
            </a:p>
          </p:txBody>
        </p:sp>
        <p:sp>
          <p:nvSpPr>
            <p:cNvPr id="11272" name="Rectangle 406"/>
            <p:cNvSpPr>
              <a:spLocks noChangeArrowheads="1"/>
            </p:cNvSpPr>
            <p:nvPr/>
          </p:nvSpPr>
          <p:spPr bwMode="auto">
            <a:xfrm>
              <a:off x="3979" y="1093"/>
              <a:ext cx="1007"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b="1">
                  <a:solidFill>
                    <a:srgbClr val="0000FF"/>
                  </a:solidFill>
                </a:rPr>
                <a:t>Rebaja en </a:t>
              </a:r>
              <a:endParaRPr lang="es-ES" altLang="es-ES" sz="1800"/>
            </a:p>
          </p:txBody>
        </p:sp>
        <p:sp>
          <p:nvSpPr>
            <p:cNvPr id="11273" name="Rectangle 407"/>
            <p:cNvSpPr>
              <a:spLocks noChangeArrowheads="1"/>
            </p:cNvSpPr>
            <p:nvPr/>
          </p:nvSpPr>
          <p:spPr bwMode="auto">
            <a:xfrm>
              <a:off x="4213" y="1331"/>
              <a:ext cx="483"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b="1">
                  <a:solidFill>
                    <a:srgbClr val="0000FF"/>
                  </a:solidFill>
                </a:rPr>
                <a:t>UTM</a:t>
              </a:r>
              <a:endParaRPr lang="es-ES" altLang="es-ES" sz="1800"/>
            </a:p>
          </p:txBody>
        </p:sp>
        <p:sp>
          <p:nvSpPr>
            <p:cNvPr id="11274" name="Rectangle 408"/>
            <p:cNvSpPr>
              <a:spLocks noChangeArrowheads="1"/>
            </p:cNvSpPr>
            <p:nvPr/>
          </p:nvSpPr>
          <p:spPr bwMode="auto">
            <a:xfrm>
              <a:off x="1040" y="1616"/>
              <a:ext cx="183"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0</a:t>
              </a:r>
              <a:endParaRPr lang="es-ES" altLang="es-ES" sz="1800"/>
            </a:p>
          </p:txBody>
        </p:sp>
        <p:sp>
          <p:nvSpPr>
            <p:cNvPr id="11275" name="Rectangle 409"/>
            <p:cNvSpPr>
              <a:spLocks noChangeArrowheads="1"/>
            </p:cNvSpPr>
            <p:nvPr/>
          </p:nvSpPr>
          <p:spPr bwMode="auto">
            <a:xfrm>
              <a:off x="2116" y="1616"/>
              <a:ext cx="439"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13,5</a:t>
              </a:r>
              <a:endParaRPr lang="es-ES" altLang="es-ES" sz="1800"/>
            </a:p>
          </p:txBody>
        </p:sp>
        <p:sp>
          <p:nvSpPr>
            <p:cNvPr id="11276" name="Rectangle 410"/>
            <p:cNvSpPr>
              <a:spLocks noChangeArrowheads="1"/>
            </p:cNvSpPr>
            <p:nvPr/>
          </p:nvSpPr>
          <p:spPr bwMode="auto">
            <a:xfrm>
              <a:off x="3327" y="1616"/>
              <a:ext cx="183"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0</a:t>
              </a:r>
              <a:endParaRPr lang="es-ES" altLang="es-ES" sz="1800"/>
            </a:p>
          </p:txBody>
        </p:sp>
        <p:sp>
          <p:nvSpPr>
            <p:cNvPr id="11277" name="Rectangle 411"/>
            <p:cNvSpPr>
              <a:spLocks noChangeArrowheads="1"/>
            </p:cNvSpPr>
            <p:nvPr/>
          </p:nvSpPr>
          <p:spPr bwMode="auto">
            <a:xfrm>
              <a:off x="4363" y="1616"/>
              <a:ext cx="183"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0</a:t>
              </a:r>
              <a:endParaRPr lang="es-ES" altLang="es-ES" sz="1800"/>
            </a:p>
          </p:txBody>
        </p:sp>
        <p:sp>
          <p:nvSpPr>
            <p:cNvPr id="11278" name="Rectangle 412"/>
            <p:cNvSpPr>
              <a:spLocks noChangeArrowheads="1"/>
            </p:cNvSpPr>
            <p:nvPr/>
          </p:nvSpPr>
          <p:spPr bwMode="auto">
            <a:xfrm>
              <a:off x="912" y="1939"/>
              <a:ext cx="439"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13,5</a:t>
              </a:r>
              <a:endParaRPr lang="es-ES" altLang="es-ES" sz="1800"/>
            </a:p>
          </p:txBody>
        </p:sp>
        <p:sp>
          <p:nvSpPr>
            <p:cNvPr id="11279" name="Rectangle 413"/>
            <p:cNvSpPr>
              <a:spLocks noChangeArrowheads="1"/>
            </p:cNvSpPr>
            <p:nvPr/>
          </p:nvSpPr>
          <p:spPr bwMode="auto">
            <a:xfrm>
              <a:off x="2193" y="1939"/>
              <a:ext cx="286"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30</a:t>
              </a:r>
              <a:endParaRPr lang="es-ES" altLang="es-ES" sz="1800"/>
            </a:p>
          </p:txBody>
        </p:sp>
        <p:sp>
          <p:nvSpPr>
            <p:cNvPr id="11280" name="Rectangle 414"/>
            <p:cNvSpPr>
              <a:spLocks noChangeArrowheads="1"/>
            </p:cNvSpPr>
            <p:nvPr/>
          </p:nvSpPr>
          <p:spPr bwMode="auto">
            <a:xfrm>
              <a:off x="3247" y="1939"/>
              <a:ext cx="266"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4%</a:t>
              </a:r>
              <a:endParaRPr lang="es-ES" altLang="es-ES" sz="1800"/>
            </a:p>
          </p:txBody>
        </p:sp>
        <p:sp>
          <p:nvSpPr>
            <p:cNvPr id="11281" name="Rectangle 415"/>
            <p:cNvSpPr>
              <a:spLocks noChangeArrowheads="1"/>
            </p:cNvSpPr>
            <p:nvPr/>
          </p:nvSpPr>
          <p:spPr bwMode="auto">
            <a:xfrm>
              <a:off x="4184" y="1939"/>
              <a:ext cx="357"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0,54</a:t>
              </a:r>
              <a:endParaRPr lang="es-ES" altLang="es-ES" sz="1800"/>
            </a:p>
          </p:txBody>
        </p:sp>
        <p:sp>
          <p:nvSpPr>
            <p:cNvPr id="11282" name="Rectangle 416"/>
            <p:cNvSpPr>
              <a:spLocks noChangeArrowheads="1"/>
            </p:cNvSpPr>
            <p:nvPr/>
          </p:nvSpPr>
          <p:spPr bwMode="auto">
            <a:xfrm>
              <a:off x="988" y="2261"/>
              <a:ext cx="286"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30</a:t>
              </a:r>
              <a:endParaRPr lang="es-ES" altLang="es-ES" sz="1800"/>
            </a:p>
          </p:txBody>
        </p:sp>
        <p:sp>
          <p:nvSpPr>
            <p:cNvPr id="11283" name="Rectangle 417"/>
            <p:cNvSpPr>
              <a:spLocks noChangeArrowheads="1"/>
            </p:cNvSpPr>
            <p:nvPr/>
          </p:nvSpPr>
          <p:spPr bwMode="auto">
            <a:xfrm>
              <a:off x="2193" y="2261"/>
              <a:ext cx="286"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50</a:t>
              </a:r>
              <a:endParaRPr lang="es-ES" altLang="es-ES" sz="1800"/>
            </a:p>
          </p:txBody>
        </p:sp>
        <p:sp>
          <p:nvSpPr>
            <p:cNvPr id="11284" name="Rectangle 418"/>
            <p:cNvSpPr>
              <a:spLocks noChangeArrowheads="1"/>
            </p:cNvSpPr>
            <p:nvPr/>
          </p:nvSpPr>
          <p:spPr bwMode="auto">
            <a:xfrm>
              <a:off x="3196" y="2261"/>
              <a:ext cx="419"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  8 %</a:t>
              </a:r>
              <a:endParaRPr lang="es-ES" altLang="es-ES" sz="1800"/>
            </a:p>
          </p:txBody>
        </p:sp>
        <p:sp>
          <p:nvSpPr>
            <p:cNvPr id="11285" name="Rectangle 419"/>
            <p:cNvSpPr>
              <a:spLocks noChangeArrowheads="1"/>
            </p:cNvSpPr>
            <p:nvPr/>
          </p:nvSpPr>
          <p:spPr bwMode="auto">
            <a:xfrm>
              <a:off x="4184" y="2261"/>
              <a:ext cx="357"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1,74</a:t>
              </a:r>
              <a:endParaRPr lang="es-ES" altLang="es-ES" sz="1800"/>
            </a:p>
          </p:txBody>
        </p:sp>
        <p:sp>
          <p:nvSpPr>
            <p:cNvPr id="11286" name="Rectangle 420"/>
            <p:cNvSpPr>
              <a:spLocks noChangeArrowheads="1"/>
            </p:cNvSpPr>
            <p:nvPr/>
          </p:nvSpPr>
          <p:spPr bwMode="auto">
            <a:xfrm>
              <a:off x="988" y="2583"/>
              <a:ext cx="286"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50</a:t>
              </a:r>
              <a:endParaRPr lang="es-ES" altLang="es-ES" sz="1800"/>
            </a:p>
          </p:txBody>
        </p:sp>
        <p:sp>
          <p:nvSpPr>
            <p:cNvPr id="11287" name="Rectangle 421"/>
            <p:cNvSpPr>
              <a:spLocks noChangeArrowheads="1"/>
            </p:cNvSpPr>
            <p:nvPr/>
          </p:nvSpPr>
          <p:spPr bwMode="auto">
            <a:xfrm>
              <a:off x="2193" y="2583"/>
              <a:ext cx="286"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70</a:t>
              </a:r>
              <a:endParaRPr lang="es-ES" altLang="es-ES" sz="1800"/>
            </a:p>
          </p:txBody>
        </p:sp>
        <p:sp>
          <p:nvSpPr>
            <p:cNvPr id="11288" name="Rectangle 422"/>
            <p:cNvSpPr>
              <a:spLocks noChangeArrowheads="1"/>
            </p:cNvSpPr>
            <p:nvPr/>
          </p:nvSpPr>
          <p:spPr bwMode="auto">
            <a:xfrm>
              <a:off x="3196" y="2583"/>
              <a:ext cx="521"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13,5%</a:t>
              </a:r>
              <a:endParaRPr lang="es-ES" altLang="es-ES" sz="1800"/>
            </a:p>
          </p:txBody>
        </p:sp>
        <p:sp>
          <p:nvSpPr>
            <p:cNvPr id="11289" name="Rectangle 423"/>
            <p:cNvSpPr>
              <a:spLocks noChangeArrowheads="1"/>
            </p:cNvSpPr>
            <p:nvPr/>
          </p:nvSpPr>
          <p:spPr bwMode="auto">
            <a:xfrm>
              <a:off x="4184" y="2583"/>
              <a:ext cx="357"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4,49</a:t>
              </a:r>
              <a:endParaRPr lang="es-ES" altLang="es-ES" sz="1800"/>
            </a:p>
          </p:txBody>
        </p:sp>
        <p:sp>
          <p:nvSpPr>
            <p:cNvPr id="11290" name="Rectangle 424"/>
            <p:cNvSpPr>
              <a:spLocks noChangeArrowheads="1"/>
            </p:cNvSpPr>
            <p:nvPr/>
          </p:nvSpPr>
          <p:spPr bwMode="auto">
            <a:xfrm>
              <a:off x="988" y="2905"/>
              <a:ext cx="286"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70</a:t>
              </a:r>
              <a:endParaRPr lang="es-ES" altLang="es-ES" sz="1800"/>
            </a:p>
          </p:txBody>
        </p:sp>
        <p:sp>
          <p:nvSpPr>
            <p:cNvPr id="11291" name="Rectangle 425"/>
            <p:cNvSpPr>
              <a:spLocks noChangeArrowheads="1"/>
            </p:cNvSpPr>
            <p:nvPr/>
          </p:nvSpPr>
          <p:spPr bwMode="auto">
            <a:xfrm>
              <a:off x="2193" y="2905"/>
              <a:ext cx="286"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90</a:t>
              </a:r>
              <a:endParaRPr lang="es-ES" altLang="es-ES" sz="1800"/>
            </a:p>
          </p:txBody>
        </p:sp>
        <p:sp>
          <p:nvSpPr>
            <p:cNvPr id="11292" name="Rectangle 426"/>
            <p:cNvSpPr>
              <a:spLocks noChangeArrowheads="1"/>
            </p:cNvSpPr>
            <p:nvPr/>
          </p:nvSpPr>
          <p:spPr bwMode="auto">
            <a:xfrm>
              <a:off x="3196" y="2905"/>
              <a:ext cx="368"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23%</a:t>
              </a:r>
              <a:endParaRPr lang="es-ES" altLang="es-ES" sz="1800"/>
            </a:p>
          </p:txBody>
        </p:sp>
        <p:sp>
          <p:nvSpPr>
            <p:cNvPr id="11293" name="Rectangle 427"/>
            <p:cNvSpPr>
              <a:spLocks noChangeArrowheads="1"/>
            </p:cNvSpPr>
            <p:nvPr/>
          </p:nvSpPr>
          <p:spPr bwMode="auto">
            <a:xfrm>
              <a:off x="4133" y="2905"/>
              <a:ext cx="459"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11,14</a:t>
              </a:r>
              <a:endParaRPr lang="es-ES" altLang="es-ES" sz="1800"/>
            </a:p>
          </p:txBody>
        </p:sp>
        <p:sp>
          <p:nvSpPr>
            <p:cNvPr id="11294" name="Rectangle 428"/>
            <p:cNvSpPr>
              <a:spLocks noChangeArrowheads="1"/>
            </p:cNvSpPr>
            <p:nvPr/>
          </p:nvSpPr>
          <p:spPr bwMode="auto">
            <a:xfrm>
              <a:off x="988" y="3227"/>
              <a:ext cx="286"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90</a:t>
              </a:r>
              <a:endParaRPr lang="es-ES" altLang="es-ES" sz="1800"/>
            </a:p>
          </p:txBody>
        </p:sp>
        <p:sp>
          <p:nvSpPr>
            <p:cNvPr id="11295" name="Rectangle 429"/>
            <p:cNvSpPr>
              <a:spLocks noChangeArrowheads="1"/>
            </p:cNvSpPr>
            <p:nvPr/>
          </p:nvSpPr>
          <p:spPr bwMode="auto">
            <a:xfrm>
              <a:off x="2141" y="3227"/>
              <a:ext cx="388"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120</a:t>
              </a:r>
              <a:endParaRPr lang="es-ES" altLang="es-ES" sz="1800"/>
            </a:p>
          </p:txBody>
        </p:sp>
        <p:sp>
          <p:nvSpPr>
            <p:cNvPr id="11296" name="Rectangle 430"/>
            <p:cNvSpPr>
              <a:spLocks noChangeArrowheads="1"/>
            </p:cNvSpPr>
            <p:nvPr/>
          </p:nvSpPr>
          <p:spPr bwMode="auto">
            <a:xfrm>
              <a:off x="3196" y="3227"/>
              <a:ext cx="521"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30,4%</a:t>
              </a:r>
              <a:endParaRPr lang="es-ES" altLang="es-ES" sz="1800"/>
            </a:p>
          </p:txBody>
        </p:sp>
        <p:sp>
          <p:nvSpPr>
            <p:cNvPr id="11297" name="Rectangle 431"/>
            <p:cNvSpPr>
              <a:spLocks noChangeArrowheads="1"/>
            </p:cNvSpPr>
            <p:nvPr/>
          </p:nvSpPr>
          <p:spPr bwMode="auto">
            <a:xfrm>
              <a:off x="4133" y="3227"/>
              <a:ext cx="357"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17,8</a:t>
              </a:r>
              <a:endParaRPr lang="es-ES" altLang="es-ES" sz="1800"/>
            </a:p>
          </p:txBody>
        </p:sp>
        <p:sp>
          <p:nvSpPr>
            <p:cNvPr id="11298" name="Rectangle 432"/>
            <p:cNvSpPr>
              <a:spLocks noChangeArrowheads="1"/>
            </p:cNvSpPr>
            <p:nvPr/>
          </p:nvSpPr>
          <p:spPr bwMode="auto">
            <a:xfrm>
              <a:off x="937" y="3549"/>
              <a:ext cx="388"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120</a:t>
              </a:r>
              <a:endParaRPr lang="es-ES" altLang="es-ES" sz="1800"/>
            </a:p>
          </p:txBody>
        </p:sp>
        <p:sp>
          <p:nvSpPr>
            <p:cNvPr id="11299" name="Rectangle 433"/>
            <p:cNvSpPr>
              <a:spLocks noChangeArrowheads="1"/>
            </p:cNvSpPr>
            <p:nvPr/>
          </p:nvSpPr>
          <p:spPr bwMode="auto">
            <a:xfrm>
              <a:off x="2141" y="3549"/>
              <a:ext cx="388"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150</a:t>
              </a:r>
              <a:endParaRPr lang="es-ES" altLang="es-ES" sz="1800"/>
            </a:p>
          </p:txBody>
        </p:sp>
        <p:sp>
          <p:nvSpPr>
            <p:cNvPr id="11300" name="Rectangle 434"/>
            <p:cNvSpPr>
              <a:spLocks noChangeArrowheads="1"/>
            </p:cNvSpPr>
            <p:nvPr/>
          </p:nvSpPr>
          <p:spPr bwMode="auto">
            <a:xfrm>
              <a:off x="3196" y="3549"/>
              <a:ext cx="521"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35,5%</a:t>
              </a:r>
              <a:endParaRPr lang="es-ES" altLang="es-ES" sz="1800"/>
            </a:p>
          </p:txBody>
        </p:sp>
        <p:sp>
          <p:nvSpPr>
            <p:cNvPr id="11301" name="Rectangle 435"/>
            <p:cNvSpPr>
              <a:spLocks noChangeArrowheads="1"/>
            </p:cNvSpPr>
            <p:nvPr/>
          </p:nvSpPr>
          <p:spPr bwMode="auto">
            <a:xfrm>
              <a:off x="4133" y="3549"/>
              <a:ext cx="459"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23,92</a:t>
              </a:r>
              <a:endParaRPr lang="es-ES" altLang="es-ES" sz="1800"/>
            </a:p>
          </p:txBody>
        </p:sp>
        <p:sp>
          <p:nvSpPr>
            <p:cNvPr id="11302" name="Rectangle 436"/>
            <p:cNvSpPr>
              <a:spLocks noChangeArrowheads="1"/>
            </p:cNvSpPr>
            <p:nvPr/>
          </p:nvSpPr>
          <p:spPr bwMode="auto">
            <a:xfrm>
              <a:off x="937" y="3871"/>
              <a:ext cx="388"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150</a:t>
              </a:r>
              <a:endParaRPr lang="es-ES" altLang="es-ES" sz="1800"/>
            </a:p>
          </p:txBody>
        </p:sp>
        <p:sp>
          <p:nvSpPr>
            <p:cNvPr id="11303" name="Rectangle 437"/>
            <p:cNvSpPr>
              <a:spLocks noChangeArrowheads="1"/>
            </p:cNvSpPr>
            <p:nvPr/>
          </p:nvSpPr>
          <p:spPr bwMode="auto">
            <a:xfrm>
              <a:off x="1962" y="3871"/>
              <a:ext cx="750"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y mas…</a:t>
              </a:r>
              <a:endParaRPr lang="es-ES" altLang="es-ES" sz="1800"/>
            </a:p>
          </p:txBody>
        </p:sp>
        <p:sp>
          <p:nvSpPr>
            <p:cNvPr id="11304" name="Rectangle 438"/>
            <p:cNvSpPr>
              <a:spLocks noChangeArrowheads="1"/>
            </p:cNvSpPr>
            <p:nvPr/>
          </p:nvSpPr>
          <p:spPr bwMode="auto">
            <a:xfrm>
              <a:off x="3196" y="3871"/>
              <a:ext cx="447"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40%</a:t>
              </a:r>
              <a:endParaRPr lang="es-ES" altLang="es-ES" sz="1800"/>
            </a:p>
          </p:txBody>
        </p:sp>
        <p:sp>
          <p:nvSpPr>
            <p:cNvPr id="11305" name="Rectangle 439"/>
            <p:cNvSpPr>
              <a:spLocks noChangeArrowheads="1"/>
            </p:cNvSpPr>
            <p:nvPr/>
          </p:nvSpPr>
          <p:spPr bwMode="auto">
            <a:xfrm>
              <a:off x="4133" y="3871"/>
              <a:ext cx="459"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a:solidFill>
                    <a:srgbClr val="0000FF"/>
                  </a:solidFill>
                </a:rPr>
                <a:t>30,67</a:t>
              </a:r>
              <a:endParaRPr lang="es-ES" altLang="es-ES" sz="1800"/>
            </a:p>
          </p:txBody>
        </p:sp>
        <p:sp>
          <p:nvSpPr>
            <p:cNvPr id="11306" name="Rectangle 440"/>
            <p:cNvSpPr>
              <a:spLocks noChangeArrowheads="1"/>
            </p:cNvSpPr>
            <p:nvPr/>
          </p:nvSpPr>
          <p:spPr bwMode="auto">
            <a:xfrm>
              <a:off x="1084" y="1199"/>
              <a:ext cx="1310"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 altLang="es-ES" sz="2300" b="1">
                  <a:solidFill>
                    <a:srgbClr val="0000FF"/>
                  </a:solidFill>
                </a:rPr>
                <a:t>Renta en UTM</a:t>
              </a:r>
              <a:endParaRPr lang="es-ES" altLang="es-ES" sz="1800"/>
            </a:p>
          </p:txBody>
        </p:sp>
        <p:sp>
          <p:nvSpPr>
            <p:cNvPr id="11307" name="Rectangle 441"/>
            <p:cNvSpPr>
              <a:spLocks noChangeArrowheads="1"/>
            </p:cNvSpPr>
            <p:nvPr/>
          </p:nvSpPr>
          <p:spPr bwMode="auto">
            <a:xfrm>
              <a:off x="469" y="1064"/>
              <a:ext cx="29" cy="308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08" name="Rectangle 442"/>
            <p:cNvSpPr>
              <a:spLocks noChangeArrowheads="1"/>
            </p:cNvSpPr>
            <p:nvPr/>
          </p:nvSpPr>
          <p:spPr bwMode="auto">
            <a:xfrm>
              <a:off x="2877" y="1093"/>
              <a:ext cx="29" cy="3056"/>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09" name="Rectangle 443"/>
            <p:cNvSpPr>
              <a:spLocks noChangeArrowheads="1"/>
            </p:cNvSpPr>
            <p:nvPr/>
          </p:nvSpPr>
          <p:spPr bwMode="auto">
            <a:xfrm>
              <a:off x="3840" y="1093"/>
              <a:ext cx="29" cy="3056"/>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10" name="Rectangle 444"/>
            <p:cNvSpPr>
              <a:spLocks noChangeArrowheads="1"/>
            </p:cNvSpPr>
            <p:nvPr/>
          </p:nvSpPr>
          <p:spPr bwMode="auto">
            <a:xfrm>
              <a:off x="4945" y="1093"/>
              <a:ext cx="29" cy="3056"/>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11" name="Rectangle 445"/>
            <p:cNvSpPr>
              <a:spLocks noChangeArrowheads="1"/>
            </p:cNvSpPr>
            <p:nvPr/>
          </p:nvSpPr>
          <p:spPr bwMode="auto">
            <a:xfrm>
              <a:off x="1673" y="1572"/>
              <a:ext cx="29" cy="2577"/>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12" name="Rectangle 446"/>
            <p:cNvSpPr>
              <a:spLocks noChangeArrowheads="1"/>
            </p:cNvSpPr>
            <p:nvPr/>
          </p:nvSpPr>
          <p:spPr bwMode="auto">
            <a:xfrm>
              <a:off x="498" y="1064"/>
              <a:ext cx="4476" cy="29"/>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13" name="Rectangle 447"/>
            <p:cNvSpPr>
              <a:spLocks noChangeArrowheads="1"/>
            </p:cNvSpPr>
            <p:nvPr/>
          </p:nvSpPr>
          <p:spPr bwMode="auto">
            <a:xfrm>
              <a:off x="498" y="1543"/>
              <a:ext cx="4476" cy="29"/>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14" name="Rectangle 448"/>
            <p:cNvSpPr>
              <a:spLocks noChangeArrowheads="1"/>
            </p:cNvSpPr>
            <p:nvPr/>
          </p:nvSpPr>
          <p:spPr bwMode="auto">
            <a:xfrm>
              <a:off x="498" y="1865"/>
              <a:ext cx="4476" cy="3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15" name="Rectangle 449"/>
            <p:cNvSpPr>
              <a:spLocks noChangeArrowheads="1"/>
            </p:cNvSpPr>
            <p:nvPr/>
          </p:nvSpPr>
          <p:spPr bwMode="auto">
            <a:xfrm>
              <a:off x="498" y="2187"/>
              <a:ext cx="4476" cy="3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16" name="Rectangle 450"/>
            <p:cNvSpPr>
              <a:spLocks noChangeArrowheads="1"/>
            </p:cNvSpPr>
            <p:nvPr/>
          </p:nvSpPr>
          <p:spPr bwMode="auto">
            <a:xfrm>
              <a:off x="498" y="2510"/>
              <a:ext cx="4476" cy="29"/>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17" name="Rectangle 451"/>
            <p:cNvSpPr>
              <a:spLocks noChangeArrowheads="1"/>
            </p:cNvSpPr>
            <p:nvPr/>
          </p:nvSpPr>
          <p:spPr bwMode="auto">
            <a:xfrm>
              <a:off x="498" y="2832"/>
              <a:ext cx="4476" cy="29"/>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18" name="Rectangle 452"/>
            <p:cNvSpPr>
              <a:spLocks noChangeArrowheads="1"/>
            </p:cNvSpPr>
            <p:nvPr/>
          </p:nvSpPr>
          <p:spPr bwMode="auto">
            <a:xfrm>
              <a:off x="498" y="3154"/>
              <a:ext cx="4476" cy="29"/>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19" name="Rectangle 453"/>
            <p:cNvSpPr>
              <a:spLocks noChangeArrowheads="1"/>
            </p:cNvSpPr>
            <p:nvPr/>
          </p:nvSpPr>
          <p:spPr bwMode="auto">
            <a:xfrm>
              <a:off x="498" y="3476"/>
              <a:ext cx="4476" cy="29"/>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20" name="Rectangle 454"/>
            <p:cNvSpPr>
              <a:spLocks noChangeArrowheads="1"/>
            </p:cNvSpPr>
            <p:nvPr/>
          </p:nvSpPr>
          <p:spPr bwMode="auto">
            <a:xfrm>
              <a:off x="498" y="3798"/>
              <a:ext cx="4476" cy="29"/>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
          <p:nvSpPr>
            <p:cNvPr id="11321" name="Rectangle 455"/>
            <p:cNvSpPr>
              <a:spLocks noChangeArrowheads="1"/>
            </p:cNvSpPr>
            <p:nvPr/>
          </p:nvSpPr>
          <p:spPr bwMode="auto">
            <a:xfrm>
              <a:off x="498" y="4120"/>
              <a:ext cx="4476" cy="29"/>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grpSp>
    </p:spTree>
    <p:extLst>
      <p:ext uri="{BB962C8B-B14F-4D97-AF65-F5344CB8AC3E}">
        <p14:creationId xmlns:p14="http://schemas.microsoft.com/office/powerpoint/2010/main" val="40783053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graphicFrame>
        <p:nvGraphicFramePr>
          <p:cNvPr id="4" name="3 Marcador de contenido"/>
          <p:cNvGraphicFramePr>
            <a:graphicFrameLocks noGrp="1"/>
          </p:cNvGraphicFramePr>
          <p:nvPr>
            <p:ph sz="quarter" idx="1"/>
            <p:extLst>
              <p:ext uri="{D42A27DB-BD31-4B8C-83A1-F6EECF244321}">
                <p14:modId xmlns:p14="http://schemas.microsoft.com/office/powerpoint/2010/main" val="3249258752"/>
              </p:ext>
            </p:extLst>
          </p:nvPr>
        </p:nvGraphicFramePr>
        <p:xfrm>
          <a:off x="899594" y="1556792"/>
          <a:ext cx="7128792" cy="4495800"/>
        </p:xfrm>
        <a:graphic>
          <a:graphicData uri="http://schemas.openxmlformats.org/drawingml/2006/table">
            <a:tbl>
              <a:tblPr/>
              <a:tblGrid>
                <a:gridCol w="1188132"/>
                <a:gridCol w="1188132"/>
                <a:gridCol w="1188132"/>
                <a:gridCol w="1188132"/>
                <a:gridCol w="1188132"/>
                <a:gridCol w="1188132"/>
              </a:tblGrid>
              <a:tr h="828913">
                <a:tc>
                  <a:txBody>
                    <a:bodyPr/>
                    <a:lstStyle/>
                    <a:p>
                      <a:pPr algn="l" fontAlgn="ctr"/>
                      <a:r>
                        <a:rPr lang="es-ES" sz="800" b="1">
                          <a:solidFill>
                            <a:srgbClr val="000000"/>
                          </a:solidFill>
                          <a:effectLst/>
                        </a:rPr>
                        <a:t>eríodos</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EDEDED"/>
                    </a:solidFill>
                  </a:tcPr>
                </a:tc>
                <a:tc gridSpan="2">
                  <a:txBody>
                    <a:bodyPr/>
                    <a:lstStyle/>
                    <a:p>
                      <a:pPr algn="l" fontAlgn="ctr"/>
                      <a:r>
                        <a:rPr lang="es-ES" sz="800" b="1">
                          <a:solidFill>
                            <a:srgbClr val="000000"/>
                          </a:solidFill>
                          <a:effectLst/>
                        </a:rPr>
                        <a:t>Monto de la renta líquida imponible</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EDEDED"/>
                    </a:solidFill>
                  </a:tcPr>
                </a:tc>
                <a:tc hMerge="1">
                  <a:txBody>
                    <a:bodyPr/>
                    <a:lstStyle/>
                    <a:p>
                      <a:endParaRPr lang="es-ES"/>
                    </a:p>
                  </a:txBody>
                  <a:tcPr/>
                </a:tc>
                <a:tc>
                  <a:txBody>
                    <a:bodyPr/>
                    <a:lstStyle/>
                    <a:p>
                      <a:pPr algn="l" fontAlgn="ctr"/>
                      <a:r>
                        <a:rPr lang="es-ES" sz="800" b="1">
                          <a:solidFill>
                            <a:srgbClr val="000000"/>
                          </a:solidFill>
                          <a:effectLst/>
                        </a:rPr>
                        <a:t>Factor</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EDEDED"/>
                    </a:solidFill>
                  </a:tcPr>
                </a:tc>
                <a:tc>
                  <a:txBody>
                    <a:bodyPr/>
                    <a:lstStyle/>
                    <a:p>
                      <a:pPr algn="l" fontAlgn="ctr"/>
                      <a:r>
                        <a:rPr lang="es-ES" sz="800" b="1">
                          <a:solidFill>
                            <a:srgbClr val="000000"/>
                          </a:solidFill>
                          <a:effectLst/>
                        </a:rPr>
                        <a:t>Cantidad a rebajar</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EDEDED"/>
                    </a:solidFill>
                  </a:tcPr>
                </a:tc>
                <a:tc>
                  <a:txBody>
                    <a:bodyPr/>
                    <a:lstStyle/>
                    <a:p>
                      <a:pPr algn="l" fontAlgn="ctr"/>
                      <a:r>
                        <a:rPr lang="es-ES" sz="800" b="1">
                          <a:solidFill>
                            <a:srgbClr val="000000"/>
                          </a:solidFill>
                          <a:effectLst/>
                        </a:rPr>
                        <a:t>Tasa de Impuesto Efectiva, máxima por cada tramo de Renta</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EDEDED"/>
                    </a:solidFill>
                  </a:tcPr>
                </a:tc>
              </a:tr>
              <a:tr h="196691">
                <a:tc>
                  <a:txBody>
                    <a:bodyPr/>
                    <a:lstStyle/>
                    <a:p>
                      <a:pPr algn="l" fontAlgn="ctr"/>
                      <a:endParaRPr lang="es-ES" sz="800" b="1">
                        <a:solidFill>
                          <a:srgbClr val="000000"/>
                        </a:solidFill>
                        <a:effectLst/>
                      </a:endParaRP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DEDED"/>
                    </a:solidFill>
                  </a:tcPr>
                </a:tc>
                <a:tc>
                  <a:txBody>
                    <a:bodyPr/>
                    <a:lstStyle/>
                    <a:p>
                      <a:pPr algn="l" fontAlgn="ctr"/>
                      <a:r>
                        <a:rPr lang="es-ES" sz="800" b="1">
                          <a:solidFill>
                            <a:srgbClr val="000000"/>
                          </a:solidFill>
                          <a:effectLst/>
                        </a:rPr>
                        <a:t>Desde</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DEDED"/>
                    </a:solidFill>
                  </a:tcPr>
                </a:tc>
                <a:tc>
                  <a:txBody>
                    <a:bodyPr/>
                    <a:lstStyle/>
                    <a:p>
                      <a:pPr algn="l" fontAlgn="ctr"/>
                      <a:r>
                        <a:rPr lang="es-ES" sz="800" b="1">
                          <a:solidFill>
                            <a:srgbClr val="000000"/>
                          </a:solidFill>
                          <a:effectLst/>
                        </a:rPr>
                        <a:t>Hasta</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DEDED"/>
                    </a:solidFill>
                  </a:tcPr>
                </a:tc>
                <a:tc>
                  <a:txBody>
                    <a:bodyPr/>
                    <a:lstStyle/>
                    <a:p>
                      <a:pPr algn="l" fontAlgn="ctr"/>
                      <a:endParaRPr lang="es-ES" sz="800" b="1">
                        <a:solidFill>
                          <a:srgbClr val="000000"/>
                        </a:solidFill>
                        <a:effectLst/>
                      </a:endParaRP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DEDED"/>
                    </a:solidFill>
                  </a:tcPr>
                </a:tc>
                <a:tc>
                  <a:txBody>
                    <a:bodyPr/>
                    <a:lstStyle/>
                    <a:p>
                      <a:pPr algn="l" fontAlgn="ctr"/>
                      <a:endParaRPr lang="es-ES" sz="800" b="1">
                        <a:solidFill>
                          <a:srgbClr val="000000"/>
                        </a:solidFill>
                        <a:effectLst/>
                      </a:endParaRP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DEDED"/>
                    </a:solidFill>
                  </a:tcPr>
                </a:tc>
                <a:tc>
                  <a:txBody>
                    <a:bodyPr/>
                    <a:lstStyle/>
                    <a:p>
                      <a:pPr algn="l" fontAlgn="ctr"/>
                      <a:endParaRPr lang="es-ES" sz="800" b="1">
                        <a:solidFill>
                          <a:srgbClr val="000000"/>
                        </a:solidFill>
                        <a:effectLst/>
                      </a:endParaRP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DEDED"/>
                    </a:solidFill>
                  </a:tcPr>
                </a:tc>
              </a:tr>
              <a:tr h="323136">
                <a:tc>
                  <a:txBody>
                    <a:bodyPr/>
                    <a:lstStyle/>
                    <a:p>
                      <a:pPr fontAlgn="t"/>
                      <a:r>
                        <a:rPr lang="es-ES" sz="800" b="1">
                          <a:solidFill>
                            <a:srgbClr val="555555"/>
                          </a:solidFill>
                          <a:effectLst/>
                        </a:rPr>
                        <a:t>MENSUAL</a:t>
                      </a:r>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5F5F5"/>
                    </a:solidFill>
                  </a:tcPr>
                </a:tc>
                <a:tc>
                  <a:txBody>
                    <a:bodyPr/>
                    <a:lstStyle/>
                    <a:p>
                      <a:pPr algn="r" fontAlgn="t"/>
                      <a:r>
                        <a:rPr lang="es-ES" sz="800">
                          <a:solidFill>
                            <a:srgbClr val="706F6F"/>
                          </a:solidFill>
                          <a:effectLst/>
                        </a:rPr>
                        <a:t>-.-</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5F5F5"/>
                    </a:solidFill>
                  </a:tcPr>
                </a:tc>
                <a:tc>
                  <a:txBody>
                    <a:bodyPr/>
                    <a:lstStyle/>
                    <a:p>
                      <a:pPr fontAlgn="t"/>
                      <a:r>
                        <a:rPr lang="es-ES" sz="800">
                          <a:solidFill>
                            <a:srgbClr val="706F6F"/>
                          </a:solidFill>
                          <a:effectLst/>
                        </a:rPr>
                        <a:t>$ 704.173,50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5F5F5"/>
                    </a:solidFill>
                  </a:tcPr>
                </a:tc>
                <a:tc>
                  <a:txBody>
                    <a:bodyPr/>
                    <a:lstStyle/>
                    <a:p>
                      <a:pPr fontAlgn="t"/>
                      <a:r>
                        <a:rPr lang="es-ES" sz="800">
                          <a:solidFill>
                            <a:srgbClr val="706F6F"/>
                          </a:solidFill>
                          <a:effectLst/>
                        </a:rPr>
                        <a:t>Exento</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5F5F5"/>
                    </a:solidFill>
                  </a:tcPr>
                </a:tc>
                <a:tc>
                  <a:txBody>
                    <a:bodyPr/>
                    <a:lstStyle/>
                    <a:p>
                      <a:pPr algn="r" fontAlgn="t"/>
                      <a:r>
                        <a:rPr lang="es-ES" sz="800">
                          <a:solidFill>
                            <a:srgbClr val="706F6F"/>
                          </a:solidFill>
                          <a:effectLst/>
                        </a:rPr>
                        <a:t>-.-</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5F5F5"/>
                    </a:solidFill>
                  </a:tcPr>
                </a:tc>
                <a:tc>
                  <a:txBody>
                    <a:bodyPr/>
                    <a:lstStyle/>
                    <a:p>
                      <a:pPr fontAlgn="t"/>
                      <a:r>
                        <a:rPr lang="es-ES" sz="800">
                          <a:solidFill>
                            <a:srgbClr val="706F6F"/>
                          </a:solidFill>
                          <a:effectLst/>
                        </a:rPr>
                        <a:t>Exento</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5F5F5"/>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$ 704.173,51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$ 1.564.830,00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0,04</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$ 28.166,94</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2,20%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$ 1.564.830,01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$ 2.608.050,00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0,08</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$ 90.760,14</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4,52%</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$ 2.608.050,01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$ 3.651.270,00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0,135</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$ 234.202,89</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7,09%</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$ 3.651.270,01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$ 4.694.490,00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0,23</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$ 581.073,54</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10,62%</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$ 4.694.490,01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$ 6.259.320,00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0,304</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$ 928.465,80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15,57%</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$ 6.259.320,01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$ 16.169.910,00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0,35</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$ 1.216.394,52</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27,48%</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$ 16.169.910,01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Y MÁS</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0,4</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$ 2.024.890,02</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dirty="0">
                          <a:solidFill>
                            <a:srgbClr val="706F6F"/>
                          </a:solidFill>
                          <a:effectLst/>
                        </a:rPr>
                        <a:t>MÁS DE 27,48%</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363513880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defRPr/>
            </a:pPr>
            <a:r>
              <a:rPr lang="es-ES_tradnl" altLang="es-ES" b="1" smtClean="0">
                <a:solidFill>
                  <a:srgbClr val="000066"/>
                </a:solidFill>
                <a:effectLst>
                  <a:outerShdw blurRad="38100" dist="38100" dir="2700000" algn="tl">
                    <a:srgbClr val="C0C0C0"/>
                  </a:outerShdw>
                </a:effectLst>
              </a:rPr>
              <a:t>Sueldo Tributable</a:t>
            </a:r>
            <a:endParaRPr lang="es-ES" altLang="es-ES" b="1" smtClean="0">
              <a:solidFill>
                <a:srgbClr val="000066"/>
              </a:solidFill>
              <a:effectLst>
                <a:outerShdw blurRad="38100" dist="38100" dir="2700000" algn="tl">
                  <a:srgbClr val="C0C0C0"/>
                </a:outerShdw>
              </a:effectLst>
            </a:endParaRPr>
          </a:p>
        </p:txBody>
      </p:sp>
      <p:sp>
        <p:nvSpPr>
          <p:cNvPr id="10243" name="Text Box 3"/>
          <p:cNvSpPr txBox="1">
            <a:spLocks noChangeArrowheads="1"/>
          </p:cNvSpPr>
          <p:nvPr/>
        </p:nvSpPr>
        <p:spPr bwMode="auto">
          <a:xfrm>
            <a:off x="1455738" y="2225675"/>
            <a:ext cx="3719993"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sm" len="sm"/>
                <a:tailEnd type="none" w="sm" len="sm"/>
              </a14:hiddenLine>
            </a:ext>
          </a:extLst>
        </p:spPr>
        <p:txBody>
          <a:bodyPr wrap="none">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spcBef>
                <a:spcPct val="0"/>
              </a:spcBef>
              <a:buFontTx/>
              <a:buNone/>
            </a:pPr>
            <a:endParaRPr lang="es-ES_tradnl" altLang="es-ES" sz="3600" b="1" dirty="0">
              <a:solidFill>
                <a:srgbClr val="000066"/>
              </a:solidFill>
              <a:latin typeface="Times New Roman" charset="0"/>
            </a:endParaRPr>
          </a:p>
          <a:p>
            <a:pPr>
              <a:spcBef>
                <a:spcPct val="0"/>
              </a:spcBef>
              <a:buFontTx/>
              <a:buNone/>
            </a:pPr>
            <a:r>
              <a:rPr lang="es-ES_tradnl" altLang="es-ES" sz="3600" b="1" dirty="0">
                <a:solidFill>
                  <a:srgbClr val="000066"/>
                </a:solidFill>
                <a:latin typeface="Times New Roman" charset="0"/>
              </a:rPr>
              <a:t>Total de Haberes</a:t>
            </a:r>
          </a:p>
          <a:p>
            <a:pPr>
              <a:spcBef>
                <a:spcPct val="0"/>
              </a:spcBef>
              <a:buFontTx/>
              <a:buChar char="-"/>
            </a:pPr>
            <a:r>
              <a:rPr lang="es-ES_tradnl" altLang="es-ES" sz="3600" b="1" dirty="0">
                <a:solidFill>
                  <a:srgbClr val="000066"/>
                </a:solidFill>
                <a:latin typeface="Times New Roman" charset="0"/>
              </a:rPr>
              <a:t>Asignaciones</a:t>
            </a:r>
          </a:p>
          <a:p>
            <a:pPr>
              <a:spcBef>
                <a:spcPct val="0"/>
              </a:spcBef>
              <a:buFontTx/>
              <a:buNone/>
            </a:pPr>
            <a:r>
              <a:rPr lang="es-ES_tradnl" altLang="es-ES" sz="3600" b="1" dirty="0">
                <a:solidFill>
                  <a:srgbClr val="000066"/>
                </a:solidFill>
                <a:latin typeface="Times New Roman" charset="0"/>
              </a:rPr>
              <a:t>- Imposiciones</a:t>
            </a:r>
          </a:p>
          <a:p>
            <a:pPr>
              <a:spcBef>
                <a:spcPct val="0"/>
              </a:spcBef>
              <a:buFontTx/>
              <a:buNone/>
            </a:pPr>
            <a:r>
              <a:rPr lang="es-ES_tradnl" altLang="es-ES" sz="3600" b="1" dirty="0">
                <a:solidFill>
                  <a:srgbClr val="000066"/>
                </a:solidFill>
                <a:latin typeface="Times New Roman" charset="0"/>
              </a:rPr>
              <a:t>Sueldo Tributable</a:t>
            </a:r>
            <a:endParaRPr lang="es-ES" altLang="es-ES" sz="3600" b="1" dirty="0">
              <a:solidFill>
                <a:srgbClr val="000066"/>
              </a:solidFill>
              <a:latin typeface="Times New Roman" charset="0"/>
            </a:endParaRPr>
          </a:p>
        </p:txBody>
      </p:sp>
      <p:sp>
        <p:nvSpPr>
          <p:cNvPr id="10244" name="Line 4"/>
          <p:cNvSpPr>
            <a:spLocks noChangeShapeType="1"/>
          </p:cNvSpPr>
          <p:nvPr/>
        </p:nvSpPr>
        <p:spPr bwMode="auto">
          <a:xfrm>
            <a:off x="1042988" y="4941888"/>
            <a:ext cx="4679950" cy="0"/>
          </a:xfrm>
          <a:prstGeom prst="line">
            <a:avLst/>
          </a:prstGeom>
          <a:noFill/>
          <a:ln w="28575">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Tree>
    <p:extLst>
      <p:ext uri="{BB962C8B-B14F-4D97-AF65-F5344CB8AC3E}">
        <p14:creationId xmlns:p14="http://schemas.microsoft.com/office/powerpoint/2010/main" val="2070742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4"/>
          <p:cNvSpPr>
            <a:spLocks noGrp="1" noChangeArrowheads="1"/>
          </p:cNvSpPr>
          <p:nvPr>
            <p:ph type="title"/>
          </p:nvPr>
        </p:nvSpPr>
        <p:spPr/>
        <p:txBody>
          <a:bodyPr/>
          <a:lstStyle/>
          <a:p>
            <a:pPr eaLnBrk="1" hangingPunct="1">
              <a:defRPr/>
            </a:pPr>
            <a:r>
              <a:rPr lang="es-ES_tradnl" altLang="es-ES" b="1" smtClean="0">
                <a:solidFill>
                  <a:srgbClr val="000066"/>
                </a:solidFill>
                <a:effectLst>
                  <a:outerShdw blurRad="38100" dist="38100" dir="2700000" algn="tl">
                    <a:srgbClr val="C0C0C0"/>
                  </a:outerShdw>
                </a:effectLst>
              </a:rPr>
              <a:t>Sueldo Imponible</a:t>
            </a:r>
            <a:endParaRPr lang="es-ES" altLang="es-ES" b="1" smtClean="0">
              <a:solidFill>
                <a:srgbClr val="000066"/>
              </a:solidFill>
              <a:effectLst>
                <a:outerShdw blurRad="38100" dist="38100" dir="2700000" algn="tl">
                  <a:srgbClr val="C0C0C0"/>
                </a:outerShdw>
              </a:effectLst>
            </a:endParaRPr>
          </a:p>
        </p:txBody>
      </p:sp>
      <p:sp>
        <p:nvSpPr>
          <p:cNvPr id="9219" name="Text Box 5"/>
          <p:cNvSpPr txBox="1">
            <a:spLocks noChangeArrowheads="1"/>
          </p:cNvSpPr>
          <p:nvPr/>
        </p:nvSpPr>
        <p:spPr bwMode="auto">
          <a:xfrm>
            <a:off x="1455738" y="2076450"/>
            <a:ext cx="3524250"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type="none" w="sm" len="sm"/>
                <a:tailEnd type="none" w="sm" len="sm"/>
              </a14:hiddenLine>
            </a:ext>
          </a:extLst>
        </p:spPr>
        <p:txBody>
          <a:bodyPr wrap="none">
            <a:spAutoFit/>
          </a:bodyP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spcBef>
                <a:spcPct val="0"/>
              </a:spcBef>
              <a:buFontTx/>
              <a:buNone/>
            </a:pPr>
            <a:r>
              <a:rPr lang="es-ES_tradnl" altLang="es-ES" sz="3600" b="1" i="1">
                <a:latin typeface="Times New Roman" charset="0"/>
              </a:rPr>
              <a:t>Tope </a:t>
            </a:r>
            <a:r>
              <a:rPr lang="es-ES_tradnl" altLang="es-ES" sz="3600" b="1" i="1" smtClean="0">
                <a:latin typeface="Times New Roman" charset="0"/>
              </a:rPr>
              <a:t>81,7 </a:t>
            </a:r>
            <a:r>
              <a:rPr lang="es-ES_tradnl" altLang="es-ES" sz="3600" b="1" i="1">
                <a:latin typeface="Times New Roman" charset="0"/>
              </a:rPr>
              <a:t>UF</a:t>
            </a:r>
          </a:p>
          <a:p>
            <a:pPr>
              <a:spcBef>
                <a:spcPct val="0"/>
              </a:spcBef>
              <a:buFontTx/>
              <a:buNone/>
            </a:pPr>
            <a:endParaRPr lang="es-ES_tradnl" altLang="es-ES" sz="3600" b="1" i="1" dirty="0">
              <a:latin typeface="Times New Roman" charset="0"/>
            </a:endParaRPr>
          </a:p>
          <a:p>
            <a:pPr>
              <a:spcBef>
                <a:spcPct val="0"/>
              </a:spcBef>
              <a:buFontTx/>
              <a:buNone/>
            </a:pPr>
            <a:r>
              <a:rPr lang="es-ES_tradnl" altLang="es-ES" sz="3600" b="1" i="1" dirty="0">
                <a:latin typeface="Times New Roman" charset="0"/>
              </a:rPr>
              <a:t>Total de Haberes</a:t>
            </a:r>
          </a:p>
          <a:p>
            <a:pPr>
              <a:spcBef>
                <a:spcPct val="0"/>
              </a:spcBef>
              <a:buFontTx/>
              <a:buChar char="-"/>
            </a:pPr>
            <a:r>
              <a:rPr lang="es-ES_tradnl" altLang="es-ES" sz="3600" b="1" i="1" dirty="0">
                <a:latin typeface="Times New Roman" charset="0"/>
              </a:rPr>
              <a:t>Asignaciones</a:t>
            </a:r>
          </a:p>
          <a:p>
            <a:pPr>
              <a:spcBef>
                <a:spcPct val="0"/>
              </a:spcBef>
              <a:buFontTx/>
              <a:buNone/>
            </a:pPr>
            <a:r>
              <a:rPr lang="es-ES_tradnl" altLang="es-ES" sz="3600" b="1" i="1" dirty="0">
                <a:latin typeface="Times New Roman" charset="0"/>
              </a:rPr>
              <a:t>Sueldo Imponible</a:t>
            </a:r>
            <a:endParaRPr lang="es-ES" altLang="es-ES" sz="3600" b="1" i="1" dirty="0">
              <a:latin typeface="Times New Roman" charset="0"/>
            </a:endParaRPr>
          </a:p>
        </p:txBody>
      </p:sp>
      <p:sp>
        <p:nvSpPr>
          <p:cNvPr id="9220" name="Line 6"/>
          <p:cNvSpPr>
            <a:spLocks noChangeShapeType="1"/>
          </p:cNvSpPr>
          <p:nvPr/>
        </p:nvSpPr>
        <p:spPr bwMode="auto">
          <a:xfrm>
            <a:off x="1187450" y="4365625"/>
            <a:ext cx="4679950" cy="0"/>
          </a:xfrm>
          <a:prstGeom prst="line">
            <a:avLst/>
          </a:prstGeom>
          <a:noFill/>
          <a:ln w="28575">
            <a:solidFill>
              <a:srgbClr val="666699"/>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ES"/>
          </a:p>
        </p:txBody>
      </p:sp>
      <p:sp>
        <p:nvSpPr>
          <p:cNvPr id="9221" name="AutoShape 7">
            <a:hlinkClick r:id="rId2" action="ppaction://hlinksldjump" highlightClick="1"/>
          </p:cNvPr>
          <p:cNvSpPr>
            <a:spLocks noChangeArrowheads="1"/>
          </p:cNvSpPr>
          <p:nvPr/>
        </p:nvSpPr>
        <p:spPr bwMode="auto">
          <a:xfrm>
            <a:off x="7235825" y="5516563"/>
            <a:ext cx="504825" cy="360362"/>
          </a:xfrm>
          <a:prstGeom prst="actionButtonForwardNext">
            <a:avLst/>
          </a:prstGeom>
          <a:noFill/>
          <a:ln w="28575">
            <a:solidFill>
              <a:srgbClr val="666699"/>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s-ES" altLang="es-CL" sz="1800"/>
          </a:p>
        </p:txBody>
      </p:sp>
    </p:spTree>
    <p:extLst>
      <p:ext uri="{BB962C8B-B14F-4D97-AF65-F5344CB8AC3E}">
        <p14:creationId xmlns:p14="http://schemas.microsoft.com/office/powerpoint/2010/main" val="25803212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a:t>2.Remuneraciones de trabajadores </a:t>
            </a:r>
            <a:r>
              <a:rPr lang="es-CL" u="sng" dirty="0" smtClean="0"/>
              <a:t>dependientes</a:t>
            </a:r>
          </a:p>
          <a:p>
            <a:r>
              <a:rPr lang="es-CL" u="sng" dirty="0"/>
              <a:t>D</a:t>
            </a:r>
            <a:r>
              <a:rPr lang="es-CL" u="sng" dirty="0" smtClean="0"/>
              <a:t>. EL DESCUENTO DEL IMPUESTO ÚNICO A LA RENTA.</a:t>
            </a:r>
          </a:p>
          <a:p>
            <a:r>
              <a:rPr lang="es-CL" dirty="0" smtClean="0"/>
              <a:t> </a:t>
            </a:r>
            <a:r>
              <a:rPr lang="es-CL" u="sng" dirty="0" smtClean="0"/>
              <a:t>Enunciado Ejemplo Renta Exenta.</a:t>
            </a:r>
          </a:p>
          <a:p>
            <a:r>
              <a:rPr lang="es-CL" dirty="0" smtClean="0"/>
              <a:t>Un trabajador tiene haberes por $345.084, excluidas las asignaciones no imponibles y no tributables, y el valor de su cotización previsional integral alcanza la cifra de  $69.016.8, equivalente a un20% sobre los 345.084,lo que da un valor de $276.067,2, lo que lo sitúa en el primer tramo de la tabla del IUT.</a:t>
            </a:r>
          </a:p>
        </p:txBody>
      </p:sp>
    </p:spTree>
    <p:extLst>
      <p:ext uri="{BB962C8B-B14F-4D97-AF65-F5344CB8AC3E}">
        <p14:creationId xmlns:p14="http://schemas.microsoft.com/office/powerpoint/2010/main" val="331367076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a:t>2.Remuneraciones de trabajadores </a:t>
            </a:r>
            <a:r>
              <a:rPr lang="es-CL" u="sng" dirty="0" smtClean="0"/>
              <a:t>dependientes</a:t>
            </a:r>
          </a:p>
          <a:p>
            <a:r>
              <a:rPr lang="es-CL" u="sng" dirty="0"/>
              <a:t>D</a:t>
            </a:r>
            <a:r>
              <a:rPr lang="es-CL" u="sng" dirty="0" smtClean="0"/>
              <a:t>. EL DESCUENTO DEL IMPUESTO ÚNICO A LA RENTA.</a:t>
            </a:r>
          </a:p>
          <a:p>
            <a:r>
              <a:rPr lang="es-CL" dirty="0" smtClean="0"/>
              <a:t> </a:t>
            </a:r>
            <a:r>
              <a:rPr lang="es-CL" u="sng" dirty="0" smtClean="0"/>
              <a:t>Enunciado Ejemplo Renta Afecta a tramo.</a:t>
            </a:r>
          </a:p>
          <a:p>
            <a:r>
              <a:rPr lang="es-CL" dirty="0" smtClean="0"/>
              <a:t>Un trabajador tiene haberes  totales  por $1450.000, excluidas las asignaciones no imponibles y no tributables por $270.000 y descuentos previsionales ,equivalente a $903.932,8 por 20% que son $180.786,56.Si consideramos la UF a $30.000, el tope son $2.451.000.</a:t>
            </a:r>
          </a:p>
        </p:txBody>
      </p:sp>
    </p:spTree>
    <p:extLst>
      <p:ext uri="{BB962C8B-B14F-4D97-AF65-F5344CB8AC3E}">
        <p14:creationId xmlns:p14="http://schemas.microsoft.com/office/powerpoint/2010/main" val="132009418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a:t>2.Remuneraciones de trabajadores </a:t>
            </a:r>
            <a:r>
              <a:rPr lang="es-CL" u="sng" dirty="0" smtClean="0"/>
              <a:t>dependientes</a:t>
            </a:r>
          </a:p>
          <a:p>
            <a:r>
              <a:rPr lang="es-CL" u="sng" dirty="0"/>
              <a:t>D</a:t>
            </a:r>
            <a:r>
              <a:rPr lang="es-CL" u="sng" dirty="0" smtClean="0"/>
              <a:t>. EL DESCUENTO DEL IMPUESTO ÚNICO A LA RENTA.</a:t>
            </a:r>
          </a:p>
          <a:p>
            <a:r>
              <a:rPr lang="es-CL" dirty="0" smtClean="0"/>
              <a:t> </a:t>
            </a:r>
            <a:r>
              <a:rPr lang="es-CL" u="sng" dirty="0" smtClean="0"/>
              <a:t>Determinación de la Renta líquida Imponible.</a:t>
            </a:r>
          </a:p>
          <a:p>
            <a:r>
              <a:rPr lang="es-CL" u="sng" dirty="0" smtClean="0"/>
              <a:t>1. Total de Haberes                 $1450.000</a:t>
            </a:r>
          </a:p>
          <a:p>
            <a:r>
              <a:rPr lang="es-CL" u="sng" dirty="0" smtClean="0"/>
              <a:t>2. </a:t>
            </a:r>
            <a:r>
              <a:rPr lang="es-CL" u="sng" dirty="0"/>
              <a:t>A</a:t>
            </a:r>
            <a:r>
              <a:rPr lang="es-CL" u="sng" dirty="0" smtClean="0"/>
              <a:t>signaciones                        $  270.000</a:t>
            </a:r>
          </a:p>
          <a:p>
            <a:r>
              <a:rPr lang="es-CL" u="sng" dirty="0" smtClean="0"/>
              <a:t>3. Total Imponible y tributable  $1.180.000</a:t>
            </a:r>
          </a:p>
          <a:p>
            <a:r>
              <a:rPr lang="es-CL" u="sng" dirty="0" smtClean="0"/>
              <a:t>4. Menos descuento previsional $    180786,56</a:t>
            </a:r>
          </a:p>
          <a:p>
            <a:r>
              <a:rPr lang="es-CL" u="sng" dirty="0" smtClean="0"/>
              <a:t>5.Total afecto a Impuesto          $   999.213,44</a:t>
            </a:r>
          </a:p>
        </p:txBody>
      </p:sp>
    </p:spTree>
    <p:extLst>
      <p:ext uri="{BB962C8B-B14F-4D97-AF65-F5344CB8AC3E}">
        <p14:creationId xmlns:p14="http://schemas.microsoft.com/office/powerpoint/2010/main" val="200482898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D</a:t>
            </a:r>
            <a:r>
              <a:rPr lang="es-CL" u="sng" dirty="0" smtClean="0"/>
              <a:t>. EL DESCUENTO DEL IMPUESTO ÚNICO A LA RENTA.</a:t>
            </a:r>
          </a:p>
          <a:p>
            <a:r>
              <a:rPr lang="es-CL" dirty="0" smtClean="0"/>
              <a:t> </a:t>
            </a:r>
            <a:r>
              <a:rPr lang="es-CL" u="sng" dirty="0" smtClean="0"/>
              <a:t>Determinación de la Renta líquida Imponible.</a:t>
            </a:r>
          </a:p>
          <a:p>
            <a:r>
              <a:rPr lang="es-CL" u="sng" dirty="0" smtClean="0"/>
              <a:t>Esta cantidad corresponde a un monto de</a:t>
            </a:r>
          </a:p>
          <a:p>
            <a:r>
              <a:rPr lang="es-CL" u="sng" dirty="0" smtClean="0"/>
              <a:t>$   999.213,44, y en lo particular corresponde al segundo tramo y debe aplicarse un factor de  0,04, lo que genera un impuesto único de $39.968,5376 </a:t>
            </a:r>
          </a:p>
        </p:txBody>
      </p:sp>
    </p:spTree>
    <p:extLst>
      <p:ext uri="{BB962C8B-B14F-4D97-AF65-F5344CB8AC3E}">
        <p14:creationId xmlns:p14="http://schemas.microsoft.com/office/powerpoint/2010/main" val="214553330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D</a:t>
            </a:r>
            <a:r>
              <a:rPr lang="es-CL" u="sng" dirty="0" smtClean="0"/>
              <a:t>. EL DESCUENTO DEL IMPUESTO ÚNICO A LA RENTA.</a:t>
            </a:r>
          </a:p>
          <a:p>
            <a:r>
              <a:rPr lang="es-CL" dirty="0" smtClean="0"/>
              <a:t> </a:t>
            </a:r>
            <a:r>
              <a:rPr lang="es-CL" u="sng" dirty="0" smtClean="0"/>
              <a:t>Determinación de la Renta líquida Imponible.</a:t>
            </a:r>
          </a:p>
          <a:p>
            <a:r>
              <a:rPr lang="es-CL" u="sng" dirty="0" smtClean="0"/>
              <a:t>Esta cantidad  de  $39.968,5376, deben ser pagados por el empleador al fisco a más tardar el día 10 del mes siguiente. </a:t>
            </a:r>
          </a:p>
        </p:txBody>
      </p:sp>
    </p:spTree>
    <p:extLst>
      <p:ext uri="{BB962C8B-B14F-4D97-AF65-F5344CB8AC3E}">
        <p14:creationId xmlns:p14="http://schemas.microsoft.com/office/powerpoint/2010/main" val="289386905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E</a:t>
            </a:r>
            <a:r>
              <a:rPr lang="es-CL" u="sng" dirty="0" smtClean="0"/>
              <a:t>. LOS DESCUENTOS JUDICIALES.</a:t>
            </a:r>
          </a:p>
          <a:p>
            <a:r>
              <a:rPr lang="es-CL" dirty="0" smtClean="0"/>
              <a:t>Estos en lo conceptual  son originados por la retención judicial de tan solo una parte de la remuneración, y que es ordenada por los tribunales de justicia en cumplimiento de fallos a beneficio  de la familia directa del trabajador, específicamente la cónyuge y su descendencia.</a:t>
            </a:r>
          </a:p>
          <a:p>
            <a:r>
              <a:rPr lang="es-CL" dirty="0" smtClean="0"/>
              <a:t> </a:t>
            </a:r>
            <a:endParaRPr lang="es-CL" u="sng" dirty="0" smtClean="0"/>
          </a:p>
        </p:txBody>
      </p:sp>
    </p:spTree>
    <p:extLst>
      <p:ext uri="{BB962C8B-B14F-4D97-AF65-F5344CB8AC3E}">
        <p14:creationId xmlns:p14="http://schemas.microsoft.com/office/powerpoint/2010/main" val="343826064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E</a:t>
            </a:r>
            <a:r>
              <a:rPr lang="es-CL" u="sng" dirty="0" smtClean="0"/>
              <a:t>. LOS DESCUENTOS JUDICIALES.</a:t>
            </a:r>
          </a:p>
          <a:p>
            <a:r>
              <a:rPr lang="es-CL" dirty="0" smtClean="0"/>
              <a:t>Este descuento en lo particular no podrá exceder el 50% de la remuneración líquida del empleado, considerando como tal el total de haberes , menos los descuentos previsionales el IUT.</a:t>
            </a:r>
          </a:p>
          <a:p>
            <a:r>
              <a:rPr lang="es-CL" dirty="0" smtClean="0"/>
              <a:t>El empleador tiene dos opciones , la primera depositar el valor en los tribunales , o bien pagar directamente el monto a la beneficiaria o cónyuge.</a:t>
            </a:r>
          </a:p>
        </p:txBody>
      </p:sp>
    </p:spTree>
    <p:extLst>
      <p:ext uri="{BB962C8B-B14F-4D97-AF65-F5344CB8AC3E}">
        <p14:creationId xmlns:p14="http://schemas.microsoft.com/office/powerpoint/2010/main" val="405001619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a:t>2.Remuneraciones de trabajadores </a:t>
            </a:r>
            <a:r>
              <a:rPr lang="es-CL" u="sng" dirty="0" smtClean="0"/>
              <a:t>dependientes</a:t>
            </a:r>
          </a:p>
          <a:p>
            <a:r>
              <a:rPr lang="es-CL" u="sng" dirty="0"/>
              <a:t>F</a:t>
            </a:r>
            <a:r>
              <a:rPr lang="es-CL" u="sng" dirty="0" smtClean="0"/>
              <a:t>. LOS DESCUENTOS VOLUNTARIOS</a:t>
            </a:r>
          </a:p>
          <a:p>
            <a:r>
              <a:rPr lang="es-CL" dirty="0" smtClean="0"/>
              <a:t>A diferencia de los tres tipos de descuentos precedentemente explicitados, a saber: previsionales, tributario y judicial, los que poseen un carácter obligatorio, los descuentos voluntarios son aquellos que se efectúan por la existencia de mutuo acuerdo entre el trabajador y el empleador, o bien  por   el expreso consentimiento del primero de ellos.</a:t>
            </a:r>
          </a:p>
          <a:p>
            <a:r>
              <a:rPr lang="es-CL" dirty="0" smtClean="0"/>
              <a:t> </a:t>
            </a:r>
            <a:endParaRPr lang="es-CL" u="sng" dirty="0" smtClean="0"/>
          </a:p>
        </p:txBody>
      </p:sp>
    </p:spTree>
    <p:extLst>
      <p:ext uri="{BB962C8B-B14F-4D97-AF65-F5344CB8AC3E}">
        <p14:creationId xmlns:p14="http://schemas.microsoft.com/office/powerpoint/2010/main" val="374964867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a:t>2.Remuneraciones de trabajadores </a:t>
            </a:r>
            <a:r>
              <a:rPr lang="es-CL" u="sng" dirty="0" smtClean="0"/>
              <a:t>dependientes</a:t>
            </a:r>
          </a:p>
          <a:p>
            <a:r>
              <a:rPr lang="es-CL" u="sng" dirty="0"/>
              <a:t>F</a:t>
            </a:r>
            <a:r>
              <a:rPr lang="es-CL" u="sng" dirty="0" smtClean="0"/>
              <a:t>. LOS DESCUENTOS VOLUNTARIOS(continuación)</a:t>
            </a:r>
          </a:p>
          <a:p>
            <a:r>
              <a:rPr lang="es-CL" dirty="0" smtClean="0"/>
              <a:t>Entre estos descuentos figuran, en primer término, los correspondientes a anticipos de remuneración y de préstamos otorgados por el empleador; en segundo orden se encuentran los descuentos que originan las cuotas sindicales, dividendos por adquisición de viviendas y obligaciones con organismos públicos; para finalizar en tercer término, se encuentran los descuentos destinados a otros pagos «de cualquier naturaleza».</a:t>
            </a:r>
          </a:p>
          <a:p>
            <a:r>
              <a:rPr lang="es-CL" dirty="0" smtClean="0"/>
              <a:t> </a:t>
            </a:r>
            <a:endParaRPr lang="es-CL" u="sng" dirty="0" smtClean="0"/>
          </a:p>
        </p:txBody>
      </p:sp>
    </p:spTree>
    <p:extLst>
      <p:ext uri="{BB962C8B-B14F-4D97-AF65-F5344CB8AC3E}">
        <p14:creationId xmlns:p14="http://schemas.microsoft.com/office/powerpoint/2010/main" val="6480287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F</a:t>
            </a:r>
            <a:r>
              <a:rPr lang="es-CL" u="sng" dirty="0" smtClean="0"/>
              <a:t>. LOS DESCUENTOS VOLUNTARIOS(continuación)</a:t>
            </a:r>
          </a:p>
          <a:p>
            <a:r>
              <a:rPr lang="es-CL" dirty="0" smtClean="0"/>
              <a:t>Cabe hacer presente que todos los descuentos precedentemente mencionados en su totalidad no pueden exceder el 15% de la remuneración del trabajador, así lo dispone el código del trabajo.</a:t>
            </a:r>
          </a:p>
          <a:p>
            <a:r>
              <a:rPr lang="es-CL" dirty="0" smtClean="0"/>
              <a:t> </a:t>
            </a:r>
            <a:endParaRPr lang="es-CL" u="sng" dirty="0" smtClean="0"/>
          </a:p>
        </p:txBody>
      </p:sp>
    </p:spTree>
    <p:extLst>
      <p:ext uri="{BB962C8B-B14F-4D97-AF65-F5344CB8AC3E}">
        <p14:creationId xmlns:p14="http://schemas.microsoft.com/office/powerpoint/2010/main" val="38686572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2.Remuneraciones de trabajadores </a:t>
            </a:r>
            <a:r>
              <a:rPr lang="es-CL" u="sng" dirty="0" smtClean="0"/>
              <a:t>dependientes</a:t>
            </a:r>
          </a:p>
          <a:p>
            <a:r>
              <a:rPr lang="es-CL" u="sng" dirty="0"/>
              <a:t>F</a:t>
            </a:r>
            <a:r>
              <a:rPr lang="es-CL" u="sng" dirty="0" smtClean="0"/>
              <a:t>. LOS DESCUENTOS VOLUNTARIOS(continuación)</a:t>
            </a:r>
          </a:p>
          <a:p>
            <a:r>
              <a:rPr lang="es-CL" dirty="0" smtClean="0"/>
              <a:t>En lo particular los descuentos voluntarios, exceptuando los efectuados por concepto de anticipos y préstamos, deben ser pagados por el empleador a los beneficiarios en los plazos que en cada caso se hayan convenido . Por lo general entere 10 y 12 días del mes siguiente.</a:t>
            </a:r>
          </a:p>
          <a:p>
            <a:r>
              <a:rPr lang="es-CL" dirty="0" smtClean="0"/>
              <a:t> </a:t>
            </a:r>
            <a:endParaRPr lang="es-CL" u="sng" dirty="0" smtClean="0"/>
          </a:p>
        </p:txBody>
      </p:sp>
    </p:spTree>
    <p:extLst>
      <p:ext uri="{BB962C8B-B14F-4D97-AF65-F5344CB8AC3E}">
        <p14:creationId xmlns:p14="http://schemas.microsoft.com/office/powerpoint/2010/main" val="372723497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a:t>2.Remuneraciones de trabajadores </a:t>
            </a:r>
            <a:r>
              <a:rPr lang="es-CL" u="sng" dirty="0" smtClean="0"/>
              <a:t>dependientes</a:t>
            </a:r>
          </a:p>
          <a:p>
            <a:r>
              <a:rPr lang="es-CL" u="sng" dirty="0"/>
              <a:t>G</a:t>
            </a:r>
            <a:r>
              <a:rPr lang="es-CL" u="sng" dirty="0" smtClean="0"/>
              <a:t>. Remuneración líquida</a:t>
            </a:r>
            <a:r>
              <a:rPr lang="es-CL" u="sng" dirty="0"/>
              <a:t>.</a:t>
            </a:r>
            <a:endParaRPr lang="es-CL" u="sng" dirty="0" smtClean="0"/>
          </a:p>
          <a:p>
            <a:r>
              <a:rPr lang="es-CL" dirty="0" smtClean="0"/>
              <a:t>En lo conceptual la remuneración líquida, como ya se anticipo, corresponde al total de haberes menos los descuentos, la que, de acuerdo con las normas del Código del trabajo, debe pagarse al trabajador por períodos que no excedan un mes, en moneda de curso legal y entregando al trabajador un comprobante, con indicación del monto pagado y, y de la forma como fue determinado, así como las deducciones efectuadas, o sea, una liquidación de remuneración .</a:t>
            </a:r>
          </a:p>
          <a:p>
            <a:r>
              <a:rPr lang="es-CL" dirty="0" smtClean="0"/>
              <a:t> </a:t>
            </a:r>
            <a:endParaRPr lang="es-CL" u="sng" dirty="0" smtClean="0"/>
          </a:p>
        </p:txBody>
      </p:sp>
    </p:spTree>
    <p:extLst>
      <p:ext uri="{BB962C8B-B14F-4D97-AF65-F5344CB8AC3E}">
        <p14:creationId xmlns:p14="http://schemas.microsoft.com/office/powerpoint/2010/main" val="367744997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sz="2400" u="sng" dirty="0"/>
              <a:t>2.Remuneraciones de trabajadores dependientes</a:t>
            </a:r>
          </a:p>
          <a:p>
            <a:r>
              <a:rPr lang="es-CL" sz="2400" u="sng" dirty="0" smtClean="0"/>
              <a:t>Formulario </a:t>
            </a:r>
            <a:r>
              <a:rPr lang="es-CL" sz="2400" u="sng" dirty="0"/>
              <a:t>de  Remuneración</a:t>
            </a:r>
            <a:endParaRPr lang="es-CL" sz="2400" dirty="0" smtClean="0"/>
          </a:p>
          <a:p>
            <a:r>
              <a:rPr lang="es-CL" dirty="0" smtClean="0"/>
              <a:t> </a:t>
            </a:r>
            <a:endParaRPr lang="es-CL" u="sng" dirty="0" smtClean="0"/>
          </a:p>
        </p:txBody>
      </p:sp>
      <p:graphicFrame>
        <p:nvGraphicFramePr>
          <p:cNvPr id="4" name="3 Tabla"/>
          <p:cNvGraphicFramePr>
            <a:graphicFrameLocks noGrp="1"/>
          </p:cNvGraphicFramePr>
          <p:nvPr>
            <p:extLst>
              <p:ext uri="{D42A27DB-BD31-4B8C-83A1-F6EECF244321}">
                <p14:modId xmlns:p14="http://schemas.microsoft.com/office/powerpoint/2010/main" val="1194912394"/>
              </p:ext>
            </p:extLst>
          </p:nvPr>
        </p:nvGraphicFramePr>
        <p:xfrm>
          <a:off x="467544" y="2492896"/>
          <a:ext cx="8352927" cy="4459546"/>
        </p:xfrm>
        <a:graphic>
          <a:graphicData uri="http://schemas.openxmlformats.org/drawingml/2006/table">
            <a:tbl>
              <a:tblPr firstRow="1" bandRow="1">
                <a:tableStyleId>{5C22544A-7EE6-4342-B048-85BDC9FD1C3A}</a:tableStyleId>
              </a:tblPr>
              <a:tblGrid>
                <a:gridCol w="2784309"/>
                <a:gridCol w="2784309"/>
                <a:gridCol w="2784309"/>
              </a:tblGrid>
              <a:tr h="545638">
                <a:tc>
                  <a:txBody>
                    <a:bodyPr/>
                    <a:lstStyle/>
                    <a:p>
                      <a:r>
                        <a:rPr lang="es-CL" dirty="0" smtClean="0"/>
                        <a:t>TRABAJADOR</a:t>
                      </a:r>
                      <a:endParaRPr lang="es-CL" dirty="0"/>
                    </a:p>
                  </a:txBody>
                  <a:tcPr/>
                </a:tc>
                <a:tc>
                  <a:txBody>
                    <a:bodyPr/>
                    <a:lstStyle/>
                    <a:p>
                      <a:endParaRPr lang="es-CL"/>
                    </a:p>
                  </a:txBody>
                  <a:tcPr/>
                </a:tc>
                <a:tc>
                  <a:txBody>
                    <a:bodyPr/>
                    <a:lstStyle/>
                    <a:p>
                      <a:r>
                        <a:rPr lang="es-CL" dirty="0" smtClean="0"/>
                        <a:t>MES</a:t>
                      </a:r>
                      <a:endParaRPr lang="es-CL" dirty="0"/>
                    </a:p>
                  </a:txBody>
                  <a:tcPr/>
                </a:tc>
              </a:tr>
              <a:tr h="545638">
                <a:tc>
                  <a:txBody>
                    <a:bodyPr/>
                    <a:lstStyle/>
                    <a:p>
                      <a:r>
                        <a:rPr lang="es-CL" dirty="0" smtClean="0"/>
                        <a:t>SUELDO</a:t>
                      </a:r>
                      <a:endParaRPr lang="es-CL" dirty="0"/>
                    </a:p>
                  </a:txBody>
                  <a:tcPr/>
                </a:tc>
                <a:tc>
                  <a:txBody>
                    <a:bodyPr/>
                    <a:lstStyle/>
                    <a:p>
                      <a:r>
                        <a:rPr lang="es-CL" dirty="0" smtClean="0"/>
                        <a:t>250.000</a:t>
                      </a:r>
                      <a:endParaRPr lang="es-CL" dirty="0"/>
                    </a:p>
                  </a:txBody>
                  <a:tcPr/>
                </a:tc>
                <a:tc>
                  <a:txBody>
                    <a:bodyPr/>
                    <a:lstStyle/>
                    <a:p>
                      <a:endParaRPr lang="es-CL"/>
                    </a:p>
                  </a:txBody>
                  <a:tcPr/>
                </a:tc>
              </a:tr>
              <a:tr h="545638">
                <a:tc>
                  <a:txBody>
                    <a:bodyPr/>
                    <a:lstStyle/>
                    <a:p>
                      <a:r>
                        <a:rPr lang="es-CL" dirty="0" smtClean="0"/>
                        <a:t>COMISIONES</a:t>
                      </a:r>
                      <a:endParaRPr lang="es-CL" dirty="0"/>
                    </a:p>
                  </a:txBody>
                  <a:tcPr/>
                </a:tc>
                <a:tc>
                  <a:txBody>
                    <a:bodyPr/>
                    <a:lstStyle/>
                    <a:p>
                      <a:r>
                        <a:rPr lang="es-CL" dirty="0" smtClean="0"/>
                        <a:t>  25.000</a:t>
                      </a:r>
                      <a:endParaRPr lang="es-CL" dirty="0"/>
                    </a:p>
                  </a:txBody>
                  <a:tcPr/>
                </a:tc>
                <a:tc>
                  <a:txBody>
                    <a:bodyPr/>
                    <a:lstStyle/>
                    <a:p>
                      <a:endParaRPr lang="es-CL"/>
                    </a:p>
                  </a:txBody>
                  <a:tcPr/>
                </a:tc>
              </a:tr>
              <a:tr h="545638">
                <a:tc>
                  <a:txBody>
                    <a:bodyPr/>
                    <a:lstStyle/>
                    <a:p>
                      <a:r>
                        <a:rPr lang="es-CL" dirty="0" smtClean="0"/>
                        <a:t>HABERES IMPONIBLES</a:t>
                      </a:r>
                      <a:endParaRPr lang="es-CL" dirty="0"/>
                    </a:p>
                  </a:txBody>
                  <a:tcPr/>
                </a:tc>
                <a:tc>
                  <a:txBody>
                    <a:bodyPr/>
                    <a:lstStyle/>
                    <a:p>
                      <a:endParaRPr lang="es-CL" dirty="0"/>
                    </a:p>
                  </a:txBody>
                  <a:tcPr/>
                </a:tc>
                <a:tc>
                  <a:txBody>
                    <a:bodyPr/>
                    <a:lstStyle/>
                    <a:p>
                      <a:r>
                        <a:rPr lang="es-CL" dirty="0" smtClean="0"/>
                        <a:t>275.000</a:t>
                      </a:r>
                      <a:endParaRPr lang="es-CL" dirty="0"/>
                    </a:p>
                  </a:txBody>
                  <a:tcPr/>
                </a:tc>
              </a:tr>
              <a:tr h="545638">
                <a:tc>
                  <a:txBody>
                    <a:bodyPr/>
                    <a:lstStyle/>
                    <a:p>
                      <a:r>
                        <a:rPr lang="es-CL" dirty="0" smtClean="0"/>
                        <a:t>MENOS: Cotización previsional</a:t>
                      </a:r>
                      <a:endParaRPr lang="es-CL" dirty="0"/>
                    </a:p>
                  </a:txBody>
                  <a:tcPr/>
                </a:tc>
                <a:tc>
                  <a:txBody>
                    <a:bodyPr/>
                    <a:lstStyle/>
                    <a:p>
                      <a:endParaRPr lang="es-CL" dirty="0"/>
                    </a:p>
                  </a:txBody>
                  <a:tcPr/>
                </a:tc>
                <a:tc>
                  <a:txBody>
                    <a:bodyPr/>
                    <a:lstStyle/>
                    <a:p>
                      <a:r>
                        <a:rPr lang="es-CL" dirty="0" smtClean="0"/>
                        <a:t>(53025)</a:t>
                      </a:r>
                      <a:endParaRPr lang="es-CL" dirty="0"/>
                    </a:p>
                  </a:txBody>
                  <a:tcPr/>
                </a:tc>
              </a:tr>
              <a:tr h="545638">
                <a:tc>
                  <a:txBody>
                    <a:bodyPr/>
                    <a:lstStyle/>
                    <a:p>
                      <a:r>
                        <a:rPr lang="es-CL" dirty="0" smtClean="0"/>
                        <a:t>Impuesto único </a:t>
                      </a:r>
                      <a:endParaRPr lang="es-CL" dirty="0"/>
                    </a:p>
                  </a:txBody>
                  <a:tcPr/>
                </a:tc>
                <a:tc>
                  <a:txBody>
                    <a:bodyPr/>
                    <a:lstStyle/>
                    <a:p>
                      <a:endParaRPr lang="es-CL"/>
                    </a:p>
                  </a:txBody>
                  <a:tcPr/>
                </a:tc>
                <a:tc>
                  <a:txBody>
                    <a:bodyPr/>
                    <a:lstStyle/>
                    <a:p>
                      <a:r>
                        <a:rPr lang="es-CL" dirty="0" smtClean="0"/>
                        <a:t>(0)</a:t>
                      </a:r>
                      <a:endParaRPr lang="es-CL" dirty="0"/>
                    </a:p>
                  </a:txBody>
                  <a:tcPr/>
                </a:tc>
              </a:tr>
              <a:tr h="545638">
                <a:tc>
                  <a:txBody>
                    <a:bodyPr/>
                    <a:lstStyle/>
                    <a:p>
                      <a:r>
                        <a:rPr lang="es-CL" dirty="0" smtClean="0"/>
                        <a:t>Sub total</a:t>
                      </a:r>
                      <a:endParaRPr lang="es-CL" dirty="0"/>
                    </a:p>
                  </a:txBody>
                  <a:tcPr/>
                </a:tc>
                <a:tc>
                  <a:txBody>
                    <a:bodyPr/>
                    <a:lstStyle/>
                    <a:p>
                      <a:endParaRPr lang="es-CL"/>
                    </a:p>
                  </a:txBody>
                  <a:tcPr/>
                </a:tc>
                <a:tc>
                  <a:txBody>
                    <a:bodyPr/>
                    <a:lstStyle/>
                    <a:p>
                      <a:r>
                        <a:rPr lang="es-CL" dirty="0" smtClean="0"/>
                        <a:t>221325</a:t>
                      </a:r>
                      <a:endParaRPr lang="es-CL" dirty="0"/>
                    </a:p>
                  </a:txBody>
                  <a:tcPr/>
                </a:tc>
              </a:tr>
              <a:tr h="545638">
                <a:tc>
                  <a:txBody>
                    <a:bodyPr/>
                    <a:lstStyle/>
                    <a:p>
                      <a:endParaRPr lang="es-CL"/>
                    </a:p>
                  </a:txBody>
                  <a:tcPr/>
                </a:tc>
                <a:tc>
                  <a:txBody>
                    <a:bodyPr/>
                    <a:lstStyle/>
                    <a:p>
                      <a:endParaRPr lang="es-CL"/>
                    </a:p>
                  </a:txBody>
                  <a:tcPr/>
                </a:tc>
                <a:tc>
                  <a:txBody>
                    <a:bodyPr/>
                    <a:lstStyle/>
                    <a:p>
                      <a:endParaRPr lang="es-CL" dirty="0"/>
                    </a:p>
                  </a:txBody>
                  <a:tcPr/>
                </a:tc>
              </a:tr>
            </a:tbl>
          </a:graphicData>
        </a:graphic>
      </p:graphicFrame>
    </p:spTree>
    <p:extLst>
      <p:ext uri="{BB962C8B-B14F-4D97-AF65-F5344CB8AC3E}">
        <p14:creationId xmlns:p14="http://schemas.microsoft.com/office/powerpoint/2010/main" val="234188854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sz="2400" u="sng" dirty="0"/>
              <a:t>2.Remuneraciones de trabajadores dependientes</a:t>
            </a:r>
          </a:p>
          <a:p>
            <a:r>
              <a:rPr lang="es-CL" sz="2400" u="sng" dirty="0"/>
              <a:t>Formulario de  Remuneración</a:t>
            </a:r>
            <a:endParaRPr lang="es-CL" sz="2400" dirty="0"/>
          </a:p>
          <a:p>
            <a:endParaRPr lang="es-CL" sz="3200" dirty="0"/>
          </a:p>
          <a:p>
            <a:endParaRPr lang="es-CL" dirty="0" smtClean="0"/>
          </a:p>
          <a:p>
            <a:r>
              <a:rPr lang="es-CL" dirty="0" smtClean="0"/>
              <a:t> </a:t>
            </a:r>
            <a:endParaRPr lang="es-CL" u="sng" dirty="0" smtClean="0"/>
          </a:p>
        </p:txBody>
      </p:sp>
      <p:graphicFrame>
        <p:nvGraphicFramePr>
          <p:cNvPr id="4" name="3 Tabla"/>
          <p:cNvGraphicFramePr>
            <a:graphicFrameLocks noGrp="1"/>
          </p:cNvGraphicFramePr>
          <p:nvPr>
            <p:extLst>
              <p:ext uri="{D42A27DB-BD31-4B8C-83A1-F6EECF244321}">
                <p14:modId xmlns:p14="http://schemas.microsoft.com/office/powerpoint/2010/main" val="839333052"/>
              </p:ext>
            </p:extLst>
          </p:nvPr>
        </p:nvGraphicFramePr>
        <p:xfrm>
          <a:off x="539552" y="2492896"/>
          <a:ext cx="8352927" cy="4464496"/>
        </p:xfrm>
        <a:graphic>
          <a:graphicData uri="http://schemas.openxmlformats.org/drawingml/2006/table">
            <a:tbl>
              <a:tblPr firstRow="1" bandRow="1">
                <a:tableStyleId>{5C22544A-7EE6-4342-B048-85BDC9FD1C3A}</a:tableStyleId>
              </a:tblPr>
              <a:tblGrid>
                <a:gridCol w="2784309"/>
                <a:gridCol w="2784309"/>
                <a:gridCol w="2784309"/>
              </a:tblGrid>
              <a:tr h="360040">
                <a:tc>
                  <a:txBody>
                    <a:bodyPr/>
                    <a:lstStyle/>
                    <a:p>
                      <a:r>
                        <a:rPr lang="es-CL" dirty="0" smtClean="0"/>
                        <a:t>TRABAJADOR</a:t>
                      </a:r>
                      <a:endParaRPr lang="es-CL" dirty="0"/>
                    </a:p>
                  </a:txBody>
                  <a:tcPr/>
                </a:tc>
                <a:tc>
                  <a:txBody>
                    <a:bodyPr/>
                    <a:lstStyle/>
                    <a:p>
                      <a:endParaRPr lang="es-CL"/>
                    </a:p>
                  </a:txBody>
                  <a:tcPr/>
                </a:tc>
                <a:tc>
                  <a:txBody>
                    <a:bodyPr/>
                    <a:lstStyle/>
                    <a:p>
                      <a:r>
                        <a:rPr lang="es-CL" dirty="0" smtClean="0"/>
                        <a:t>MES</a:t>
                      </a:r>
                      <a:endParaRPr lang="es-CL" dirty="0"/>
                    </a:p>
                  </a:txBody>
                  <a:tcPr/>
                </a:tc>
              </a:tr>
              <a:tr h="354320">
                <a:tc>
                  <a:txBody>
                    <a:bodyPr/>
                    <a:lstStyle/>
                    <a:p>
                      <a:r>
                        <a:rPr lang="es-CL" dirty="0" smtClean="0"/>
                        <a:t>Sub</a:t>
                      </a:r>
                      <a:r>
                        <a:rPr lang="es-CL" baseline="0" dirty="0" smtClean="0"/>
                        <a:t> Total de arrastre</a:t>
                      </a:r>
                      <a:endParaRPr lang="es-CL" dirty="0"/>
                    </a:p>
                  </a:txBody>
                  <a:tcPr/>
                </a:tc>
                <a:tc>
                  <a:txBody>
                    <a:bodyPr/>
                    <a:lstStyle/>
                    <a:p>
                      <a:endParaRPr lang="es-CL" dirty="0"/>
                    </a:p>
                  </a:txBody>
                  <a:tcPr/>
                </a:tc>
                <a:tc>
                  <a:txBody>
                    <a:bodyPr/>
                    <a:lstStyle/>
                    <a:p>
                      <a:r>
                        <a:rPr lang="es-CL" dirty="0" smtClean="0"/>
                        <a:t>221375</a:t>
                      </a:r>
                      <a:endParaRPr lang="es-CL" dirty="0"/>
                    </a:p>
                  </a:txBody>
                  <a:tcPr/>
                </a:tc>
              </a:tr>
              <a:tr h="348600">
                <a:tc>
                  <a:txBody>
                    <a:bodyPr/>
                    <a:lstStyle/>
                    <a:p>
                      <a:r>
                        <a:rPr lang="es-CL" dirty="0" smtClean="0"/>
                        <a:t>Más</a:t>
                      </a:r>
                      <a:r>
                        <a:rPr lang="es-CL" baseline="0" dirty="0" smtClean="0"/>
                        <a:t> : A. Movilización</a:t>
                      </a:r>
                      <a:endParaRPr lang="es-CL" dirty="0"/>
                    </a:p>
                  </a:txBody>
                  <a:tcPr/>
                </a:tc>
                <a:tc>
                  <a:txBody>
                    <a:bodyPr/>
                    <a:lstStyle/>
                    <a:p>
                      <a:endParaRPr lang="es-CL" dirty="0"/>
                    </a:p>
                  </a:txBody>
                  <a:tcPr/>
                </a:tc>
                <a:tc>
                  <a:txBody>
                    <a:bodyPr/>
                    <a:lstStyle/>
                    <a:p>
                      <a:r>
                        <a:rPr lang="es-CL" dirty="0" smtClean="0"/>
                        <a:t>5.000</a:t>
                      </a:r>
                      <a:endParaRPr lang="es-CL" dirty="0"/>
                    </a:p>
                  </a:txBody>
                  <a:tcPr/>
                </a:tc>
              </a:tr>
              <a:tr h="342880">
                <a:tc>
                  <a:txBody>
                    <a:bodyPr/>
                    <a:lstStyle/>
                    <a:p>
                      <a:r>
                        <a:rPr lang="es-CL" baseline="0" dirty="0" smtClean="0"/>
                        <a:t>         A. Colación</a:t>
                      </a:r>
                      <a:endParaRPr lang="es-CL" dirty="0"/>
                    </a:p>
                  </a:txBody>
                  <a:tcPr/>
                </a:tc>
                <a:tc>
                  <a:txBody>
                    <a:bodyPr/>
                    <a:lstStyle/>
                    <a:p>
                      <a:endParaRPr lang="es-CL" dirty="0"/>
                    </a:p>
                  </a:txBody>
                  <a:tcPr/>
                </a:tc>
                <a:tc>
                  <a:txBody>
                    <a:bodyPr/>
                    <a:lstStyle/>
                    <a:p>
                      <a:r>
                        <a:rPr lang="es-CL" dirty="0" smtClean="0"/>
                        <a:t>12.500</a:t>
                      </a:r>
                      <a:endParaRPr lang="es-CL" dirty="0"/>
                    </a:p>
                  </a:txBody>
                  <a:tcPr/>
                </a:tc>
              </a:tr>
              <a:tr h="265152">
                <a:tc>
                  <a:txBody>
                    <a:bodyPr/>
                    <a:lstStyle/>
                    <a:p>
                      <a:r>
                        <a:rPr lang="es-CL" baseline="0" dirty="0" smtClean="0"/>
                        <a:t>         A. Familiar</a:t>
                      </a:r>
                      <a:endParaRPr lang="es-CL" dirty="0"/>
                    </a:p>
                  </a:txBody>
                  <a:tcPr/>
                </a:tc>
                <a:tc>
                  <a:txBody>
                    <a:bodyPr/>
                    <a:lstStyle/>
                    <a:p>
                      <a:endParaRPr lang="es-CL" dirty="0"/>
                    </a:p>
                  </a:txBody>
                  <a:tcPr/>
                </a:tc>
                <a:tc>
                  <a:txBody>
                    <a:bodyPr/>
                    <a:lstStyle/>
                    <a:p>
                      <a:r>
                        <a:rPr lang="es-CL" baseline="0" dirty="0" smtClean="0"/>
                        <a:t> 2188</a:t>
                      </a:r>
                      <a:endParaRPr lang="es-CL" dirty="0"/>
                    </a:p>
                  </a:txBody>
                  <a:tcPr/>
                </a:tc>
              </a:tr>
              <a:tr h="331440">
                <a:tc>
                  <a:txBody>
                    <a:bodyPr/>
                    <a:lstStyle/>
                    <a:p>
                      <a:r>
                        <a:rPr lang="es-CL" dirty="0" smtClean="0"/>
                        <a:t>Subtotal </a:t>
                      </a:r>
                      <a:endParaRPr lang="es-CL" dirty="0"/>
                    </a:p>
                  </a:txBody>
                  <a:tcPr/>
                </a:tc>
                <a:tc>
                  <a:txBody>
                    <a:bodyPr/>
                    <a:lstStyle/>
                    <a:p>
                      <a:endParaRPr lang="es-CL"/>
                    </a:p>
                  </a:txBody>
                  <a:tcPr/>
                </a:tc>
                <a:tc>
                  <a:txBody>
                    <a:bodyPr/>
                    <a:lstStyle/>
                    <a:p>
                      <a:r>
                        <a:rPr lang="es-CL" dirty="0" smtClean="0"/>
                        <a:t>241.063</a:t>
                      </a:r>
                      <a:endParaRPr lang="es-CL" dirty="0"/>
                    </a:p>
                  </a:txBody>
                  <a:tcPr/>
                </a:tc>
              </a:tr>
              <a:tr h="325720">
                <a:tc>
                  <a:txBody>
                    <a:bodyPr/>
                    <a:lstStyle/>
                    <a:p>
                      <a:r>
                        <a:rPr lang="es-CL" dirty="0" smtClean="0"/>
                        <a:t>Menos:</a:t>
                      </a:r>
                      <a:r>
                        <a:rPr lang="es-CL" baseline="0" dirty="0" smtClean="0"/>
                        <a:t> Anticipos</a:t>
                      </a:r>
                      <a:endParaRPr lang="es-CL" dirty="0"/>
                    </a:p>
                  </a:txBody>
                  <a:tcPr/>
                </a:tc>
                <a:tc>
                  <a:txBody>
                    <a:bodyPr/>
                    <a:lstStyle/>
                    <a:p>
                      <a:endParaRPr lang="es-CL"/>
                    </a:p>
                  </a:txBody>
                  <a:tcPr/>
                </a:tc>
                <a:tc>
                  <a:txBody>
                    <a:bodyPr/>
                    <a:lstStyle/>
                    <a:p>
                      <a:r>
                        <a:rPr lang="es-CL" baseline="0" dirty="0" smtClean="0"/>
                        <a:t> (200.000)</a:t>
                      </a:r>
                      <a:endParaRPr lang="es-CL" dirty="0"/>
                    </a:p>
                  </a:txBody>
                  <a:tcPr/>
                </a:tc>
              </a:tr>
              <a:tr h="545638">
                <a:tc>
                  <a:txBody>
                    <a:bodyPr/>
                    <a:lstStyle/>
                    <a:p>
                      <a:r>
                        <a:rPr lang="es-CL" dirty="0" smtClean="0"/>
                        <a:t>           Cuota sindical</a:t>
                      </a:r>
                      <a:endParaRPr lang="es-CL" dirty="0"/>
                    </a:p>
                  </a:txBody>
                  <a:tcPr/>
                </a:tc>
                <a:tc>
                  <a:txBody>
                    <a:bodyPr/>
                    <a:lstStyle/>
                    <a:p>
                      <a:endParaRPr lang="es-CL" dirty="0"/>
                    </a:p>
                  </a:txBody>
                  <a:tcPr/>
                </a:tc>
                <a:tc>
                  <a:txBody>
                    <a:bodyPr/>
                    <a:lstStyle/>
                    <a:p>
                      <a:r>
                        <a:rPr lang="es-CL" dirty="0" smtClean="0"/>
                        <a:t>     (2200)</a:t>
                      </a:r>
                      <a:endParaRPr lang="es-CL" dirty="0"/>
                    </a:p>
                  </a:txBody>
                  <a:tcPr/>
                </a:tc>
              </a:tr>
              <a:tr h="545638">
                <a:tc>
                  <a:txBody>
                    <a:bodyPr/>
                    <a:lstStyle/>
                    <a:p>
                      <a:r>
                        <a:rPr lang="es-CL" dirty="0" smtClean="0"/>
                        <a:t>Remuneración Líquida a pago</a:t>
                      </a:r>
                      <a:endParaRPr lang="es-CL" dirty="0"/>
                    </a:p>
                  </a:txBody>
                  <a:tcPr/>
                </a:tc>
                <a:tc>
                  <a:txBody>
                    <a:bodyPr/>
                    <a:lstStyle/>
                    <a:p>
                      <a:endParaRPr lang="es-CL" dirty="0"/>
                    </a:p>
                  </a:txBody>
                  <a:tcPr/>
                </a:tc>
                <a:tc>
                  <a:txBody>
                    <a:bodyPr/>
                    <a:lstStyle/>
                    <a:p>
                      <a:r>
                        <a:rPr lang="es-CL" dirty="0" smtClean="0"/>
                        <a:t>$38.863</a:t>
                      </a:r>
                      <a:endParaRPr lang="es-CL" dirty="0"/>
                    </a:p>
                  </a:txBody>
                  <a:tcPr/>
                </a:tc>
              </a:tr>
              <a:tr h="718458">
                <a:tc>
                  <a:txBody>
                    <a:bodyPr/>
                    <a:lstStyle/>
                    <a:p>
                      <a:r>
                        <a:rPr lang="es-CL" dirty="0" smtClean="0"/>
                        <a:t>Fecha:</a:t>
                      </a:r>
                      <a:endParaRPr lang="es-CL" dirty="0"/>
                    </a:p>
                  </a:txBody>
                  <a:tcPr/>
                </a:tc>
                <a:tc>
                  <a:txBody>
                    <a:bodyPr/>
                    <a:lstStyle/>
                    <a:p>
                      <a:r>
                        <a:rPr lang="es-CL" dirty="0" smtClean="0"/>
                        <a:t>Firma:</a:t>
                      </a:r>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83027573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3.El proceso de liquidación y pago de remuneraciones.</a:t>
            </a:r>
          </a:p>
          <a:p>
            <a:r>
              <a:rPr lang="es-CL" dirty="0" smtClean="0"/>
              <a:t>La liquidación de remuneraciones forma parte de un proceso que se inicia con la disposición de los datos permanentes del trabajador y culmina con el pago de las retenciones y descuentos. </a:t>
            </a:r>
            <a:endParaRPr lang="es-CL" u="sng" dirty="0" smtClean="0"/>
          </a:p>
        </p:txBody>
      </p:sp>
    </p:spTree>
    <p:extLst>
      <p:ext uri="{BB962C8B-B14F-4D97-AF65-F5344CB8AC3E}">
        <p14:creationId xmlns:p14="http://schemas.microsoft.com/office/powerpoint/2010/main" val="85956343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3.El proceso de liquidación y pago de remuneraciones.</a:t>
            </a:r>
          </a:p>
          <a:p>
            <a:r>
              <a:rPr lang="es-CL" dirty="0" smtClean="0"/>
              <a:t>Este proceso se resume en las siguientes siete etapas:</a:t>
            </a:r>
          </a:p>
          <a:p>
            <a:r>
              <a:rPr lang="es-CL" dirty="0" smtClean="0"/>
              <a:t>1.-Datos Permanentes.</a:t>
            </a:r>
          </a:p>
          <a:p>
            <a:r>
              <a:rPr lang="es-CL" dirty="0" smtClean="0"/>
              <a:t>2.-Novedades del personal.</a:t>
            </a:r>
          </a:p>
          <a:p>
            <a:r>
              <a:rPr lang="es-CL" dirty="0" smtClean="0"/>
              <a:t>3..-Cálculos.</a:t>
            </a:r>
          </a:p>
          <a:p>
            <a:r>
              <a:rPr lang="es-CL" dirty="0" smtClean="0"/>
              <a:t>4.- Preparación de la Liquidación. </a:t>
            </a:r>
            <a:endParaRPr lang="es-CL" u="sng" dirty="0" smtClean="0"/>
          </a:p>
        </p:txBody>
      </p:sp>
    </p:spTree>
    <p:extLst>
      <p:ext uri="{BB962C8B-B14F-4D97-AF65-F5344CB8AC3E}">
        <p14:creationId xmlns:p14="http://schemas.microsoft.com/office/powerpoint/2010/main" val="379681073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3.El proceso de liquidación y pago de remuneraciones.</a:t>
            </a:r>
          </a:p>
          <a:p>
            <a:r>
              <a:rPr lang="es-CL" dirty="0" smtClean="0"/>
              <a:t>Este proceso se resume en las siguientes siete etapas:</a:t>
            </a:r>
          </a:p>
          <a:p>
            <a:r>
              <a:rPr lang="es-CL" dirty="0"/>
              <a:t>5</a:t>
            </a:r>
            <a:r>
              <a:rPr lang="es-CL" dirty="0" smtClean="0"/>
              <a:t>.-Registro en el Libro de Remuneraciones.</a:t>
            </a:r>
          </a:p>
          <a:p>
            <a:r>
              <a:rPr lang="es-CL" dirty="0" smtClean="0"/>
              <a:t>6.-Contabilización.</a:t>
            </a:r>
          </a:p>
          <a:p>
            <a:r>
              <a:rPr lang="es-CL" dirty="0" smtClean="0"/>
              <a:t>7.-Pagos.</a:t>
            </a:r>
          </a:p>
        </p:txBody>
      </p:sp>
    </p:spTree>
    <p:extLst>
      <p:ext uri="{BB962C8B-B14F-4D97-AF65-F5344CB8AC3E}">
        <p14:creationId xmlns:p14="http://schemas.microsoft.com/office/powerpoint/2010/main" val="274170773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3.El proceso de liquidación y pago de remuneraciones.</a:t>
            </a:r>
            <a:endParaRPr lang="es-CL" dirty="0" smtClean="0"/>
          </a:p>
          <a:p>
            <a:r>
              <a:rPr lang="es-CL" u="sng" dirty="0" smtClean="0"/>
              <a:t>1.-Datos Permanentes.</a:t>
            </a:r>
          </a:p>
          <a:p>
            <a:r>
              <a:rPr lang="es-CL" dirty="0" smtClean="0"/>
              <a:t>El primer paso del proceso se obtiene de los respectivos contratos individuales o colectivos de trabajo. En fichas, carpetas o bien hojas de vida laboral. De aquí se obtienen los datos correspondientes a la identificación del trabajador, los tipos y monto de remuneraciones y asignaciones, la afiliación previsional y los tipos de descuentos que lo afectan. </a:t>
            </a:r>
          </a:p>
        </p:txBody>
      </p:sp>
    </p:spTree>
    <p:extLst>
      <p:ext uri="{BB962C8B-B14F-4D97-AF65-F5344CB8AC3E}">
        <p14:creationId xmlns:p14="http://schemas.microsoft.com/office/powerpoint/2010/main" val="29635942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3.El proceso de liquidación y pago de remuneraciones.</a:t>
            </a:r>
          </a:p>
          <a:p>
            <a:r>
              <a:rPr lang="es-CL" u="sng" dirty="0" smtClean="0"/>
              <a:t>2.-Novedades del personal.</a:t>
            </a:r>
          </a:p>
          <a:p>
            <a:r>
              <a:rPr lang="es-CL" dirty="0" smtClean="0"/>
              <a:t>Resulta indispensable conocer oportunamente las novedades que experimente el personal en lo que dice relación con la actualización o variación de datos en relación con nuevos antecedentes que surjan previos al nuevo período de liquidación. Por ejemplo nuevos trabajadores, finiquitos, modificaciones de remuneraciones o asignaciones, existencia de horas extraordinarias, cambio </a:t>
            </a:r>
            <a:r>
              <a:rPr lang="es-CL" smtClean="0"/>
              <a:t>del plan ISAPRE entre otras.</a:t>
            </a:r>
            <a:endParaRPr lang="es-CL" dirty="0" smtClean="0"/>
          </a:p>
        </p:txBody>
      </p:sp>
    </p:spTree>
    <p:extLst>
      <p:ext uri="{BB962C8B-B14F-4D97-AF65-F5344CB8AC3E}">
        <p14:creationId xmlns:p14="http://schemas.microsoft.com/office/powerpoint/2010/main" val="323711208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3.El proceso de liquidación y pago de remuneraciones.</a:t>
            </a:r>
          </a:p>
          <a:p>
            <a:r>
              <a:rPr lang="es-CL" u="sng" dirty="0" smtClean="0"/>
              <a:t>3.-Cálculos.</a:t>
            </a:r>
          </a:p>
          <a:p>
            <a:r>
              <a:rPr lang="es-CL" dirty="0" smtClean="0"/>
              <a:t>En lo particular en esta fase se determinan los haberes, la remuneración afecta a leyes sociales e impuesto, se  efectúan los cálculos de descuentos previsionales, por impuestos, así como los agregados  por asignaciones y remuneraciones no imponibles y todas las deducciones legales y voluntarias, hasta llegar a determinar el liquido a pagar.</a:t>
            </a:r>
          </a:p>
        </p:txBody>
      </p:sp>
    </p:spTree>
    <p:extLst>
      <p:ext uri="{BB962C8B-B14F-4D97-AF65-F5344CB8AC3E}">
        <p14:creationId xmlns:p14="http://schemas.microsoft.com/office/powerpoint/2010/main" val="194922345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3.El proceso de liquidación y pago de remuneraciones.</a:t>
            </a:r>
          </a:p>
          <a:p>
            <a:r>
              <a:rPr lang="es-CL" u="sng" dirty="0" smtClean="0"/>
              <a:t>4.- Preparación de la Liquidación. </a:t>
            </a:r>
          </a:p>
          <a:p>
            <a:r>
              <a:rPr lang="es-CL" dirty="0" smtClean="0"/>
              <a:t>Consiste en la elaboración de la liquidación individual de cada trabajador , en la que consta el período de pago, los conceptos y respectivos valores de los haberes, así como el tipo de descuento y el líquido a pagar . Esta liquidación le será entregada al trabajador junto al pago de su remuneración líquida.</a:t>
            </a:r>
          </a:p>
        </p:txBody>
      </p:sp>
    </p:spTree>
    <p:extLst>
      <p:ext uri="{BB962C8B-B14F-4D97-AF65-F5344CB8AC3E}">
        <p14:creationId xmlns:p14="http://schemas.microsoft.com/office/powerpoint/2010/main" val="319259636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3.El proceso de liquidación y pago de remuneraciones.</a:t>
            </a:r>
          </a:p>
          <a:p>
            <a:r>
              <a:rPr lang="es-CL" u="sng" dirty="0" smtClean="0"/>
              <a:t>5.-Registro en el Libro de Remuneraciones</a:t>
            </a:r>
            <a:r>
              <a:rPr lang="es-CL" dirty="0" smtClean="0"/>
              <a:t>.</a:t>
            </a:r>
          </a:p>
          <a:p>
            <a:r>
              <a:rPr lang="es-CL" dirty="0" smtClean="0"/>
              <a:t>Posteriormente se procede  al registro de las liquidaciones en el libro de las remuneraciones, el que es  de uso obligatorio para los empleadores y empresas que tienen cinco o más trabajadores . En lo particular  este libro tiene el carácter de auxiliar del libro diario, como lo son el libro de compras y el de ventas.</a:t>
            </a:r>
          </a:p>
        </p:txBody>
      </p:sp>
    </p:spTree>
    <p:extLst>
      <p:ext uri="{BB962C8B-B14F-4D97-AF65-F5344CB8AC3E}">
        <p14:creationId xmlns:p14="http://schemas.microsoft.com/office/powerpoint/2010/main" val="310132493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3.El proceso de liquidación y pago de remuneraciones.</a:t>
            </a:r>
          </a:p>
          <a:p>
            <a:r>
              <a:rPr lang="es-CL" u="sng" dirty="0" smtClean="0"/>
              <a:t>5.-Registro en el Libro de Remuneraciones( continuación)</a:t>
            </a:r>
            <a:r>
              <a:rPr lang="es-CL" dirty="0" smtClean="0"/>
              <a:t>.</a:t>
            </a:r>
          </a:p>
          <a:p>
            <a:r>
              <a:rPr lang="es-CL" dirty="0" smtClean="0"/>
              <a:t>En el Libro de Remuneraciones se anotan individualmente las liquidaciones con la identificación del trabajador( nombres , apellidos y Rut), todos los conceptos y montos de haberes y descuentos ,  y el liquido apagar, sumándose luego las columnas de haberes, descuentos y líquido , para determinar las remuneraciones( o valor nómina) correspondiente a cada período de pago .</a:t>
            </a:r>
          </a:p>
        </p:txBody>
      </p:sp>
    </p:spTree>
    <p:extLst>
      <p:ext uri="{BB962C8B-B14F-4D97-AF65-F5344CB8AC3E}">
        <p14:creationId xmlns:p14="http://schemas.microsoft.com/office/powerpoint/2010/main" val="148191660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3.El proceso de liquidación y pago de remuneraciones.</a:t>
            </a:r>
          </a:p>
          <a:p>
            <a:r>
              <a:rPr lang="es-CL" u="sng" dirty="0" smtClean="0"/>
              <a:t>6.-Contabilización.</a:t>
            </a:r>
          </a:p>
          <a:p>
            <a:r>
              <a:rPr lang="es-CL" dirty="0" smtClean="0"/>
              <a:t>Con posterioridad las respectivas liquidaciones </a:t>
            </a:r>
            <a:r>
              <a:rPr lang="es-CL" dirty="0" err="1" smtClean="0"/>
              <a:t>dben</a:t>
            </a:r>
            <a:r>
              <a:rPr lang="es-CL" dirty="0" smtClean="0"/>
              <a:t> quedar registradas en el Auxiliar de remuneraciones, por medio del respectivo asiento centralizador en el Libro Diario. En este asiento se cargan las cuentas de gasto por los diversos conceptos de haberes, con abono  las cuentas del pasivo por los descuentos y retenciones, además  de los abonos a cuentas de activo por eventuales descuentos y anticipos.</a:t>
            </a:r>
          </a:p>
        </p:txBody>
      </p:sp>
    </p:spTree>
    <p:extLst>
      <p:ext uri="{BB962C8B-B14F-4D97-AF65-F5344CB8AC3E}">
        <p14:creationId xmlns:p14="http://schemas.microsoft.com/office/powerpoint/2010/main" val="227952029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3.El proceso de liquidación y pago de remuneraciones.</a:t>
            </a:r>
          </a:p>
          <a:p>
            <a:r>
              <a:rPr lang="es-CL" u="sng" dirty="0" smtClean="0"/>
              <a:t>7.-Pagos.</a:t>
            </a:r>
          </a:p>
          <a:p>
            <a:r>
              <a:rPr lang="es-CL" dirty="0" smtClean="0"/>
              <a:t>Por último, el séptimo paso corresponde al pago a los trabajadores de las remuneraciones liquidas determinadas en las liquidaciones individuales y posteriormente, el pago o reembolso a los beneficiarios de las retenciones y descuentos efectuados, culminando con el proceso de contabilización de los </a:t>
            </a:r>
            <a:r>
              <a:rPr lang="es-CL" dirty="0" err="1" smtClean="0"/>
              <a:t>msimos</a:t>
            </a:r>
            <a:r>
              <a:rPr lang="es-CL" dirty="0" smtClean="0"/>
              <a:t>.</a:t>
            </a:r>
          </a:p>
        </p:txBody>
      </p:sp>
    </p:spTree>
    <p:extLst>
      <p:ext uri="{BB962C8B-B14F-4D97-AF65-F5344CB8AC3E}">
        <p14:creationId xmlns:p14="http://schemas.microsoft.com/office/powerpoint/2010/main" val="372466252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3.El proceso de liquidación y pago de remuneraciones.</a:t>
            </a:r>
          </a:p>
          <a:p>
            <a:r>
              <a:rPr lang="es-CL" u="sng" dirty="0" smtClean="0"/>
              <a:t>Preparación de la Liquidación</a:t>
            </a:r>
            <a:r>
              <a:rPr lang="es-CL" dirty="0" smtClean="0"/>
              <a:t>.</a:t>
            </a:r>
          </a:p>
          <a:p>
            <a:r>
              <a:rPr lang="es-CL" u="sng" dirty="0" smtClean="0"/>
              <a:t>Antecedentes</a:t>
            </a:r>
            <a:r>
              <a:rPr lang="es-CL" dirty="0" smtClean="0"/>
              <a:t>.</a:t>
            </a:r>
          </a:p>
          <a:p>
            <a:r>
              <a:rPr lang="es-CL" dirty="0" smtClean="0"/>
              <a:t>Para ejemplificar la elaboración de la  liquidación de un trabajador, en base a los siguientes datos de un mes xx , a saber:</a:t>
            </a:r>
          </a:p>
          <a:p>
            <a:r>
              <a:rPr lang="es-CL" dirty="0" smtClean="0"/>
              <a:t>1.- Sueldo mensual                              $ 2.250.000</a:t>
            </a:r>
          </a:p>
          <a:p>
            <a:r>
              <a:rPr lang="es-CL" dirty="0" smtClean="0"/>
              <a:t>2.- Comisiones sobre ventas  de $100.000  2,5 %</a:t>
            </a:r>
          </a:p>
        </p:txBody>
      </p:sp>
    </p:spTree>
    <p:extLst>
      <p:ext uri="{BB962C8B-B14F-4D97-AF65-F5344CB8AC3E}">
        <p14:creationId xmlns:p14="http://schemas.microsoft.com/office/powerpoint/2010/main" val="43508589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3.El proceso de liquidación y pago de remuneraciones.</a:t>
            </a:r>
          </a:p>
          <a:p>
            <a:r>
              <a:rPr lang="es-CL" u="sng" dirty="0" smtClean="0"/>
              <a:t>A.-Preparación de la Liquidación</a:t>
            </a:r>
            <a:r>
              <a:rPr lang="es-CL" dirty="0" smtClean="0"/>
              <a:t>.</a:t>
            </a:r>
          </a:p>
          <a:p>
            <a:r>
              <a:rPr lang="es-CL" u="sng" dirty="0" smtClean="0"/>
              <a:t>Antecedentes( continuación)</a:t>
            </a:r>
            <a:r>
              <a:rPr lang="es-CL" dirty="0" smtClean="0"/>
              <a:t>.</a:t>
            </a:r>
          </a:p>
          <a:p>
            <a:r>
              <a:rPr lang="es-CL" dirty="0"/>
              <a:t>3</a:t>
            </a:r>
            <a:r>
              <a:rPr lang="es-CL" dirty="0" smtClean="0"/>
              <a:t>.- Asignación de Movilización $  7.142.                               </a:t>
            </a:r>
          </a:p>
          <a:p>
            <a:r>
              <a:rPr lang="es-CL" dirty="0" smtClean="0"/>
              <a:t>4.- Asignación de Colación      $15.500.</a:t>
            </a:r>
          </a:p>
          <a:p>
            <a:r>
              <a:rPr lang="es-CL" dirty="0" smtClean="0"/>
              <a:t>5.- Asignación familiar             $8.224</a:t>
            </a:r>
          </a:p>
          <a:p>
            <a:endParaRPr lang="es-CL" dirty="0" smtClean="0"/>
          </a:p>
        </p:txBody>
      </p:sp>
    </p:spTree>
    <p:extLst>
      <p:ext uri="{BB962C8B-B14F-4D97-AF65-F5344CB8AC3E}">
        <p14:creationId xmlns:p14="http://schemas.microsoft.com/office/powerpoint/2010/main" val="365101564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3.El proceso de liquidación y pago de remuneraciones.</a:t>
            </a:r>
          </a:p>
          <a:p>
            <a:r>
              <a:rPr lang="es-CL" u="sng" dirty="0" smtClean="0"/>
              <a:t>A.-Preparación de la Liquidación</a:t>
            </a:r>
            <a:r>
              <a:rPr lang="es-CL" dirty="0" smtClean="0"/>
              <a:t>.</a:t>
            </a:r>
          </a:p>
          <a:p>
            <a:r>
              <a:rPr lang="es-CL" u="sng" dirty="0" smtClean="0"/>
              <a:t>Antecedentes( continuación)</a:t>
            </a:r>
            <a:r>
              <a:rPr lang="es-CL" dirty="0" smtClean="0"/>
              <a:t>.</a:t>
            </a:r>
          </a:p>
          <a:p>
            <a:r>
              <a:rPr lang="es-CL" dirty="0" smtClean="0"/>
              <a:t>6.- Detalle cotizaciones previsionales</a:t>
            </a:r>
          </a:p>
          <a:p>
            <a:r>
              <a:rPr lang="es-CL" dirty="0" smtClean="0"/>
              <a:t>Fondo pensiones 13%</a:t>
            </a:r>
          </a:p>
          <a:p>
            <a:r>
              <a:rPr lang="es-CL" dirty="0" smtClean="0"/>
              <a:t>Fondo de salud  7%</a:t>
            </a:r>
          </a:p>
          <a:p>
            <a:r>
              <a:rPr lang="es-CL" dirty="0" smtClean="0"/>
              <a:t>7.-Seguro de supervivencia 2,5 % </a:t>
            </a:r>
          </a:p>
          <a:p>
            <a:r>
              <a:rPr lang="es-CL" dirty="0"/>
              <a:t>8</a:t>
            </a:r>
            <a:r>
              <a:rPr lang="es-CL" dirty="0" smtClean="0"/>
              <a:t>.-Impuesto único a la renta según tabla.                               </a:t>
            </a:r>
          </a:p>
        </p:txBody>
      </p:sp>
    </p:spTree>
    <p:extLst>
      <p:ext uri="{BB962C8B-B14F-4D97-AF65-F5344CB8AC3E}">
        <p14:creationId xmlns:p14="http://schemas.microsoft.com/office/powerpoint/2010/main" val="1843446518"/>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3.El proceso de liquidación y pago de remuneraciones.</a:t>
            </a:r>
          </a:p>
          <a:p>
            <a:r>
              <a:rPr lang="es-CL" u="sng" dirty="0" smtClean="0"/>
              <a:t>A.-Preparación de la Liquidación</a:t>
            </a:r>
            <a:r>
              <a:rPr lang="es-CL" dirty="0" smtClean="0"/>
              <a:t>.</a:t>
            </a:r>
          </a:p>
          <a:p>
            <a:r>
              <a:rPr lang="es-CL" u="sng" dirty="0" smtClean="0"/>
              <a:t>Antecedentes( continuación)</a:t>
            </a:r>
            <a:r>
              <a:rPr lang="es-CL" dirty="0" smtClean="0"/>
              <a:t>.</a:t>
            </a:r>
          </a:p>
          <a:p>
            <a:r>
              <a:rPr lang="es-CL" dirty="0" smtClean="0"/>
              <a:t>9.- Descuento anticipo de sueldo   $ 420.000</a:t>
            </a:r>
          </a:p>
          <a:p>
            <a:r>
              <a:rPr lang="es-CL" dirty="0" smtClean="0"/>
              <a:t>10.-cuota sindical                               $ 35.000</a:t>
            </a:r>
          </a:p>
          <a:p>
            <a:r>
              <a:rPr lang="es-CL" dirty="0" smtClean="0"/>
              <a:t>11.-Valor UF                                      </a:t>
            </a:r>
            <a:r>
              <a:rPr lang="es-CL" dirty="0"/>
              <a:t>$29.724</a:t>
            </a:r>
            <a:endParaRPr lang="es-CL" dirty="0" smtClean="0"/>
          </a:p>
          <a:p>
            <a:r>
              <a:rPr lang="es-CL" dirty="0" smtClean="0"/>
              <a:t>12.-Valor UTM                                    $52.161</a:t>
            </a:r>
          </a:p>
          <a:p>
            <a:r>
              <a:rPr lang="es-CL" dirty="0" smtClean="0"/>
              <a:t>13.- Aporte Patronal por leyes sociales   0,95%</a:t>
            </a:r>
          </a:p>
          <a:p>
            <a:endParaRPr lang="es-CL" dirty="0" smtClean="0"/>
          </a:p>
        </p:txBody>
      </p:sp>
    </p:spTree>
    <p:extLst>
      <p:ext uri="{BB962C8B-B14F-4D97-AF65-F5344CB8AC3E}">
        <p14:creationId xmlns:p14="http://schemas.microsoft.com/office/powerpoint/2010/main" val="1805947219"/>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3.El proceso de liquidación y pago de remuneraciones.</a:t>
            </a:r>
          </a:p>
          <a:p>
            <a:r>
              <a:rPr lang="es-CL" u="sng" dirty="0" smtClean="0"/>
              <a:t>B.-Proceso de Calculo( continuación)</a:t>
            </a:r>
            <a:r>
              <a:rPr lang="es-CL" dirty="0" smtClean="0"/>
              <a:t>.</a:t>
            </a:r>
          </a:p>
          <a:p>
            <a:r>
              <a:rPr lang="es-CL" dirty="0" smtClean="0"/>
              <a:t>Determinación de remuneración Imponible, a saber:</a:t>
            </a:r>
          </a:p>
          <a:p>
            <a:r>
              <a:rPr lang="es-CL" dirty="0" smtClean="0"/>
              <a:t>Esta se obtendrá al restar al total de Haberes las asignaciones  y cotizaciones previsionales, con un tope máximo de 82, 7 UF</a:t>
            </a:r>
          </a:p>
        </p:txBody>
      </p:sp>
    </p:spTree>
    <p:extLst>
      <p:ext uri="{BB962C8B-B14F-4D97-AF65-F5344CB8AC3E}">
        <p14:creationId xmlns:p14="http://schemas.microsoft.com/office/powerpoint/2010/main" val="130781684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3.El proceso de liquidación y pago de remuneraciones.</a:t>
            </a:r>
          </a:p>
          <a:p>
            <a:r>
              <a:rPr lang="es-CL" u="sng" dirty="0" smtClean="0"/>
              <a:t>B.-Proceso de Calculo(Continuación)</a:t>
            </a:r>
            <a:r>
              <a:rPr lang="es-CL" dirty="0" smtClean="0"/>
              <a:t>.</a:t>
            </a:r>
          </a:p>
          <a:p>
            <a:r>
              <a:rPr lang="es-CL" dirty="0" smtClean="0"/>
              <a:t>Determinación del total de haberes, a saber:</a:t>
            </a:r>
          </a:p>
          <a:p>
            <a:r>
              <a:rPr lang="es-CL" dirty="0" smtClean="0"/>
              <a:t>Sueldo Mensual                    $ 2.250.000.</a:t>
            </a:r>
          </a:p>
          <a:p>
            <a:r>
              <a:rPr lang="es-CL" dirty="0" smtClean="0"/>
              <a:t>Comisiones                           $      25.000.</a:t>
            </a:r>
          </a:p>
          <a:p>
            <a:r>
              <a:rPr lang="es-CL" dirty="0" smtClean="0"/>
              <a:t>Asignación de Movilización    $        7.142.</a:t>
            </a:r>
          </a:p>
          <a:p>
            <a:r>
              <a:rPr lang="es-CL" dirty="0" smtClean="0"/>
              <a:t>Asignación de Colación          $       15.500.</a:t>
            </a:r>
          </a:p>
          <a:p>
            <a:r>
              <a:rPr lang="es-CL" dirty="0" err="1" smtClean="0"/>
              <a:t>Asig</a:t>
            </a:r>
            <a:r>
              <a:rPr lang="es-CL" dirty="0" smtClean="0"/>
              <a:t>. familiar( hijo y esposa)   $        16.448.</a:t>
            </a:r>
          </a:p>
          <a:p>
            <a:r>
              <a:rPr lang="es-CL" b="1" u="sng" dirty="0" smtClean="0"/>
              <a:t>Total de Haberes del Mes       $ 2.314.090</a:t>
            </a:r>
          </a:p>
        </p:txBody>
      </p:sp>
    </p:spTree>
    <p:extLst>
      <p:ext uri="{BB962C8B-B14F-4D97-AF65-F5344CB8AC3E}">
        <p14:creationId xmlns:p14="http://schemas.microsoft.com/office/powerpoint/2010/main" val="137121124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3.El proceso de liquidación y pago de remuneraciones.</a:t>
            </a:r>
          </a:p>
          <a:p>
            <a:r>
              <a:rPr lang="es-CL" u="sng" dirty="0" smtClean="0"/>
              <a:t>B.-Proceso de Calculo(Continuación)</a:t>
            </a:r>
            <a:r>
              <a:rPr lang="es-CL" dirty="0" smtClean="0"/>
              <a:t>.</a:t>
            </a:r>
          </a:p>
          <a:p>
            <a:r>
              <a:rPr lang="es-CL" dirty="0" smtClean="0"/>
              <a:t>Determinación de la Renta Imponible, a saber:</a:t>
            </a:r>
          </a:p>
          <a:p>
            <a:r>
              <a:rPr lang="es-CL" dirty="0" smtClean="0"/>
              <a:t>Total de Haberes del Mes       $ 2.314.090</a:t>
            </a:r>
          </a:p>
          <a:p>
            <a:r>
              <a:rPr lang="es-CL" u="sng" dirty="0" smtClean="0"/>
              <a:t>Menos asignaciones                 $     39.090</a:t>
            </a:r>
          </a:p>
          <a:p>
            <a:r>
              <a:rPr lang="es-CL" dirty="0" smtClean="0"/>
              <a:t>Movilización $7142</a:t>
            </a:r>
          </a:p>
          <a:p>
            <a:r>
              <a:rPr lang="es-CL" dirty="0" err="1" smtClean="0"/>
              <a:t>Asign</a:t>
            </a:r>
            <a:r>
              <a:rPr lang="es-CL" dirty="0" smtClean="0"/>
              <a:t>. colación $15.500</a:t>
            </a:r>
          </a:p>
          <a:p>
            <a:r>
              <a:rPr lang="es-CL" dirty="0" smtClean="0"/>
              <a:t>Asignación familiar$16.448</a:t>
            </a:r>
          </a:p>
          <a:p>
            <a:r>
              <a:rPr lang="es-CL" u="sng" dirty="0" smtClean="0"/>
              <a:t>Subtotal                                $ 2.275.000</a:t>
            </a:r>
          </a:p>
        </p:txBody>
      </p:sp>
    </p:spTree>
    <p:extLst>
      <p:ext uri="{BB962C8B-B14F-4D97-AF65-F5344CB8AC3E}">
        <p14:creationId xmlns:p14="http://schemas.microsoft.com/office/powerpoint/2010/main" val="138758102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3.El proceso de liquidación y pago de remuneraciones.</a:t>
            </a:r>
          </a:p>
          <a:p>
            <a:r>
              <a:rPr lang="es-CL" u="sng" dirty="0" smtClean="0"/>
              <a:t>B.-Proceso de Calculo(Continuación)</a:t>
            </a:r>
            <a:r>
              <a:rPr lang="es-CL" dirty="0" smtClean="0"/>
              <a:t>.</a:t>
            </a:r>
          </a:p>
          <a:p>
            <a:r>
              <a:rPr lang="es-CL" dirty="0" smtClean="0"/>
              <a:t>Determinación de la Renta Imponible, a saber:</a:t>
            </a:r>
          </a:p>
          <a:p>
            <a:r>
              <a:rPr lang="es-CL" u="sng" dirty="0" smtClean="0"/>
              <a:t>Subtotal                                 $ 2.275.000</a:t>
            </a:r>
          </a:p>
          <a:p>
            <a:r>
              <a:rPr lang="es-CL" u="sng" dirty="0" smtClean="0"/>
              <a:t>-</a:t>
            </a:r>
            <a:r>
              <a:rPr lang="es-CL" u="sng" dirty="0" err="1" smtClean="0"/>
              <a:t>Coti</a:t>
            </a:r>
            <a:r>
              <a:rPr lang="es-CL" u="sng" dirty="0" smtClean="0"/>
              <a:t>. </a:t>
            </a:r>
            <a:r>
              <a:rPr lang="es-CL" u="sng" dirty="0" err="1" smtClean="0"/>
              <a:t>Prev</a:t>
            </a:r>
            <a:r>
              <a:rPr lang="es-CL" u="sng" dirty="0" smtClean="0"/>
              <a:t>. ($2275.000x 20%) ($455.000)</a:t>
            </a:r>
          </a:p>
          <a:p>
            <a:r>
              <a:rPr lang="es-CL" u="sng" dirty="0" smtClean="0"/>
              <a:t>(tope 82,7x $29.724=$2458175)</a:t>
            </a:r>
          </a:p>
          <a:p>
            <a:r>
              <a:rPr lang="es-CL" u="sng" dirty="0" smtClean="0"/>
              <a:t>Renta Imponible                       $1820.000</a:t>
            </a:r>
          </a:p>
        </p:txBody>
      </p:sp>
    </p:spTree>
    <p:extLst>
      <p:ext uri="{BB962C8B-B14F-4D97-AF65-F5344CB8AC3E}">
        <p14:creationId xmlns:p14="http://schemas.microsoft.com/office/powerpoint/2010/main" val="297098637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graphicFrame>
        <p:nvGraphicFramePr>
          <p:cNvPr id="4" name="3 Marcador de contenido"/>
          <p:cNvGraphicFramePr>
            <a:graphicFrameLocks noGrp="1"/>
          </p:cNvGraphicFramePr>
          <p:nvPr>
            <p:ph sz="quarter" idx="1"/>
            <p:extLst>
              <p:ext uri="{D42A27DB-BD31-4B8C-83A1-F6EECF244321}">
                <p14:modId xmlns:p14="http://schemas.microsoft.com/office/powerpoint/2010/main" val="1969351476"/>
              </p:ext>
            </p:extLst>
          </p:nvPr>
        </p:nvGraphicFramePr>
        <p:xfrm>
          <a:off x="899594" y="1556792"/>
          <a:ext cx="7128792" cy="4495800"/>
        </p:xfrm>
        <a:graphic>
          <a:graphicData uri="http://schemas.openxmlformats.org/drawingml/2006/table">
            <a:tbl>
              <a:tblPr/>
              <a:tblGrid>
                <a:gridCol w="1188132"/>
                <a:gridCol w="1188132"/>
                <a:gridCol w="1188132"/>
                <a:gridCol w="1188132"/>
                <a:gridCol w="1188132"/>
                <a:gridCol w="1188132"/>
              </a:tblGrid>
              <a:tr h="828913">
                <a:tc>
                  <a:txBody>
                    <a:bodyPr/>
                    <a:lstStyle/>
                    <a:p>
                      <a:pPr algn="l" fontAlgn="ctr"/>
                      <a:r>
                        <a:rPr lang="es-ES" sz="800" b="1">
                          <a:solidFill>
                            <a:srgbClr val="000000"/>
                          </a:solidFill>
                          <a:effectLst/>
                        </a:rPr>
                        <a:t>eríodos</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EDEDED"/>
                    </a:solidFill>
                  </a:tcPr>
                </a:tc>
                <a:tc gridSpan="2">
                  <a:txBody>
                    <a:bodyPr/>
                    <a:lstStyle/>
                    <a:p>
                      <a:pPr algn="l" fontAlgn="ctr"/>
                      <a:r>
                        <a:rPr lang="es-ES" sz="800" b="1">
                          <a:solidFill>
                            <a:srgbClr val="000000"/>
                          </a:solidFill>
                          <a:effectLst/>
                        </a:rPr>
                        <a:t>Monto de la renta líquida imponible</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EDEDED"/>
                    </a:solidFill>
                  </a:tcPr>
                </a:tc>
                <a:tc hMerge="1">
                  <a:txBody>
                    <a:bodyPr/>
                    <a:lstStyle/>
                    <a:p>
                      <a:endParaRPr lang="es-ES"/>
                    </a:p>
                  </a:txBody>
                  <a:tcPr/>
                </a:tc>
                <a:tc>
                  <a:txBody>
                    <a:bodyPr/>
                    <a:lstStyle/>
                    <a:p>
                      <a:pPr algn="l" fontAlgn="ctr"/>
                      <a:r>
                        <a:rPr lang="es-ES" sz="800" b="1">
                          <a:solidFill>
                            <a:srgbClr val="000000"/>
                          </a:solidFill>
                          <a:effectLst/>
                        </a:rPr>
                        <a:t>Factor</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EDEDED"/>
                    </a:solidFill>
                  </a:tcPr>
                </a:tc>
                <a:tc>
                  <a:txBody>
                    <a:bodyPr/>
                    <a:lstStyle/>
                    <a:p>
                      <a:pPr algn="l" fontAlgn="ctr"/>
                      <a:r>
                        <a:rPr lang="es-ES" sz="800" b="1">
                          <a:solidFill>
                            <a:srgbClr val="000000"/>
                          </a:solidFill>
                          <a:effectLst/>
                        </a:rPr>
                        <a:t>Cantidad a rebajar</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EDEDED"/>
                    </a:solidFill>
                  </a:tcPr>
                </a:tc>
                <a:tc>
                  <a:txBody>
                    <a:bodyPr/>
                    <a:lstStyle/>
                    <a:p>
                      <a:pPr algn="l" fontAlgn="ctr"/>
                      <a:r>
                        <a:rPr lang="es-ES" sz="800" b="1">
                          <a:solidFill>
                            <a:srgbClr val="000000"/>
                          </a:solidFill>
                          <a:effectLst/>
                        </a:rPr>
                        <a:t>Tasa de Impuesto Efectiva, máxima por cada tramo de Renta</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EDEDED"/>
                    </a:solidFill>
                  </a:tcPr>
                </a:tc>
              </a:tr>
              <a:tr h="196691">
                <a:tc>
                  <a:txBody>
                    <a:bodyPr/>
                    <a:lstStyle/>
                    <a:p>
                      <a:pPr algn="l" fontAlgn="ctr"/>
                      <a:endParaRPr lang="es-ES" sz="800" b="1">
                        <a:solidFill>
                          <a:srgbClr val="000000"/>
                        </a:solidFill>
                        <a:effectLst/>
                      </a:endParaRP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DEDED"/>
                    </a:solidFill>
                  </a:tcPr>
                </a:tc>
                <a:tc>
                  <a:txBody>
                    <a:bodyPr/>
                    <a:lstStyle/>
                    <a:p>
                      <a:pPr algn="l" fontAlgn="ctr"/>
                      <a:r>
                        <a:rPr lang="es-ES" sz="800" b="1">
                          <a:solidFill>
                            <a:srgbClr val="000000"/>
                          </a:solidFill>
                          <a:effectLst/>
                        </a:rPr>
                        <a:t>Desde</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DEDED"/>
                    </a:solidFill>
                  </a:tcPr>
                </a:tc>
                <a:tc>
                  <a:txBody>
                    <a:bodyPr/>
                    <a:lstStyle/>
                    <a:p>
                      <a:pPr algn="l" fontAlgn="ctr"/>
                      <a:r>
                        <a:rPr lang="es-ES" sz="800" b="1">
                          <a:solidFill>
                            <a:srgbClr val="000000"/>
                          </a:solidFill>
                          <a:effectLst/>
                        </a:rPr>
                        <a:t>Hasta</a:t>
                      </a: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DEDED"/>
                    </a:solidFill>
                  </a:tcPr>
                </a:tc>
                <a:tc>
                  <a:txBody>
                    <a:bodyPr/>
                    <a:lstStyle/>
                    <a:p>
                      <a:pPr algn="l" fontAlgn="ctr"/>
                      <a:endParaRPr lang="es-ES" sz="800" b="1">
                        <a:solidFill>
                          <a:srgbClr val="000000"/>
                        </a:solidFill>
                        <a:effectLst/>
                      </a:endParaRP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DEDED"/>
                    </a:solidFill>
                  </a:tcPr>
                </a:tc>
                <a:tc>
                  <a:txBody>
                    <a:bodyPr/>
                    <a:lstStyle/>
                    <a:p>
                      <a:pPr algn="l" fontAlgn="ctr"/>
                      <a:endParaRPr lang="es-ES" sz="800" b="1">
                        <a:solidFill>
                          <a:srgbClr val="000000"/>
                        </a:solidFill>
                        <a:effectLst/>
                      </a:endParaRP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DEDED"/>
                    </a:solidFill>
                  </a:tcPr>
                </a:tc>
                <a:tc>
                  <a:txBody>
                    <a:bodyPr/>
                    <a:lstStyle/>
                    <a:p>
                      <a:pPr algn="l" fontAlgn="ctr"/>
                      <a:endParaRPr lang="es-ES" sz="800" b="1">
                        <a:solidFill>
                          <a:srgbClr val="000000"/>
                        </a:solidFill>
                        <a:effectLst/>
                      </a:endParaRPr>
                    </a:p>
                  </a:txBody>
                  <a:tcPr marL="35123" marR="35123" marT="35123" marB="35123"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EDEDED"/>
                    </a:solidFill>
                  </a:tcPr>
                </a:tc>
              </a:tr>
              <a:tr h="323136">
                <a:tc>
                  <a:txBody>
                    <a:bodyPr/>
                    <a:lstStyle/>
                    <a:p>
                      <a:pPr fontAlgn="t"/>
                      <a:r>
                        <a:rPr lang="es-ES" sz="800" b="1">
                          <a:solidFill>
                            <a:srgbClr val="555555"/>
                          </a:solidFill>
                          <a:effectLst/>
                        </a:rPr>
                        <a:t>MENSUAL</a:t>
                      </a:r>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5F5F5"/>
                    </a:solidFill>
                  </a:tcPr>
                </a:tc>
                <a:tc>
                  <a:txBody>
                    <a:bodyPr/>
                    <a:lstStyle/>
                    <a:p>
                      <a:pPr algn="r" fontAlgn="t"/>
                      <a:r>
                        <a:rPr lang="es-ES" sz="800">
                          <a:solidFill>
                            <a:srgbClr val="706F6F"/>
                          </a:solidFill>
                          <a:effectLst/>
                        </a:rPr>
                        <a:t>-.-</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5F5F5"/>
                    </a:solidFill>
                  </a:tcPr>
                </a:tc>
                <a:tc>
                  <a:txBody>
                    <a:bodyPr/>
                    <a:lstStyle/>
                    <a:p>
                      <a:pPr fontAlgn="t"/>
                      <a:r>
                        <a:rPr lang="es-ES" sz="800">
                          <a:solidFill>
                            <a:srgbClr val="706F6F"/>
                          </a:solidFill>
                          <a:effectLst/>
                        </a:rPr>
                        <a:t>$ 704.173,50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5F5F5"/>
                    </a:solidFill>
                  </a:tcPr>
                </a:tc>
                <a:tc>
                  <a:txBody>
                    <a:bodyPr/>
                    <a:lstStyle/>
                    <a:p>
                      <a:pPr fontAlgn="t"/>
                      <a:r>
                        <a:rPr lang="es-ES" sz="800">
                          <a:solidFill>
                            <a:srgbClr val="706F6F"/>
                          </a:solidFill>
                          <a:effectLst/>
                        </a:rPr>
                        <a:t>Exento</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5F5F5"/>
                    </a:solidFill>
                  </a:tcPr>
                </a:tc>
                <a:tc>
                  <a:txBody>
                    <a:bodyPr/>
                    <a:lstStyle/>
                    <a:p>
                      <a:pPr algn="r" fontAlgn="t"/>
                      <a:r>
                        <a:rPr lang="es-ES" sz="800">
                          <a:solidFill>
                            <a:srgbClr val="706F6F"/>
                          </a:solidFill>
                          <a:effectLst/>
                        </a:rPr>
                        <a:t>-.-</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5F5F5"/>
                    </a:solidFill>
                  </a:tcPr>
                </a:tc>
                <a:tc>
                  <a:txBody>
                    <a:bodyPr/>
                    <a:lstStyle/>
                    <a:p>
                      <a:pPr fontAlgn="t"/>
                      <a:r>
                        <a:rPr lang="es-ES" sz="800">
                          <a:solidFill>
                            <a:srgbClr val="706F6F"/>
                          </a:solidFill>
                          <a:effectLst/>
                        </a:rPr>
                        <a:t>Exento</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5F5F5"/>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$ 704.173,51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$ 1.564.830,00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0,04</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$ 28.166,94</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2,20%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$ 1.564.830,01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$ 2.608.050,00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0,08</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$ 90.760,14</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4,52%</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$ 2.608.050,01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$ 3.651.270,00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0,135</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$ 234.202,89</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7,09%</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$ 3.651.270,01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$ 4.694.490,00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0,23</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$ 581.073,54</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10,62%</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$ 4.694.490,01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$ 6.259.320,00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0,304</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$ 928.465,80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15,57%</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$ 6.259.320,01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$ 16.169.910,00</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0,35</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$ 1.216.394,52</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27,48%</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r h="449580">
                <a:tc>
                  <a:txBody>
                    <a:bodyPr/>
                    <a:lstStyle/>
                    <a:p>
                      <a:pPr fontAlgn="t"/>
                      <a:endParaRPr lang="es-ES" sz="800">
                        <a:solidFill>
                          <a:srgbClr val="706F6F"/>
                        </a:solidFill>
                        <a:effectLst/>
                      </a:endParaRP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$ 16.169.910,01</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Y MÁS</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0,4</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a:solidFill>
                            <a:srgbClr val="706F6F"/>
                          </a:solidFill>
                          <a:effectLst/>
                        </a:rPr>
                        <a:t>$ 2.024.890,02</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fontAlgn="t"/>
                      <a:r>
                        <a:rPr lang="es-ES" sz="800" dirty="0">
                          <a:solidFill>
                            <a:srgbClr val="706F6F"/>
                          </a:solidFill>
                          <a:effectLst/>
                        </a:rPr>
                        <a:t>MÁS DE 27,48%</a:t>
                      </a:r>
                    </a:p>
                  </a:txBody>
                  <a:tcPr marL="35123" marR="35123" marT="35123" marB="35123">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372663748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3.El proceso de liquidación y pago de remuneraciones.</a:t>
            </a:r>
          </a:p>
          <a:p>
            <a:r>
              <a:rPr lang="es-CL" u="sng" dirty="0" smtClean="0"/>
              <a:t>B.-Proceso de Calculo( continuación)</a:t>
            </a:r>
            <a:r>
              <a:rPr lang="es-CL" dirty="0" smtClean="0"/>
              <a:t>.</a:t>
            </a:r>
          </a:p>
          <a:p>
            <a:r>
              <a:rPr lang="es-CL" dirty="0" smtClean="0"/>
              <a:t>Determinación de remuneración Imponible, a saber:</a:t>
            </a:r>
          </a:p>
          <a:p>
            <a:r>
              <a:rPr lang="es-CL" dirty="0" smtClean="0"/>
              <a:t>Esta renta se ubica en el segundo  tramo con una tasa efectiva del 4,52%, por lo tanto el impuesto único es  de $82.264   ( $1.820.000 x4,52%).</a:t>
            </a:r>
          </a:p>
        </p:txBody>
      </p:sp>
    </p:spTree>
    <p:extLst>
      <p:ext uri="{BB962C8B-B14F-4D97-AF65-F5344CB8AC3E}">
        <p14:creationId xmlns:p14="http://schemas.microsoft.com/office/powerpoint/2010/main" val="85531857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sz="2400" u="sng" dirty="0" smtClean="0"/>
              <a:t>Presentación de la Liquidación </a:t>
            </a:r>
            <a:r>
              <a:rPr lang="es-CL" dirty="0" smtClean="0"/>
              <a:t> </a:t>
            </a:r>
            <a:endParaRPr lang="es-CL" u="sng" dirty="0" smtClean="0"/>
          </a:p>
        </p:txBody>
      </p:sp>
      <p:graphicFrame>
        <p:nvGraphicFramePr>
          <p:cNvPr id="4" name="3 Tabla"/>
          <p:cNvGraphicFramePr>
            <a:graphicFrameLocks noGrp="1"/>
          </p:cNvGraphicFramePr>
          <p:nvPr>
            <p:extLst>
              <p:ext uri="{D42A27DB-BD31-4B8C-83A1-F6EECF244321}">
                <p14:modId xmlns:p14="http://schemas.microsoft.com/office/powerpoint/2010/main" val="4119927166"/>
              </p:ext>
            </p:extLst>
          </p:nvPr>
        </p:nvGraphicFramePr>
        <p:xfrm>
          <a:off x="467544" y="2492896"/>
          <a:ext cx="8352927" cy="4459546"/>
        </p:xfrm>
        <a:graphic>
          <a:graphicData uri="http://schemas.openxmlformats.org/drawingml/2006/table">
            <a:tbl>
              <a:tblPr firstRow="1" bandRow="1">
                <a:tableStyleId>{5C22544A-7EE6-4342-B048-85BDC9FD1C3A}</a:tableStyleId>
              </a:tblPr>
              <a:tblGrid>
                <a:gridCol w="2784309"/>
                <a:gridCol w="2784309"/>
                <a:gridCol w="2784309"/>
              </a:tblGrid>
              <a:tr h="545638">
                <a:tc>
                  <a:txBody>
                    <a:bodyPr/>
                    <a:lstStyle/>
                    <a:p>
                      <a:r>
                        <a:rPr lang="es-CL" dirty="0" smtClean="0"/>
                        <a:t>TRABAJADOR</a:t>
                      </a:r>
                      <a:endParaRPr lang="es-CL" dirty="0"/>
                    </a:p>
                  </a:txBody>
                  <a:tcPr/>
                </a:tc>
                <a:tc>
                  <a:txBody>
                    <a:bodyPr/>
                    <a:lstStyle/>
                    <a:p>
                      <a:endParaRPr lang="es-CL"/>
                    </a:p>
                  </a:txBody>
                  <a:tcPr/>
                </a:tc>
                <a:tc>
                  <a:txBody>
                    <a:bodyPr/>
                    <a:lstStyle/>
                    <a:p>
                      <a:r>
                        <a:rPr lang="es-CL" dirty="0" smtClean="0"/>
                        <a:t>MES</a:t>
                      </a:r>
                      <a:endParaRPr lang="es-CL" dirty="0"/>
                    </a:p>
                  </a:txBody>
                  <a:tcPr/>
                </a:tc>
              </a:tr>
              <a:tr h="545638">
                <a:tc>
                  <a:txBody>
                    <a:bodyPr/>
                    <a:lstStyle/>
                    <a:p>
                      <a:r>
                        <a:rPr lang="es-CL" dirty="0" smtClean="0"/>
                        <a:t>SUELDO</a:t>
                      </a:r>
                      <a:endParaRPr lang="es-CL" dirty="0"/>
                    </a:p>
                  </a:txBody>
                  <a:tcPr/>
                </a:tc>
                <a:tc>
                  <a:txBody>
                    <a:bodyPr/>
                    <a:lstStyle/>
                    <a:p>
                      <a:r>
                        <a:rPr lang="es-CL" dirty="0" smtClean="0"/>
                        <a:t>2.250.000</a:t>
                      </a:r>
                      <a:endParaRPr lang="es-CL" dirty="0"/>
                    </a:p>
                  </a:txBody>
                  <a:tcPr/>
                </a:tc>
                <a:tc>
                  <a:txBody>
                    <a:bodyPr/>
                    <a:lstStyle/>
                    <a:p>
                      <a:endParaRPr lang="es-CL"/>
                    </a:p>
                  </a:txBody>
                  <a:tcPr/>
                </a:tc>
              </a:tr>
              <a:tr h="545638">
                <a:tc>
                  <a:txBody>
                    <a:bodyPr/>
                    <a:lstStyle/>
                    <a:p>
                      <a:r>
                        <a:rPr lang="es-CL" dirty="0" smtClean="0"/>
                        <a:t>COMISIONES</a:t>
                      </a:r>
                      <a:endParaRPr lang="es-CL" dirty="0"/>
                    </a:p>
                  </a:txBody>
                  <a:tcPr/>
                </a:tc>
                <a:tc>
                  <a:txBody>
                    <a:bodyPr/>
                    <a:lstStyle/>
                    <a:p>
                      <a:r>
                        <a:rPr lang="es-CL" dirty="0" smtClean="0"/>
                        <a:t>  25.000</a:t>
                      </a:r>
                      <a:endParaRPr lang="es-CL" dirty="0"/>
                    </a:p>
                  </a:txBody>
                  <a:tcPr/>
                </a:tc>
                <a:tc>
                  <a:txBody>
                    <a:bodyPr/>
                    <a:lstStyle/>
                    <a:p>
                      <a:endParaRPr lang="es-CL"/>
                    </a:p>
                  </a:txBody>
                  <a:tcPr/>
                </a:tc>
              </a:tr>
              <a:tr h="545638">
                <a:tc>
                  <a:txBody>
                    <a:bodyPr/>
                    <a:lstStyle/>
                    <a:p>
                      <a:r>
                        <a:rPr lang="es-CL" dirty="0" smtClean="0"/>
                        <a:t>HABERES IMPONIBLES</a:t>
                      </a:r>
                      <a:endParaRPr lang="es-CL" dirty="0"/>
                    </a:p>
                  </a:txBody>
                  <a:tcPr/>
                </a:tc>
                <a:tc>
                  <a:txBody>
                    <a:bodyPr/>
                    <a:lstStyle/>
                    <a:p>
                      <a:endParaRPr lang="es-CL" dirty="0"/>
                    </a:p>
                  </a:txBody>
                  <a:tcPr/>
                </a:tc>
                <a:tc>
                  <a:txBody>
                    <a:bodyPr/>
                    <a:lstStyle/>
                    <a:p>
                      <a:r>
                        <a:rPr lang="es-CL" dirty="0" smtClean="0"/>
                        <a:t>2.275.000</a:t>
                      </a:r>
                      <a:endParaRPr lang="es-CL" dirty="0"/>
                    </a:p>
                  </a:txBody>
                  <a:tcPr/>
                </a:tc>
              </a:tr>
              <a:tr h="545638">
                <a:tc>
                  <a:txBody>
                    <a:bodyPr/>
                    <a:lstStyle/>
                    <a:p>
                      <a:r>
                        <a:rPr lang="es-CL" dirty="0" smtClean="0"/>
                        <a:t>MENOS: Cotización previsional</a:t>
                      </a:r>
                      <a:endParaRPr lang="es-CL" dirty="0"/>
                    </a:p>
                  </a:txBody>
                  <a:tcPr/>
                </a:tc>
                <a:tc>
                  <a:txBody>
                    <a:bodyPr/>
                    <a:lstStyle/>
                    <a:p>
                      <a:endParaRPr lang="es-CL" dirty="0"/>
                    </a:p>
                  </a:txBody>
                  <a:tcPr/>
                </a:tc>
                <a:tc>
                  <a:txBody>
                    <a:bodyPr/>
                    <a:lstStyle/>
                    <a:p>
                      <a:r>
                        <a:rPr lang="es-CL" dirty="0" smtClean="0"/>
                        <a:t>(455.000)</a:t>
                      </a:r>
                      <a:endParaRPr lang="es-CL" dirty="0"/>
                    </a:p>
                  </a:txBody>
                  <a:tcPr/>
                </a:tc>
              </a:tr>
              <a:tr h="545638">
                <a:tc>
                  <a:txBody>
                    <a:bodyPr/>
                    <a:lstStyle/>
                    <a:p>
                      <a:r>
                        <a:rPr lang="es-CL" dirty="0" smtClean="0"/>
                        <a:t>Impuesto único </a:t>
                      </a:r>
                      <a:endParaRPr lang="es-CL" dirty="0"/>
                    </a:p>
                  </a:txBody>
                  <a:tcPr/>
                </a:tc>
                <a:tc>
                  <a:txBody>
                    <a:bodyPr/>
                    <a:lstStyle/>
                    <a:p>
                      <a:endParaRPr lang="es-CL"/>
                    </a:p>
                  </a:txBody>
                  <a:tcPr/>
                </a:tc>
                <a:tc>
                  <a:txBody>
                    <a:bodyPr/>
                    <a:lstStyle/>
                    <a:p>
                      <a:r>
                        <a:rPr lang="es-CL" dirty="0" smtClean="0"/>
                        <a:t>(82.264)</a:t>
                      </a:r>
                      <a:endParaRPr lang="es-CL" dirty="0"/>
                    </a:p>
                  </a:txBody>
                  <a:tcPr/>
                </a:tc>
              </a:tr>
              <a:tr h="545638">
                <a:tc>
                  <a:txBody>
                    <a:bodyPr/>
                    <a:lstStyle/>
                    <a:p>
                      <a:r>
                        <a:rPr lang="es-CL" dirty="0" smtClean="0"/>
                        <a:t>Sub total</a:t>
                      </a:r>
                      <a:endParaRPr lang="es-CL" dirty="0"/>
                    </a:p>
                  </a:txBody>
                  <a:tcPr/>
                </a:tc>
                <a:tc>
                  <a:txBody>
                    <a:bodyPr/>
                    <a:lstStyle/>
                    <a:p>
                      <a:endParaRPr lang="es-CL"/>
                    </a:p>
                  </a:txBody>
                  <a:tcPr/>
                </a:tc>
                <a:tc>
                  <a:txBody>
                    <a:bodyPr/>
                    <a:lstStyle/>
                    <a:p>
                      <a:r>
                        <a:rPr lang="es-CL" dirty="0" smtClean="0"/>
                        <a:t>1.737.736</a:t>
                      </a:r>
                      <a:endParaRPr lang="es-CL" dirty="0"/>
                    </a:p>
                  </a:txBody>
                  <a:tcPr/>
                </a:tc>
              </a:tr>
              <a:tr h="545638">
                <a:tc>
                  <a:txBody>
                    <a:bodyPr/>
                    <a:lstStyle/>
                    <a:p>
                      <a:endParaRPr lang="es-CL"/>
                    </a:p>
                  </a:txBody>
                  <a:tcPr/>
                </a:tc>
                <a:tc>
                  <a:txBody>
                    <a:bodyPr/>
                    <a:lstStyle/>
                    <a:p>
                      <a:endParaRPr lang="es-CL"/>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94650362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sz="2400" u="sng" dirty="0"/>
              <a:t>2.Remuneraciones de trabajadores dependientes</a:t>
            </a:r>
          </a:p>
          <a:p>
            <a:r>
              <a:rPr lang="es-CL" sz="2400" u="sng" dirty="0"/>
              <a:t>Formulario de  Remuneración</a:t>
            </a:r>
            <a:endParaRPr lang="es-CL" sz="2400" dirty="0"/>
          </a:p>
          <a:p>
            <a:endParaRPr lang="es-CL" sz="3200" dirty="0"/>
          </a:p>
          <a:p>
            <a:endParaRPr lang="es-CL" dirty="0" smtClean="0"/>
          </a:p>
          <a:p>
            <a:r>
              <a:rPr lang="es-CL" dirty="0" smtClean="0"/>
              <a:t> </a:t>
            </a:r>
            <a:endParaRPr lang="es-CL" u="sng" dirty="0" smtClean="0"/>
          </a:p>
        </p:txBody>
      </p:sp>
      <p:graphicFrame>
        <p:nvGraphicFramePr>
          <p:cNvPr id="4" name="3 Tabla"/>
          <p:cNvGraphicFramePr>
            <a:graphicFrameLocks noGrp="1"/>
          </p:cNvGraphicFramePr>
          <p:nvPr>
            <p:extLst>
              <p:ext uri="{D42A27DB-BD31-4B8C-83A1-F6EECF244321}">
                <p14:modId xmlns:p14="http://schemas.microsoft.com/office/powerpoint/2010/main" val="567474768"/>
              </p:ext>
            </p:extLst>
          </p:nvPr>
        </p:nvGraphicFramePr>
        <p:xfrm>
          <a:off x="539552" y="2492896"/>
          <a:ext cx="8352927" cy="4464496"/>
        </p:xfrm>
        <a:graphic>
          <a:graphicData uri="http://schemas.openxmlformats.org/drawingml/2006/table">
            <a:tbl>
              <a:tblPr firstRow="1" bandRow="1">
                <a:tableStyleId>{5C22544A-7EE6-4342-B048-85BDC9FD1C3A}</a:tableStyleId>
              </a:tblPr>
              <a:tblGrid>
                <a:gridCol w="2784309"/>
                <a:gridCol w="2784309"/>
                <a:gridCol w="2784309"/>
              </a:tblGrid>
              <a:tr h="360040">
                <a:tc>
                  <a:txBody>
                    <a:bodyPr/>
                    <a:lstStyle/>
                    <a:p>
                      <a:r>
                        <a:rPr lang="es-CL" dirty="0" smtClean="0"/>
                        <a:t>TRABAJADOR</a:t>
                      </a:r>
                      <a:endParaRPr lang="es-CL" dirty="0"/>
                    </a:p>
                  </a:txBody>
                  <a:tcPr/>
                </a:tc>
                <a:tc>
                  <a:txBody>
                    <a:bodyPr/>
                    <a:lstStyle/>
                    <a:p>
                      <a:endParaRPr lang="es-CL"/>
                    </a:p>
                  </a:txBody>
                  <a:tcPr/>
                </a:tc>
                <a:tc>
                  <a:txBody>
                    <a:bodyPr/>
                    <a:lstStyle/>
                    <a:p>
                      <a:r>
                        <a:rPr lang="es-CL" dirty="0" smtClean="0"/>
                        <a:t>MES</a:t>
                      </a:r>
                      <a:endParaRPr lang="es-CL" dirty="0"/>
                    </a:p>
                  </a:txBody>
                  <a:tcPr/>
                </a:tc>
              </a:tr>
              <a:tr h="354320">
                <a:tc>
                  <a:txBody>
                    <a:bodyPr/>
                    <a:lstStyle/>
                    <a:p>
                      <a:r>
                        <a:rPr lang="es-CL" dirty="0" smtClean="0"/>
                        <a:t>Sub</a:t>
                      </a:r>
                      <a:r>
                        <a:rPr lang="es-CL" baseline="0" dirty="0" smtClean="0"/>
                        <a:t> Total de arrastre</a:t>
                      </a:r>
                      <a:endParaRPr lang="es-CL" dirty="0"/>
                    </a:p>
                  </a:txBody>
                  <a:tcPr/>
                </a:tc>
                <a:tc>
                  <a:txBody>
                    <a:bodyPr/>
                    <a:lstStyle/>
                    <a:p>
                      <a:endParaRPr lang="es-CL" dirty="0"/>
                    </a:p>
                  </a:txBody>
                  <a:tcPr/>
                </a:tc>
                <a:tc>
                  <a:txBody>
                    <a:bodyPr/>
                    <a:lstStyle/>
                    <a:p>
                      <a:r>
                        <a:rPr lang="es-CL" dirty="0" smtClean="0"/>
                        <a:t>1.737.736</a:t>
                      </a:r>
                      <a:endParaRPr lang="es-CL" dirty="0"/>
                    </a:p>
                  </a:txBody>
                  <a:tcPr/>
                </a:tc>
              </a:tr>
              <a:tr h="348600">
                <a:tc>
                  <a:txBody>
                    <a:bodyPr/>
                    <a:lstStyle/>
                    <a:p>
                      <a:r>
                        <a:rPr lang="es-CL" dirty="0" smtClean="0"/>
                        <a:t>Más</a:t>
                      </a:r>
                      <a:r>
                        <a:rPr lang="es-CL" baseline="0" dirty="0" smtClean="0"/>
                        <a:t> : A. Movilización</a:t>
                      </a:r>
                      <a:endParaRPr lang="es-CL" dirty="0"/>
                    </a:p>
                  </a:txBody>
                  <a:tcPr/>
                </a:tc>
                <a:tc>
                  <a:txBody>
                    <a:bodyPr/>
                    <a:lstStyle/>
                    <a:p>
                      <a:endParaRPr lang="es-CL" dirty="0"/>
                    </a:p>
                  </a:txBody>
                  <a:tcPr/>
                </a:tc>
                <a:tc>
                  <a:txBody>
                    <a:bodyPr/>
                    <a:lstStyle/>
                    <a:p>
                      <a:r>
                        <a:rPr lang="es-CL" baseline="0" dirty="0" smtClean="0"/>
                        <a:t> 7.142</a:t>
                      </a:r>
                      <a:endParaRPr lang="es-CL" dirty="0"/>
                    </a:p>
                  </a:txBody>
                  <a:tcPr/>
                </a:tc>
              </a:tr>
              <a:tr h="342880">
                <a:tc>
                  <a:txBody>
                    <a:bodyPr/>
                    <a:lstStyle/>
                    <a:p>
                      <a:r>
                        <a:rPr lang="es-CL" baseline="0" dirty="0" smtClean="0"/>
                        <a:t>         A. Colación</a:t>
                      </a:r>
                      <a:endParaRPr lang="es-CL" dirty="0"/>
                    </a:p>
                  </a:txBody>
                  <a:tcPr/>
                </a:tc>
                <a:tc>
                  <a:txBody>
                    <a:bodyPr/>
                    <a:lstStyle/>
                    <a:p>
                      <a:endParaRPr lang="es-CL" dirty="0"/>
                    </a:p>
                  </a:txBody>
                  <a:tcPr/>
                </a:tc>
                <a:tc>
                  <a:txBody>
                    <a:bodyPr/>
                    <a:lstStyle/>
                    <a:p>
                      <a:r>
                        <a:rPr lang="es-CL" dirty="0" smtClean="0"/>
                        <a:t>15.500</a:t>
                      </a:r>
                      <a:endParaRPr lang="es-CL" dirty="0"/>
                    </a:p>
                  </a:txBody>
                  <a:tcPr/>
                </a:tc>
              </a:tr>
              <a:tr h="265152">
                <a:tc>
                  <a:txBody>
                    <a:bodyPr/>
                    <a:lstStyle/>
                    <a:p>
                      <a:r>
                        <a:rPr lang="es-CL" baseline="0" dirty="0" smtClean="0"/>
                        <a:t>         A. Familiar</a:t>
                      </a:r>
                      <a:endParaRPr lang="es-CL" dirty="0"/>
                    </a:p>
                  </a:txBody>
                  <a:tcPr/>
                </a:tc>
                <a:tc>
                  <a:txBody>
                    <a:bodyPr/>
                    <a:lstStyle/>
                    <a:p>
                      <a:endParaRPr lang="es-CL" dirty="0"/>
                    </a:p>
                  </a:txBody>
                  <a:tcPr/>
                </a:tc>
                <a:tc>
                  <a:txBody>
                    <a:bodyPr/>
                    <a:lstStyle/>
                    <a:p>
                      <a:r>
                        <a:rPr lang="es-CL" baseline="0" dirty="0" smtClean="0"/>
                        <a:t> 16.448</a:t>
                      </a:r>
                      <a:endParaRPr lang="es-CL" dirty="0"/>
                    </a:p>
                  </a:txBody>
                  <a:tcPr/>
                </a:tc>
              </a:tr>
              <a:tr h="331440">
                <a:tc>
                  <a:txBody>
                    <a:bodyPr/>
                    <a:lstStyle/>
                    <a:p>
                      <a:r>
                        <a:rPr lang="es-CL" dirty="0" smtClean="0"/>
                        <a:t>Subtotal </a:t>
                      </a:r>
                      <a:endParaRPr lang="es-CL" dirty="0"/>
                    </a:p>
                  </a:txBody>
                  <a:tcPr/>
                </a:tc>
                <a:tc>
                  <a:txBody>
                    <a:bodyPr/>
                    <a:lstStyle/>
                    <a:p>
                      <a:endParaRPr lang="es-CL"/>
                    </a:p>
                  </a:txBody>
                  <a:tcPr/>
                </a:tc>
                <a:tc>
                  <a:txBody>
                    <a:bodyPr/>
                    <a:lstStyle/>
                    <a:p>
                      <a:r>
                        <a:rPr lang="es-CL" dirty="0" smtClean="0"/>
                        <a:t>1.776.826</a:t>
                      </a:r>
                      <a:endParaRPr lang="es-CL" dirty="0"/>
                    </a:p>
                  </a:txBody>
                  <a:tcPr/>
                </a:tc>
              </a:tr>
              <a:tr h="325720">
                <a:tc>
                  <a:txBody>
                    <a:bodyPr/>
                    <a:lstStyle/>
                    <a:p>
                      <a:r>
                        <a:rPr lang="es-CL" dirty="0" smtClean="0"/>
                        <a:t>Menos:</a:t>
                      </a:r>
                      <a:r>
                        <a:rPr lang="es-CL" baseline="0" dirty="0" smtClean="0"/>
                        <a:t> Anticipos</a:t>
                      </a:r>
                      <a:endParaRPr lang="es-CL" dirty="0"/>
                    </a:p>
                  </a:txBody>
                  <a:tcPr/>
                </a:tc>
                <a:tc>
                  <a:txBody>
                    <a:bodyPr/>
                    <a:lstStyle/>
                    <a:p>
                      <a:endParaRPr lang="es-CL"/>
                    </a:p>
                  </a:txBody>
                  <a:tcPr/>
                </a:tc>
                <a:tc>
                  <a:txBody>
                    <a:bodyPr/>
                    <a:lstStyle/>
                    <a:p>
                      <a:r>
                        <a:rPr lang="es-CL" baseline="0" dirty="0" smtClean="0"/>
                        <a:t> (420.000)</a:t>
                      </a:r>
                      <a:endParaRPr lang="es-CL" dirty="0"/>
                    </a:p>
                  </a:txBody>
                  <a:tcPr/>
                </a:tc>
              </a:tr>
              <a:tr h="545638">
                <a:tc>
                  <a:txBody>
                    <a:bodyPr/>
                    <a:lstStyle/>
                    <a:p>
                      <a:r>
                        <a:rPr lang="es-CL" dirty="0" smtClean="0"/>
                        <a:t>           Cuota sindical</a:t>
                      </a:r>
                      <a:endParaRPr lang="es-CL" dirty="0"/>
                    </a:p>
                  </a:txBody>
                  <a:tcPr/>
                </a:tc>
                <a:tc>
                  <a:txBody>
                    <a:bodyPr/>
                    <a:lstStyle/>
                    <a:p>
                      <a:endParaRPr lang="es-CL" dirty="0"/>
                    </a:p>
                  </a:txBody>
                  <a:tcPr/>
                </a:tc>
                <a:tc>
                  <a:txBody>
                    <a:bodyPr/>
                    <a:lstStyle/>
                    <a:p>
                      <a:r>
                        <a:rPr lang="es-CL" dirty="0" smtClean="0"/>
                        <a:t>     (35.000)</a:t>
                      </a:r>
                      <a:endParaRPr lang="es-CL" dirty="0"/>
                    </a:p>
                  </a:txBody>
                  <a:tcPr/>
                </a:tc>
              </a:tr>
              <a:tr h="545638">
                <a:tc>
                  <a:txBody>
                    <a:bodyPr/>
                    <a:lstStyle/>
                    <a:p>
                      <a:r>
                        <a:rPr lang="es-CL" dirty="0" smtClean="0"/>
                        <a:t>Remuneración Líquida a pago</a:t>
                      </a:r>
                      <a:endParaRPr lang="es-CL" dirty="0"/>
                    </a:p>
                  </a:txBody>
                  <a:tcPr/>
                </a:tc>
                <a:tc>
                  <a:txBody>
                    <a:bodyPr/>
                    <a:lstStyle/>
                    <a:p>
                      <a:endParaRPr lang="es-CL" dirty="0"/>
                    </a:p>
                  </a:txBody>
                  <a:tcPr/>
                </a:tc>
                <a:tc>
                  <a:txBody>
                    <a:bodyPr/>
                    <a:lstStyle/>
                    <a:p>
                      <a:r>
                        <a:rPr lang="es-CL" dirty="0" smtClean="0"/>
                        <a:t>$1.321.826</a:t>
                      </a:r>
                      <a:endParaRPr lang="es-CL" dirty="0"/>
                    </a:p>
                  </a:txBody>
                  <a:tcPr/>
                </a:tc>
              </a:tr>
              <a:tr h="718458">
                <a:tc>
                  <a:txBody>
                    <a:bodyPr/>
                    <a:lstStyle/>
                    <a:p>
                      <a:r>
                        <a:rPr lang="es-CL" dirty="0" smtClean="0"/>
                        <a:t>Fecha:</a:t>
                      </a:r>
                      <a:endParaRPr lang="es-CL" dirty="0"/>
                    </a:p>
                  </a:txBody>
                  <a:tcPr/>
                </a:tc>
                <a:tc>
                  <a:txBody>
                    <a:bodyPr/>
                    <a:lstStyle/>
                    <a:p>
                      <a:r>
                        <a:rPr lang="es-CL" dirty="0" smtClean="0"/>
                        <a:t>Firma:</a:t>
                      </a:r>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4139566040"/>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3.El proceso de liquidación y pago de remuneraciones.</a:t>
            </a:r>
          </a:p>
          <a:p>
            <a:r>
              <a:rPr lang="es-CL" u="sng" dirty="0"/>
              <a:t>C</a:t>
            </a:r>
            <a:r>
              <a:rPr lang="es-CL" u="sng" dirty="0" smtClean="0"/>
              <a:t>.-Costo para la empresa</a:t>
            </a:r>
            <a:r>
              <a:rPr lang="es-CL" dirty="0" smtClean="0"/>
              <a:t>.</a:t>
            </a:r>
          </a:p>
          <a:p>
            <a:r>
              <a:rPr lang="es-CL" dirty="0" smtClean="0"/>
              <a:t>En lo particular el costo de las remuneraciones para la empresa está conformado por los valores consignados en el contrato individual o colectivo de trabajo, más los aportes previsionales por leyes sociales  a que están obligados los empleadores, además de toda otra erogación directa en beneficio del trabajador y su grupo familiar.</a:t>
            </a:r>
          </a:p>
        </p:txBody>
      </p:sp>
    </p:spTree>
    <p:extLst>
      <p:ext uri="{BB962C8B-B14F-4D97-AF65-F5344CB8AC3E}">
        <p14:creationId xmlns:p14="http://schemas.microsoft.com/office/powerpoint/2010/main" val="567000625"/>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3.El proceso de liquidación y pago de remuneraciones.</a:t>
            </a:r>
          </a:p>
          <a:p>
            <a:r>
              <a:rPr lang="es-CL" u="sng" dirty="0"/>
              <a:t>C</a:t>
            </a:r>
            <a:r>
              <a:rPr lang="es-CL" u="sng" dirty="0" smtClean="0"/>
              <a:t>.-Costo para la empresa( continuación)</a:t>
            </a:r>
            <a:r>
              <a:rPr lang="es-CL" dirty="0" smtClean="0"/>
              <a:t>.</a:t>
            </a:r>
          </a:p>
          <a:p>
            <a:r>
              <a:rPr lang="es-CL" dirty="0" smtClean="0"/>
              <a:t>En lo que se refiere a los aportes previsionales patronales, se encuentran actualmente vigentes los establecidos en la ley de accidentes del trabajo y enfermedades profesionales, la que establece una « cotización básica general de 0,95% de las remuneraciones imponibles con cargo del empleador».</a:t>
            </a:r>
          </a:p>
        </p:txBody>
      </p:sp>
    </p:spTree>
    <p:extLst>
      <p:ext uri="{BB962C8B-B14F-4D97-AF65-F5344CB8AC3E}">
        <p14:creationId xmlns:p14="http://schemas.microsoft.com/office/powerpoint/2010/main" val="36898487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3.El proceso de liquidación y pago de remuneraciones.</a:t>
            </a:r>
          </a:p>
          <a:p>
            <a:r>
              <a:rPr lang="es-CL" u="sng" dirty="0"/>
              <a:t>C</a:t>
            </a:r>
            <a:r>
              <a:rPr lang="es-CL" u="sng" dirty="0" smtClean="0"/>
              <a:t>.-Costo para la empresa( continuación)</a:t>
            </a:r>
            <a:r>
              <a:rPr lang="es-CL" dirty="0" smtClean="0"/>
              <a:t>.</a:t>
            </a:r>
          </a:p>
          <a:p>
            <a:r>
              <a:rPr lang="es-CL" dirty="0" smtClean="0"/>
              <a:t>Además de lo anterior, una « cotización adicional diferenciada en función de la actividad y riesgo de la empresa o entidad empleadora la que … no podrá exceder de 3,4% de las remuneraciones imponibles».</a:t>
            </a:r>
          </a:p>
          <a:p>
            <a:endParaRPr lang="es-CL" dirty="0" smtClean="0">
              <a:solidFill>
                <a:srgbClr val="FF0000"/>
              </a:solidFill>
            </a:endParaRPr>
          </a:p>
        </p:txBody>
      </p:sp>
    </p:spTree>
    <p:extLst>
      <p:ext uri="{BB962C8B-B14F-4D97-AF65-F5344CB8AC3E}">
        <p14:creationId xmlns:p14="http://schemas.microsoft.com/office/powerpoint/2010/main" val="364069225"/>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3.El proceso de liquidación y pago de remuneraciones.</a:t>
            </a:r>
          </a:p>
          <a:p>
            <a:r>
              <a:rPr lang="es-CL" u="sng" dirty="0"/>
              <a:t>C</a:t>
            </a:r>
            <a:r>
              <a:rPr lang="es-CL" u="sng" dirty="0" smtClean="0"/>
              <a:t>.-Costo para la empresa( continuación)</a:t>
            </a:r>
            <a:r>
              <a:rPr lang="es-CL" dirty="0" smtClean="0"/>
              <a:t>.</a:t>
            </a:r>
          </a:p>
          <a:p>
            <a:r>
              <a:rPr lang="es-CL" dirty="0" smtClean="0"/>
              <a:t>Lo anterior significa que los empleadores deben pagar a lo menos la cotización básica, cuyo porcentaje  se aplica al mismo monto empleado en el cálculo del aporte previsional del trabajador, esto es sobre le ingreso mínimo con tope </a:t>
            </a:r>
            <a:r>
              <a:rPr lang="es-CL" dirty="0" smtClean="0">
                <a:solidFill>
                  <a:srgbClr val="FF0000"/>
                </a:solidFill>
              </a:rPr>
              <a:t>de  60 unidades de </a:t>
            </a:r>
            <a:r>
              <a:rPr lang="es-CL" dirty="0" smtClean="0"/>
              <a:t>fomento. Esta cotización base se incrementa con la adicional, en caso de riesgo, en los siguientes porcentajes: 0,85 % 1,7 %, 2,55% o 3,4%.</a:t>
            </a:r>
          </a:p>
        </p:txBody>
      </p:sp>
    </p:spTree>
    <p:extLst>
      <p:ext uri="{BB962C8B-B14F-4D97-AF65-F5344CB8AC3E}">
        <p14:creationId xmlns:p14="http://schemas.microsoft.com/office/powerpoint/2010/main" val="1705668221"/>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smtClean="0"/>
              <a:t>3.El proceso de liquidación y pago de remuneraciones.</a:t>
            </a:r>
          </a:p>
          <a:p>
            <a:r>
              <a:rPr lang="es-CL" u="sng" dirty="0"/>
              <a:t>C</a:t>
            </a:r>
            <a:r>
              <a:rPr lang="es-CL" u="sng" dirty="0" smtClean="0"/>
              <a:t>.-Costo para la empresa( continuación)</a:t>
            </a:r>
            <a:r>
              <a:rPr lang="es-CL" dirty="0" smtClean="0"/>
              <a:t>.</a:t>
            </a:r>
          </a:p>
          <a:p>
            <a:r>
              <a:rPr lang="es-CL" dirty="0" smtClean="0"/>
              <a:t>En lo relativo a otras erogaciones que forman parte del costo para la empresa, se pueden mencionar los beneficios para adquirir o mejorar viviendas, para los estudios del trabajador y de su grupo familiar, para recreación y vacaciones entre otras.</a:t>
            </a:r>
          </a:p>
          <a:p>
            <a:r>
              <a:rPr lang="es-CL" dirty="0" smtClean="0"/>
              <a:t>No obstante, en algunas ocasiones estas erogaciones son tratadas fuera del costo directo de remuneraciones, ya que se encuentran formando parte de los beneficios y ayudas incorporados a los sistemas de bienestar a los que concurren con aportes los trabajadores, los empleadores y las entidades previsionales.</a:t>
            </a:r>
          </a:p>
        </p:txBody>
      </p:sp>
    </p:spTree>
    <p:extLst>
      <p:ext uri="{BB962C8B-B14F-4D97-AF65-F5344CB8AC3E}">
        <p14:creationId xmlns:p14="http://schemas.microsoft.com/office/powerpoint/2010/main" val="203472165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3.El proceso de liquidación y pago de remuneraciones.</a:t>
            </a:r>
          </a:p>
          <a:p>
            <a:r>
              <a:rPr lang="es-CL" u="sng" dirty="0"/>
              <a:t>C</a:t>
            </a:r>
            <a:r>
              <a:rPr lang="es-CL" u="sng" dirty="0" smtClean="0"/>
              <a:t>.-Costo para la empresa( continuación)</a:t>
            </a:r>
            <a:r>
              <a:rPr lang="es-CL" dirty="0" smtClean="0"/>
              <a:t>.</a:t>
            </a:r>
          </a:p>
          <a:p>
            <a:r>
              <a:rPr lang="es-CL" dirty="0" smtClean="0"/>
              <a:t>Por otra parte en lo que dice relación con el aporte patronal por leyes sociales, este no forma parte de la liquidación de  remuneración que le es entregado al trabajador, pero independientemente de lo anterior si  es considerado como gasto al contabilizar las mismas y es pagado a la respectiva entidad previsional( AFP o mutuales de seguridad ), en el mismo plazo que son enterados los descuentos previsionales ( 12 primeros días del mes siguiente).</a:t>
            </a:r>
          </a:p>
        </p:txBody>
      </p:sp>
    </p:spTree>
    <p:extLst>
      <p:ext uri="{BB962C8B-B14F-4D97-AF65-F5344CB8AC3E}">
        <p14:creationId xmlns:p14="http://schemas.microsoft.com/office/powerpoint/2010/main" val="2957765997"/>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3.El proceso de liquidación y pago de remuneraciones.</a:t>
            </a:r>
          </a:p>
          <a:p>
            <a:r>
              <a:rPr lang="es-CL" u="sng" dirty="0"/>
              <a:t>C</a:t>
            </a:r>
            <a:r>
              <a:rPr lang="es-CL" u="sng" dirty="0" smtClean="0"/>
              <a:t>.-Costo para la empresa( continuación)</a:t>
            </a:r>
            <a:r>
              <a:rPr lang="es-CL" dirty="0" smtClean="0"/>
              <a:t>.</a:t>
            </a:r>
          </a:p>
          <a:p>
            <a:r>
              <a:rPr lang="es-CL" u="sng" dirty="0" smtClean="0"/>
              <a:t>Ejemplo de calculo: En base con los datos de los cálculos precedentes , se tiene que :</a:t>
            </a:r>
          </a:p>
          <a:p>
            <a:r>
              <a:rPr lang="es-CL" u="sng" dirty="0" smtClean="0"/>
              <a:t>O,95% sobre $ 2.275.000( sueldo +comisiones), nos arroja un resultado de aporte patronal  de $21.613.</a:t>
            </a:r>
          </a:p>
        </p:txBody>
      </p:sp>
    </p:spTree>
    <p:extLst>
      <p:ext uri="{BB962C8B-B14F-4D97-AF65-F5344CB8AC3E}">
        <p14:creationId xmlns:p14="http://schemas.microsoft.com/office/powerpoint/2010/main" val="444397334"/>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3.El proceso de liquidación y pago de remuneraciones.</a:t>
            </a:r>
          </a:p>
          <a:p>
            <a:r>
              <a:rPr lang="es-CL" u="sng" dirty="0"/>
              <a:t>C</a:t>
            </a:r>
            <a:r>
              <a:rPr lang="es-CL" u="sng" dirty="0" smtClean="0"/>
              <a:t>.-Costo para la empresa( continuación)</a:t>
            </a:r>
            <a:r>
              <a:rPr lang="es-CL" dirty="0" smtClean="0"/>
              <a:t>.</a:t>
            </a:r>
          </a:p>
          <a:p>
            <a:r>
              <a:rPr lang="es-CL" u="sng" dirty="0" smtClean="0"/>
              <a:t>Ejemplo de calculo: </a:t>
            </a:r>
            <a:endParaRPr lang="es-CL" u="sng" dirty="0"/>
          </a:p>
          <a:p>
            <a:r>
              <a:rPr lang="es-CL" u="sng" dirty="0" smtClean="0"/>
              <a:t>En definitiva, una formula que resume el cálculo del costo por remuneraciones para la empresa, cuando se excluyen de estos los beneficios sociales y sobre la base de lo planteado:</a:t>
            </a:r>
          </a:p>
        </p:txBody>
      </p:sp>
    </p:spTree>
    <p:extLst>
      <p:ext uri="{BB962C8B-B14F-4D97-AF65-F5344CB8AC3E}">
        <p14:creationId xmlns:p14="http://schemas.microsoft.com/office/powerpoint/2010/main" val="1372208813"/>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3.El proceso de liquidación y pago de remuneraciones.</a:t>
            </a:r>
          </a:p>
          <a:p>
            <a:r>
              <a:rPr lang="es-CL" u="sng" dirty="0"/>
              <a:t>C</a:t>
            </a:r>
            <a:r>
              <a:rPr lang="es-CL" u="sng" dirty="0" smtClean="0"/>
              <a:t>.-Costo para la empresa( continuación)</a:t>
            </a:r>
            <a:r>
              <a:rPr lang="es-CL" dirty="0" smtClean="0"/>
              <a:t>.</a:t>
            </a:r>
          </a:p>
          <a:p>
            <a:r>
              <a:rPr lang="es-CL" u="sng" dirty="0" smtClean="0"/>
              <a:t>Ejemplo de calculo: Total de haberes= $ 2.941.000</a:t>
            </a:r>
          </a:p>
          <a:p>
            <a:r>
              <a:rPr lang="es-CL" u="sng" dirty="0" smtClean="0"/>
              <a:t>Menos asignación familiar                 =-($16.448)</a:t>
            </a:r>
          </a:p>
          <a:p>
            <a:r>
              <a:rPr lang="es-CL" u="sng" dirty="0" smtClean="0"/>
              <a:t>Más aporte patronal                         = $21.613</a:t>
            </a:r>
          </a:p>
          <a:p>
            <a:r>
              <a:rPr lang="es-CL" u="sng" dirty="0" smtClean="0"/>
              <a:t>Costo para la empresa                      =$2.946.165</a:t>
            </a:r>
            <a:endParaRPr lang="es-CL" u="sng" dirty="0"/>
          </a:p>
        </p:txBody>
      </p:sp>
    </p:spTree>
    <p:extLst>
      <p:ext uri="{BB962C8B-B14F-4D97-AF65-F5344CB8AC3E}">
        <p14:creationId xmlns:p14="http://schemas.microsoft.com/office/powerpoint/2010/main" val="4175914037"/>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4.La Contabilización.</a:t>
            </a:r>
          </a:p>
          <a:p>
            <a:r>
              <a:rPr lang="es-CL" dirty="0" smtClean="0"/>
              <a:t>En lo particular la contabilización de las remuneraciones implica dos pasos concretos : el registro de las liquidaciones en el Libro de Remuneraciones, el que como se ha manifestado es un auxiliar del libro diario, y el asiento de centralización con los datos totalizados en referido libro auxiliar. </a:t>
            </a:r>
          </a:p>
        </p:txBody>
      </p:sp>
    </p:spTree>
    <p:extLst>
      <p:ext uri="{BB962C8B-B14F-4D97-AF65-F5344CB8AC3E}">
        <p14:creationId xmlns:p14="http://schemas.microsoft.com/office/powerpoint/2010/main" val="1304783623"/>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4.La Contabilización.</a:t>
            </a:r>
          </a:p>
          <a:p>
            <a:r>
              <a:rPr lang="es-CL" dirty="0" smtClean="0"/>
              <a:t>En base a los datos ya usados precedentemente  y suponiendo que los datos de la anterior liquidación corresponden al total de las liquidaciones registradas en el Libro de Remuneraciones, el asiento de centralización será el siguiente:</a:t>
            </a:r>
          </a:p>
        </p:txBody>
      </p:sp>
    </p:spTree>
    <p:extLst>
      <p:ext uri="{BB962C8B-B14F-4D97-AF65-F5344CB8AC3E}">
        <p14:creationId xmlns:p14="http://schemas.microsoft.com/office/powerpoint/2010/main" val="276618667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4.La Contabilización.</a:t>
            </a:r>
          </a:p>
        </p:txBody>
      </p:sp>
      <p:graphicFrame>
        <p:nvGraphicFramePr>
          <p:cNvPr id="4" name="3 Tabla"/>
          <p:cNvGraphicFramePr>
            <a:graphicFrameLocks noGrp="1"/>
          </p:cNvGraphicFramePr>
          <p:nvPr>
            <p:extLst>
              <p:ext uri="{D42A27DB-BD31-4B8C-83A1-F6EECF244321}">
                <p14:modId xmlns:p14="http://schemas.microsoft.com/office/powerpoint/2010/main" val="324518461"/>
              </p:ext>
            </p:extLst>
          </p:nvPr>
        </p:nvGraphicFramePr>
        <p:xfrm>
          <a:off x="107504" y="2043688"/>
          <a:ext cx="8928992" cy="5017760"/>
        </p:xfrm>
        <a:graphic>
          <a:graphicData uri="http://schemas.openxmlformats.org/drawingml/2006/table">
            <a:tbl>
              <a:tblPr firstRow="1" bandRow="1">
                <a:tableStyleId>{5C22544A-7EE6-4342-B048-85BDC9FD1C3A}</a:tableStyleId>
              </a:tblPr>
              <a:tblGrid>
                <a:gridCol w="2232248"/>
                <a:gridCol w="2232248"/>
                <a:gridCol w="2232248"/>
                <a:gridCol w="2232248"/>
              </a:tblGrid>
              <a:tr h="599644">
                <a:tc>
                  <a:txBody>
                    <a:bodyPr/>
                    <a:lstStyle/>
                    <a:p>
                      <a:r>
                        <a:rPr lang="es-CL" dirty="0" smtClean="0">
                          <a:solidFill>
                            <a:srgbClr val="FF0000"/>
                          </a:solidFill>
                        </a:rPr>
                        <a:t>Remuneraciones mes según Libro</a:t>
                      </a:r>
                      <a:r>
                        <a:rPr lang="es-CL" baseline="0" dirty="0" smtClean="0">
                          <a:solidFill>
                            <a:srgbClr val="FF0000"/>
                          </a:solidFill>
                        </a:rPr>
                        <a:t> </a:t>
                      </a:r>
                      <a:r>
                        <a:rPr lang="es-CL" baseline="0" dirty="0" err="1" smtClean="0">
                          <a:solidFill>
                            <a:srgbClr val="FF0000"/>
                          </a:solidFill>
                        </a:rPr>
                        <a:t>Remune</a:t>
                      </a:r>
                      <a:r>
                        <a:rPr lang="es-CL" baseline="0" dirty="0" smtClean="0">
                          <a:solidFill>
                            <a:srgbClr val="FF0000"/>
                          </a:solidFill>
                        </a:rPr>
                        <a:t>.</a:t>
                      </a:r>
                      <a:endParaRPr lang="es-CL" dirty="0">
                        <a:solidFill>
                          <a:srgbClr val="FF0000"/>
                        </a:solidFill>
                      </a:endParaRPr>
                    </a:p>
                  </a:txBody>
                  <a:tcPr/>
                </a:tc>
                <a:tc>
                  <a:txBody>
                    <a:bodyPr/>
                    <a:lstStyle/>
                    <a:p>
                      <a:endParaRPr lang="es-CL"/>
                    </a:p>
                  </a:txBody>
                  <a:tcPr/>
                </a:tc>
                <a:tc>
                  <a:txBody>
                    <a:bodyPr/>
                    <a:lstStyle/>
                    <a:p>
                      <a:r>
                        <a:rPr lang="es-CL" dirty="0" smtClean="0"/>
                        <a:t>DEBE</a:t>
                      </a:r>
                      <a:endParaRPr lang="es-CL" dirty="0"/>
                    </a:p>
                  </a:txBody>
                  <a:tcPr/>
                </a:tc>
                <a:tc>
                  <a:txBody>
                    <a:bodyPr/>
                    <a:lstStyle/>
                    <a:p>
                      <a:r>
                        <a:rPr lang="es-CL" dirty="0" smtClean="0"/>
                        <a:t>HABER</a:t>
                      </a:r>
                      <a:endParaRPr lang="es-CL" dirty="0"/>
                    </a:p>
                  </a:txBody>
                  <a:tcPr/>
                </a:tc>
              </a:tr>
              <a:tr h="408468">
                <a:tc>
                  <a:txBody>
                    <a:bodyPr/>
                    <a:lstStyle/>
                    <a:p>
                      <a:r>
                        <a:rPr lang="es-CL" dirty="0" smtClean="0"/>
                        <a:t>Sueldos</a:t>
                      </a:r>
                      <a:endParaRPr lang="es-CL" dirty="0"/>
                    </a:p>
                  </a:txBody>
                  <a:tcPr/>
                </a:tc>
                <a:tc>
                  <a:txBody>
                    <a:bodyPr/>
                    <a:lstStyle/>
                    <a:p>
                      <a:endParaRPr lang="es-CL" dirty="0"/>
                    </a:p>
                  </a:txBody>
                  <a:tcPr/>
                </a:tc>
                <a:tc>
                  <a:txBody>
                    <a:bodyPr/>
                    <a:lstStyle/>
                    <a:p>
                      <a:r>
                        <a:rPr lang="es-CL" dirty="0" smtClean="0"/>
                        <a:t>$2.250.000</a:t>
                      </a:r>
                      <a:endParaRPr lang="es-CL" dirty="0"/>
                    </a:p>
                  </a:txBody>
                  <a:tcPr/>
                </a:tc>
                <a:tc>
                  <a:txBody>
                    <a:bodyPr/>
                    <a:lstStyle/>
                    <a:p>
                      <a:endParaRPr lang="es-CL"/>
                    </a:p>
                  </a:txBody>
                  <a:tcPr/>
                </a:tc>
              </a:tr>
              <a:tr h="336764">
                <a:tc>
                  <a:txBody>
                    <a:bodyPr/>
                    <a:lstStyle/>
                    <a:p>
                      <a:r>
                        <a:rPr lang="es-CL" dirty="0" smtClean="0"/>
                        <a:t>Comisiones</a:t>
                      </a:r>
                      <a:endParaRPr lang="es-CL" dirty="0"/>
                    </a:p>
                  </a:txBody>
                  <a:tcPr/>
                </a:tc>
                <a:tc>
                  <a:txBody>
                    <a:bodyPr/>
                    <a:lstStyle/>
                    <a:p>
                      <a:endParaRPr lang="es-CL"/>
                    </a:p>
                  </a:txBody>
                  <a:tcPr/>
                </a:tc>
                <a:tc>
                  <a:txBody>
                    <a:bodyPr/>
                    <a:lstStyle/>
                    <a:p>
                      <a:r>
                        <a:rPr lang="es-CL" dirty="0" smtClean="0"/>
                        <a:t>$  </a:t>
                      </a:r>
                      <a:r>
                        <a:rPr lang="es-CL" baseline="0" dirty="0" smtClean="0"/>
                        <a:t>   </a:t>
                      </a:r>
                      <a:r>
                        <a:rPr lang="es-CL" dirty="0" smtClean="0"/>
                        <a:t>25.000</a:t>
                      </a:r>
                      <a:endParaRPr lang="es-CL" dirty="0"/>
                    </a:p>
                  </a:txBody>
                  <a:tcPr/>
                </a:tc>
                <a:tc>
                  <a:txBody>
                    <a:bodyPr/>
                    <a:lstStyle/>
                    <a:p>
                      <a:endParaRPr lang="es-CL"/>
                    </a:p>
                  </a:txBody>
                  <a:tcPr/>
                </a:tc>
              </a:tr>
              <a:tr h="403052">
                <a:tc>
                  <a:txBody>
                    <a:bodyPr/>
                    <a:lstStyle/>
                    <a:p>
                      <a:r>
                        <a:rPr lang="es-CL" dirty="0" smtClean="0"/>
                        <a:t>Asignación</a:t>
                      </a:r>
                      <a:r>
                        <a:rPr lang="es-CL" baseline="0" dirty="0" smtClean="0"/>
                        <a:t> </a:t>
                      </a:r>
                      <a:r>
                        <a:rPr lang="es-CL" dirty="0" smtClean="0"/>
                        <a:t>Moviliza.</a:t>
                      </a:r>
                      <a:endParaRPr lang="es-CL" dirty="0"/>
                    </a:p>
                  </a:txBody>
                  <a:tcPr/>
                </a:tc>
                <a:tc>
                  <a:txBody>
                    <a:bodyPr/>
                    <a:lstStyle/>
                    <a:p>
                      <a:endParaRPr lang="es-CL"/>
                    </a:p>
                  </a:txBody>
                  <a:tcPr/>
                </a:tc>
                <a:tc>
                  <a:txBody>
                    <a:bodyPr/>
                    <a:lstStyle/>
                    <a:p>
                      <a:r>
                        <a:rPr lang="es-CL" dirty="0" smtClean="0"/>
                        <a:t>$       7.142.</a:t>
                      </a:r>
                      <a:endParaRPr lang="es-CL" dirty="0"/>
                    </a:p>
                  </a:txBody>
                  <a:tcPr/>
                </a:tc>
                <a:tc>
                  <a:txBody>
                    <a:bodyPr/>
                    <a:lstStyle/>
                    <a:p>
                      <a:endParaRPr lang="es-CL"/>
                    </a:p>
                  </a:txBody>
                  <a:tcPr/>
                </a:tc>
              </a:tr>
              <a:tr h="504056">
                <a:tc>
                  <a:txBody>
                    <a:bodyPr/>
                    <a:lstStyle/>
                    <a:p>
                      <a:r>
                        <a:rPr lang="es-CL" dirty="0" smtClean="0"/>
                        <a:t>Asignación Colación</a:t>
                      </a:r>
                      <a:endParaRPr lang="es-CL" dirty="0"/>
                    </a:p>
                  </a:txBody>
                  <a:tcPr/>
                </a:tc>
                <a:tc>
                  <a:txBody>
                    <a:bodyPr/>
                    <a:lstStyle/>
                    <a:p>
                      <a:endParaRPr lang="es-CL"/>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15.500</a:t>
                      </a:r>
                    </a:p>
                    <a:p>
                      <a:r>
                        <a:rPr lang="es-CL" dirty="0" smtClean="0"/>
                        <a:t> </a:t>
                      </a:r>
                      <a:endParaRPr lang="es-CL" dirty="0"/>
                    </a:p>
                  </a:txBody>
                  <a:tcPr/>
                </a:tc>
                <a:tc>
                  <a:txBody>
                    <a:bodyPr/>
                    <a:lstStyle/>
                    <a:p>
                      <a:endParaRPr lang="es-CL" dirty="0"/>
                    </a:p>
                  </a:txBody>
                  <a:tcPr/>
                </a:tc>
              </a:tr>
              <a:tr h="296024">
                <a:tc>
                  <a:txBody>
                    <a:bodyPr/>
                    <a:lstStyle/>
                    <a:p>
                      <a:r>
                        <a:rPr lang="es-CL" dirty="0" smtClean="0"/>
                        <a:t>Leyes Sociales</a:t>
                      </a:r>
                      <a:r>
                        <a:rPr lang="es-CL" baseline="0" dirty="0" smtClean="0"/>
                        <a:t> y </a:t>
                      </a:r>
                      <a:r>
                        <a:rPr lang="es-CL" baseline="0" dirty="0" err="1" smtClean="0"/>
                        <a:t>Patr</a:t>
                      </a:r>
                      <a:r>
                        <a:rPr lang="es-CL" baseline="0" dirty="0" smtClean="0"/>
                        <a:t>.</a:t>
                      </a:r>
                      <a:endParaRPr lang="es-CL" dirty="0"/>
                    </a:p>
                  </a:txBody>
                  <a:tcPr/>
                </a:tc>
                <a:tc>
                  <a:txBody>
                    <a:bodyPr/>
                    <a:lstStyle/>
                    <a:p>
                      <a:endParaRPr lang="es-CL"/>
                    </a:p>
                  </a:txBody>
                  <a:tcPr/>
                </a:tc>
                <a:tc>
                  <a:txBody>
                    <a:bodyPr/>
                    <a:lstStyle/>
                    <a:p>
                      <a:r>
                        <a:rPr lang="es-CL" dirty="0" smtClean="0"/>
                        <a:t>$    21.613.</a:t>
                      </a:r>
                      <a:endParaRPr lang="es-CL" dirty="0"/>
                    </a:p>
                  </a:txBody>
                  <a:tcPr/>
                </a:tc>
                <a:tc>
                  <a:txBody>
                    <a:bodyPr/>
                    <a:lstStyle/>
                    <a:p>
                      <a:endParaRPr lang="es-CL"/>
                    </a:p>
                  </a:txBody>
                  <a:tcPr/>
                </a:tc>
              </a:tr>
              <a:tr h="288032">
                <a:tc>
                  <a:txBody>
                    <a:bodyPr/>
                    <a:lstStyle/>
                    <a:p>
                      <a:endParaRPr lang="es-CL"/>
                    </a:p>
                  </a:txBody>
                  <a:tcPr/>
                </a:tc>
                <a:tc>
                  <a:txBody>
                    <a:bodyPr/>
                    <a:lstStyle/>
                    <a:p>
                      <a:r>
                        <a:rPr lang="es-CL" dirty="0" smtClean="0"/>
                        <a:t>Entidades de Previsión</a:t>
                      </a:r>
                      <a:endParaRPr lang="es-CL" dirty="0"/>
                    </a:p>
                  </a:txBody>
                  <a:tcPr/>
                </a:tc>
                <a:tc>
                  <a:txBody>
                    <a:bodyPr/>
                    <a:lstStyle/>
                    <a:p>
                      <a:endParaRPr lang="es-CL"/>
                    </a:p>
                  </a:txBody>
                  <a:tcPr/>
                </a:tc>
                <a:tc>
                  <a:txBody>
                    <a:bodyPr/>
                    <a:lstStyle/>
                    <a:p>
                      <a:r>
                        <a:rPr lang="es-CL" dirty="0" smtClean="0"/>
                        <a:t>  460.165</a:t>
                      </a:r>
                      <a:endParaRPr lang="es-CL" dirty="0"/>
                    </a:p>
                  </a:txBody>
                  <a:tcPr/>
                </a:tc>
              </a:tr>
              <a:tr h="282312">
                <a:tc>
                  <a:txBody>
                    <a:bodyPr/>
                    <a:lstStyle/>
                    <a:p>
                      <a:endParaRPr lang="es-CL"/>
                    </a:p>
                  </a:txBody>
                  <a:tcPr/>
                </a:tc>
                <a:tc>
                  <a:txBody>
                    <a:bodyPr/>
                    <a:lstStyle/>
                    <a:p>
                      <a:r>
                        <a:rPr lang="es-CL" dirty="0" smtClean="0"/>
                        <a:t>Impuesto Único</a:t>
                      </a:r>
                      <a:endParaRPr lang="es-CL" dirty="0"/>
                    </a:p>
                  </a:txBody>
                  <a:tcPr/>
                </a:tc>
                <a:tc>
                  <a:txBody>
                    <a:bodyPr/>
                    <a:lstStyle/>
                    <a:p>
                      <a:endParaRPr lang="es-CL"/>
                    </a:p>
                  </a:txBody>
                  <a:tcPr/>
                </a:tc>
                <a:tc>
                  <a:txBody>
                    <a:bodyPr/>
                    <a:lstStyle/>
                    <a:p>
                      <a:r>
                        <a:rPr lang="es-CL" dirty="0" smtClean="0"/>
                        <a:t>  82.264</a:t>
                      </a:r>
                      <a:endParaRPr lang="es-CL" dirty="0"/>
                    </a:p>
                  </a:txBody>
                  <a:tcPr/>
                </a:tc>
              </a:tr>
              <a:tr h="348600">
                <a:tc>
                  <a:txBody>
                    <a:bodyPr/>
                    <a:lstStyle/>
                    <a:p>
                      <a:endParaRPr lang="es-CL"/>
                    </a:p>
                  </a:txBody>
                  <a:tcPr/>
                </a:tc>
                <a:tc>
                  <a:txBody>
                    <a:bodyPr/>
                    <a:lstStyle/>
                    <a:p>
                      <a:r>
                        <a:rPr lang="es-CL" dirty="0" smtClean="0"/>
                        <a:t>Anticipo</a:t>
                      </a:r>
                      <a:r>
                        <a:rPr lang="es-CL" baseline="0" dirty="0" smtClean="0"/>
                        <a:t> de Sueldos</a:t>
                      </a:r>
                      <a:endParaRPr lang="es-CL" dirty="0"/>
                    </a:p>
                  </a:txBody>
                  <a:tcPr/>
                </a:tc>
                <a:tc>
                  <a:txBody>
                    <a:bodyPr/>
                    <a:lstStyle/>
                    <a:p>
                      <a:endParaRPr lang="es-CL"/>
                    </a:p>
                  </a:txBody>
                  <a:tcPr/>
                </a:tc>
                <a:tc>
                  <a:txBody>
                    <a:bodyPr/>
                    <a:lstStyle/>
                    <a:p>
                      <a:r>
                        <a:rPr lang="es-CL" dirty="0" smtClean="0"/>
                        <a:t>420.000</a:t>
                      </a:r>
                      <a:endParaRPr lang="es-CL" dirty="0"/>
                    </a:p>
                  </a:txBody>
                  <a:tcPr/>
                </a:tc>
              </a:tr>
              <a:tr h="348600">
                <a:tc>
                  <a:txBody>
                    <a:bodyPr/>
                    <a:lstStyle/>
                    <a:p>
                      <a:endParaRPr lang="es-CL"/>
                    </a:p>
                  </a:txBody>
                  <a:tcPr/>
                </a:tc>
                <a:tc>
                  <a:txBody>
                    <a:bodyPr/>
                    <a:lstStyle/>
                    <a:p>
                      <a:r>
                        <a:rPr lang="es-CL" dirty="0" smtClean="0"/>
                        <a:t>Cuota Sindical</a:t>
                      </a:r>
                      <a:endParaRPr lang="es-CL" dirty="0"/>
                    </a:p>
                  </a:txBody>
                  <a:tcPr/>
                </a:tc>
                <a:tc>
                  <a:txBody>
                    <a:bodyPr/>
                    <a:lstStyle/>
                    <a:p>
                      <a:endParaRPr lang="es-CL"/>
                    </a:p>
                  </a:txBody>
                  <a:tcPr/>
                </a:tc>
                <a:tc>
                  <a:txBody>
                    <a:bodyPr/>
                    <a:lstStyle/>
                    <a:p>
                      <a:r>
                        <a:rPr lang="es-CL" dirty="0" smtClean="0"/>
                        <a:t>    35.000</a:t>
                      </a:r>
                      <a:endParaRPr lang="es-CL" dirty="0"/>
                    </a:p>
                  </a:txBody>
                  <a:tcPr/>
                </a:tc>
              </a:tr>
              <a:tr h="348600">
                <a:tc>
                  <a:txBody>
                    <a:bodyPr/>
                    <a:lstStyle/>
                    <a:p>
                      <a:endParaRPr lang="es-CL"/>
                    </a:p>
                  </a:txBody>
                  <a:tcPr/>
                </a:tc>
                <a:tc>
                  <a:txBody>
                    <a:bodyPr/>
                    <a:lstStyle/>
                    <a:p>
                      <a:r>
                        <a:rPr lang="es-CL" dirty="0" smtClean="0"/>
                        <a:t>Remuneración x Pagar</a:t>
                      </a:r>
                      <a:endParaRPr lang="es-CL" dirty="0"/>
                    </a:p>
                  </a:txBody>
                  <a:tcPr/>
                </a:tc>
                <a:tc>
                  <a:txBody>
                    <a:bodyPr/>
                    <a:lstStyle/>
                    <a:p>
                      <a:endParaRPr lang="es-CL" dirty="0"/>
                    </a:p>
                  </a:txBody>
                  <a:tcPr/>
                </a:tc>
                <a:tc>
                  <a:txBody>
                    <a:bodyPr/>
                    <a:lstStyle/>
                    <a:p>
                      <a:r>
                        <a:rPr lang="es-CL" dirty="0" smtClean="0"/>
                        <a:t>$1.321.826</a:t>
                      </a:r>
                      <a:endParaRPr lang="es-CL" dirty="0"/>
                    </a:p>
                  </a:txBody>
                  <a:tcPr/>
                </a:tc>
              </a:tr>
              <a:tr h="348600">
                <a:tc>
                  <a:txBody>
                    <a:bodyPr/>
                    <a:lstStyle/>
                    <a:p>
                      <a:r>
                        <a:rPr lang="es-CL" dirty="0" smtClean="0"/>
                        <a:t>Sumas iguales</a:t>
                      </a:r>
                      <a:endParaRPr lang="es-CL" dirty="0"/>
                    </a:p>
                  </a:txBody>
                  <a:tcPr/>
                </a:tc>
                <a:tc>
                  <a:txBody>
                    <a:bodyPr/>
                    <a:lstStyle/>
                    <a:p>
                      <a:endParaRPr lang="es-CL" dirty="0"/>
                    </a:p>
                  </a:txBody>
                  <a:tcPr/>
                </a:tc>
                <a:tc>
                  <a:txBody>
                    <a:bodyPr/>
                    <a:lstStyle/>
                    <a:p>
                      <a:r>
                        <a:rPr lang="es-CL" dirty="0" smtClean="0"/>
                        <a:t>$2.319.255</a:t>
                      </a:r>
                      <a:endParaRPr lang="es-CL" dirty="0"/>
                    </a:p>
                  </a:txBody>
                  <a:tcPr/>
                </a:tc>
                <a:tc>
                  <a:txBody>
                    <a:bodyPr/>
                    <a:lstStyle/>
                    <a:p>
                      <a:r>
                        <a:rPr lang="es-CL" dirty="0" smtClean="0"/>
                        <a:t> $2319.255</a:t>
                      </a:r>
                      <a:endParaRPr lang="es-CL" dirty="0"/>
                    </a:p>
                  </a:txBody>
                  <a:tcPr/>
                </a:tc>
              </a:tr>
            </a:tbl>
          </a:graphicData>
        </a:graphic>
      </p:graphicFrame>
    </p:spTree>
    <p:extLst>
      <p:ext uri="{BB962C8B-B14F-4D97-AF65-F5344CB8AC3E}">
        <p14:creationId xmlns:p14="http://schemas.microsoft.com/office/powerpoint/2010/main" val="1144110373"/>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4.La Contabilización.</a:t>
            </a:r>
          </a:p>
          <a:p>
            <a:r>
              <a:rPr lang="es-CL" dirty="0" smtClean="0"/>
              <a:t>En este asiento se aprecian los cargos en las cuentas de gasto, cuya suma corresponde al costo de las remuneraciones para la empresa, o sea, los $ 2.319.255, el cual queda registrado en el mes al que corresponden las remuneraciones, aún cuando los pagos se efectúan el mes siguiente. </a:t>
            </a:r>
          </a:p>
        </p:txBody>
      </p:sp>
    </p:spTree>
    <p:extLst>
      <p:ext uri="{BB962C8B-B14F-4D97-AF65-F5344CB8AC3E}">
        <p14:creationId xmlns:p14="http://schemas.microsoft.com/office/powerpoint/2010/main" val="511012496"/>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4.La Contabilización.</a:t>
            </a:r>
          </a:p>
          <a:p>
            <a:r>
              <a:rPr lang="es-CL" dirty="0" smtClean="0"/>
              <a:t>Los abonos por su parte, por las retenciones y líquido a pagar constituyen el pasivo correspondiente, mientras que el descuento por anticipo se sueldo se abono ala cuenta de activo correspondiente quedando esta debidamente saldada.</a:t>
            </a:r>
          </a:p>
        </p:txBody>
      </p:sp>
    </p:spTree>
    <p:extLst>
      <p:ext uri="{BB962C8B-B14F-4D97-AF65-F5344CB8AC3E}">
        <p14:creationId xmlns:p14="http://schemas.microsoft.com/office/powerpoint/2010/main" val="3428812812"/>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4.La Contabilización.</a:t>
            </a:r>
          </a:p>
          <a:p>
            <a:r>
              <a:rPr lang="es-CL" dirty="0" smtClean="0"/>
              <a:t>En las cuentas de pasivo Entidades de Previsión, se abonó el valor neto a pagar por concepto de cotizaciones previsionales, vale decir, el monto resultante de considerar el descuento efectuado al trabajador, más el aporte patronal y menos la asignación familiar pagada al trabajador por cuenta del Fisco y que será compensada al efectuar la siguiente deducción, como se aprecia a continuación:</a:t>
            </a:r>
          </a:p>
        </p:txBody>
      </p:sp>
    </p:spTree>
    <p:extLst>
      <p:ext uri="{BB962C8B-B14F-4D97-AF65-F5344CB8AC3E}">
        <p14:creationId xmlns:p14="http://schemas.microsoft.com/office/powerpoint/2010/main" val="3216139787"/>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4.La Contabilización.</a:t>
            </a:r>
          </a:p>
          <a:p>
            <a:r>
              <a:rPr lang="es-CL" dirty="0" smtClean="0"/>
              <a:t>1.- Descuentos previsionales trabajador $455.000</a:t>
            </a:r>
          </a:p>
          <a:p>
            <a:r>
              <a:rPr lang="es-CL" dirty="0" smtClean="0"/>
              <a:t>2.-+</a:t>
            </a:r>
            <a:r>
              <a:rPr lang="es-CL" dirty="0" err="1" smtClean="0"/>
              <a:t>Ap.Patr</a:t>
            </a:r>
            <a:r>
              <a:rPr lang="es-CL" dirty="0" smtClean="0"/>
              <a:t>. del Empleador                     $21.613</a:t>
            </a:r>
          </a:p>
          <a:p>
            <a:r>
              <a:rPr lang="es-CL" u="sng" dirty="0" smtClean="0"/>
              <a:t>3.- -</a:t>
            </a:r>
            <a:r>
              <a:rPr lang="es-CL" u="sng" dirty="0" err="1" smtClean="0"/>
              <a:t>Asig</a:t>
            </a:r>
            <a:r>
              <a:rPr lang="es-CL" u="sng" dirty="0" smtClean="0"/>
              <a:t>. Familiar Pagada                      ($16.448)</a:t>
            </a:r>
          </a:p>
          <a:p>
            <a:r>
              <a:rPr lang="es-CL" dirty="0" smtClean="0"/>
              <a:t>4.- Valor a pagar a ENT. </a:t>
            </a:r>
            <a:r>
              <a:rPr lang="es-CL" dirty="0" err="1" smtClean="0"/>
              <a:t>Prev</a:t>
            </a:r>
            <a:r>
              <a:rPr lang="es-CL" dirty="0" smtClean="0"/>
              <a:t>.              $460.165</a:t>
            </a:r>
          </a:p>
        </p:txBody>
      </p:sp>
    </p:spTree>
    <p:extLst>
      <p:ext uri="{BB962C8B-B14F-4D97-AF65-F5344CB8AC3E}">
        <p14:creationId xmlns:p14="http://schemas.microsoft.com/office/powerpoint/2010/main" val="1378341249"/>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4.La Contabilización.</a:t>
            </a:r>
          </a:p>
          <a:p>
            <a:r>
              <a:rPr lang="es-CL" dirty="0" smtClean="0"/>
              <a:t>En lo particular las cuatro cuentas  de pasivo que fueron abonadas: Entidades ´Previsionales , Impuesto único, Cuota Sindical y Remuneraciones por Pagar , presentan saldos acreedores, los cuales representan los valores por pagar de las remuneraciones contabilizadas. Estos saldos se extinguirán con los cargos que se  efectúen al momento de producirse los correspondientes pagos.</a:t>
            </a:r>
          </a:p>
        </p:txBody>
      </p:sp>
    </p:spTree>
    <p:extLst>
      <p:ext uri="{BB962C8B-B14F-4D97-AF65-F5344CB8AC3E}">
        <p14:creationId xmlns:p14="http://schemas.microsoft.com/office/powerpoint/2010/main" val="2899026396"/>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5.El Pago de Remuneraciones y de Retenciones.</a:t>
            </a:r>
          </a:p>
          <a:p>
            <a:r>
              <a:rPr lang="es-CL" dirty="0" smtClean="0"/>
              <a:t>El primer pago que debe efectuarse es el que corresponde a las remuneraciones Líquidas en favor de los trabajadores. Según lo dispone el Código del Trabajo en su artículo 64, a saber:» las remuneraciones deberán pagarse en día de trabajo, entre lunes y viernes, en el lugar en que el trabajador preste sus servicios y dentro de la hora siguiente a la terminación de la jornada de trabajo.</a:t>
            </a:r>
          </a:p>
        </p:txBody>
      </p:sp>
    </p:spTree>
    <p:extLst>
      <p:ext uri="{BB962C8B-B14F-4D97-AF65-F5344CB8AC3E}">
        <p14:creationId xmlns:p14="http://schemas.microsoft.com/office/powerpoint/2010/main" val="1354719251"/>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5.El Pago de Remuneraciones y de Retenciones.</a:t>
            </a:r>
          </a:p>
          <a:p>
            <a:r>
              <a:rPr lang="es-CL" dirty="0" smtClean="0"/>
              <a:t>Las partes podrán acordar otros días u horas de pago», pero los períodos de  dichos pagos » no podrán  exceder de un mes «.Por consiguiente, en el caso de remuneraciones mensuales el pago debe efectuarse a más tardar   el último día de cada mes.</a:t>
            </a:r>
          </a:p>
        </p:txBody>
      </p:sp>
    </p:spTree>
    <p:extLst>
      <p:ext uri="{BB962C8B-B14F-4D97-AF65-F5344CB8AC3E}">
        <p14:creationId xmlns:p14="http://schemas.microsoft.com/office/powerpoint/2010/main" val="401729692"/>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5.El Pago de Remuneraciones y de Retenciones.</a:t>
            </a:r>
          </a:p>
          <a:p>
            <a:r>
              <a:rPr lang="es-CL" dirty="0" smtClean="0"/>
              <a:t>Luego los primeros diez días de cada mes siguiente, debe pagarse a las entidades de previsión los descuentos y aportes. A continuación y luego de los primeros 12 días del mes siguiente se debe pagar al Fisco, por medio de entidades bancarias o financieras, el impuesto a la renta retenido .Y, finalmente, en los plazos convenidos con las organizaciones sindicales y otros beneficiarios, se pagan las demás retenciones efectuadas.</a:t>
            </a:r>
          </a:p>
        </p:txBody>
      </p:sp>
    </p:spTree>
    <p:extLst>
      <p:ext uri="{BB962C8B-B14F-4D97-AF65-F5344CB8AC3E}">
        <p14:creationId xmlns:p14="http://schemas.microsoft.com/office/powerpoint/2010/main" val="2547896721"/>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sz="2400" dirty="0" smtClean="0">
                <a:latin typeface="Arial" pitchFamily="34" charset="0"/>
                <a:cs typeface="Arial" pitchFamily="34" charset="0"/>
              </a:rPr>
              <a:t>Las Remuneraciones</a:t>
            </a:r>
            <a:br>
              <a:rPr lang="es-CL" sz="2400" dirty="0" smtClean="0">
                <a:latin typeface="Arial" pitchFamily="34" charset="0"/>
                <a:cs typeface="Arial" pitchFamily="34" charset="0"/>
              </a:rPr>
            </a:br>
            <a:r>
              <a:rPr lang="es-CL" sz="2400" dirty="0" smtClean="0">
                <a:latin typeface="Arial" pitchFamily="34" charset="0"/>
                <a:cs typeface="Arial" pitchFamily="34" charset="0"/>
              </a:rPr>
              <a:t> </a:t>
            </a:r>
            <a:r>
              <a:rPr lang="es-CL" sz="2400" u="sng" dirty="0"/>
              <a:t>5.La Contabilización del Pago.</a:t>
            </a:r>
            <a:br>
              <a:rPr lang="es-CL" sz="2400" u="sng" dirty="0"/>
            </a:b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u="sng" dirty="0" smtClean="0"/>
          </a:p>
        </p:txBody>
      </p:sp>
      <p:graphicFrame>
        <p:nvGraphicFramePr>
          <p:cNvPr id="4" name="3 Tabla"/>
          <p:cNvGraphicFramePr>
            <a:graphicFrameLocks noGrp="1"/>
          </p:cNvGraphicFramePr>
          <p:nvPr>
            <p:extLst>
              <p:ext uri="{D42A27DB-BD31-4B8C-83A1-F6EECF244321}">
                <p14:modId xmlns:p14="http://schemas.microsoft.com/office/powerpoint/2010/main" val="4205863832"/>
              </p:ext>
            </p:extLst>
          </p:nvPr>
        </p:nvGraphicFramePr>
        <p:xfrm>
          <a:off x="107504" y="1556794"/>
          <a:ext cx="8928992" cy="5414763"/>
        </p:xfrm>
        <a:graphic>
          <a:graphicData uri="http://schemas.openxmlformats.org/drawingml/2006/table">
            <a:tbl>
              <a:tblPr firstRow="1" bandRow="1">
                <a:tableStyleId>{5C22544A-7EE6-4342-B048-85BDC9FD1C3A}</a:tableStyleId>
              </a:tblPr>
              <a:tblGrid>
                <a:gridCol w="2232248"/>
                <a:gridCol w="2232248"/>
                <a:gridCol w="2232248"/>
                <a:gridCol w="2232248"/>
              </a:tblGrid>
              <a:tr h="691720">
                <a:tc>
                  <a:txBody>
                    <a:bodyPr/>
                    <a:lstStyle/>
                    <a:p>
                      <a:r>
                        <a:rPr lang="es-CL" dirty="0" smtClean="0">
                          <a:solidFill>
                            <a:srgbClr val="FF0000"/>
                          </a:solidFill>
                        </a:rPr>
                        <a:t> Pago Remuneraciones</a:t>
                      </a:r>
                      <a:endParaRPr lang="es-CL" dirty="0">
                        <a:solidFill>
                          <a:srgbClr val="FF0000"/>
                        </a:solidFill>
                      </a:endParaRPr>
                    </a:p>
                  </a:txBody>
                  <a:tcPr/>
                </a:tc>
                <a:tc>
                  <a:txBody>
                    <a:bodyPr/>
                    <a:lstStyle/>
                    <a:p>
                      <a:endParaRPr lang="es-CL" dirty="0"/>
                    </a:p>
                  </a:txBody>
                  <a:tcPr/>
                </a:tc>
                <a:tc>
                  <a:txBody>
                    <a:bodyPr/>
                    <a:lstStyle/>
                    <a:p>
                      <a:r>
                        <a:rPr lang="es-CL" dirty="0" smtClean="0"/>
                        <a:t>DEBE</a:t>
                      </a:r>
                      <a:endParaRPr lang="es-CL" dirty="0"/>
                    </a:p>
                  </a:txBody>
                  <a:tcPr/>
                </a:tc>
                <a:tc>
                  <a:txBody>
                    <a:bodyPr/>
                    <a:lstStyle/>
                    <a:p>
                      <a:r>
                        <a:rPr lang="es-CL" dirty="0" smtClean="0"/>
                        <a:t>HABER</a:t>
                      </a:r>
                      <a:endParaRPr lang="es-CL" dirty="0"/>
                    </a:p>
                  </a:txBody>
                  <a:tcPr/>
                </a:tc>
              </a:tr>
              <a:tr h="691720">
                <a:tc>
                  <a:txBody>
                    <a:bodyPr/>
                    <a:lstStyle/>
                    <a:p>
                      <a:r>
                        <a:rPr lang="es-CL" dirty="0" smtClean="0"/>
                        <a:t>Remuneraciones</a:t>
                      </a:r>
                      <a:r>
                        <a:rPr lang="es-CL" baseline="0" dirty="0" smtClean="0"/>
                        <a:t> x pagar</a:t>
                      </a:r>
                      <a:endParaRPr lang="es-CL" dirty="0"/>
                    </a:p>
                  </a:txBody>
                  <a:tcPr/>
                </a:tc>
                <a:tc>
                  <a:txBody>
                    <a:bodyPr/>
                    <a:lstStyle/>
                    <a:p>
                      <a:endParaRPr lang="es-CL" dirty="0"/>
                    </a:p>
                  </a:txBody>
                  <a:tcPr/>
                </a:tc>
                <a:tc>
                  <a:txBody>
                    <a:bodyPr/>
                    <a:lstStyle/>
                    <a:p>
                      <a:r>
                        <a:rPr lang="es-CL" dirty="0" smtClean="0"/>
                        <a:t>$1.321.826</a:t>
                      </a:r>
                      <a:endParaRPr lang="es-CL" dirty="0"/>
                    </a:p>
                  </a:txBody>
                  <a:tcPr/>
                </a:tc>
                <a:tc>
                  <a:txBody>
                    <a:bodyPr/>
                    <a:lstStyle/>
                    <a:p>
                      <a:endParaRPr lang="es-CL"/>
                    </a:p>
                  </a:txBody>
                  <a:tcPr/>
                </a:tc>
              </a:tr>
              <a:tr h="395269">
                <a:tc>
                  <a:txBody>
                    <a:bodyPr/>
                    <a:lstStyle/>
                    <a:p>
                      <a:r>
                        <a:rPr lang="es-CL" dirty="0" smtClean="0"/>
                        <a:t>                 a</a:t>
                      </a:r>
                      <a:endParaRPr lang="es-CL" dirty="0"/>
                    </a:p>
                  </a:txBody>
                  <a:tcPr/>
                </a:tc>
                <a:tc>
                  <a:txBody>
                    <a:bodyPr/>
                    <a:lstStyle/>
                    <a:p>
                      <a:r>
                        <a:rPr lang="es-CL" dirty="0" smtClean="0"/>
                        <a:t>Banco</a:t>
                      </a:r>
                      <a:endParaRPr lang="es-CL" dirty="0"/>
                    </a:p>
                  </a:txBody>
                  <a:tcPr/>
                </a:tc>
                <a:tc>
                  <a:txBody>
                    <a:bodyPr/>
                    <a:lstStyle/>
                    <a:p>
                      <a:endParaRPr lang="es-CL" dirty="0"/>
                    </a:p>
                  </a:txBody>
                  <a:tcPr/>
                </a:tc>
                <a:tc>
                  <a:txBody>
                    <a:bodyPr/>
                    <a:lstStyle/>
                    <a:p>
                      <a:r>
                        <a:rPr lang="es-CL" dirty="0" smtClean="0"/>
                        <a:t>$1.321.826</a:t>
                      </a:r>
                      <a:endParaRPr lang="es-CL" dirty="0"/>
                    </a:p>
                  </a:txBody>
                  <a:tcPr/>
                </a:tc>
              </a:tr>
              <a:tr h="525545">
                <a:tc>
                  <a:txBody>
                    <a:bodyPr/>
                    <a:lstStyle/>
                    <a:p>
                      <a:r>
                        <a:rPr lang="es-CL" b="1" dirty="0" smtClean="0">
                          <a:solidFill>
                            <a:srgbClr val="FF0000"/>
                          </a:solidFill>
                        </a:rPr>
                        <a:t>Pago</a:t>
                      </a:r>
                      <a:r>
                        <a:rPr lang="es-CL" b="1" baseline="0" dirty="0" smtClean="0">
                          <a:solidFill>
                            <a:srgbClr val="FF0000"/>
                          </a:solidFill>
                        </a:rPr>
                        <a:t> Cotizaciones </a:t>
                      </a:r>
                      <a:endParaRPr lang="es-CL" b="1"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a:p>
                  </a:txBody>
                  <a:tcPr/>
                </a:tc>
              </a:tr>
              <a:tr h="691720">
                <a:tc>
                  <a:txBody>
                    <a:bodyPr/>
                    <a:lstStyle/>
                    <a:p>
                      <a:r>
                        <a:rPr lang="es-CL" dirty="0" smtClean="0"/>
                        <a:t>Entidades</a:t>
                      </a:r>
                      <a:r>
                        <a:rPr lang="es-CL" baseline="0" dirty="0" smtClean="0"/>
                        <a:t> de Previsión</a:t>
                      </a:r>
                      <a:endParaRPr lang="es-CL" dirty="0"/>
                    </a:p>
                  </a:txBody>
                  <a:tcPr/>
                </a:tc>
                <a:tc>
                  <a:txBody>
                    <a:bodyPr/>
                    <a:lstStyle/>
                    <a:p>
                      <a:endParaRPr lang="es-CL"/>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460.165</a:t>
                      </a:r>
                    </a:p>
                    <a:p>
                      <a:r>
                        <a:rPr lang="es-CL" dirty="0" smtClean="0"/>
                        <a:t> </a:t>
                      </a:r>
                      <a:endParaRPr lang="es-CL" dirty="0"/>
                    </a:p>
                  </a:txBody>
                  <a:tcPr/>
                </a:tc>
                <a:tc>
                  <a:txBody>
                    <a:bodyPr/>
                    <a:lstStyle/>
                    <a:p>
                      <a:endParaRPr lang="es-CL" dirty="0"/>
                    </a:p>
                  </a:txBody>
                  <a:tcPr/>
                </a:tc>
              </a:tr>
              <a:tr h="691720">
                <a:tc>
                  <a:txBody>
                    <a:bodyPr/>
                    <a:lstStyle/>
                    <a:p>
                      <a:r>
                        <a:rPr lang="es-CL" baseline="0" dirty="0" smtClean="0"/>
                        <a:t>                   a</a:t>
                      </a:r>
                      <a:endParaRPr lang="es-CL" dirty="0"/>
                    </a:p>
                  </a:txBody>
                  <a:tcPr/>
                </a:tc>
                <a:tc>
                  <a:txBody>
                    <a:bodyPr/>
                    <a:lstStyle/>
                    <a:p>
                      <a:r>
                        <a:rPr lang="es-CL" dirty="0" smtClean="0"/>
                        <a:t>Banco</a:t>
                      </a:r>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$460.165</a:t>
                      </a:r>
                    </a:p>
                    <a:p>
                      <a:endParaRPr lang="es-CL" dirty="0"/>
                    </a:p>
                  </a:txBody>
                  <a:tcPr/>
                </a:tc>
              </a:tr>
              <a:tr h="691720">
                <a:tc>
                  <a:txBody>
                    <a:bodyPr/>
                    <a:lstStyle/>
                    <a:p>
                      <a:r>
                        <a:rPr lang="es-CL" b="1" dirty="0" smtClean="0">
                          <a:solidFill>
                            <a:srgbClr val="FF0000"/>
                          </a:solidFill>
                        </a:rPr>
                        <a:t>Pago de cuotas sindicales</a:t>
                      </a:r>
                      <a:endParaRPr lang="es-CL" b="1" dirty="0">
                        <a:solidFill>
                          <a:srgbClr val="FF0000"/>
                        </a:solidFill>
                      </a:endParaRPr>
                    </a:p>
                  </a:txBody>
                  <a:tcPr/>
                </a:tc>
                <a:tc>
                  <a:txBody>
                    <a:bodyPr/>
                    <a:lstStyle/>
                    <a:p>
                      <a:endParaRPr lang="es-CL" dirty="0"/>
                    </a:p>
                  </a:txBody>
                  <a:tcPr/>
                </a:tc>
                <a:tc>
                  <a:txBody>
                    <a:bodyPr/>
                    <a:lstStyle/>
                    <a:p>
                      <a:endParaRPr lang="es-CL"/>
                    </a:p>
                  </a:txBody>
                  <a:tcPr/>
                </a:tc>
                <a:tc>
                  <a:txBody>
                    <a:bodyPr/>
                    <a:lstStyle/>
                    <a:p>
                      <a:r>
                        <a:rPr lang="es-CL" dirty="0" smtClean="0"/>
                        <a:t>  </a:t>
                      </a:r>
                      <a:endParaRPr lang="es-CL" dirty="0"/>
                    </a:p>
                  </a:txBody>
                  <a:tcPr/>
                </a:tc>
              </a:tr>
              <a:tr h="39526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Cuota Sindical</a:t>
                      </a:r>
                    </a:p>
                    <a:p>
                      <a:endParaRPr lang="es-CL" dirty="0"/>
                    </a:p>
                  </a:txBody>
                  <a:tcPr/>
                </a:tc>
                <a:tc>
                  <a:txBody>
                    <a:bodyPr/>
                    <a:lstStyle/>
                    <a:p>
                      <a:endParaRPr lang="es-CL" dirty="0"/>
                    </a:p>
                  </a:txBody>
                  <a:tcPr/>
                </a:tc>
                <a:tc>
                  <a:txBody>
                    <a:bodyPr/>
                    <a:lstStyle/>
                    <a:p>
                      <a:r>
                        <a:rPr lang="es-CL" dirty="0" smtClean="0"/>
                        <a:t>$35.000</a:t>
                      </a:r>
                      <a:endParaRPr lang="es-CL" dirty="0"/>
                    </a:p>
                  </a:txBody>
                  <a:tcPr/>
                </a:tc>
                <a:tc>
                  <a:txBody>
                    <a:bodyPr/>
                    <a:lstStyle/>
                    <a:p>
                      <a:endParaRPr lang="es-CL" dirty="0"/>
                    </a:p>
                  </a:txBody>
                  <a:tcPr/>
                </a:tc>
              </a:tr>
              <a:tr h="395269">
                <a:tc>
                  <a:txBody>
                    <a:bodyPr/>
                    <a:lstStyle/>
                    <a:p>
                      <a:endParaRPr lang="es-CL"/>
                    </a:p>
                  </a:txBody>
                  <a:tcPr/>
                </a:tc>
                <a:tc>
                  <a:txBody>
                    <a:bodyPr/>
                    <a:lstStyle/>
                    <a:p>
                      <a:r>
                        <a:rPr lang="es-CL" dirty="0" smtClean="0"/>
                        <a:t>Banco</a:t>
                      </a:r>
                      <a:endParaRPr lang="es-CL" dirty="0"/>
                    </a:p>
                  </a:txBody>
                  <a:tcPr/>
                </a:tc>
                <a:tc>
                  <a:txBody>
                    <a:bodyPr/>
                    <a:lstStyle/>
                    <a:p>
                      <a:endParaRPr lang="es-CL"/>
                    </a:p>
                  </a:txBody>
                  <a:tcPr/>
                </a:tc>
                <a:tc>
                  <a:txBody>
                    <a:bodyPr/>
                    <a:lstStyle/>
                    <a:p>
                      <a:r>
                        <a:rPr lang="es-CL" dirty="0" smtClean="0"/>
                        <a:t>$35.000</a:t>
                      </a:r>
                      <a:endParaRPr lang="es-CL" dirty="0"/>
                    </a:p>
                  </a:txBody>
                  <a:tcPr/>
                </a:tc>
              </a:tr>
            </a:tbl>
          </a:graphicData>
        </a:graphic>
      </p:graphicFrame>
    </p:spTree>
    <p:extLst>
      <p:ext uri="{BB962C8B-B14F-4D97-AF65-F5344CB8AC3E}">
        <p14:creationId xmlns:p14="http://schemas.microsoft.com/office/powerpoint/2010/main" val="817921238"/>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10000"/>
          </a:bodyPr>
          <a:lstStyle/>
          <a:p>
            <a:r>
              <a:rPr lang="es-CL" u="sng" dirty="0"/>
              <a:t>6</a:t>
            </a:r>
            <a:r>
              <a:rPr lang="es-CL" u="sng" dirty="0" smtClean="0"/>
              <a:t>.La Tratamiento de los Honorarios.</a:t>
            </a:r>
          </a:p>
          <a:p>
            <a:r>
              <a:rPr lang="es-CL" dirty="0" smtClean="0"/>
              <a:t>El proceso contable de liquidación y pago de remuneraciones en honorarios es bastante más breve y simple que el de las remuneraciones de los trabajadores dependientes.</a:t>
            </a:r>
          </a:p>
          <a:p>
            <a:r>
              <a:rPr lang="es-CL" dirty="0" smtClean="0"/>
              <a:t>En lo concreto el honorario es la remuneración de los trabajadores independientes que no tienen subordinación laboral, ni tampoco cumplen horarios predeterminados . A diferencia de las remuneraciones por concepto de sueldos y similares los honorarios no tienen descuentos previsionales, ni de impuesto único, ni judiciales; tampoco tienen deducciones por concepto de descuentos voluntarios.</a:t>
            </a:r>
          </a:p>
        </p:txBody>
      </p:sp>
    </p:spTree>
    <p:extLst>
      <p:ext uri="{BB962C8B-B14F-4D97-AF65-F5344CB8AC3E}">
        <p14:creationId xmlns:p14="http://schemas.microsoft.com/office/powerpoint/2010/main" val="3303012114"/>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6</a:t>
            </a:r>
            <a:r>
              <a:rPr lang="es-CL" u="sng" dirty="0" smtClean="0"/>
              <a:t>.La Tratamiento de los Honorarios( continuación).</a:t>
            </a:r>
          </a:p>
          <a:p>
            <a:r>
              <a:rPr lang="es-CL" dirty="0" smtClean="0"/>
              <a:t>Específicamente los </a:t>
            </a:r>
            <a:r>
              <a:rPr lang="es-CL" dirty="0" smtClean="0"/>
              <a:t>afecta </a:t>
            </a:r>
            <a:r>
              <a:rPr lang="es-CL" dirty="0" smtClean="0"/>
              <a:t>tan solo una retención de impuesto, históricamente fue de un 10% y hoy es de 11,5%;denominada el impuesto de 2°categoría sobre los ingresos de profesionales liberales o de cualquier otra profesión u ocupación lucrativa, según la Ley de la Renta.</a:t>
            </a:r>
            <a:endParaRPr lang="es-CL" dirty="0" smtClean="0"/>
          </a:p>
        </p:txBody>
      </p:sp>
    </p:spTree>
    <p:extLst>
      <p:ext uri="{BB962C8B-B14F-4D97-AF65-F5344CB8AC3E}">
        <p14:creationId xmlns:p14="http://schemas.microsoft.com/office/powerpoint/2010/main" val="1639592892"/>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a:t>6</a:t>
            </a:r>
            <a:r>
              <a:rPr lang="es-CL" u="sng" dirty="0" smtClean="0"/>
              <a:t>.La Tratamiento de los </a:t>
            </a:r>
            <a:r>
              <a:rPr lang="es-CL" u="sng" dirty="0" smtClean="0"/>
              <a:t>Honorarios(continuación).</a:t>
            </a:r>
          </a:p>
          <a:p>
            <a:r>
              <a:rPr lang="es-CL" dirty="0"/>
              <a:t>L</a:t>
            </a:r>
            <a:r>
              <a:rPr lang="es-CL" dirty="0" smtClean="0"/>
              <a:t>as empresas no tienen que preparar ni entregar al trabajador una liquidación de honorarios, más  bien , es el trabajador el que debe emitir una boleta de Honorarios a nombre de la empresa ala que presto sus servicios., en la que indica el monto de los honorarios, la correspondiente retención de impuesto ( 11,5 %), y el liquido que debe serle pagado. Por excepción las empresas cuentan con boletas , para el caso que el trabajador no cuente con ellas.</a:t>
            </a:r>
            <a:endParaRPr lang="es-CL" dirty="0" smtClean="0"/>
          </a:p>
        </p:txBody>
      </p:sp>
    </p:spTree>
    <p:extLst>
      <p:ext uri="{BB962C8B-B14F-4D97-AF65-F5344CB8AC3E}">
        <p14:creationId xmlns:p14="http://schemas.microsoft.com/office/powerpoint/2010/main" val="4291781837"/>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a:t>6</a:t>
            </a:r>
            <a:r>
              <a:rPr lang="es-CL" u="sng" dirty="0" smtClean="0"/>
              <a:t>.La Tratamiento de los Honorarios( continuación</a:t>
            </a:r>
            <a:r>
              <a:rPr lang="es-CL" u="sng" dirty="0" smtClean="0"/>
              <a:t>).</a:t>
            </a:r>
          </a:p>
          <a:p>
            <a:r>
              <a:rPr lang="es-CL" dirty="0" smtClean="0"/>
              <a:t>Además tampoco resulta necesario el Libro de Remuneraciones, basta con llevar un registro que le permita a la empresa presentar anualmente ( antes del 15 de marzo de cada año) un informe al Servicio de Impuestos  Internos( artículo 101 D. L. 824) en el que se indiquen los nombres y domicilio de las personas a las que durante el año anterior se les pagó honorarios y retuvo impuesto </a:t>
            </a:r>
            <a:r>
              <a:rPr lang="es-CL" dirty="0" err="1" smtClean="0"/>
              <a:t>sy</a:t>
            </a:r>
            <a:r>
              <a:rPr lang="es-CL" dirty="0" smtClean="0"/>
              <a:t> el monto de los mismos.</a:t>
            </a:r>
            <a:endParaRPr lang="es-CL" dirty="0" smtClean="0"/>
          </a:p>
        </p:txBody>
      </p:sp>
    </p:spTree>
    <p:extLst>
      <p:ext uri="{BB962C8B-B14F-4D97-AF65-F5344CB8AC3E}">
        <p14:creationId xmlns:p14="http://schemas.microsoft.com/office/powerpoint/2010/main" val="2548904354"/>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6</a:t>
            </a:r>
            <a:r>
              <a:rPr lang="es-CL" u="sng" dirty="0" smtClean="0"/>
              <a:t>.La Tratamiento de los Honorarios( continuación</a:t>
            </a:r>
            <a:r>
              <a:rPr lang="es-CL" u="sng" dirty="0" smtClean="0"/>
              <a:t>).</a:t>
            </a:r>
          </a:p>
          <a:p>
            <a:r>
              <a:rPr lang="es-CL" dirty="0" smtClean="0"/>
              <a:t>El impuesto retenido en los honorarios debe pagarse al Fisco, por medio de las entidades bancarias y financieras, en el plazo en que se entera el impuesto único, vale decir, en los primeros 12 días del mes  siguiente al cual se efectuó l a retención.</a:t>
            </a:r>
            <a:endParaRPr lang="es-CL" dirty="0" smtClean="0"/>
          </a:p>
        </p:txBody>
      </p:sp>
    </p:spTree>
    <p:extLst>
      <p:ext uri="{BB962C8B-B14F-4D97-AF65-F5344CB8AC3E}">
        <p14:creationId xmlns:p14="http://schemas.microsoft.com/office/powerpoint/2010/main" val="8701800"/>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6.A.Las contabilizaciones , son las siguientes:</a:t>
            </a:r>
          </a:p>
          <a:p>
            <a:r>
              <a:rPr lang="es-CL" sz="1800" dirty="0" smtClean="0">
                <a:latin typeface="Arial" pitchFamily="34" charset="0"/>
                <a:cs typeface="Arial" pitchFamily="34" charset="0"/>
              </a:rPr>
              <a:t>1.-En el primer asiento queda registrado el gasto por honorario y el respectivo pasivo correspondiente a la retención de impuesto y el líquido a pagar: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1847457650"/>
              </p:ext>
            </p:extLst>
          </p:nvPr>
        </p:nvGraphicFramePr>
        <p:xfrm>
          <a:off x="251520" y="3284984"/>
          <a:ext cx="8640960" cy="3250578"/>
        </p:xfrm>
        <a:graphic>
          <a:graphicData uri="http://schemas.openxmlformats.org/drawingml/2006/table">
            <a:tbl>
              <a:tblPr firstRow="1" bandRow="1">
                <a:tableStyleId>{5C22544A-7EE6-4342-B048-85BDC9FD1C3A}</a:tableStyleId>
              </a:tblPr>
              <a:tblGrid>
                <a:gridCol w="2088232"/>
                <a:gridCol w="2232248"/>
                <a:gridCol w="2140778"/>
                <a:gridCol w="2179702"/>
              </a:tblGrid>
              <a:tr h="1080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solidFill>
                            <a:srgbClr val="FF0000"/>
                          </a:solidFill>
                        </a:rPr>
                        <a:t>Honorario profesional por servicio de asesoría laboral</a:t>
                      </a:r>
                    </a:p>
                    <a:p>
                      <a:endParaRPr lang="es-CL" dirty="0"/>
                    </a:p>
                  </a:txBody>
                  <a:tcPr/>
                </a:tc>
                <a:tc>
                  <a:txBody>
                    <a:bodyPr/>
                    <a:lstStyle/>
                    <a:p>
                      <a:endParaRPr lang="es-CL"/>
                    </a:p>
                  </a:txBody>
                  <a:tcPr/>
                </a:tc>
                <a:tc>
                  <a:txBody>
                    <a:bodyPr/>
                    <a:lstStyle/>
                    <a:p>
                      <a:r>
                        <a:rPr lang="es-CL" dirty="0" smtClean="0"/>
                        <a:t>DEBE</a:t>
                      </a:r>
                      <a:endParaRPr lang="es-CL" dirty="0"/>
                    </a:p>
                  </a:txBody>
                  <a:tcPr/>
                </a:tc>
                <a:tc>
                  <a:txBody>
                    <a:bodyPr/>
                    <a:lstStyle/>
                    <a:p>
                      <a:r>
                        <a:rPr lang="es-CL" dirty="0" smtClean="0"/>
                        <a:t>HABER</a:t>
                      </a:r>
                      <a:endParaRPr lang="es-CL" dirty="0"/>
                    </a:p>
                  </a:txBody>
                  <a:tcPr/>
                </a:tc>
              </a:tr>
              <a:tr h="658290">
                <a:tc>
                  <a:txBody>
                    <a:bodyPr/>
                    <a:lstStyle/>
                    <a:p>
                      <a:r>
                        <a:rPr lang="es-CL" dirty="0" smtClean="0"/>
                        <a:t>Honorarios</a:t>
                      </a:r>
                    </a:p>
                    <a:p>
                      <a:r>
                        <a:rPr lang="es-CL" dirty="0" smtClean="0"/>
                        <a:t>                          a</a:t>
                      </a:r>
                      <a:endParaRPr lang="es-CL" dirty="0"/>
                    </a:p>
                  </a:txBody>
                  <a:tcPr/>
                </a:tc>
                <a:tc>
                  <a:txBody>
                    <a:bodyPr/>
                    <a:lstStyle/>
                    <a:p>
                      <a:endParaRPr lang="es-CL"/>
                    </a:p>
                  </a:txBody>
                  <a:tcPr/>
                </a:tc>
                <a:tc>
                  <a:txBody>
                    <a:bodyPr/>
                    <a:lstStyle/>
                    <a:p>
                      <a:r>
                        <a:rPr lang="es-CL" dirty="0" smtClean="0"/>
                        <a:t>$470.000</a:t>
                      </a:r>
                      <a:endParaRPr lang="es-CL" dirty="0"/>
                    </a:p>
                  </a:txBody>
                  <a:tcPr/>
                </a:tc>
                <a:tc>
                  <a:txBody>
                    <a:bodyPr/>
                    <a:lstStyle/>
                    <a:p>
                      <a:endParaRPr lang="es-CL"/>
                    </a:p>
                  </a:txBody>
                  <a:tcPr/>
                </a:tc>
              </a:tr>
              <a:tr h="470958">
                <a:tc>
                  <a:txBody>
                    <a:bodyPr/>
                    <a:lstStyle/>
                    <a:p>
                      <a:endParaRPr lang="es-CL"/>
                    </a:p>
                  </a:txBody>
                  <a:tcPr/>
                </a:tc>
                <a:tc>
                  <a:txBody>
                    <a:bodyPr/>
                    <a:lstStyle/>
                    <a:p>
                      <a:r>
                        <a:rPr lang="es-CL" dirty="0" smtClean="0"/>
                        <a:t>Impuestos</a:t>
                      </a:r>
                      <a:r>
                        <a:rPr lang="es-CL" baseline="0" dirty="0" smtClean="0"/>
                        <a:t> Retenidos</a:t>
                      </a:r>
                      <a:endParaRPr lang="es-CL" dirty="0"/>
                    </a:p>
                  </a:txBody>
                  <a:tcPr/>
                </a:tc>
                <a:tc>
                  <a:txBody>
                    <a:bodyPr/>
                    <a:lstStyle/>
                    <a:p>
                      <a:endParaRPr lang="es-CL"/>
                    </a:p>
                  </a:txBody>
                  <a:tcPr/>
                </a:tc>
                <a:tc>
                  <a:txBody>
                    <a:bodyPr/>
                    <a:lstStyle/>
                    <a:p>
                      <a:r>
                        <a:rPr lang="es-CL" dirty="0" smtClean="0"/>
                        <a:t>$47.000</a:t>
                      </a:r>
                      <a:endParaRPr lang="es-CL" dirty="0"/>
                    </a:p>
                  </a:txBody>
                  <a:tcPr/>
                </a:tc>
              </a:tr>
              <a:tr h="658290">
                <a:tc>
                  <a:txBody>
                    <a:bodyPr/>
                    <a:lstStyle/>
                    <a:p>
                      <a:endParaRPr lang="es-CL" dirty="0"/>
                    </a:p>
                  </a:txBody>
                  <a:tcPr/>
                </a:tc>
                <a:tc>
                  <a:txBody>
                    <a:bodyPr/>
                    <a:lstStyle/>
                    <a:p>
                      <a:r>
                        <a:rPr lang="es-CL" dirty="0" smtClean="0"/>
                        <a:t>Honorario</a:t>
                      </a:r>
                      <a:r>
                        <a:rPr lang="es-CL" baseline="0" dirty="0" smtClean="0"/>
                        <a:t> por pagar</a:t>
                      </a:r>
                      <a:endParaRPr lang="es-CL" dirty="0"/>
                    </a:p>
                  </a:txBody>
                  <a:tcPr/>
                </a:tc>
                <a:tc>
                  <a:txBody>
                    <a:bodyPr/>
                    <a:lstStyle/>
                    <a:p>
                      <a:endParaRPr lang="es-CL"/>
                    </a:p>
                  </a:txBody>
                  <a:tcPr/>
                </a:tc>
                <a:tc>
                  <a:txBody>
                    <a:bodyPr/>
                    <a:lstStyle/>
                    <a:p>
                      <a:r>
                        <a:rPr lang="es-CL" dirty="0" smtClean="0"/>
                        <a:t>$423.000</a:t>
                      </a:r>
                      <a:endParaRPr lang="es-CL" dirty="0"/>
                    </a:p>
                  </a:txBody>
                  <a:tcPr/>
                </a:tc>
              </a:tr>
            </a:tbl>
          </a:graphicData>
        </a:graphic>
      </p:graphicFrame>
    </p:spTree>
    <p:extLst>
      <p:ext uri="{BB962C8B-B14F-4D97-AF65-F5344CB8AC3E}">
        <p14:creationId xmlns:p14="http://schemas.microsoft.com/office/powerpoint/2010/main" val="1883047831"/>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6.A.Las contabilizaciones , son las siguientes:</a:t>
            </a:r>
          </a:p>
          <a:p>
            <a:r>
              <a:rPr lang="es-CL" sz="1800" dirty="0">
                <a:latin typeface="Arial" pitchFamily="34" charset="0"/>
                <a:cs typeface="Arial" pitchFamily="34" charset="0"/>
              </a:rPr>
              <a:t>2</a:t>
            </a:r>
            <a:r>
              <a:rPr lang="es-CL" sz="1800" dirty="0" smtClean="0">
                <a:latin typeface="Arial" pitchFamily="34" charset="0"/>
                <a:cs typeface="Arial" pitchFamily="34" charset="0"/>
              </a:rPr>
              <a:t>.-En el segundo asiento se refleja el pago de los honorarios líquidos , saldando la cuenta de pasivo, por dicho concepto: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487175801"/>
              </p:ext>
            </p:extLst>
          </p:nvPr>
        </p:nvGraphicFramePr>
        <p:xfrm>
          <a:off x="251520" y="2996952"/>
          <a:ext cx="8640960" cy="2932850"/>
        </p:xfrm>
        <a:graphic>
          <a:graphicData uri="http://schemas.openxmlformats.org/drawingml/2006/table">
            <a:tbl>
              <a:tblPr firstRow="1" bandRow="1">
                <a:tableStyleId>{5C22544A-7EE6-4342-B048-85BDC9FD1C3A}</a:tableStyleId>
              </a:tblPr>
              <a:tblGrid>
                <a:gridCol w="2088232"/>
                <a:gridCol w="2232248"/>
                <a:gridCol w="2140778"/>
                <a:gridCol w="2179702"/>
              </a:tblGrid>
              <a:tr h="7200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solidFill>
                            <a:srgbClr val="FF0000"/>
                          </a:solidFill>
                        </a:rPr>
                        <a:t> Pago de  Honorario profesional </a:t>
                      </a:r>
                      <a:endParaRPr lang="es-CL" dirty="0"/>
                    </a:p>
                  </a:txBody>
                  <a:tcPr/>
                </a:tc>
                <a:tc>
                  <a:txBody>
                    <a:bodyPr/>
                    <a:lstStyle/>
                    <a:p>
                      <a:endParaRPr lang="es-CL" dirty="0"/>
                    </a:p>
                  </a:txBody>
                  <a:tcPr/>
                </a:tc>
                <a:tc>
                  <a:txBody>
                    <a:bodyPr/>
                    <a:lstStyle/>
                    <a:p>
                      <a:r>
                        <a:rPr lang="es-CL" dirty="0" smtClean="0"/>
                        <a:t>DEBE</a:t>
                      </a:r>
                      <a:endParaRPr lang="es-CL" dirty="0"/>
                    </a:p>
                  </a:txBody>
                  <a:tcPr/>
                </a:tc>
                <a:tc>
                  <a:txBody>
                    <a:bodyPr/>
                    <a:lstStyle/>
                    <a:p>
                      <a:r>
                        <a:rPr lang="es-CL" dirty="0" smtClean="0"/>
                        <a:t>HABER</a:t>
                      </a:r>
                      <a:endParaRPr lang="es-CL" dirty="0"/>
                    </a:p>
                  </a:txBody>
                  <a:tcPr/>
                </a:tc>
              </a:tr>
              <a:tr h="658290">
                <a:tc>
                  <a:txBody>
                    <a:bodyPr/>
                    <a:lstStyle/>
                    <a:p>
                      <a:r>
                        <a:rPr lang="es-CL" dirty="0" smtClean="0"/>
                        <a:t>Honorarios por Pagar</a:t>
                      </a:r>
                    </a:p>
                    <a:p>
                      <a:r>
                        <a:rPr lang="es-CL" dirty="0" smtClean="0"/>
                        <a:t>                          a</a:t>
                      </a:r>
                      <a:endParaRPr lang="es-CL" dirty="0"/>
                    </a:p>
                  </a:txBody>
                  <a:tcPr/>
                </a:tc>
                <a:tc>
                  <a:txBody>
                    <a:bodyPr/>
                    <a:lstStyle/>
                    <a:p>
                      <a:endParaRPr lang="es-CL"/>
                    </a:p>
                  </a:txBody>
                  <a:tcPr/>
                </a:tc>
                <a:tc>
                  <a:txBody>
                    <a:bodyPr/>
                    <a:lstStyle/>
                    <a:p>
                      <a:r>
                        <a:rPr lang="es-CL" dirty="0" smtClean="0"/>
                        <a:t>$423.000</a:t>
                      </a:r>
                      <a:endParaRPr lang="es-CL" dirty="0"/>
                    </a:p>
                  </a:txBody>
                  <a:tcPr/>
                </a:tc>
                <a:tc>
                  <a:txBody>
                    <a:bodyPr/>
                    <a:lstStyle/>
                    <a:p>
                      <a:endParaRPr lang="es-CL"/>
                    </a:p>
                  </a:txBody>
                  <a:tcPr/>
                </a:tc>
              </a:tr>
              <a:tr h="470958">
                <a:tc>
                  <a:txBody>
                    <a:bodyPr/>
                    <a:lstStyle/>
                    <a:p>
                      <a:endParaRPr lang="es-CL"/>
                    </a:p>
                  </a:txBody>
                  <a:tcPr/>
                </a:tc>
                <a:tc>
                  <a:txBody>
                    <a:bodyPr/>
                    <a:lstStyle/>
                    <a:p>
                      <a:r>
                        <a:rPr lang="es-CL" dirty="0" smtClean="0"/>
                        <a:t>Banco</a:t>
                      </a:r>
                      <a:endParaRPr lang="es-CL" dirty="0"/>
                    </a:p>
                  </a:txBody>
                  <a:tcPr/>
                </a:tc>
                <a:tc>
                  <a:txBody>
                    <a:bodyPr/>
                    <a:lstStyle/>
                    <a:p>
                      <a:endParaRPr lang="es-CL"/>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$423.000</a:t>
                      </a:r>
                    </a:p>
                    <a:p>
                      <a:endParaRPr lang="es-CL" dirty="0"/>
                    </a:p>
                  </a:txBody>
                  <a:tcPr/>
                </a:tc>
              </a:tr>
              <a:tr h="658290">
                <a:tc>
                  <a:txBody>
                    <a:bodyPr/>
                    <a:lstStyle/>
                    <a:p>
                      <a:endParaRPr lang="es-CL" dirty="0"/>
                    </a:p>
                  </a:txBody>
                  <a:tcPr/>
                </a:tc>
                <a:tc>
                  <a:txBody>
                    <a:bodyPr/>
                    <a:lstStyle/>
                    <a:p>
                      <a:endParaRPr lang="es-CL" dirty="0"/>
                    </a:p>
                  </a:txBody>
                  <a:tcPr/>
                </a:tc>
                <a:tc>
                  <a:txBody>
                    <a:bodyPr/>
                    <a:lstStyle/>
                    <a:p>
                      <a:endParaRPr lang="es-CL"/>
                    </a:p>
                  </a:txBody>
                  <a:tcPr/>
                </a:tc>
                <a:tc>
                  <a:txBody>
                    <a:bodyPr/>
                    <a:lstStyle/>
                    <a:p>
                      <a:endParaRPr lang="es-CL" dirty="0"/>
                    </a:p>
                  </a:txBody>
                  <a:tcPr/>
                </a:tc>
              </a:tr>
            </a:tbl>
          </a:graphicData>
        </a:graphic>
      </p:graphicFrame>
    </p:spTree>
    <p:extLst>
      <p:ext uri="{BB962C8B-B14F-4D97-AF65-F5344CB8AC3E}">
        <p14:creationId xmlns:p14="http://schemas.microsoft.com/office/powerpoint/2010/main" val="2815332004"/>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Las Remuneraciones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6.A.Las contabilizaciones , son las siguientes:</a:t>
            </a:r>
          </a:p>
          <a:p>
            <a:r>
              <a:rPr lang="es-CL" sz="1800" dirty="0">
                <a:latin typeface="Arial" pitchFamily="34" charset="0"/>
                <a:cs typeface="Arial" pitchFamily="34" charset="0"/>
              </a:rPr>
              <a:t>3</a:t>
            </a:r>
            <a:r>
              <a:rPr lang="es-CL" sz="1800" dirty="0" smtClean="0">
                <a:latin typeface="Arial" pitchFamily="34" charset="0"/>
                <a:cs typeface="Arial" pitchFamily="34" charset="0"/>
              </a:rPr>
              <a:t>.-y por  último , en el tercer asiento, se registra el pago al Fisco por concepto de impuesto retenido, quedando de esta forma saldad la cuenta de pasivo: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748310906"/>
              </p:ext>
            </p:extLst>
          </p:nvPr>
        </p:nvGraphicFramePr>
        <p:xfrm>
          <a:off x="251520" y="3284984"/>
          <a:ext cx="8640960" cy="2867658"/>
        </p:xfrm>
        <a:graphic>
          <a:graphicData uri="http://schemas.openxmlformats.org/drawingml/2006/table">
            <a:tbl>
              <a:tblPr firstRow="1" bandRow="1">
                <a:tableStyleId>{5C22544A-7EE6-4342-B048-85BDC9FD1C3A}</a:tableStyleId>
              </a:tblPr>
              <a:tblGrid>
                <a:gridCol w="2088232"/>
                <a:gridCol w="2232248"/>
                <a:gridCol w="2140778"/>
                <a:gridCol w="2179702"/>
              </a:tblGrid>
              <a:tr h="1080120">
                <a:tc>
                  <a:txBody>
                    <a:bodyPr/>
                    <a:lstStyle/>
                    <a:p>
                      <a:r>
                        <a:rPr lang="es-CL" dirty="0" smtClean="0">
                          <a:solidFill>
                            <a:srgbClr val="FF0000"/>
                          </a:solidFill>
                        </a:rPr>
                        <a:t>Pago</a:t>
                      </a:r>
                      <a:r>
                        <a:rPr lang="es-CL" baseline="0" dirty="0" smtClean="0">
                          <a:solidFill>
                            <a:srgbClr val="FF0000"/>
                          </a:solidFill>
                        </a:rPr>
                        <a:t> de Impuesto retenido</a:t>
                      </a:r>
                      <a:endParaRPr lang="es-CL" dirty="0">
                        <a:solidFill>
                          <a:srgbClr val="FF0000"/>
                        </a:solidFill>
                      </a:endParaRPr>
                    </a:p>
                  </a:txBody>
                  <a:tcPr/>
                </a:tc>
                <a:tc>
                  <a:txBody>
                    <a:bodyPr/>
                    <a:lstStyle/>
                    <a:p>
                      <a:endParaRPr lang="es-CL"/>
                    </a:p>
                  </a:txBody>
                  <a:tcPr/>
                </a:tc>
                <a:tc>
                  <a:txBody>
                    <a:bodyPr/>
                    <a:lstStyle/>
                    <a:p>
                      <a:r>
                        <a:rPr lang="es-CL" dirty="0" smtClean="0"/>
                        <a:t>DEBE</a:t>
                      </a:r>
                      <a:endParaRPr lang="es-CL" dirty="0"/>
                    </a:p>
                  </a:txBody>
                  <a:tcPr/>
                </a:tc>
                <a:tc>
                  <a:txBody>
                    <a:bodyPr/>
                    <a:lstStyle/>
                    <a:p>
                      <a:r>
                        <a:rPr lang="es-CL" dirty="0" smtClean="0"/>
                        <a:t>HABER</a:t>
                      </a:r>
                      <a:endParaRPr lang="es-CL" dirty="0"/>
                    </a:p>
                  </a:txBody>
                  <a:tcPr/>
                </a:tc>
              </a:tr>
              <a:tr h="658290">
                <a:tc>
                  <a:txBody>
                    <a:bodyPr/>
                    <a:lstStyle/>
                    <a:p>
                      <a:r>
                        <a:rPr lang="es-CL" dirty="0" smtClean="0"/>
                        <a:t>Impuesto</a:t>
                      </a:r>
                      <a:r>
                        <a:rPr lang="es-CL" baseline="0" dirty="0" smtClean="0"/>
                        <a:t> Retenido</a:t>
                      </a:r>
                      <a:endParaRPr lang="es-CL" dirty="0" smtClean="0"/>
                    </a:p>
                    <a:p>
                      <a:r>
                        <a:rPr lang="es-CL" dirty="0" smtClean="0"/>
                        <a:t>                          a</a:t>
                      </a:r>
                      <a:endParaRPr lang="es-CL" dirty="0"/>
                    </a:p>
                  </a:txBody>
                  <a:tcPr/>
                </a:tc>
                <a:tc>
                  <a:txBody>
                    <a:bodyPr/>
                    <a:lstStyle/>
                    <a:p>
                      <a:endParaRPr lang="es-CL"/>
                    </a:p>
                  </a:txBody>
                  <a:tcPr/>
                </a:tc>
                <a:tc>
                  <a:txBody>
                    <a:bodyPr/>
                    <a:lstStyle/>
                    <a:p>
                      <a:r>
                        <a:rPr lang="es-CL" dirty="0" smtClean="0"/>
                        <a:t>$47.000</a:t>
                      </a:r>
                      <a:endParaRPr lang="es-CL" dirty="0"/>
                    </a:p>
                  </a:txBody>
                  <a:tcPr/>
                </a:tc>
                <a:tc>
                  <a:txBody>
                    <a:bodyPr/>
                    <a:lstStyle/>
                    <a:p>
                      <a:endParaRPr lang="es-CL"/>
                    </a:p>
                  </a:txBody>
                  <a:tcPr/>
                </a:tc>
              </a:tr>
              <a:tr h="470958">
                <a:tc>
                  <a:txBody>
                    <a:bodyPr/>
                    <a:lstStyle/>
                    <a:p>
                      <a:endParaRPr lang="es-CL"/>
                    </a:p>
                  </a:txBody>
                  <a:tcPr/>
                </a:tc>
                <a:tc>
                  <a:txBody>
                    <a:bodyPr/>
                    <a:lstStyle/>
                    <a:p>
                      <a:r>
                        <a:rPr lang="es-CL" dirty="0" smtClean="0"/>
                        <a:t>Banco</a:t>
                      </a:r>
                      <a:endParaRPr lang="es-CL" dirty="0"/>
                    </a:p>
                  </a:txBody>
                  <a:tcPr/>
                </a:tc>
                <a:tc>
                  <a:txBody>
                    <a:bodyPr/>
                    <a:lstStyle/>
                    <a:p>
                      <a:endParaRPr lang="es-CL"/>
                    </a:p>
                  </a:txBody>
                  <a:tcPr/>
                </a:tc>
                <a:tc>
                  <a:txBody>
                    <a:bodyPr/>
                    <a:lstStyle/>
                    <a:p>
                      <a:r>
                        <a:rPr lang="es-CL" dirty="0" smtClean="0"/>
                        <a:t>$47.000</a:t>
                      </a:r>
                      <a:endParaRPr lang="es-CL" dirty="0"/>
                    </a:p>
                  </a:txBody>
                  <a:tcPr/>
                </a:tc>
              </a:tr>
              <a:tr h="658290">
                <a:tc>
                  <a:txBody>
                    <a:bodyPr/>
                    <a:lstStyle/>
                    <a:p>
                      <a:endParaRPr lang="es-CL" dirty="0"/>
                    </a:p>
                  </a:txBody>
                  <a:tcPr/>
                </a:tc>
                <a:tc>
                  <a:txBody>
                    <a:bodyPr/>
                    <a:lstStyle/>
                    <a:p>
                      <a:endParaRPr lang="es-CL" dirty="0"/>
                    </a:p>
                  </a:txBody>
                  <a:tcPr/>
                </a:tc>
                <a:tc>
                  <a:txBody>
                    <a:bodyPr/>
                    <a:lstStyle/>
                    <a:p>
                      <a:endParaRPr lang="es-CL"/>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167021118"/>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ln>
            <a:solidFill>
              <a:srgbClr val="000066"/>
            </a:solidFill>
          </a:ln>
        </p:spPr>
        <p:txBody>
          <a:bodyPr/>
          <a:lstStyle/>
          <a:p>
            <a:pPr eaLnBrk="1" hangingPunct="1">
              <a:defRPr/>
            </a:pPr>
            <a:r>
              <a:rPr lang="es-MX" altLang="es-ES" b="1" smtClean="0">
                <a:solidFill>
                  <a:srgbClr val="000066"/>
                </a:solidFill>
                <a:effectLst>
                  <a:outerShdw blurRad="38100" dist="38100" dir="2700000" algn="tl">
                    <a:srgbClr val="C0C0C0"/>
                  </a:outerShdw>
                </a:effectLst>
              </a:rPr>
              <a:t>Cálculo Hora Extraordinaria</a:t>
            </a:r>
            <a:endParaRPr lang="es-ES" altLang="es-ES" b="1" smtClean="0">
              <a:solidFill>
                <a:srgbClr val="000066"/>
              </a:solidFill>
              <a:effectLst>
                <a:outerShdw blurRad="38100" dist="38100" dir="2700000" algn="tl">
                  <a:srgbClr val="C0C0C0"/>
                </a:outerShdw>
              </a:effectLst>
            </a:endParaRPr>
          </a:p>
        </p:txBody>
      </p:sp>
      <p:sp>
        <p:nvSpPr>
          <p:cNvPr id="20484" name="Rectangle 4"/>
          <p:cNvSpPr>
            <a:spLocks noChangeArrowheads="1"/>
          </p:cNvSpPr>
          <p:nvPr/>
        </p:nvSpPr>
        <p:spPr bwMode="auto">
          <a:xfrm>
            <a:off x="457200" y="1905000"/>
            <a:ext cx="8229600" cy="4238625"/>
          </a:xfrm>
          <a:prstGeom prst="rect">
            <a:avLst/>
          </a:prstGeom>
          <a:gradFill rotWithShape="1">
            <a:gsLst>
              <a:gs pos="0">
                <a:schemeClr val="accent1">
                  <a:alpha val="52000"/>
                </a:schemeClr>
              </a:gs>
              <a:gs pos="100000">
                <a:schemeClr val="accent1">
                  <a:gamma/>
                  <a:shade val="46275"/>
                  <a:invGamma/>
                  <a:alpha val="52000"/>
                </a:schemeClr>
              </a:gs>
            </a:gsLst>
            <a:lin ang="5400000" scaled="1"/>
          </a:gradFill>
          <a:ln>
            <a:noFill/>
          </a:ln>
          <a:effectLst/>
          <a:extLst/>
        </p:spPr>
        <p:txBody>
          <a:bodyPr>
            <a:spAutoFit/>
          </a:bodyPr>
          <a:lstStyle/>
          <a:p>
            <a:pPr eaLnBrk="1" hangingPunct="1">
              <a:spcBef>
                <a:spcPct val="50000"/>
              </a:spcBef>
              <a:buClr>
                <a:schemeClr val="accent1"/>
              </a:buClr>
              <a:buSzPct val="80000"/>
              <a:buFont typeface="Wingdings" pitchFamily="2" charset="2"/>
              <a:buNone/>
              <a:defRPr/>
            </a:pPr>
            <a:r>
              <a:rPr lang="es-MX" altLang="es-ES" sz="3200">
                <a:solidFill>
                  <a:srgbClr val="000066"/>
                </a:solidFill>
                <a:effectLst>
                  <a:outerShdw blurRad="38100" dist="38100" dir="2700000" algn="tl">
                    <a:srgbClr val="000000"/>
                  </a:outerShdw>
                </a:effectLst>
                <a:latin typeface="Tahoma" pitchFamily="34" charset="0"/>
              </a:rPr>
              <a:t>Considerando mes 30 días. </a:t>
            </a:r>
          </a:p>
          <a:p>
            <a:pPr eaLnBrk="1" hangingPunct="1">
              <a:spcBef>
                <a:spcPct val="50000"/>
              </a:spcBef>
              <a:buClr>
                <a:schemeClr val="accent1"/>
              </a:buClr>
              <a:buSzPct val="80000"/>
              <a:buFont typeface="Wingdings" pitchFamily="2" charset="2"/>
              <a:buNone/>
              <a:defRPr/>
            </a:pPr>
            <a:r>
              <a:rPr lang="es-MX" altLang="es-ES" sz="3200">
                <a:solidFill>
                  <a:srgbClr val="000066"/>
                </a:solidFill>
                <a:effectLst>
                  <a:outerShdw blurRad="38100" dist="38100" dir="2700000" algn="tl">
                    <a:srgbClr val="000000"/>
                  </a:outerShdw>
                </a:effectLst>
                <a:latin typeface="Tahoma" pitchFamily="34" charset="0"/>
              </a:rPr>
              <a:t>Jornada de trabajo semanal: 45 hrs.</a:t>
            </a:r>
          </a:p>
          <a:p>
            <a:pPr eaLnBrk="1" hangingPunct="1">
              <a:spcBef>
                <a:spcPct val="50000"/>
              </a:spcBef>
              <a:buClr>
                <a:schemeClr val="accent1"/>
              </a:buClr>
              <a:buSzPct val="80000"/>
              <a:buFont typeface="Wingdings" pitchFamily="2" charset="2"/>
              <a:buNone/>
              <a:defRPr/>
            </a:pPr>
            <a:endParaRPr lang="es-MX" altLang="es-ES" sz="3200">
              <a:solidFill>
                <a:srgbClr val="000066"/>
              </a:solidFill>
              <a:effectLst>
                <a:outerShdw blurRad="38100" dist="38100" dir="2700000" algn="tl">
                  <a:srgbClr val="000000"/>
                </a:outerShdw>
              </a:effectLst>
              <a:latin typeface="Tahoma" pitchFamily="34" charset="0"/>
            </a:endParaRPr>
          </a:p>
          <a:p>
            <a:pPr eaLnBrk="1" hangingPunct="1">
              <a:spcBef>
                <a:spcPct val="50000"/>
              </a:spcBef>
              <a:buClr>
                <a:schemeClr val="accent1"/>
              </a:buClr>
              <a:buSzPct val="80000"/>
              <a:buFont typeface="Wingdings" pitchFamily="2" charset="2"/>
              <a:buNone/>
              <a:defRPr/>
            </a:pPr>
            <a:r>
              <a:rPr lang="es-MX" altLang="es-ES" sz="3200">
                <a:solidFill>
                  <a:srgbClr val="000066"/>
                </a:solidFill>
                <a:effectLst>
                  <a:outerShdw blurRad="38100" dist="38100" dir="2700000" algn="tl">
                    <a:srgbClr val="000000"/>
                  </a:outerShdw>
                </a:effectLst>
                <a:latin typeface="Tahoma" pitchFamily="34" charset="0"/>
              </a:rPr>
              <a:t>                         (Sueldo Base/30) x 7</a:t>
            </a:r>
          </a:p>
          <a:p>
            <a:pPr eaLnBrk="1" hangingPunct="1">
              <a:spcBef>
                <a:spcPct val="50000"/>
              </a:spcBef>
              <a:buClr>
                <a:schemeClr val="accent1"/>
              </a:buClr>
              <a:buSzPct val="80000"/>
              <a:buFont typeface="Wingdings" pitchFamily="2" charset="2"/>
              <a:buNone/>
              <a:defRPr/>
            </a:pPr>
            <a:r>
              <a:rPr lang="es-MX" altLang="es-ES" sz="3200">
                <a:solidFill>
                  <a:srgbClr val="000066"/>
                </a:solidFill>
                <a:effectLst>
                  <a:outerShdw blurRad="38100" dist="38100" dir="2700000" algn="tl">
                    <a:srgbClr val="000000"/>
                  </a:outerShdw>
                </a:effectLst>
                <a:latin typeface="Tahoma" pitchFamily="34" charset="0"/>
              </a:rPr>
              <a:t>Valor HE   =   ----------------------------  x 1,5  </a:t>
            </a:r>
          </a:p>
          <a:p>
            <a:pPr eaLnBrk="1" hangingPunct="1">
              <a:spcBef>
                <a:spcPct val="50000"/>
              </a:spcBef>
              <a:buClr>
                <a:schemeClr val="accent1"/>
              </a:buClr>
              <a:buSzPct val="80000"/>
              <a:buFont typeface="Wingdings" pitchFamily="2" charset="2"/>
              <a:buNone/>
              <a:defRPr/>
            </a:pPr>
            <a:r>
              <a:rPr lang="es-MX" altLang="es-ES" sz="3200">
                <a:solidFill>
                  <a:srgbClr val="000066"/>
                </a:solidFill>
                <a:effectLst>
                  <a:outerShdw blurRad="38100" dist="38100" dir="2700000" algn="tl">
                    <a:srgbClr val="000000"/>
                  </a:outerShdw>
                </a:effectLst>
                <a:latin typeface="Tahoma" pitchFamily="34" charset="0"/>
              </a:rPr>
              <a:t>                                   45 horas</a:t>
            </a:r>
            <a:endParaRPr lang="es-CL" altLang="es-ES" sz="3200">
              <a:solidFill>
                <a:srgbClr val="000066"/>
              </a:solidFill>
              <a:effectLst>
                <a:outerShdw blurRad="38100" dist="38100" dir="2700000" algn="tl">
                  <a:srgbClr val="000000"/>
                </a:outerShdw>
              </a:effectLst>
              <a:latin typeface="Tahoma" pitchFamily="34" charset="0"/>
            </a:endParaRPr>
          </a:p>
        </p:txBody>
      </p:sp>
    </p:spTree>
    <p:extLst>
      <p:ext uri="{BB962C8B-B14F-4D97-AF65-F5344CB8AC3E}">
        <p14:creationId xmlns:p14="http://schemas.microsoft.com/office/powerpoint/2010/main" val="5594584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211138" y="1125538"/>
            <a:ext cx="9013825" cy="4894262"/>
          </a:xfrm>
          <a:prstGeom prst="rect">
            <a:avLst/>
          </a:prstGeom>
          <a:gradFill rotWithShape="1">
            <a:gsLst>
              <a:gs pos="0">
                <a:schemeClr val="accent1">
                  <a:alpha val="57001"/>
                </a:schemeClr>
              </a:gs>
              <a:gs pos="100000">
                <a:schemeClr val="accent1">
                  <a:gamma/>
                  <a:shade val="46275"/>
                  <a:invGamma/>
                  <a:alpha val="56000"/>
                </a:schemeClr>
              </a:gs>
            </a:gsLst>
            <a:lin ang="5400000" scaled="1"/>
          </a:gradFill>
          <a:ln>
            <a:noFill/>
          </a:ln>
          <a:effectLst/>
          <a:extLst/>
        </p:spPr>
        <p:txBody>
          <a:bodyPr wrap="none">
            <a:spAutoFit/>
          </a:bodyPr>
          <a:lstStyle/>
          <a:p>
            <a:pPr eaLnBrk="1" hangingPunct="1">
              <a:defRPr/>
            </a:pPr>
            <a:endParaRPr lang="es-ES_tradnl" altLang="es-ES" sz="2400" b="1" dirty="0">
              <a:solidFill>
                <a:srgbClr val="000066"/>
              </a:solidFill>
              <a:latin typeface="Times New Roman" pitchFamily="18" charset="0"/>
            </a:endParaRPr>
          </a:p>
          <a:p>
            <a:pPr eaLnBrk="1" hangingPunct="1">
              <a:defRPr/>
            </a:pPr>
            <a:endParaRPr lang="es-ES_tradnl" altLang="es-ES" sz="2400" b="1" dirty="0">
              <a:solidFill>
                <a:srgbClr val="000066"/>
              </a:solidFill>
              <a:latin typeface="Times New Roman" pitchFamily="18" charset="0"/>
            </a:endParaRPr>
          </a:p>
          <a:p>
            <a:pPr eaLnBrk="1" hangingPunct="1">
              <a:buFontTx/>
              <a:buChar char="-"/>
              <a:defRPr/>
            </a:pPr>
            <a:r>
              <a:rPr lang="es-ES_tradnl" altLang="es-ES" sz="2400" b="1" dirty="0">
                <a:solidFill>
                  <a:srgbClr val="000066"/>
                </a:solidFill>
                <a:latin typeface="Times New Roman" pitchFamily="18" charset="0"/>
              </a:rPr>
              <a:t>Sueldo Base de $ 800.000 con una comisión por ventas de un 2,5 %</a:t>
            </a:r>
          </a:p>
          <a:p>
            <a:pPr eaLnBrk="1" hangingPunct="1">
              <a:defRPr/>
            </a:pPr>
            <a:r>
              <a:rPr lang="es-ES_tradnl" altLang="es-ES" sz="2400" b="1" dirty="0">
                <a:solidFill>
                  <a:srgbClr val="000066"/>
                </a:solidFill>
                <a:latin typeface="Times New Roman" pitchFamily="18" charset="0"/>
              </a:rPr>
              <a:t> sobre un total de ventas de $ 9.000.000.-.</a:t>
            </a:r>
          </a:p>
          <a:p>
            <a:pPr eaLnBrk="1" hangingPunct="1">
              <a:defRPr/>
            </a:pPr>
            <a:endParaRPr lang="es-ES_tradnl" altLang="es-ES" sz="2400" b="1" dirty="0">
              <a:solidFill>
                <a:srgbClr val="000066"/>
              </a:solidFill>
              <a:latin typeface="Times New Roman" pitchFamily="18" charset="0"/>
            </a:endParaRPr>
          </a:p>
          <a:p>
            <a:pPr eaLnBrk="1" hangingPunct="1">
              <a:defRPr/>
            </a:pPr>
            <a:r>
              <a:rPr lang="es-ES_tradnl" altLang="es-ES" sz="2400" b="1" dirty="0">
                <a:solidFill>
                  <a:srgbClr val="000066"/>
                </a:solidFill>
                <a:latin typeface="Times New Roman" pitchFamily="18" charset="0"/>
              </a:rPr>
              <a:t>Las asignaciones de Movilización y Colación ascienden a $ 5.000 y </a:t>
            </a:r>
          </a:p>
          <a:p>
            <a:pPr eaLnBrk="1" hangingPunct="1">
              <a:defRPr/>
            </a:pPr>
            <a:r>
              <a:rPr lang="es-ES_tradnl" altLang="es-ES" sz="2400" b="1" dirty="0">
                <a:solidFill>
                  <a:srgbClr val="000066"/>
                </a:solidFill>
                <a:latin typeface="Times New Roman" pitchFamily="18" charset="0"/>
              </a:rPr>
              <a:t>$ 12.500.- Las leyes sociales asciende a un 0.9 % de la planilla.</a:t>
            </a:r>
          </a:p>
          <a:p>
            <a:pPr eaLnBrk="1" hangingPunct="1">
              <a:defRPr/>
            </a:pPr>
            <a:endParaRPr lang="es-ES_tradnl" altLang="es-ES" sz="2400" b="1" dirty="0">
              <a:solidFill>
                <a:srgbClr val="000066"/>
              </a:solidFill>
              <a:latin typeface="Times New Roman" pitchFamily="18" charset="0"/>
            </a:endParaRPr>
          </a:p>
          <a:p>
            <a:pPr eaLnBrk="1" hangingPunct="1">
              <a:defRPr/>
            </a:pPr>
            <a:r>
              <a:rPr lang="es-ES_tradnl" altLang="es-ES" sz="2400" b="1" dirty="0">
                <a:solidFill>
                  <a:srgbClr val="000066"/>
                </a:solidFill>
                <a:latin typeface="Times New Roman" pitchFamily="18" charset="0"/>
              </a:rPr>
              <a:t>La cuota sindical asciende a $ 10.000 y se le otorgo un anticipo de </a:t>
            </a:r>
          </a:p>
          <a:p>
            <a:pPr eaLnBrk="1" hangingPunct="1">
              <a:defRPr/>
            </a:pPr>
            <a:r>
              <a:rPr lang="es-ES_tradnl" altLang="es-ES" sz="2400" b="1" dirty="0">
                <a:solidFill>
                  <a:srgbClr val="000066"/>
                </a:solidFill>
                <a:latin typeface="Times New Roman" pitchFamily="18" charset="0"/>
              </a:rPr>
              <a:t>$ 500.000.-</a:t>
            </a:r>
          </a:p>
          <a:p>
            <a:pPr eaLnBrk="1" hangingPunct="1">
              <a:defRPr/>
            </a:pPr>
            <a:r>
              <a:rPr lang="es-ES_tradnl" altLang="es-ES" sz="2400" b="1" dirty="0">
                <a:solidFill>
                  <a:srgbClr val="000066"/>
                </a:solidFill>
                <a:latin typeface="Times New Roman" pitchFamily="18" charset="0"/>
              </a:rPr>
              <a:t>Gratificación : 25 % sueldo base, con Tope</a:t>
            </a:r>
          </a:p>
          <a:p>
            <a:pPr eaLnBrk="1" hangingPunct="1">
              <a:defRPr/>
            </a:pPr>
            <a:r>
              <a:rPr lang="es-ES_tradnl" altLang="es-ES" sz="2400" b="1" dirty="0">
                <a:solidFill>
                  <a:srgbClr val="000066"/>
                </a:solidFill>
                <a:latin typeface="Times New Roman" pitchFamily="18" charset="0"/>
              </a:rPr>
              <a:t>UF :$ 27.000  UTM  $ 45.000.-  Sueldo Mínimo $ 360.000</a:t>
            </a:r>
          </a:p>
          <a:p>
            <a:pPr eaLnBrk="1" hangingPunct="1">
              <a:defRPr/>
            </a:pPr>
            <a:r>
              <a:rPr lang="es-ES_tradnl" altLang="es-ES" sz="2400" b="1" dirty="0">
                <a:solidFill>
                  <a:srgbClr val="000066"/>
                </a:solidFill>
                <a:latin typeface="Times New Roman" pitchFamily="18" charset="0"/>
              </a:rPr>
              <a:t>AFP  11,5 % y Salud: 7%</a:t>
            </a:r>
            <a:r>
              <a:rPr lang="es-ES_tradnl" altLang="es-ES" sz="2400" dirty="0">
                <a:solidFill>
                  <a:srgbClr val="000066"/>
                </a:solidFill>
                <a:latin typeface="Times New Roman" pitchFamily="18" charset="0"/>
              </a:rPr>
              <a:t> </a:t>
            </a:r>
            <a:endParaRPr lang="es-ES" altLang="es-ES" sz="2400" dirty="0">
              <a:solidFill>
                <a:srgbClr val="000066"/>
              </a:solidFill>
              <a:latin typeface="Times New Roman" pitchFamily="18" charset="0"/>
            </a:endParaRPr>
          </a:p>
        </p:txBody>
      </p:sp>
      <p:sp>
        <p:nvSpPr>
          <p:cNvPr id="22531" name="Rectangle 3"/>
          <p:cNvSpPr>
            <a:spLocks noGrp="1" noChangeArrowheads="1"/>
          </p:cNvSpPr>
          <p:nvPr>
            <p:ph type="title" idx="4294967295"/>
          </p:nvPr>
        </p:nvSpPr>
        <p:spPr>
          <a:xfrm>
            <a:off x="250825" y="404813"/>
            <a:ext cx="7772400" cy="1143000"/>
          </a:xfrm>
        </p:spPr>
        <p:txBody>
          <a:bodyPr/>
          <a:lstStyle/>
          <a:p>
            <a:pPr eaLnBrk="1" hangingPunct="1">
              <a:defRPr/>
            </a:pPr>
            <a:r>
              <a:rPr lang="es-ES" altLang="es-ES" b="1" smtClean="0">
                <a:solidFill>
                  <a:schemeClr val="tx1"/>
                </a:solidFill>
                <a:effectLst>
                  <a:outerShdw blurRad="38100" dist="38100" dir="2700000" algn="tl">
                    <a:srgbClr val="C0C0C0"/>
                  </a:outerShdw>
                </a:effectLst>
              </a:rPr>
              <a:t>Ejercicio</a:t>
            </a:r>
            <a:endParaRPr lang="es-CL" altLang="es-ES" b="1" smtClean="0">
              <a:solidFill>
                <a:schemeClr val="tx1"/>
              </a:solidFill>
              <a:effectLst>
                <a:outerShdw blurRad="38100" dist="38100" dir="2700000" algn="tl">
                  <a:srgbClr val="C0C0C0"/>
                </a:outerShdw>
              </a:effectLst>
            </a:endParaRPr>
          </a:p>
        </p:txBody>
      </p:sp>
    </p:spTree>
    <p:extLst>
      <p:ext uri="{BB962C8B-B14F-4D97-AF65-F5344CB8AC3E}">
        <p14:creationId xmlns:p14="http://schemas.microsoft.com/office/powerpoint/2010/main" val="34986624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539750" y="620713"/>
            <a:ext cx="8637588" cy="5878512"/>
          </a:xfrm>
          <a:prstGeom prst="rect">
            <a:avLst/>
          </a:prstGeom>
          <a:gradFill rotWithShape="1">
            <a:gsLst>
              <a:gs pos="0">
                <a:srgbClr val="CCECFF">
                  <a:alpha val="43999"/>
                </a:srgbClr>
              </a:gs>
              <a:gs pos="100000">
                <a:srgbClr val="5E6D76">
                  <a:alpha val="39998"/>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s-ES_tradnl" altLang="es-ES" sz="2400">
              <a:latin typeface="Times New Roman" charset="0"/>
            </a:endParaRPr>
          </a:p>
          <a:p>
            <a:r>
              <a:rPr lang="es-ES_tradnl" altLang="es-ES" sz="3200">
                <a:latin typeface="Times New Roman" charset="0"/>
              </a:rPr>
              <a:t>HABERES</a:t>
            </a:r>
          </a:p>
          <a:p>
            <a:endParaRPr lang="es-ES_tradnl" altLang="es-ES" sz="3200">
              <a:latin typeface="Times New Roman" charset="0"/>
            </a:endParaRPr>
          </a:p>
          <a:p>
            <a:r>
              <a:rPr lang="es-ES_tradnl" altLang="es-ES" sz="3200">
                <a:latin typeface="Times New Roman" charset="0"/>
              </a:rPr>
              <a:t>Sueldo Mensual                                   $ 800.000.-</a:t>
            </a:r>
          </a:p>
          <a:p>
            <a:r>
              <a:rPr lang="es-ES_tradnl" altLang="es-ES" sz="3200">
                <a:latin typeface="Times New Roman" charset="0"/>
              </a:rPr>
              <a:t>Comisión (2.5 % de $ 9.000.000)        $ 225.000.-</a:t>
            </a:r>
          </a:p>
          <a:p>
            <a:r>
              <a:rPr lang="es-ES_tradnl" altLang="es-ES" sz="3200">
                <a:latin typeface="Times New Roman" charset="0"/>
              </a:rPr>
              <a:t>Gratificación                                        $  142.500.-</a:t>
            </a:r>
          </a:p>
          <a:p>
            <a:r>
              <a:rPr lang="es-ES_tradnl" altLang="es-ES" sz="3200">
                <a:latin typeface="Times New Roman" charset="0"/>
              </a:rPr>
              <a:t>Asignación Movilización                     $    5.000.-</a:t>
            </a:r>
          </a:p>
          <a:p>
            <a:r>
              <a:rPr lang="es-ES_tradnl" altLang="es-ES" sz="3200">
                <a:latin typeface="Times New Roman" charset="0"/>
              </a:rPr>
              <a:t>Asignación de Colación                       $  12.500.-</a:t>
            </a:r>
          </a:p>
          <a:p>
            <a:r>
              <a:rPr lang="es-ES_tradnl" altLang="es-ES" sz="3200">
                <a:latin typeface="Times New Roman" charset="0"/>
              </a:rPr>
              <a:t>                                                           ---------------</a:t>
            </a:r>
          </a:p>
          <a:p>
            <a:r>
              <a:rPr lang="es-ES_tradnl" altLang="es-ES" sz="3200">
                <a:latin typeface="Times New Roman" charset="0"/>
              </a:rPr>
              <a:t>Total de Haberes                                 $1.185.000.-</a:t>
            </a:r>
          </a:p>
          <a:p>
            <a:endParaRPr lang="es-ES_tradnl" altLang="es-ES" sz="3200">
              <a:latin typeface="Times New Roman" charset="0"/>
            </a:endParaRPr>
          </a:p>
          <a:p>
            <a:endParaRPr lang="es-ES_tradnl" altLang="es-ES" sz="3200">
              <a:latin typeface="Times New Roman" charset="0"/>
            </a:endParaRPr>
          </a:p>
        </p:txBody>
      </p:sp>
    </p:spTree>
    <p:extLst>
      <p:ext uri="{BB962C8B-B14F-4D97-AF65-F5344CB8AC3E}">
        <p14:creationId xmlns:p14="http://schemas.microsoft.com/office/powerpoint/2010/main" val="20580986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250825" y="1125538"/>
            <a:ext cx="8824913" cy="5016500"/>
          </a:xfrm>
          <a:prstGeom prst="rect">
            <a:avLst/>
          </a:prstGeom>
          <a:gradFill rotWithShape="1">
            <a:gsLst>
              <a:gs pos="0">
                <a:srgbClr val="CCECFF">
                  <a:alpha val="43999"/>
                </a:srgbClr>
              </a:gs>
              <a:gs pos="100000">
                <a:srgbClr val="5E6D76">
                  <a:alpha val="39998"/>
                </a:srgbClr>
              </a:gs>
            </a:gsLst>
            <a:lin ang="5400000" scaled="1"/>
          </a:gra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s-ES_tradnl" altLang="es-ES" sz="3200">
                <a:latin typeface="Times New Roman" charset="0"/>
              </a:rPr>
              <a:t>DESCUENTOS</a:t>
            </a:r>
          </a:p>
          <a:p>
            <a:endParaRPr lang="es-ES_tradnl" altLang="es-ES" sz="3200">
              <a:latin typeface="Times New Roman" charset="0"/>
            </a:endParaRPr>
          </a:p>
          <a:p>
            <a:r>
              <a:rPr lang="es-ES_tradnl" altLang="es-ES" sz="3200">
                <a:latin typeface="Times New Roman" charset="0"/>
              </a:rPr>
              <a:t>Cotizaciones previsionales.-</a:t>
            </a:r>
          </a:p>
          <a:p>
            <a:r>
              <a:rPr lang="es-ES_tradnl" altLang="es-ES" sz="3200">
                <a:latin typeface="Times New Roman" charset="0"/>
              </a:rPr>
              <a:t>Total haberes        $ 1.185.000</a:t>
            </a:r>
          </a:p>
          <a:p>
            <a:r>
              <a:rPr lang="es-ES_tradnl" altLang="es-ES" sz="3200">
                <a:latin typeface="Times New Roman" charset="0"/>
              </a:rPr>
              <a:t>- Asignaciones      $   17.500</a:t>
            </a:r>
          </a:p>
          <a:p>
            <a:r>
              <a:rPr lang="es-ES_tradnl" altLang="es-ES" sz="3200">
                <a:latin typeface="Times New Roman" charset="0"/>
              </a:rPr>
              <a:t>Renta Imponible   $ 1.167.500 x 18,5 %: $   215.988</a:t>
            </a:r>
          </a:p>
          <a:p>
            <a:endParaRPr lang="es-ES_tradnl" altLang="es-ES" sz="3200">
              <a:latin typeface="Times New Roman" charset="0"/>
            </a:endParaRPr>
          </a:p>
          <a:p>
            <a:r>
              <a:rPr lang="es-ES_tradnl" altLang="es-ES" sz="3200">
                <a:latin typeface="Times New Roman" charset="0"/>
              </a:rPr>
              <a:t>Leyes Sociales (IST): 1.167.500*0,9% = 10.508</a:t>
            </a:r>
          </a:p>
          <a:p>
            <a:endParaRPr lang="es-ES_tradnl" altLang="es-ES" sz="3200">
              <a:latin typeface="Times New Roman" charset="0"/>
            </a:endParaRPr>
          </a:p>
          <a:p>
            <a:endParaRPr lang="es-ES_tradnl" altLang="es-ES" sz="3200">
              <a:latin typeface="Times New Roman" charset="0"/>
            </a:endParaRPr>
          </a:p>
        </p:txBody>
      </p:sp>
      <p:sp>
        <p:nvSpPr>
          <p:cNvPr id="17411" name="Line 3"/>
          <p:cNvSpPr>
            <a:spLocks noChangeShapeType="1"/>
          </p:cNvSpPr>
          <p:nvPr/>
        </p:nvSpPr>
        <p:spPr bwMode="auto">
          <a:xfrm>
            <a:off x="3419475" y="3644900"/>
            <a:ext cx="208915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Tree>
    <p:extLst>
      <p:ext uri="{BB962C8B-B14F-4D97-AF65-F5344CB8AC3E}">
        <p14:creationId xmlns:p14="http://schemas.microsoft.com/office/powerpoint/2010/main" val="15039965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179388" y="260350"/>
            <a:ext cx="8394700" cy="6494463"/>
          </a:xfrm>
          <a:prstGeom prst="rect">
            <a:avLst/>
          </a:prstGeom>
          <a:gradFill rotWithShape="1">
            <a:gsLst>
              <a:gs pos="0">
                <a:srgbClr val="CCECFF">
                  <a:alpha val="43999"/>
                </a:srgbClr>
              </a:gs>
              <a:gs pos="100000">
                <a:srgbClr val="5E6D76">
                  <a:alpha val="39998"/>
                </a:srgbClr>
              </a:gs>
            </a:gsLst>
            <a:lin ang="5400000" scaled="1"/>
          </a:gra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s-ES_tradnl" altLang="es-ES" sz="3200">
                <a:latin typeface="Times New Roman" charset="0"/>
              </a:rPr>
              <a:t>DESCUENTOS</a:t>
            </a:r>
          </a:p>
          <a:p>
            <a:endParaRPr lang="es-ES_tradnl" altLang="es-ES" sz="3200">
              <a:latin typeface="Times New Roman" charset="0"/>
            </a:endParaRPr>
          </a:p>
          <a:p>
            <a:r>
              <a:rPr lang="es-ES_tradnl" altLang="es-ES" sz="3200">
                <a:latin typeface="Times New Roman" charset="0"/>
              </a:rPr>
              <a:t>Total Haberes $ 1.185.000.-</a:t>
            </a:r>
          </a:p>
          <a:p>
            <a:r>
              <a:rPr lang="es-ES_tradnl" altLang="es-ES" sz="3200">
                <a:latin typeface="Times New Roman" charset="0"/>
              </a:rPr>
              <a:t>- Asignaciones$   17.500.-</a:t>
            </a:r>
          </a:p>
          <a:p>
            <a:r>
              <a:rPr lang="es-ES_tradnl" altLang="es-ES" sz="3200">
                <a:latin typeface="Times New Roman" charset="0"/>
              </a:rPr>
              <a:t>- Cotizaciones $ 215.988</a:t>
            </a:r>
          </a:p>
          <a:p>
            <a:r>
              <a:rPr lang="es-ES_tradnl" altLang="es-ES" sz="3200">
                <a:latin typeface="Times New Roman" charset="0"/>
              </a:rPr>
              <a:t>Tributable        $ 951.512</a:t>
            </a:r>
          </a:p>
          <a:p>
            <a:endParaRPr lang="es-ES_tradnl" altLang="es-ES" sz="3200">
              <a:latin typeface="Times New Roman" charset="0"/>
            </a:endParaRPr>
          </a:p>
          <a:p>
            <a:r>
              <a:rPr lang="es-ES_tradnl" altLang="es-ES" sz="3200">
                <a:latin typeface="Times New Roman" charset="0"/>
              </a:rPr>
              <a:t>Impuesto a la Renta       </a:t>
            </a:r>
          </a:p>
          <a:p>
            <a:r>
              <a:rPr lang="es-ES_tradnl" altLang="es-ES" sz="3200">
                <a:latin typeface="Times New Roman" charset="0"/>
              </a:rPr>
              <a:t>Renta  Tributable $ 951.512  / 45.000 = 21,14</a:t>
            </a:r>
          </a:p>
          <a:p>
            <a:r>
              <a:rPr lang="es-ES_tradnl" altLang="es-ES" sz="3200">
                <a:latin typeface="Times New Roman" charset="0"/>
              </a:rPr>
              <a:t>Tramo: 4 %</a:t>
            </a:r>
          </a:p>
          <a:p>
            <a:r>
              <a:rPr lang="es-ES_tradnl" altLang="es-ES" sz="3200">
                <a:latin typeface="Times New Roman" charset="0"/>
              </a:rPr>
              <a:t>Impto = 951.512 * 4 % - 0,54 * 45.000 = 13.760.-</a:t>
            </a:r>
          </a:p>
          <a:p>
            <a:endParaRPr lang="es-ES_tradnl" altLang="es-ES" sz="3200">
              <a:latin typeface="Times New Roman" charset="0"/>
            </a:endParaRPr>
          </a:p>
          <a:p>
            <a:endParaRPr lang="es-ES_tradnl" altLang="es-ES" sz="3200">
              <a:latin typeface="Times New Roman" charset="0"/>
            </a:endParaRPr>
          </a:p>
        </p:txBody>
      </p:sp>
      <p:sp>
        <p:nvSpPr>
          <p:cNvPr id="18435" name="Line 3"/>
          <p:cNvSpPr>
            <a:spLocks noChangeShapeType="1"/>
          </p:cNvSpPr>
          <p:nvPr/>
        </p:nvSpPr>
        <p:spPr bwMode="auto">
          <a:xfrm flipV="1">
            <a:off x="2771775" y="3284538"/>
            <a:ext cx="1943100" cy="0"/>
          </a:xfrm>
          <a:prstGeom prst="line">
            <a:avLst/>
          </a:prstGeom>
          <a:noFill/>
          <a:ln w="3175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Tree>
    <p:extLst>
      <p:ext uri="{BB962C8B-B14F-4D97-AF65-F5344CB8AC3E}">
        <p14:creationId xmlns:p14="http://schemas.microsoft.com/office/powerpoint/2010/main" val="42328354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179388" y="476250"/>
            <a:ext cx="8458200" cy="5632450"/>
          </a:xfrm>
          <a:prstGeom prst="rect">
            <a:avLst/>
          </a:prstGeom>
          <a:gradFill rotWithShape="1">
            <a:gsLst>
              <a:gs pos="0">
                <a:schemeClr val="accent1">
                  <a:alpha val="48000"/>
                </a:schemeClr>
              </a:gs>
              <a:gs pos="100000">
                <a:schemeClr val="accent1">
                  <a:gamma/>
                  <a:shade val="46275"/>
                  <a:invGamma/>
                  <a:alpha val="48000"/>
                </a:schemeClr>
              </a:gs>
            </a:gsLst>
            <a:lin ang="5400000" scaled="1"/>
          </a:gradFill>
          <a:ln>
            <a:noFill/>
          </a:ln>
          <a:effectLst/>
          <a:extLst/>
        </p:spPr>
        <p:txBody>
          <a:bodyPr>
            <a:spAutoFit/>
          </a:bodyPr>
          <a:lstStyle/>
          <a:p>
            <a:pPr>
              <a:defRPr/>
            </a:pPr>
            <a:r>
              <a:rPr lang="es-ES_tradnl" altLang="es-ES" sz="2400" b="1" dirty="0">
                <a:latin typeface="Times New Roman" pitchFamily="18" charset="0"/>
              </a:rPr>
              <a:t>CONTABILIZACION</a:t>
            </a:r>
          </a:p>
          <a:p>
            <a:pPr>
              <a:defRPr/>
            </a:pPr>
            <a:endParaRPr lang="es-ES_tradnl" altLang="es-ES" sz="2400" b="1" dirty="0">
              <a:latin typeface="Times New Roman" pitchFamily="18" charset="0"/>
            </a:endParaRPr>
          </a:p>
          <a:p>
            <a:pPr>
              <a:defRPr/>
            </a:pPr>
            <a:r>
              <a:rPr lang="es-ES_tradnl" altLang="es-ES" sz="2400" b="1" dirty="0">
                <a:latin typeface="Times New Roman" pitchFamily="18" charset="0"/>
              </a:rPr>
              <a:t>                                                     DEBE               HABER</a:t>
            </a:r>
          </a:p>
          <a:p>
            <a:pPr>
              <a:defRPr/>
            </a:pPr>
            <a:r>
              <a:rPr lang="es-ES_tradnl" altLang="es-ES" sz="2400" b="1" dirty="0">
                <a:latin typeface="Times New Roman" pitchFamily="18" charset="0"/>
              </a:rPr>
              <a:t>Sueldos                                        800.000</a:t>
            </a:r>
          </a:p>
          <a:p>
            <a:pPr>
              <a:defRPr/>
            </a:pPr>
            <a:r>
              <a:rPr lang="es-ES_tradnl" altLang="es-ES" sz="2400" b="1" dirty="0">
                <a:latin typeface="Times New Roman" pitchFamily="18" charset="0"/>
              </a:rPr>
              <a:t>Comisiones                                  225.000</a:t>
            </a:r>
          </a:p>
          <a:p>
            <a:pPr>
              <a:defRPr/>
            </a:pPr>
            <a:r>
              <a:rPr lang="es-ES_tradnl" altLang="es-ES" sz="2400" b="1" dirty="0">
                <a:latin typeface="Times New Roman" pitchFamily="18" charset="0"/>
              </a:rPr>
              <a:t>Gratificación                                142.500</a:t>
            </a:r>
          </a:p>
          <a:p>
            <a:pPr>
              <a:defRPr/>
            </a:pPr>
            <a:r>
              <a:rPr lang="es-ES_tradnl" altLang="es-ES" sz="2400" b="1" dirty="0">
                <a:latin typeface="Times New Roman" pitchFamily="18" charset="0"/>
              </a:rPr>
              <a:t>Asignación Movilización                 5.000</a:t>
            </a:r>
          </a:p>
          <a:p>
            <a:pPr>
              <a:defRPr/>
            </a:pPr>
            <a:r>
              <a:rPr lang="es-ES_tradnl" altLang="es-ES" sz="2400" b="1" dirty="0">
                <a:latin typeface="Times New Roman" pitchFamily="18" charset="0"/>
              </a:rPr>
              <a:t>Asignación Colación                      12.500</a:t>
            </a:r>
          </a:p>
          <a:p>
            <a:pPr>
              <a:defRPr/>
            </a:pPr>
            <a:r>
              <a:rPr lang="es-ES_tradnl" altLang="es-ES" sz="2400" b="1" dirty="0">
                <a:latin typeface="Times New Roman" pitchFamily="18" charset="0"/>
              </a:rPr>
              <a:t>Leyes sociales Patronales               10.508</a:t>
            </a:r>
          </a:p>
          <a:p>
            <a:pPr>
              <a:defRPr/>
            </a:pPr>
            <a:endParaRPr lang="es-ES_tradnl" altLang="es-ES" sz="2400" b="1" dirty="0">
              <a:latin typeface="Times New Roman" pitchFamily="18" charset="0"/>
            </a:endParaRPr>
          </a:p>
          <a:p>
            <a:pPr>
              <a:defRPr/>
            </a:pPr>
            <a:r>
              <a:rPr lang="es-ES_tradnl" altLang="es-ES" sz="2400" b="1" dirty="0">
                <a:latin typeface="Times New Roman" pitchFamily="18" charset="0"/>
              </a:rPr>
              <a:t>                 Entidades de Previsión                            226.496                   </a:t>
            </a:r>
          </a:p>
          <a:p>
            <a:pPr>
              <a:defRPr/>
            </a:pPr>
            <a:r>
              <a:rPr lang="es-ES_tradnl" altLang="es-ES" sz="2400" b="1" dirty="0">
                <a:latin typeface="Times New Roman" pitchFamily="18" charset="0"/>
              </a:rPr>
              <a:t>                Anticipo Sueldo                                         500.000     </a:t>
            </a:r>
          </a:p>
          <a:p>
            <a:pPr>
              <a:defRPr/>
            </a:pPr>
            <a:r>
              <a:rPr lang="es-ES_tradnl" altLang="es-ES" sz="2400" b="1" dirty="0">
                <a:latin typeface="Times New Roman" pitchFamily="18" charset="0"/>
              </a:rPr>
              <a:t>                Cuota Sindical                                              10.000 </a:t>
            </a:r>
          </a:p>
          <a:p>
            <a:pPr>
              <a:defRPr/>
            </a:pPr>
            <a:r>
              <a:rPr lang="es-ES_tradnl" altLang="es-ES" sz="2400" b="1" dirty="0">
                <a:latin typeface="Times New Roman" pitchFamily="18" charset="0"/>
              </a:rPr>
              <a:t>                Impuesto Único                                            13.760</a:t>
            </a:r>
          </a:p>
          <a:p>
            <a:pPr>
              <a:defRPr/>
            </a:pPr>
            <a:r>
              <a:rPr lang="es-ES_tradnl" altLang="es-ES" sz="2400" b="1" dirty="0">
                <a:latin typeface="Times New Roman" pitchFamily="18" charset="0"/>
              </a:rPr>
              <a:t>                Remuneraciones por pagar                      445.252</a:t>
            </a:r>
          </a:p>
        </p:txBody>
      </p:sp>
    </p:spTree>
    <p:extLst>
      <p:ext uri="{BB962C8B-B14F-4D97-AF65-F5344CB8AC3E}">
        <p14:creationId xmlns:p14="http://schemas.microsoft.com/office/powerpoint/2010/main" val="17756993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179388" y="476250"/>
            <a:ext cx="8458200" cy="5632450"/>
          </a:xfrm>
          <a:prstGeom prst="rect">
            <a:avLst/>
          </a:prstGeom>
          <a:gradFill rotWithShape="1">
            <a:gsLst>
              <a:gs pos="0">
                <a:schemeClr val="accent1">
                  <a:alpha val="48000"/>
                </a:schemeClr>
              </a:gs>
              <a:gs pos="100000">
                <a:schemeClr val="accent1">
                  <a:gamma/>
                  <a:shade val="46275"/>
                  <a:invGamma/>
                  <a:alpha val="48000"/>
                </a:schemeClr>
              </a:gs>
            </a:gsLst>
            <a:lin ang="5400000" scaled="1"/>
          </a:gradFill>
          <a:ln>
            <a:noFill/>
          </a:ln>
          <a:effectLst/>
          <a:extLst/>
        </p:spPr>
        <p:txBody>
          <a:bodyPr>
            <a:spAutoFit/>
          </a:bodyPr>
          <a:lstStyle/>
          <a:p>
            <a:pPr>
              <a:defRPr/>
            </a:pPr>
            <a:r>
              <a:rPr lang="es-ES_tradnl" altLang="es-ES" sz="2400" b="1" dirty="0">
                <a:latin typeface="Times New Roman" pitchFamily="18" charset="0"/>
              </a:rPr>
              <a:t>CONTABILIZACION</a:t>
            </a:r>
          </a:p>
          <a:p>
            <a:pPr>
              <a:defRPr/>
            </a:pPr>
            <a:endParaRPr lang="es-ES_tradnl" altLang="es-ES" sz="2400" b="1" dirty="0">
              <a:latin typeface="Times New Roman" pitchFamily="18" charset="0"/>
            </a:endParaRPr>
          </a:p>
          <a:p>
            <a:pPr>
              <a:defRPr/>
            </a:pPr>
            <a:r>
              <a:rPr lang="es-ES_tradnl" altLang="es-ES" sz="2400" b="1" dirty="0">
                <a:latin typeface="Times New Roman" pitchFamily="18" charset="0"/>
              </a:rPr>
              <a:t>                                                     DEBE               HABER</a:t>
            </a:r>
          </a:p>
          <a:p>
            <a:pPr>
              <a:defRPr/>
            </a:pPr>
            <a:r>
              <a:rPr lang="es-ES_tradnl" altLang="es-ES" sz="2400" b="1" dirty="0">
                <a:latin typeface="Times New Roman" pitchFamily="18" charset="0"/>
              </a:rPr>
              <a:t>Sueldos                                        800.000</a:t>
            </a:r>
          </a:p>
          <a:p>
            <a:pPr>
              <a:defRPr/>
            </a:pPr>
            <a:r>
              <a:rPr lang="es-ES_tradnl" altLang="es-ES" sz="2400" b="1" dirty="0">
                <a:latin typeface="Times New Roman" pitchFamily="18" charset="0"/>
              </a:rPr>
              <a:t>Comisiones                                  225.000</a:t>
            </a:r>
          </a:p>
          <a:p>
            <a:pPr>
              <a:defRPr/>
            </a:pPr>
            <a:r>
              <a:rPr lang="es-ES_tradnl" altLang="es-ES" sz="2400" b="1" dirty="0">
                <a:latin typeface="Times New Roman" pitchFamily="18" charset="0"/>
              </a:rPr>
              <a:t>Gratificación                                142.500</a:t>
            </a:r>
          </a:p>
          <a:p>
            <a:pPr>
              <a:defRPr/>
            </a:pPr>
            <a:r>
              <a:rPr lang="es-ES_tradnl" altLang="es-ES" sz="2400" b="1" dirty="0">
                <a:latin typeface="Times New Roman" pitchFamily="18" charset="0"/>
              </a:rPr>
              <a:t>Asignación Movilización                 5.000</a:t>
            </a:r>
          </a:p>
          <a:p>
            <a:pPr>
              <a:defRPr/>
            </a:pPr>
            <a:r>
              <a:rPr lang="es-ES_tradnl" altLang="es-ES" sz="2400" b="1" dirty="0">
                <a:latin typeface="Times New Roman" pitchFamily="18" charset="0"/>
              </a:rPr>
              <a:t>Asignación Colación                      12.500</a:t>
            </a:r>
          </a:p>
          <a:p>
            <a:pPr>
              <a:defRPr/>
            </a:pPr>
            <a:r>
              <a:rPr lang="es-ES_tradnl" altLang="es-ES" sz="2400" b="1" dirty="0">
                <a:latin typeface="Times New Roman" pitchFamily="18" charset="0"/>
              </a:rPr>
              <a:t>Leyes sociales Patronales               10.508</a:t>
            </a:r>
          </a:p>
          <a:p>
            <a:pPr>
              <a:defRPr/>
            </a:pPr>
            <a:endParaRPr lang="es-ES_tradnl" altLang="es-ES" sz="2400" b="1" dirty="0">
              <a:latin typeface="Times New Roman" pitchFamily="18" charset="0"/>
            </a:endParaRPr>
          </a:p>
          <a:p>
            <a:pPr>
              <a:defRPr/>
            </a:pPr>
            <a:r>
              <a:rPr lang="es-ES_tradnl" altLang="es-ES" sz="2400" b="1" dirty="0">
                <a:latin typeface="Times New Roman" pitchFamily="18" charset="0"/>
              </a:rPr>
              <a:t>                 Entidades de Previsión                            226.496                   </a:t>
            </a:r>
          </a:p>
          <a:p>
            <a:pPr>
              <a:defRPr/>
            </a:pPr>
            <a:r>
              <a:rPr lang="es-ES_tradnl" altLang="es-ES" sz="2400" b="1" dirty="0">
                <a:latin typeface="Times New Roman" pitchFamily="18" charset="0"/>
              </a:rPr>
              <a:t>                Anticipo Sueldo                                         500.000     </a:t>
            </a:r>
          </a:p>
          <a:p>
            <a:pPr>
              <a:defRPr/>
            </a:pPr>
            <a:r>
              <a:rPr lang="es-ES_tradnl" altLang="es-ES" sz="2400" b="1" dirty="0">
                <a:latin typeface="Times New Roman" pitchFamily="18" charset="0"/>
              </a:rPr>
              <a:t>                Cuota Sindical                                              10.000 </a:t>
            </a:r>
          </a:p>
          <a:p>
            <a:pPr>
              <a:defRPr/>
            </a:pPr>
            <a:r>
              <a:rPr lang="es-ES_tradnl" altLang="es-ES" sz="2400" b="1" dirty="0">
                <a:latin typeface="Times New Roman" pitchFamily="18" charset="0"/>
              </a:rPr>
              <a:t>                Impuesto Único                                            13.760</a:t>
            </a:r>
          </a:p>
          <a:p>
            <a:pPr>
              <a:defRPr/>
            </a:pPr>
            <a:r>
              <a:rPr lang="es-ES_tradnl" altLang="es-ES" sz="2400" b="1" dirty="0">
                <a:latin typeface="Times New Roman" pitchFamily="18" charset="0"/>
              </a:rPr>
              <a:t>                Remuneraciones por pagar                      445.252</a:t>
            </a:r>
          </a:p>
        </p:txBody>
      </p:sp>
    </p:spTree>
    <p:extLst>
      <p:ext uri="{BB962C8B-B14F-4D97-AF65-F5344CB8AC3E}">
        <p14:creationId xmlns:p14="http://schemas.microsoft.com/office/powerpoint/2010/main" val="17756993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2149</TotalTime>
  <Words>7140</Words>
  <Application>Microsoft Office PowerPoint</Application>
  <PresentationFormat>Presentación en pantalla (4:3)</PresentationFormat>
  <Paragraphs>855</Paragraphs>
  <Slides>115</Slides>
  <Notes>1</Notes>
  <HiddenSlides>0</HiddenSlides>
  <MMClips>0</MMClips>
  <ScaleCrop>false</ScaleCrop>
  <HeadingPairs>
    <vt:vector size="4" baseType="variant">
      <vt:variant>
        <vt:lpstr>Tema</vt:lpstr>
      </vt:variant>
      <vt:variant>
        <vt:i4>1</vt:i4>
      </vt:variant>
      <vt:variant>
        <vt:lpstr>Títulos de diapositiva</vt:lpstr>
      </vt:variant>
      <vt:variant>
        <vt:i4>115</vt:i4>
      </vt:variant>
    </vt:vector>
  </HeadingPairs>
  <TitlesOfParts>
    <vt:vector size="116" baseType="lpstr">
      <vt:lpstr>Intermedio</vt:lpstr>
      <vt:lpstr>Unidad TEMATICA cuatro</vt:lpstr>
      <vt:lpstr>Las remuneraciones</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Impuesto Único</vt:lpstr>
      <vt:lpstr>Las Remuneraciones </vt:lpstr>
      <vt:lpstr>Sueldo Tributable</vt:lpstr>
      <vt:lpstr>Sueldo Imponible</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Las Remuneraciones  5.La Contabilización del Pago. </vt:lpstr>
      <vt:lpstr>Las Remuneraciones </vt:lpstr>
      <vt:lpstr>Las Remuneraciones </vt:lpstr>
      <vt:lpstr>Las Remuneraciones </vt:lpstr>
      <vt:lpstr>Las Remuneraciones </vt:lpstr>
      <vt:lpstr>Las Remuneraciones </vt:lpstr>
      <vt:lpstr>Las Remuneraciones </vt:lpstr>
      <vt:lpstr>Las Remuneraciones </vt:lpstr>
      <vt:lpstr>Las Remuneraciones </vt:lpstr>
      <vt:lpstr>Cálculo Hora Extraordinaria</vt:lpstr>
      <vt:lpstr>Ejercicio</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 tematica dos</dc:title>
  <dc:creator>casa</dc:creator>
  <cp:lastModifiedBy>09nrodriguezo@gmail.com</cp:lastModifiedBy>
  <cp:revision>296</cp:revision>
  <dcterms:created xsi:type="dcterms:W3CDTF">2020-01-11T16:23:14Z</dcterms:created>
  <dcterms:modified xsi:type="dcterms:W3CDTF">2021-09-22T00:00:34Z</dcterms:modified>
</cp:coreProperties>
</file>