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jpeg" ContentType="image/jpeg"/>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ppt" ContentType="application/vnd.ms-powerpoint"/>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4" r:id="rId2"/>
    <p:sldId id="279" r:id="rId3"/>
    <p:sldId id="275" r:id="rId4"/>
    <p:sldId id="276" r:id="rId5"/>
    <p:sldId id="256" r:id="rId6"/>
    <p:sldId id="278" r:id="rId7"/>
    <p:sldId id="272" r:id="rId8"/>
    <p:sldId id="268" r:id="rId9"/>
    <p:sldId id="257" r:id="rId10"/>
    <p:sldId id="259" r:id="rId11"/>
    <p:sldId id="263" r:id="rId12"/>
    <p:sldId id="265" r:id="rId13"/>
    <p:sldId id="270" r:id="rId14"/>
    <p:sldId id="267" r:id="rId15"/>
    <p:sldId id="273" r:id="rId16"/>
    <p:sldId id="277" r:id="rId1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620"/>
    <p:restoredTop sz="94660"/>
  </p:normalViewPr>
  <p:slideViewPr>
    <p:cSldViewPr>
      <p:cViewPr>
        <p:scale>
          <a:sx n="70" d="100"/>
          <a:sy n="70" d="100"/>
        </p:scale>
        <p:origin x="-1140"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582BDF5-1DF2-4840-8AA1-5AC06CE77BA6}" type="doc">
      <dgm:prSet loTypeId="urn:microsoft.com/office/officeart/2005/8/layout/chevron1" loCatId="process" qsTypeId="urn:microsoft.com/office/officeart/2005/8/quickstyle/simple1" qsCatId="simple" csTypeId="urn:microsoft.com/office/officeart/2005/8/colors/accent0_3" csCatId="mainScheme" phldr="1"/>
      <dgm:spPr/>
    </dgm:pt>
    <dgm:pt modelId="{CB928F91-A8D8-4E8C-B141-2A2D76D377AE}">
      <dgm:prSet phldrT="[Text]" custT="1"/>
      <dgm:spPr/>
      <dgm:t>
        <a:bodyPr/>
        <a:lstStyle/>
        <a:p>
          <a:r>
            <a:rPr lang="es-CL" sz="1200" dirty="0" smtClean="0"/>
            <a:t>Riesgos o Peligros y sus posibles causas</a:t>
          </a:r>
          <a:endParaRPr lang="es-CL" sz="1200" dirty="0"/>
        </a:p>
      </dgm:t>
    </dgm:pt>
    <dgm:pt modelId="{5849330C-47F3-434A-9096-C19844A573C1}" type="parTrans" cxnId="{06C4D9F8-F272-4600-A500-86AF8D496808}">
      <dgm:prSet/>
      <dgm:spPr/>
      <dgm:t>
        <a:bodyPr/>
        <a:lstStyle/>
        <a:p>
          <a:endParaRPr lang="es-CL" sz="1200"/>
        </a:p>
      </dgm:t>
    </dgm:pt>
    <dgm:pt modelId="{58B495DE-485D-49AB-9746-CBADC0EC0915}" type="sibTrans" cxnId="{06C4D9F8-F272-4600-A500-86AF8D496808}">
      <dgm:prSet/>
      <dgm:spPr/>
      <dgm:t>
        <a:bodyPr/>
        <a:lstStyle/>
        <a:p>
          <a:endParaRPr lang="es-CL" sz="1200"/>
        </a:p>
      </dgm:t>
    </dgm:pt>
    <dgm:pt modelId="{BC046379-D0FA-4AD2-8091-436530BB0DBE}">
      <dgm:prSet phldrT="[Text]" custT="1"/>
      <dgm:spPr/>
      <dgm:t>
        <a:bodyPr/>
        <a:lstStyle/>
        <a:p>
          <a:r>
            <a:rPr lang="es-CL" sz="1200" dirty="0" smtClean="0"/>
            <a:t>Evaluación de dichos peligros</a:t>
          </a:r>
          <a:endParaRPr lang="es-CL" sz="1200" dirty="0"/>
        </a:p>
      </dgm:t>
    </dgm:pt>
    <dgm:pt modelId="{EFDBB8CA-B119-44BE-BFEF-F685C15ED52B}" type="parTrans" cxnId="{AEF59D3F-5B3E-41EC-8ABE-FF3646937A81}">
      <dgm:prSet/>
      <dgm:spPr/>
      <dgm:t>
        <a:bodyPr/>
        <a:lstStyle/>
        <a:p>
          <a:endParaRPr lang="es-CL" sz="1200"/>
        </a:p>
      </dgm:t>
    </dgm:pt>
    <dgm:pt modelId="{D8240720-A798-4ADF-9CF2-B00B2BE22047}" type="sibTrans" cxnId="{AEF59D3F-5B3E-41EC-8ABE-FF3646937A81}">
      <dgm:prSet/>
      <dgm:spPr/>
      <dgm:t>
        <a:bodyPr/>
        <a:lstStyle/>
        <a:p>
          <a:endParaRPr lang="es-CL" sz="1200"/>
        </a:p>
      </dgm:t>
    </dgm:pt>
    <dgm:pt modelId="{62F189C4-A1C2-4600-9F2B-F81BB27BA14C}">
      <dgm:prSet phldrT="[Text]" custT="1"/>
      <dgm:spPr/>
      <dgm:t>
        <a:bodyPr/>
        <a:lstStyle/>
        <a:p>
          <a:r>
            <a:rPr lang="es-CL" sz="1200" dirty="0" smtClean="0"/>
            <a:t>Definición de un control</a:t>
          </a:r>
          <a:endParaRPr lang="es-CL" sz="1200" dirty="0"/>
        </a:p>
      </dgm:t>
    </dgm:pt>
    <dgm:pt modelId="{875A92D8-1D4E-4450-8224-0C6D76EF7BA7}" type="parTrans" cxnId="{8E202038-0A02-43A1-A3F5-5BE26A93AD51}">
      <dgm:prSet/>
      <dgm:spPr/>
      <dgm:t>
        <a:bodyPr/>
        <a:lstStyle/>
        <a:p>
          <a:endParaRPr lang="es-CL" sz="1200"/>
        </a:p>
      </dgm:t>
    </dgm:pt>
    <dgm:pt modelId="{7744139C-BD4A-4C14-9DC2-B81C38F301C9}" type="sibTrans" cxnId="{8E202038-0A02-43A1-A3F5-5BE26A93AD51}">
      <dgm:prSet/>
      <dgm:spPr/>
      <dgm:t>
        <a:bodyPr/>
        <a:lstStyle/>
        <a:p>
          <a:endParaRPr lang="es-CL" sz="1200"/>
        </a:p>
      </dgm:t>
    </dgm:pt>
    <dgm:pt modelId="{1FD2CC49-271C-425E-B064-85AF61BCEDE6}">
      <dgm:prSet custT="1"/>
      <dgm:spPr/>
      <dgm:t>
        <a:bodyPr/>
        <a:lstStyle/>
        <a:p>
          <a:r>
            <a:rPr lang="es-CL" sz="1200" dirty="0" smtClean="0"/>
            <a:t>Implementación de dicho control</a:t>
          </a:r>
          <a:endParaRPr lang="es-CL" sz="1200" dirty="0"/>
        </a:p>
      </dgm:t>
    </dgm:pt>
    <dgm:pt modelId="{38862673-BB74-4D47-9444-0316235BEDA7}" type="parTrans" cxnId="{C9A11A95-3AB6-44D7-94FB-95E60FC577B4}">
      <dgm:prSet/>
      <dgm:spPr/>
      <dgm:t>
        <a:bodyPr/>
        <a:lstStyle/>
        <a:p>
          <a:endParaRPr lang="es-CL" sz="1200"/>
        </a:p>
      </dgm:t>
    </dgm:pt>
    <dgm:pt modelId="{69CE32EB-5730-4D54-9451-71844AF495AD}" type="sibTrans" cxnId="{C9A11A95-3AB6-44D7-94FB-95E60FC577B4}">
      <dgm:prSet/>
      <dgm:spPr/>
      <dgm:t>
        <a:bodyPr/>
        <a:lstStyle/>
        <a:p>
          <a:endParaRPr lang="es-CL" sz="1200"/>
        </a:p>
      </dgm:t>
    </dgm:pt>
    <dgm:pt modelId="{704FAC5C-3E62-4CAB-AF28-D0944DDBAE6E}">
      <dgm:prSet custT="1"/>
      <dgm:spPr/>
      <dgm:t>
        <a:bodyPr/>
        <a:lstStyle/>
        <a:p>
          <a:r>
            <a:rPr lang="es-CL" sz="1200" dirty="0" smtClean="0"/>
            <a:t>Supervisión</a:t>
          </a:r>
          <a:endParaRPr lang="es-CL" sz="1200" dirty="0"/>
        </a:p>
      </dgm:t>
    </dgm:pt>
    <dgm:pt modelId="{EEDAE5B4-FDCC-47F1-87D8-62DC9F83A7DD}" type="parTrans" cxnId="{F6D54022-CF5B-462F-B850-77ADB4192D6B}">
      <dgm:prSet/>
      <dgm:spPr/>
      <dgm:t>
        <a:bodyPr/>
        <a:lstStyle/>
        <a:p>
          <a:endParaRPr lang="es-CL" sz="1200"/>
        </a:p>
      </dgm:t>
    </dgm:pt>
    <dgm:pt modelId="{268C43FE-E9A8-4089-BC00-023C76C6911E}" type="sibTrans" cxnId="{F6D54022-CF5B-462F-B850-77ADB4192D6B}">
      <dgm:prSet/>
      <dgm:spPr/>
      <dgm:t>
        <a:bodyPr/>
        <a:lstStyle/>
        <a:p>
          <a:endParaRPr lang="es-CL" sz="1200"/>
        </a:p>
      </dgm:t>
    </dgm:pt>
    <dgm:pt modelId="{9816AC75-76ED-4734-AE47-FD2142DC66BF}" type="pres">
      <dgm:prSet presAssocID="{2582BDF5-1DF2-4840-8AA1-5AC06CE77BA6}" presName="Name0" presStyleCnt="0">
        <dgm:presLayoutVars>
          <dgm:dir/>
          <dgm:animLvl val="lvl"/>
          <dgm:resizeHandles val="exact"/>
        </dgm:presLayoutVars>
      </dgm:prSet>
      <dgm:spPr/>
    </dgm:pt>
    <dgm:pt modelId="{CF72080E-819F-4AA9-BC1C-C0C732CC3BCF}" type="pres">
      <dgm:prSet presAssocID="{CB928F91-A8D8-4E8C-B141-2A2D76D377AE}" presName="parTxOnly" presStyleLbl="node1" presStyleIdx="0" presStyleCnt="5" custScaleY="130874">
        <dgm:presLayoutVars>
          <dgm:chMax val="0"/>
          <dgm:chPref val="0"/>
          <dgm:bulletEnabled val="1"/>
        </dgm:presLayoutVars>
      </dgm:prSet>
      <dgm:spPr/>
      <dgm:t>
        <a:bodyPr/>
        <a:lstStyle/>
        <a:p>
          <a:endParaRPr lang="es-CL"/>
        </a:p>
      </dgm:t>
    </dgm:pt>
    <dgm:pt modelId="{AD30E43C-5F60-433D-872A-B546DD92DB4D}" type="pres">
      <dgm:prSet presAssocID="{58B495DE-485D-49AB-9746-CBADC0EC0915}" presName="parTxOnlySpace" presStyleCnt="0"/>
      <dgm:spPr/>
    </dgm:pt>
    <dgm:pt modelId="{BF56A9C2-F88F-4A8E-B2DC-F68C284EBDD6}" type="pres">
      <dgm:prSet presAssocID="{BC046379-D0FA-4AD2-8091-436530BB0DBE}" presName="parTxOnly" presStyleLbl="node1" presStyleIdx="1" presStyleCnt="5" custScaleY="130874">
        <dgm:presLayoutVars>
          <dgm:chMax val="0"/>
          <dgm:chPref val="0"/>
          <dgm:bulletEnabled val="1"/>
        </dgm:presLayoutVars>
      </dgm:prSet>
      <dgm:spPr/>
      <dgm:t>
        <a:bodyPr/>
        <a:lstStyle/>
        <a:p>
          <a:endParaRPr lang="es-CL"/>
        </a:p>
      </dgm:t>
    </dgm:pt>
    <dgm:pt modelId="{F16316A7-CAC5-46BF-9D70-489306168161}" type="pres">
      <dgm:prSet presAssocID="{D8240720-A798-4ADF-9CF2-B00B2BE22047}" presName="parTxOnlySpace" presStyleCnt="0"/>
      <dgm:spPr/>
    </dgm:pt>
    <dgm:pt modelId="{FE16B557-4209-4B77-B28C-4B6392DB1AAE}" type="pres">
      <dgm:prSet presAssocID="{62F189C4-A1C2-4600-9F2B-F81BB27BA14C}" presName="parTxOnly" presStyleLbl="node1" presStyleIdx="2" presStyleCnt="5" custScaleY="130874">
        <dgm:presLayoutVars>
          <dgm:chMax val="0"/>
          <dgm:chPref val="0"/>
          <dgm:bulletEnabled val="1"/>
        </dgm:presLayoutVars>
      </dgm:prSet>
      <dgm:spPr/>
      <dgm:t>
        <a:bodyPr/>
        <a:lstStyle/>
        <a:p>
          <a:endParaRPr lang="es-CL"/>
        </a:p>
      </dgm:t>
    </dgm:pt>
    <dgm:pt modelId="{E0442A9F-41DF-4BFB-BC09-F83C020313D4}" type="pres">
      <dgm:prSet presAssocID="{7744139C-BD4A-4C14-9DC2-B81C38F301C9}" presName="parTxOnlySpace" presStyleCnt="0"/>
      <dgm:spPr/>
    </dgm:pt>
    <dgm:pt modelId="{3601BDB6-B3E2-4FC4-9704-33E2B3CAD24D}" type="pres">
      <dgm:prSet presAssocID="{1FD2CC49-271C-425E-B064-85AF61BCEDE6}" presName="parTxOnly" presStyleLbl="node1" presStyleIdx="3" presStyleCnt="5" custScaleY="130874">
        <dgm:presLayoutVars>
          <dgm:chMax val="0"/>
          <dgm:chPref val="0"/>
          <dgm:bulletEnabled val="1"/>
        </dgm:presLayoutVars>
      </dgm:prSet>
      <dgm:spPr/>
      <dgm:t>
        <a:bodyPr/>
        <a:lstStyle/>
        <a:p>
          <a:endParaRPr lang="es-CL"/>
        </a:p>
      </dgm:t>
    </dgm:pt>
    <dgm:pt modelId="{2E1489A6-5E01-4D47-BC48-866A532F4BA7}" type="pres">
      <dgm:prSet presAssocID="{69CE32EB-5730-4D54-9451-71844AF495AD}" presName="parTxOnlySpace" presStyleCnt="0"/>
      <dgm:spPr/>
    </dgm:pt>
    <dgm:pt modelId="{3B281032-9BAF-4ADB-9CC7-3DE0270F9BF1}" type="pres">
      <dgm:prSet presAssocID="{704FAC5C-3E62-4CAB-AF28-D0944DDBAE6E}" presName="parTxOnly" presStyleLbl="node1" presStyleIdx="4" presStyleCnt="5" custScaleY="130874">
        <dgm:presLayoutVars>
          <dgm:chMax val="0"/>
          <dgm:chPref val="0"/>
          <dgm:bulletEnabled val="1"/>
        </dgm:presLayoutVars>
      </dgm:prSet>
      <dgm:spPr/>
      <dgm:t>
        <a:bodyPr/>
        <a:lstStyle/>
        <a:p>
          <a:endParaRPr lang="es-CL"/>
        </a:p>
      </dgm:t>
    </dgm:pt>
  </dgm:ptLst>
  <dgm:cxnLst>
    <dgm:cxn modelId="{6FE1EF40-D41C-4E4F-8E2A-4FEC8CB19699}" type="presOf" srcId="{62F189C4-A1C2-4600-9F2B-F81BB27BA14C}" destId="{FE16B557-4209-4B77-B28C-4B6392DB1AAE}" srcOrd="0" destOrd="0" presId="urn:microsoft.com/office/officeart/2005/8/layout/chevron1"/>
    <dgm:cxn modelId="{AEF59D3F-5B3E-41EC-8ABE-FF3646937A81}" srcId="{2582BDF5-1DF2-4840-8AA1-5AC06CE77BA6}" destId="{BC046379-D0FA-4AD2-8091-436530BB0DBE}" srcOrd="1" destOrd="0" parTransId="{EFDBB8CA-B119-44BE-BFEF-F685C15ED52B}" sibTransId="{D8240720-A798-4ADF-9CF2-B00B2BE22047}"/>
    <dgm:cxn modelId="{D370DFCA-3050-46FE-B23D-2ECAF3567686}" type="presOf" srcId="{BC046379-D0FA-4AD2-8091-436530BB0DBE}" destId="{BF56A9C2-F88F-4A8E-B2DC-F68C284EBDD6}" srcOrd="0" destOrd="0" presId="urn:microsoft.com/office/officeart/2005/8/layout/chevron1"/>
    <dgm:cxn modelId="{42613D48-0C7D-4AA3-A24D-0D8E24E8835B}" type="presOf" srcId="{704FAC5C-3E62-4CAB-AF28-D0944DDBAE6E}" destId="{3B281032-9BAF-4ADB-9CC7-3DE0270F9BF1}" srcOrd="0" destOrd="0" presId="urn:microsoft.com/office/officeart/2005/8/layout/chevron1"/>
    <dgm:cxn modelId="{04FDEDCD-51E4-45C3-B39E-BA595049ADC6}" type="presOf" srcId="{CB928F91-A8D8-4E8C-B141-2A2D76D377AE}" destId="{CF72080E-819F-4AA9-BC1C-C0C732CC3BCF}" srcOrd="0" destOrd="0" presId="urn:microsoft.com/office/officeart/2005/8/layout/chevron1"/>
    <dgm:cxn modelId="{ACC51688-08CC-4B43-A4B9-8DC399331A57}" type="presOf" srcId="{2582BDF5-1DF2-4840-8AA1-5AC06CE77BA6}" destId="{9816AC75-76ED-4734-AE47-FD2142DC66BF}" srcOrd="0" destOrd="0" presId="urn:microsoft.com/office/officeart/2005/8/layout/chevron1"/>
    <dgm:cxn modelId="{0D8289E2-0258-49ED-B28E-1D45013AAE9B}" type="presOf" srcId="{1FD2CC49-271C-425E-B064-85AF61BCEDE6}" destId="{3601BDB6-B3E2-4FC4-9704-33E2B3CAD24D}" srcOrd="0" destOrd="0" presId="urn:microsoft.com/office/officeart/2005/8/layout/chevron1"/>
    <dgm:cxn modelId="{C9A11A95-3AB6-44D7-94FB-95E60FC577B4}" srcId="{2582BDF5-1DF2-4840-8AA1-5AC06CE77BA6}" destId="{1FD2CC49-271C-425E-B064-85AF61BCEDE6}" srcOrd="3" destOrd="0" parTransId="{38862673-BB74-4D47-9444-0316235BEDA7}" sibTransId="{69CE32EB-5730-4D54-9451-71844AF495AD}"/>
    <dgm:cxn modelId="{06C4D9F8-F272-4600-A500-86AF8D496808}" srcId="{2582BDF5-1DF2-4840-8AA1-5AC06CE77BA6}" destId="{CB928F91-A8D8-4E8C-B141-2A2D76D377AE}" srcOrd="0" destOrd="0" parTransId="{5849330C-47F3-434A-9096-C19844A573C1}" sibTransId="{58B495DE-485D-49AB-9746-CBADC0EC0915}"/>
    <dgm:cxn modelId="{8E202038-0A02-43A1-A3F5-5BE26A93AD51}" srcId="{2582BDF5-1DF2-4840-8AA1-5AC06CE77BA6}" destId="{62F189C4-A1C2-4600-9F2B-F81BB27BA14C}" srcOrd="2" destOrd="0" parTransId="{875A92D8-1D4E-4450-8224-0C6D76EF7BA7}" sibTransId="{7744139C-BD4A-4C14-9DC2-B81C38F301C9}"/>
    <dgm:cxn modelId="{F6D54022-CF5B-462F-B850-77ADB4192D6B}" srcId="{2582BDF5-1DF2-4840-8AA1-5AC06CE77BA6}" destId="{704FAC5C-3E62-4CAB-AF28-D0944DDBAE6E}" srcOrd="4" destOrd="0" parTransId="{EEDAE5B4-FDCC-47F1-87D8-62DC9F83A7DD}" sibTransId="{268C43FE-E9A8-4089-BC00-023C76C6911E}"/>
    <dgm:cxn modelId="{798E0393-7B0B-4054-A3EF-5525574D131D}" type="presParOf" srcId="{9816AC75-76ED-4734-AE47-FD2142DC66BF}" destId="{CF72080E-819F-4AA9-BC1C-C0C732CC3BCF}" srcOrd="0" destOrd="0" presId="urn:microsoft.com/office/officeart/2005/8/layout/chevron1"/>
    <dgm:cxn modelId="{84CB0077-219D-42CE-9256-8AE5C712BC45}" type="presParOf" srcId="{9816AC75-76ED-4734-AE47-FD2142DC66BF}" destId="{AD30E43C-5F60-433D-872A-B546DD92DB4D}" srcOrd="1" destOrd="0" presId="urn:microsoft.com/office/officeart/2005/8/layout/chevron1"/>
    <dgm:cxn modelId="{323BBBB1-D642-49C5-87F6-AD4B93F2827A}" type="presParOf" srcId="{9816AC75-76ED-4734-AE47-FD2142DC66BF}" destId="{BF56A9C2-F88F-4A8E-B2DC-F68C284EBDD6}" srcOrd="2" destOrd="0" presId="urn:microsoft.com/office/officeart/2005/8/layout/chevron1"/>
    <dgm:cxn modelId="{4DEFDB72-15E2-4FFC-A6D0-5171869BE67C}" type="presParOf" srcId="{9816AC75-76ED-4734-AE47-FD2142DC66BF}" destId="{F16316A7-CAC5-46BF-9D70-489306168161}" srcOrd="3" destOrd="0" presId="urn:microsoft.com/office/officeart/2005/8/layout/chevron1"/>
    <dgm:cxn modelId="{7B790C36-7253-4C2B-888B-560299B55D64}" type="presParOf" srcId="{9816AC75-76ED-4734-AE47-FD2142DC66BF}" destId="{FE16B557-4209-4B77-B28C-4B6392DB1AAE}" srcOrd="4" destOrd="0" presId="urn:microsoft.com/office/officeart/2005/8/layout/chevron1"/>
    <dgm:cxn modelId="{78B4C0B4-6E75-4023-A2EC-D61C01722BB4}" type="presParOf" srcId="{9816AC75-76ED-4734-AE47-FD2142DC66BF}" destId="{E0442A9F-41DF-4BFB-BC09-F83C020313D4}" srcOrd="5" destOrd="0" presId="urn:microsoft.com/office/officeart/2005/8/layout/chevron1"/>
    <dgm:cxn modelId="{58960627-6F8F-4379-99B4-C2438B970A0B}" type="presParOf" srcId="{9816AC75-76ED-4734-AE47-FD2142DC66BF}" destId="{3601BDB6-B3E2-4FC4-9704-33E2B3CAD24D}" srcOrd="6" destOrd="0" presId="urn:microsoft.com/office/officeart/2005/8/layout/chevron1"/>
    <dgm:cxn modelId="{6F632C1C-518F-4252-8E3A-1D86304872A6}" type="presParOf" srcId="{9816AC75-76ED-4734-AE47-FD2142DC66BF}" destId="{2E1489A6-5E01-4D47-BC48-866A532F4BA7}" srcOrd="7" destOrd="0" presId="urn:microsoft.com/office/officeart/2005/8/layout/chevron1"/>
    <dgm:cxn modelId="{369811A8-DA49-49FD-804C-FDC76C7CA1B7}" type="presParOf" srcId="{9816AC75-76ED-4734-AE47-FD2142DC66BF}" destId="{3B281032-9BAF-4ADB-9CC7-3DE0270F9BF1}" srcOrd="8" destOrd="0" presId="urn:microsoft.com/office/officeart/2005/8/layout/chevron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F72080E-819F-4AA9-BC1C-C0C732CC3BCF}">
      <dsp:nvSpPr>
        <dsp:cNvPr id="0" name=""/>
        <dsp:cNvSpPr/>
      </dsp:nvSpPr>
      <dsp:spPr>
        <a:xfrm>
          <a:off x="2109" y="408653"/>
          <a:ext cx="1877552" cy="982891"/>
        </a:xfrm>
        <a:prstGeom prst="chevron">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006" tIns="16002" rIns="16002" bIns="16002" numCol="1" spcCol="1270" anchor="ctr" anchorCtr="0">
          <a:noAutofit/>
        </a:bodyPr>
        <a:lstStyle/>
        <a:p>
          <a:pPr lvl="0" algn="ctr" defTabSz="533400">
            <a:lnSpc>
              <a:spcPct val="90000"/>
            </a:lnSpc>
            <a:spcBef>
              <a:spcPct val="0"/>
            </a:spcBef>
            <a:spcAft>
              <a:spcPct val="35000"/>
            </a:spcAft>
          </a:pPr>
          <a:r>
            <a:rPr lang="es-CL" sz="1200" kern="1200" dirty="0" smtClean="0"/>
            <a:t>Riesgos o Peligros y sus posibles causas</a:t>
          </a:r>
          <a:endParaRPr lang="es-CL" sz="1200" kern="1200" dirty="0"/>
        </a:p>
      </dsp:txBody>
      <dsp:txXfrm>
        <a:off x="2109" y="408653"/>
        <a:ext cx="1877552" cy="982891"/>
      </dsp:txXfrm>
    </dsp:sp>
    <dsp:sp modelId="{BF56A9C2-F88F-4A8E-B2DC-F68C284EBDD6}">
      <dsp:nvSpPr>
        <dsp:cNvPr id="0" name=""/>
        <dsp:cNvSpPr/>
      </dsp:nvSpPr>
      <dsp:spPr>
        <a:xfrm>
          <a:off x="1691906" y="408653"/>
          <a:ext cx="1877552" cy="982891"/>
        </a:xfrm>
        <a:prstGeom prst="chevron">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006" tIns="16002" rIns="16002" bIns="16002" numCol="1" spcCol="1270" anchor="ctr" anchorCtr="0">
          <a:noAutofit/>
        </a:bodyPr>
        <a:lstStyle/>
        <a:p>
          <a:pPr lvl="0" algn="ctr" defTabSz="533400">
            <a:lnSpc>
              <a:spcPct val="90000"/>
            </a:lnSpc>
            <a:spcBef>
              <a:spcPct val="0"/>
            </a:spcBef>
            <a:spcAft>
              <a:spcPct val="35000"/>
            </a:spcAft>
          </a:pPr>
          <a:r>
            <a:rPr lang="es-CL" sz="1200" kern="1200" dirty="0" smtClean="0"/>
            <a:t>Evaluación de dichos peligros</a:t>
          </a:r>
          <a:endParaRPr lang="es-CL" sz="1200" kern="1200" dirty="0"/>
        </a:p>
      </dsp:txBody>
      <dsp:txXfrm>
        <a:off x="1691906" y="408653"/>
        <a:ext cx="1877552" cy="982891"/>
      </dsp:txXfrm>
    </dsp:sp>
    <dsp:sp modelId="{FE16B557-4209-4B77-B28C-4B6392DB1AAE}">
      <dsp:nvSpPr>
        <dsp:cNvPr id="0" name=""/>
        <dsp:cNvSpPr/>
      </dsp:nvSpPr>
      <dsp:spPr>
        <a:xfrm>
          <a:off x="3381703" y="408653"/>
          <a:ext cx="1877552" cy="982891"/>
        </a:xfrm>
        <a:prstGeom prst="chevron">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006" tIns="16002" rIns="16002" bIns="16002" numCol="1" spcCol="1270" anchor="ctr" anchorCtr="0">
          <a:noAutofit/>
        </a:bodyPr>
        <a:lstStyle/>
        <a:p>
          <a:pPr lvl="0" algn="ctr" defTabSz="533400">
            <a:lnSpc>
              <a:spcPct val="90000"/>
            </a:lnSpc>
            <a:spcBef>
              <a:spcPct val="0"/>
            </a:spcBef>
            <a:spcAft>
              <a:spcPct val="35000"/>
            </a:spcAft>
          </a:pPr>
          <a:r>
            <a:rPr lang="es-CL" sz="1200" kern="1200" dirty="0" smtClean="0"/>
            <a:t>Definición de un control</a:t>
          </a:r>
          <a:endParaRPr lang="es-CL" sz="1200" kern="1200" dirty="0"/>
        </a:p>
      </dsp:txBody>
      <dsp:txXfrm>
        <a:off x="3381703" y="408653"/>
        <a:ext cx="1877552" cy="982891"/>
      </dsp:txXfrm>
    </dsp:sp>
    <dsp:sp modelId="{3601BDB6-B3E2-4FC4-9704-33E2B3CAD24D}">
      <dsp:nvSpPr>
        <dsp:cNvPr id="0" name=""/>
        <dsp:cNvSpPr/>
      </dsp:nvSpPr>
      <dsp:spPr>
        <a:xfrm>
          <a:off x="5071500" y="408653"/>
          <a:ext cx="1877552" cy="982891"/>
        </a:xfrm>
        <a:prstGeom prst="chevron">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006" tIns="16002" rIns="16002" bIns="16002" numCol="1" spcCol="1270" anchor="ctr" anchorCtr="0">
          <a:noAutofit/>
        </a:bodyPr>
        <a:lstStyle/>
        <a:p>
          <a:pPr lvl="0" algn="ctr" defTabSz="533400">
            <a:lnSpc>
              <a:spcPct val="90000"/>
            </a:lnSpc>
            <a:spcBef>
              <a:spcPct val="0"/>
            </a:spcBef>
            <a:spcAft>
              <a:spcPct val="35000"/>
            </a:spcAft>
          </a:pPr>
          <a:r>
            <a:rPr lang="es-CL" sz="1200" kern="1200" dirty="0" smtClean="0"/>
            <a:t>Implementación de dicho control</a:t>
          </a:r>
          <a:endParaRPr lang="es-CL" sz="1200" kern="1200" dirty="0"/>
        </a:p>
      </dsp:txBody>
      <dsp:txXfrm>
        <a:off x="5071500" y="408653"/>
        <a:ext cx="1877552" cy="982891"/>
      </dsp:txXfrm>
    </dsp:sp>
    <dsp:sp modelId="{3B281032-9BAF-4ADB-9CC7-3DE0270F9BF1}">
      <dsp:nvSpPr>
        <dsp:cNvPr id="0" name=""/>
        <dsp:cNvSpPr/>
      </dsp:nvSpPr>
      <dsp:spPr>
        <a:xfrm>
          <a:off x="6761298" y="408653"/>
          <a:ext cx="1877552" cy="982891"/>
        </a:xfrm>
        <a:prstGeom prst="chevron">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006" tIns="16002" rIns="16002" bIns="16002" numCol="1" spcCol="1270" anchor="ctr" anchorCtr="0">
          <a:noAutofit/>
        </a:bodyPr>
        <a:lstStyle/>
        <a:p>
          <a:pPr lvl="0" algn="ctr" defTabSz="533400">
            <a:lnSpc>
              <a:spcPct val="90000"/>
            </a:lnSpc>
            <a:spcBef>
              <a:spcPct val="0"/>
            </a:spcBef>
            <a:spcAft>
              <a:spcPct val="35000"/>
            </a:spcAft>
          </a:pPr>
          <a:r>
            <a:rPr lang="es-CL" sz="1200" kern="1200" dirty="0" smtClean="0"/>
            <a:t>Supervisión</a:t>
          </a:r>
          <a:endParaRPr lang="es-CL" sz="1200" kern="1200" dirty="0"/>
        </a:p>
      </dsp:txBody>
      <dsp:txXfrm>
        <a:off x="6761298" y="408653"/>
        <a:ext cx="1877552" cy="982891"/>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03/05/2021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03/05/2021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03/05/2021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pPr/>
              <a:t>03/05/2021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pPr/>
              <a:t>03/05/2021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pPr/>
              <a:t>03/05/2021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03/05/2021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03/05/2021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03/05/2021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03/05/2021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03/05/2021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pPr/>
              <a:t>03/05/2021</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Presentaci_n_de_Microsoft_Office_PowerPoint_97-20031.ppt"/><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539552" y="404664"/>
          <a:ext cx="8317114" cy="6237114"/>
        </p:xfrm>
        <a:graphic>
          <a:graphicData uri="http://schemas.openxmlformats.org/presentationml/2006/ole">
            <p:oleObj spid="_x0000_s2050" name="Presentación" r:id="rId3" imgW="4570541" imgH="3427323" progId="PowerPoint.Show.8">
              <p:embed/>
            </p:oleObj>
          </a:graphicData>
        </a:graphic>
      </p:graphicFrame>
      <p:sp>
        <p:nvSpPr>
          <p:cNvPr id="3" name="2 CuadroTexto"/>
          <p:cNvSpPr txBox="1"/>
          <p:nvPr/>
        </p:nvSpPr>
        <p:spPr>
          <a:xfrm>
            <a:off x="5148064" y="5373216"/>
            <a:ext cx="2299284" cy="369332"/>
          </a:xfrm>
          <a:prstGeom prst="rect">
            <a:avLst/>
          </a:prstGeom>
          <a:noFill/>
        </p:spPr>
        <p:txBody>
          <a:bodyPr wrap="none" rtlCol="0">
            <a:spAutoFit/>
          </a:bodyPr>
          <a:lstStyle/>
          <a:p>
            <a:r>
              <a:rPr lang="es-MX" dirty="0" smtClean="0"/>
              <a:t>Rodrigo Donoso Flores</a:t>
            </a:r>
            <a:endParaRPr lang="es-MX"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467544" y="1916832"/>
            <a:ext cx="7547387" cy="2554545"/>
          </a:xfrm>
          <a:prstGeom prst="rect">
            <a:avLst/>
          </a:prstGeom>
          <a:noFill/>
        </p:spPr>
        <p:txBody>
          <a:bodyPr wrap="square" rtlCol="0">
            <a:spAutoFit/>
          </a:bodyPr>
          <a:lstStyle/>
          <a:p>
            <a:pPr algn="ctr"/>
            <a:r>
              <a:rPr lang="es-MX" sz="3200" dirty="0" smtClean="0"/>
              <a:t>SEGÚN LAS EXPERIENCIAS DE OTRAS MARINAS EN OPERACIONES DE COMBATE</a:t>
            </a:r>
          </a:p>
          <a:p>
            <a:pPr algn="ctr"/>
            <a:r>
              <a:rPr lang="es-MX" sz="3200" dirty="0" smtClean="0"/>
              <a:t>LA MAYOR PARTE DE LAS BAJAS RESULTAN DE INCIDENTES DE SEGURIDAD  Y NO DE LA ACCIÓN DIRECTA DEL ENEMIGO. </a:t>
            </a:r>
            <a:endParaRPr lang="es-MX" sz="3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fecha"/>
          <p:cNvSpPr>
            <a:spLocks noGrp="1"/>
          </p:cNvSpPr>
          <p:nvPr>
            <p:ph type="dt" sz="quarter" idx="10"/>
          </p:nvPr>
        </p:nvSpPr>
        <p:spPr/>
        <p:txBody>
          <a:bodyPr/>
          <a:lstStyle/>
          <a:p>
            <a:pPr>
              <a:defRPr/>
            </a:pPr>
            <a:fld id="{F4BE6981-55F6-45BE-B3FA-C97CB0D12814}" type="datetime1">
              <a:rPr lang="es-ES"/>
              <a:pPr>
                <a:defRPr/>
              </a:pPr>
              <a:t>03/05/2021</a:t>
            </a:fld>
            <a:endParaRPr lang="es-ES"/>
          </a:p>
        </p:txBody>
      </p:sp>
      <p:sp>
        <p:nvSpPr>
          <p:cNvPr id="5" name="4 Marcador de número de diapositiva"/>
          <p:cNvSpPr>
            <a:spLocks noGrp="1"/>
          </p:cNvSpPr>
          <p:nvPr>
            <p:ph type="sldNum" sz="quarter" idx="12"/>
          </p:nvPr>
        </p:nvSpPr>
        <p:spPr/>
        <p:txBody>
          <a:bodyPr/>
          <a:lstStyle/>
          <a:p>
            <a:pPr>
              <a:defRPr/>
            </a:pPr>
            <a:fld id="{E5F638F8-8F0B-43A1-AC2E-2CF80417520B}" type="slidenum">
              <a:rPr lang="es-ES"/>
              <a:pPr>
                <a:defRPr/>
              </a:pPr>
              <a:t>3</a:t>
            </a:fld>
            <a:endParaRPr lang="es-ES"/>
          </a:p>
        </p:txBody>
      </p:sp>
      <p:sp>
        <p:nvSpPr>
          <p:cNvPr id="3076" name="5 CuadroTexto"/>
          <p:cNvSpPr txBox="1">
            <a:spLocks noChangeArrowheads="1"/>
          </p:cNvSpPr>
          <p:nvPr/>
        </p:nvSpPr>
        <p:spPr bwMode="auto">
          <a:xfrm>
            <a:off x="500063" y="357188"/>
            <a:ext cx="8072437" cy="6462712"/>
          </a:xfrm>
          <a:prstGeom prst="rect">
            <a:avLst/>
          </a:prstGeom>
          <a:noFill/>
          <a:ln w="9525">
            <a:noFill/>
            <a:miter lim="800000"/>
            <a:headEnd/>
            <a:tailEnd/>
          </a:ln>
        </p:spPr>
        <p:txBody>
          <a:bodyPr>
            <a:spAutoFit/>
          </a:bodyPr>
          <a:lstStyle/>
          <a:p>
            <a:pPr algn="just">
              <a:defRPr/>
            </a:pPr>
            <a:r>
              <a:rPr lang="es-ES" dirty="0">
                <a:latin typeface="Calibri" pitchFamily="34" charset="0"/>
              </a:rPr>
              <a:t>INFORMACIONES: </a:t>
            </a:r>
          </a:p>
          <a:p>
            <a:pPr algn="just">
              <a:defRPr/>
            </a:pPr>
            <a:r>
              <a:rPr lang="es-ES" dirty="0"/>
              <a:t> </a:t>
            </a:r>
          </a:p>
          <a:p>
            <a:pPr algn="just">
              <a:defRPr/>
            </a:pPr>
            <a:r>
              <a:rPr lang="es-ES" dirty="0">
                <a:latin typeface="+mj-lt"/>
              </a:rPr>
              <a:t>Incertidumbre y riesgo son parte inherente en la naturaleza de una acción militar. El éxito se basa en la voluntad de sopesar el riesgo versus la oportunidad, incluso al tomar acciones audaces y decisivas necesarias para obtener la victoria en combate. </a:t>
            </a:r>
          </a:p>
          <a:p>
            <a:pPr algn="just">
              <a:defRPr/>
            </a:pPr>
            <a:endParaRPr lang="es-ES" dirty="0">
              <a:latin typeface="+mj-lt"/>
            </a:endParaRPr>
          </a:p>
          <a:p>
            <a:pPr algn="just">
              <a:defRPr/>
            </a:pPr>
            <a:r>
              <a:rPr lang="es-ES" dirty="0">
                <a:latin typeface="+mj-lt"/>
              </a:rPr>
              <a:t>Al mismo tiempo, el Comandante tiene la responsabilidad de preservar a su personal y material, y aceptar sólo el nivel de riesgo necesario que le permita, en base al escenario que esté enfrentando (tiempo de paz, crisis o guerra), balancear los efectos de este riesgo respecto al cumplimiento de las tareas asignadas y la misión encomendada. </a:t>
            </a:r>
          </a:p>
          <a:p>
            <a:pPr algn="just">
              <a:defRPr/>
            </a:pPr>
            <a:r>
              <a:rPr lang="es-ES" dirty="0">
                <a:latin typeface="Calibri" pitchFamily="34" charset="0"/>
              </a:rPr>
              <a:t> </a:t>
            </a:r>
          </a:p>
          <a:p>
            <a:pPr algn="just">
              <a:defRPr/>
            </a:pPr>
            <a:r>
              <a:rPr lang="es-ES" dirty="0">
                <a:latin typeface="Calibri" pitchFamily="34" charset="0"/>
              </a:rPr>
              <a:t>El Manejo de Riesgo Operacional (MRO) es un proceso racional previo a la ejecución de una actividad profesional, que tiene como objetivo </a:t>
            </a:r>
            <a:r>
              <a:rPr lang="es-ES" b="1" dirty="0">
                <a:latin typeface="Calibri" pitchFamily="34" charset="0"/>
              </a:rPr>
              <a:t>determinar y minimizar los riesgos</a:t>
            </a:r>
            <a:r>
              <a:rPr lang="es-ES" dirty="0">
                <a:latin typeface="Calibri" pitchFamily="34" charset="0"/>
              </a:rPr>
              <a:t> a los que se verá enfrentado el personal y material involucrado en dicha operación. En este sentido, considera medidas de control (mitigación) y de preparación que permitan bajar el riesgo a un nivel “aceptable”, y en caso de no ser posible, advertir oportunamente al mando de las consecuencias correspondientes de dicha actividad.  </a:t>
            </a:r>
          </a:p>
          <a:p>
            <a:pPr>
              <a:defRPr/>
            </a:pPr>
            <a:endParaRPr lang="es-ES" dirty="0"/>
          </a:p>
          <a:p>
            <a:pPr>
              <a:defRPr/>
            </a:pPr>
            <a:r>
              <a:rPr lang="es-ES" dirty="0">
                <a:latin typeface="+mj-lt"/>
              </a:rPr>
              <a:t> MRO es un método para identificar peligros, evaluar sus riesgos e implementar controles para reducirlos. </a:t>
            </a:r>
          </a:p>
          <a:p>
            <a:pPr algn="just">
              <a:defRPr/>
            </a:pPr>
            <a:r>
              <a:rPr lang="es-ES" dirty="0">
                <a:latin typeface="Calibri" pitchFamily="34" charset="0"/>
              </a:rPr>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fecha"/>
          <p:cNvSpPr>
            <a:spLocks noGrp="1"/>
          </p:cNvSpPr>
          <p:nvPr>
            <p:ph type="dt" sz="quarter" idx="10"/>
          </p:nvPr>
        </p:nvSpPr>
        <p:spPr/>
        <p:txBody>
          <a:bodyPr/>
          <a:lstStyle/>
          <a:p>
            <a:pPr>
              <a:defRPr/>
            </a:pPr>
            <a:fld id="{F4BE6981-55F6-45BE-B3FA-C97CB0D12814}" type="datetime1">
              <a:rPr lang="es-ES"/>
              <a:pPr>
                <a:defRPr/>
              </a:pPr>
              <a:t>03/05/2021</a:t>
            </a:fld>
            <a:endParaRPr lang="es-ES"/>
          </a:p>
        </p:txBody>
      </p:sp>
      <p:sp>
        <p:nvSpPr>
          <p:cNvPr id="5" name="4 Marcador de número de diapositiva"/>
          <p:cNvSpPr>
            <a:spLocks noGrp="1"/>
          </p:cNvSpPr>
          <p:nvPr>
            <p:ph type="sldNum" sz="quarter" idx="12"/>
          </p:nvPr>
        </p:nvSpPr>
        <p:spPr/>
        <p:txBody>
          <a:bodyPr/>
          <a:lstStyle/>
          <a:p>
            <a:pPr>
              <a:defRPr/>
            </a:pPr>
            <a:fld id="{CC9D0A2B-3BF5-487A-A475-4951FA66A4DD}" type="slidenum">
              <a:rPr lang="es-ES"/>
              <a:pPr>
                <a:defRPr/>
              </a:pPr>
              <a:t>4</a:t>
            </a:fld>
            <a:endParaRPr lang="es-ES"/>
          </a:p>
        </p:txBody>
      </p:sp>
      <p:sp>
        <p:nvSpPr>
          <p:cNvPr id="3076" name="5 CuadroTexto"/>
          <p:cNvSpPr txBox="1">
            <a:spLocks noChangeArrowheads="1"/>
          </p:cNvSpPr>
          <p:nvPr/>
        </p:nvSpPr>
        <p:spPr bwMode="auto">
          <a:xfrm>
            <a:off x="500063" y="357188"/>
            <a:ext cx="8072437" cy="5908675"/>
          </a:xfrm>
          <a:prstGeom prst="rect">
            <a:avLst/>
          </a:prstGeom>
          <a:noFill/>
          <a:ln w="9525">
            <a:noFill/>
            <a:miter lim="800000"/>
            <a:headEnd/>
            <a:tailEnd/>
          </a:ln>
        </p:spPr>
        <p:txBody>
          <a:bodyPr>
            <a:spAutoFit/>
          </a:bodyPr>
          <a:lstStyle/>
          <a:p>
            <a:pPr algn="just">
              <a:defRPr/>
            </a:pPr>
            <a:r>
              <a:rPr lang="es-ES" b="1" dirty="0">
                <a:latin typeface="+mj-lt"/>
              </a:rPr>
              <a:t>Principios del MRO </a:t>
            </a:r>
          </a:p>
          <a:p>
            <a:pPr algn="just">
              <a:defRPr/>
            </a:pPr>
            <a:r>
              <a:rPr lang="es-ES" dirty="0">
                <a:latin typeface="+mj-lt"/>
              </a:rPr>
              <a:t>1.- </a:t>
            </a:r>
            <a:r>
              <a:rPr lang="es-ES" b="1" dirty="0">
                <a:latin typeface="+mj-lt"/>
              </a:rPr>
              <a:t>Aceptar el riesgo cuando el beneficio sobrepasa los costos:</a:t>
            </a:r>
            <a:endParaRPr lang="es-ES" dirty="0">
              <a:latin typeface="+mj-lt"/>
            </a:endParaRPr>
          </a:p>
          <a:p>
            <a:pPr algn="just">
              <a:defRPr/>
            </a:pPr>
            <a:r>
              <a:rPr lang="es-ES" dirty="0">
                <a:latin typeface="+mj-lt"/>
              </a:rPr>
              <a:t>Generalmente, mientras mayor sea el beneficio potencial mayor será el riesgo a aceptar. Es un proceso subjetivo. El propósito de MRO no es eliminar ese riesgo inherente, sino manejarlo para que la operación sea exitosa con el mínimo de pérdidas o daños en su personal y material. </a:t>
            </a:r>
          </a:p>
          <a:p>
            <a:pPr algn="just">
              <a:defRPr/>
            </a:pPr>
            <a:r>
              <a:rPr lang="es-ES" dirty="0">
                <a:latin typeface="+mj-lt"/>
              </a:rPr>
              <a:t>2.- </a:t>
            </a:r>
            <a:r>
              <a:rPr lang="es-ES" b="1" dirty="0">
                <a:latin typeface="+mj-lt"/>
              </a:rPr>
              <a:t>No aceptar riesgos innecesarios: </a:t>
            </a:r>
          </a:p>
          <a:p>
            <a:pPr algn="just">
              <a:defRPr/>
            </a:pPr>
            <a:r>
              <a:rPr lang="es-ES" dirty="0">
                <a:latin typeface="+mj-lt"/>
              </a:rPr>
              <a:t>La aceptación del riesgo no es sinónimo de voluntad imprudente. Sólo se deben aceptar los riesgos necesarios para el cumplimiento de la misión/tarea.  </a:t>
            </a:r>
          </a:p>
          <a:p>
            <a:pPr algn="just">
              <a:defRPr/>
            </a:pPr>
            <a:r>
              <a:rPr lang="es-ES" dirty="0">
                <a:latin typeface="+mj-lt"/>
              </a:rPr>
              <a:t>3.- </a:t>
            </a:r>
            <a:r>
              <a:rPr lang="es-ES" b="1" dirty="0">
                <a:latin typeface="+mj-lt"/>
              </a:rPr>
              <a:t>Anticipar y manejar el riesgo mediante la planificación: </a:t>
            </a:r>
          </a:p>
          <a:p>
            <a:pPr algn="just">
              <a:defRPr/>
            </a:pPr>
            <a:r>
              <a:rPr lang="es-ES" dirty="0">
                <a:latin typeface="+mj-lt"/>
              </a:rPr>
              <a:t>El riesgo es más fácil de manejar cuando se identifica tempranamente en la fase de planificación. La integración del MRO en la planificación y en todos los niveles de conducción, contribuirá en implementar controles de riesgo efectivos. </a:t>
            </a:r>
          </a:p>
          <a:p>
            <a:pPr algn="just">
              <a:defRPr/>
            </a:pPr>
            <a:r>
              <a:rPr lang="es-ES" dirty="0">
                <a:latin typeface="+mj-lt"/>
              </a:rPr>
              <a:t>4.- </a:t>
            </a:r>
            <a:r>
              <a:rPr lang="es-ES" b="1" dirty="0">
                <a:latin typeface="+mj-lt"/>
              </a:rPr>
              <a:t>Tomar decisiones de riesgo a correr en el escalón de mando adecuado: </a:t>
            </a:r>
          </a:p>
          <a:p>
            <a:pPr algn="just">
              <a:defRPr/>
            </a:pPr>
            <a:r>
              <a:rPr lang="es-ES" dirty="0">
                <a:latin typeface="+mj-lt"/>
              </a:rPr>
              <a:t>Las decisiones para mitigar el riesgo a correr, deben ser tomadas por todas las personas en la Cadena de Mando, dentro de su nivel de responsabilidad.  </a:t>
            </a:r>
            <a:r>
              <a:rPr lang="es-ES" b="1" dirty="0">
                <a:latin typeface="+mj-lt"/>
              </a:rPr>
              <a:t> </a:t>
            </a:r>
          </a:p>
          <a:p>
            <a:pPr algn="just">
              <a:defRPr/>
            </a:pPr>
            <a:r>
              <a:rPr lang="es-ES" dirty="0">
                <a:latin typeface="+mj-lt"/>
              </a:rPr>
              <a:t>Si el líder de la ejecución de la tarea determina que los controles disponibles no mitigan el riesgo hasta un nivel aceptable, la decisión de asumir el riesgo se elevará al superior en la Cadena de Mando de su Unidad.</a:t>
            </a:r>
          </a:p>
          <a:p>
            <a:pPr algn="just">
              <a:defRPr/>
            </a:pPr>
            <a:r>
              <a:rPr lang="es-ES" dirty="0">
                <a:latin typeface="+mj-lt"/>
              </a:rPr>
              <a:t> </a:t>
            </a:r>
          </a:p>
          <a:p>
            <a:pPr algn="just">
              <a:defRPr/>
            </a:pPr>
            <a:r>
              <a:rPr lang="es-ES" b="1" i="1" dirty="0">
                <a:latin typeface="+mj-lt"/>
              </a:rPr>
              <a:t>Estos principios no restan iniciativa, sino que buscan evitar accidentes innecesarios. </a:t>
            </a:r>
            <a:endParaRPr lang="es-ES" dirty="0">
              <a:latin typeface="+mj-l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571472" y="368072"/>
            <a:ext cx="8072494" cy="6001643"/>
          </a:xfrm>
          <a:prstGeom prst="rect">
            <a:avLst/>
          </a:prstGeom>
          <a:solidFill>
            <a:schemeClr val="accent2">
              <a:lumMod val="40000"/>
              <a:lumOff val="60000"/>
            </a:schemeClr>
          </a:solidFill>
        </p:spPr>
        <p:txBody>
          <a:bodyPr wrap="square" rtlCol="0">
            <a:spAutoFit/>
          </a:bodyPr>
          <a:lstStyle/>
          <a:p>
            <a:pPr algn="ctr"/>
            <a:r>
              <a:rPr lang="es-ES" sz="3200" dirty="0" smtClean="0"/>
              <a:t>MANEJO DE RIESGO OPERACIONAL</a:t>
            </a:r>
          </a:p>
          <a:p>
            <a:pPr algn="just"/>
            <a:endParaRPr lang="es-ES" sz="3200" dirty="0" smtClean="0"/>
          </a:p>
          <a:p>
            <a:pPr algn="just"/>
            <a:r>
              <a:rPr lang="es-ES" sz="3200" dirty="0" smtClean="0"/>
              <a:t>Cuando usted se vea enfrentado a conducir una operación, actividad, acción o ejercicio,  debe planificarla cumpliendo con los respectivos </a:t>
            </a:r>
            <a:r>
              <a:rPr lang="es-ES" sz="3200" b="1" dirty="0" smtClean="0"/>
              <a:t>procedimientos reglamentarios</a:t>
            </a:r>
            <a:r>
              <a:rPr lang="es-ES" sz="3200" dirty="0" smtClean="0"/>
              <a:t>.</a:t>
            </a:r>
          </a:p>
          <a:p>
            <a:pPr algn="just"/>
            <a:endParaRPr lang="es-ES" sz="3200" dirty="0" smtClean="0"/>
          </a:p>
          <a:p>
            <a:pPr algn="just"/>
            <a:r>
              <a:rPr lang="es-ES" sz="3200" dirty="0" smtClean="0"/>
              <a:t>Además, debe </a:t>
            </a:r>
            <a:r>
              <a:rPr lang="es-ES" sz="3200" b="1" dirty="0" smtClean="0"/>
              <a:t>pensar en los riesgos </a:t>
            </a:r>
            <a:r>
              <a:rPr lang="es-ES" sz="3200" dirty="0" smtClean="0"/>
              <a:t>o peligros que deberá enfrentar </a:t>
            </a:r>
            <a:r>
              <a:rPr lang="es-ES" sz="3200" b="1" dirty="0" smtClean="0"/>
              <a:t>en esta situación particular </a:t>
            </a:r>
            <a:r>
              <a:rPr lang="es-ES" sz="3200" dirty="0" smtClean="0"/>
              <a:t>y en </a:t>
            </a:r>
            <a:r>
              <a:rPr lang="es-ES" sz="3200" b="1" dirty="0" smtClean="0"/>
              <a:t>su respectivo nivel</a:t>
            </a:r>
            <a:r>
              <a:rPr lang="es-ES" sz="3200" dirty="0" smtClean="0"/>
              <a:t>. </a:t>
            </a:r>
          </a:p>
          <a:p>
            <a:pPr algn="just"/>
            <a:r>
              <a:rPr lang="es-ES" sz="3200" dirty="0" smtClean="0"/>
              <a:t>Esa </a:t>
            </a:r>
            <a:r>
              <a:rPr lang="es-ES" sz="3200" b="1" dirty="0" smtClean="0"/>
              <a:t>previsión ante los riesgos</a:t>
            </a:r>
            <a:r>
              <a:rPr lang="es-ES" sz="3200" dirty="0" smtClean="0"/>
              <a:t>, es el procedimiento de M.R.O.</a:t>
            </a:r>
            <a:endParaRPr lang="es-CL" sz="32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MX"/>
          </a:p>
        </p:txBody>
      </p:sp>
      <p:pic>
        <p:nvPicPr>
          <p:cNvPr id="15362" name="Picture 2" descr="C:\Users\rodrigo\Downloads\la-diferencia-entre-peligro-y-riesgo_150808.jpg"/>
          <p:cNvPicPr>
            <a:picLocks noGrp="1" noChangeAspect="1" noChangeArrowheads="1"/>
          </p:cNvPicPr>
          <p:nvPr>
            <p:ph idx="1"/>
          </p:nvPr>
        </p:nvPicPr>
        <p:blipFill>
          <a:blip r:embed="rId2" cstate="print"/>
          <a:srcRect/>
          <a:stretch>
            <a:fillRect/>
          </a:stretch>
        </p:blipFill>
        <p:spPr bwMode="auto">
          <a:xfrm>
            <a:off x="179512" y="260648"/>
            <a:ext cx="8712967" cy="6192688"/>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xmlns="" val="2077237948"/>
              </p:ext>
            </p:extLst>
          </p:nvPr>
        </p:nvGraphicFramePr>
        <p:xfrm>
          <a:off x="251520" y="816848"/>
          <a:ext cx="8640960" cy="5191760"/>
        </p:xfrm>
        <a:graphic>
          <a:graphicData uri="http://schemas.openxmlformats.org/drawingml/2006/table">
            <a:tbl>
              <a:tblPr firstRow="1" bandRow="1">
                <a:tableStyleId>{5C22544A-7EE6-4342-B048-85BDC9FD1C3A}</a:tableStyleId>
              </a:tblPr>
              <a:tblGrid>
                <a:gridCol w="4248472"/>
                <a:gridCol w="446450"/>
                <a:gridCol w="446449"/>
                <a:gridCol w="446450"/>
                <a:gridCol w="446449"/>
                <a:gridCol w="446450"/>
                <a:gridCol w="2160240"/>
              </a:tblGrid>
              <a:tr h="370840">
                <a:tc>
                  <a:txBody>
                    <a:bodyPr/>
                    <a:lstStyle/>
                    <a:p>
                      <a:r>
                        <a:rPr lang="es-CL" sz="1400" dirty="0" smtClean="0"/>
                        <a:t>PRINCIPIOS DEL MRO</a:t>
                      </a:r>
                      <a:endParaRPr lang="es-CL" sz="1400" dirty="0"/>
                    </a:p>
                  </a:txBody>
                  <a:tcPr/>
                </a:tc>
                <a:tc gridSpan="5">
                  <a:txBody>
                    <a:bodyPr/>
                    <a:lstStyle/>
                    <a:p>
                      <a:r>
                        <a:rPr lang="es-CL" sz="1400" dirty="0" smtClean="0"/>
                        <a:t>PROBABILIDAD</a:t>
                      </a:r>
                      <a:endParaRPr lang="es-CL" sz="1400" dirty="0"/>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a:txBody>
                    <a:bodyPr/>
                    <a:lstStyle/>
                    <a:p>
                      <a:r>
                        <a:rPr lang="es-CL" sz="1400" dirty="0" smtClean="0"/>
                        <a:t>SEVERIDAD</a:t>
                      </a:r>
                      <a:endParaRPr lang="es-CL" sz="1400" dirty="0"/>
                    </a:p>
                  </a:txBody>
                  <a:tcPr/>
                </a:tc>
              </a:tr>
              <a:tr h="370840">
                <a:tc>
                  <a:txBody>
                    <a:bodyPr/>
                    <a:lstStyle/>
                    <a:p>
                      <a:pPr algn="just"/>
                      <a:r>
                        <a:rPr lang="es-CL" sz="1400" dirty="0" smtClean="0"/>
                        <a:t>1.-</a:t>
                      </a:r>
                      <a:r>
                        <a:rPr lang="es-CL" sz="1400" baseline="0" dirty="0" smtClean="0"/>
                        <a:t> </a:t>
                      </a:r>
                      <a:r>
                        <a:rPr lang="es-CL" sz="1400" dirty="0" smtClean="0"/>
                        <a:t>ACEPTAR EL RIESGO CUANDO EL BENEFICIO ES MAYOR QUE EL RIESGO</a:t>
                      </a:r>
                      <a:r>
                        <a:rPr lang="es-CL" sz="1400" dirty="0" smtClean="0"/>
                        <a:t>.</a:t>
                      </a:r>
                    </a:p>
                    <a:p>
                      <a:pPr algn="just"/>
                      <a:endParaRPr lang="es-CL" sz="1400" dirty="0" smtClean="0"/>
                    </a:p>
                    <a:p>
                      <a:pPr algn="just"/>
                      <a:r>
                        <a:rPr lang="es-CL" sz="1400" dirty="0" smtClean="0"/>
                        <a:t>2.-</a:t>
                      </a:r>
                      <a:r>
                        <a:rPr lang="es-CL" sz="1400" baseline="0" dirty="0" smtClean="0"/>
                        <a:t> </a:t>
                      </a:r>
                      <a:r>
                        <a:rPr lang="es-CL" sz="1400" baseline="0" dirty="0" smtClean="0"/>
                        <a:t> </a:t>
                      </a:r>
                      <a:r>
                        <a:rPr lang="es-CL" sz="1400" dirty="0" smtClean="0"/>
                        <a:t>NO </a:t>
                      </a:r>
                      <a:r>
                        <a:rPr lang="es-CL" sz="1400" dirty="0" smtClean="0"/>
                        <a:t>ACEPTAR RIESGO INNECESARIO</a:t>
                      </a:r>
                      <a:r>
                        <a:rPr lang="es-CL" sz="1400" dirty="0" smtClean="0"/>
                        <a:t>.</a:t>
                      </a:r>
                    </a:p>
                    <a:p>
                      <a:pPr algn="just"/>
                      <a:endParaRPr lang="es-CL" sz="1400" dirty="0" smtClean="0"/>
                    </a:p>
                    <a:p>
                      <a:pPr algn="just"/>
                      <a:r>
                        <a:rPr lang="es-CL" sz="1400" dirty="0" smtClean="0"/>
                        <a:t>3</a:t>
                      </a:r>
                      <a:r>
                        <a:rPr lang="es-CL" sz="1400" dirty="0" smtClean="0"/>
                        <a:t>.- ANTICIPAR </a:t>
                      </a:r>
                      <a:r>
                        <a:rPr lang="es-CL" sz="1400" dirty="0" smtClean="0"/>
                        <a:t>Y MANEJAR EL RIESGO EN LA PLANIFICACIÓN</a:t>
                      </a:r>
                      <a:r>
                        <a:rPr lang="es-CL" sz="1400" dirty="0" smtClean="0"/>
                        <a:t>.</a:t>
                      </a:r>
                    </a:p>
                    <a:p>
                      <a:pPr algn="just"/>
                      <a:endParaRPr lang="es-CL" sz="1400" dirty="0" smtClean="0"/>
                    </a:p>
                    <a:p>
                      <a:pPr algn="just"/>
                      <a:r>
                        <a:rPr lang="es-CL" sz="1400" dirty="0" smtClean="0"/>
                        <a:t>4.-</a:t>
                      </a:r>
                      <a:r>
                        <a:rPr lang="es-CL" sz="1400" baseline="0" dirty="0" smtClean="0"/>
                        <a:t> </a:t>
                      </a:r>
                      <a:r>
                        <a:rPr lang="es-CL" sz="1400" dirty="0" smtClean="0"/>
                        <a:t>TOMAR DECISIONES DE RIESGO EN EL NIVEL ADECUADO.</a:t>
                      </a:r>
                      <a:endParaRPr lang="es-CL" sz="1400" dirty="0"/>
                    </a:p>
                  </a:txBody>
                  <a:tcPr/>
                </a:tc>
                <a:tc gridSpan="5">
                  <a:txBody>
                    <a:bodyPr/>
                    <a:lstStyle/>
                    <a:p>
                      <a:pPr marL="342900" indent="-342900" algn="just">
                        <a:buAutoNum type="alphaUcPeriod"/>
                      </a:pPr>
                      <a:r>
                        <a:rPr lang="es-CL" sz="1400" dirty="0" smtClean="0"/>
                        <a:t>INMEDIATA O DENTRO DE UN PERIODO CORTO DE TIEMPO.</a:t>
                      </a:r>
                    </a:p>
                    <a:p>
                      <a:pPr marL="342900" indent="-342900" algn="just">
                        <a:buAutoNum type="alphaUcPeriod"/>
                      </a:pPr>
                      <a:endParaRPr lang="es-CL" sz="1400" dirty="0" smtClean="0"/>
                    </a:p>
                    <a:p>
                      <a:pPr algn="just"/>
                      <a:r>
                        <a:rPr lang="es-CL" sz="1400" dirty="0" smtClean="0"/>
                        <a:t>B.</a:t>
                      </a:r>
                      <a:r>
                        <a:rPr lang="es-CL" sz="1400" baseline="0" dirty="0" smtClean="0"/>
                        <a:t> </a:t>
                      </a:r>
                      <a:r>
                        <a:rPr lang="es-CL" sz="1400" dirty="0" smtClean="0"/>
                        <a:t>PROBABLE DURANTE LA OPERACIÓN.</a:t>
                      </a:r>
                    </a:p>
                    <a:p>
                      <a:pPr algn="just"/>
                      <a:endParaRPr lang="es-CL" sz="1400" dirty="0" smtClean="0"/>
                    </a:p>
                    <a:p>
                      <a:pPr algn="just"/>
                      <a:r>
                        <a:rPr lang="es-CL" sz="1400" dirty="0" smtClean="0"/>
                        <a:t>C.</a:t>
                      </a:r>
                      <a:r>
                        <a:rPr lang="es-CL" sz="1400" baseline="0" dirty="0" smtClean="0"/>
                        <a:t> </a:t>
                      </a:r>
                      <a:r>
                        <a:rPr lang="es-CL" sz="1400" dirty="0" smtClean="0"/>
                        <a:t>POCO PROBABLE DURANTE LA OPERACIÓN.</a:t>
                      </a:r>
                    </a:p>
                    <a:p>
                      <a:pPr algn="just"/>
                      <a:endParaRPr lang="es-CL" sz="1400" dirty="0" smtClean="0"/>
                    </a:p>
                    <a:p>
                      <a:pPr algn="just"/>
                      <a:r>
                        <a:rPr lang="es-CL" sz="1400" dirty="0" smtClean="0"/>
                        <a:t>D.</a:t>
                      </a:r>
                      <a:r>
                        <a:rPr lang="es-CL" sz="1400" baseline="0" dirty="0" smtClean="0"/>
                        <a:t> </a:t>
                      </a:r>
                      <a:r>
                        <a:rPr lang="es-CL" sz="1400" dirty="0" smtClean="0"/>
                        <a:t>IMPROBABLE.</a:t>
                      </a:r>
                      <a:endParaRPr lang="es-CL" sz="1400" dirty="0"/>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a:txBody>
                    <a:bodyPr/>
                    <a:lstStyle/>
                    <a:p>
                      <a:pPr algn="just"/>
                      <a:r>
                        <a:rPr lang="es-CL" sz="1400" dirty="0" smtClean="0"/>
                        <a:t>I </a:t>
                      </a:r>
                      <a:r>
                        <a:rPr lang="es-CL" sz="1400" baseline="0" dirty="0" smtClean="0"/>
                        <a:t> </a:t>
                      </a:r>
                      <a:r>
                        <a:rPr lang="es-CL" sz="1400" dirty="0" smtClean="0"/>
                        <a:t>Consecuencias Gravísimas (Muerte o seria pérdida de recursos).</a:t>
                      </a:r>
                    </a:p>
                    <a:p>
                      <a:pPr algn="just"/>
                      <a:r>
                        <a:rPr lang="es-CL" sz="1400" dirty="0" smtClean="0"/>
                        <a:t>II</a:t>
                      </a:r>
                      <a:r>
                        <a:rPr lang="es-CL" sz="1400" baseline="0" dirty="0" smtClean="0"/>
                        <a:t> </a:t>
                      </a:r>
                      <a:r>
                        <a:rPr lang="es-CL" sz="1400" dirty="0" smtClean="0"/>
                        <a:t>Consecuencias Graves (Heridas graves o considerable pérdida de recursos).</a:t>
                      </a:r>
                    </a:p>
                    <a:p>
                      <a:pPr algn="just"/>
                      <a:r>
                        <a:rPr lang="es-CL" sz="1400" dirty="0" smtClean="0"/>
                        <a:t>III</a:t>
                      </a:r>
                      <a:r>
                        <a:rPr lang="es-CL" sz="1400" baseline="0" dirty="0" smtClean="0"/>
                        <a:t> </a:t>
                      </a:r>
                      <a:r>
                        <a:rPr lang="es-CL" sz="1400" dirty="0" smtClean="0"/>
                        <a:t>Consecuencias Menores (Lesiones leves o daños menores al material).</a:t>
                      </a:r>
                    </a:p>
                    <a:p>
                      <a:pPr algn="just"/>
                      <a:r>
                        <a:rPr lang="es-CL" sz="1400" dirty="0" smtClean="0"/>
                        <a:t>IV  Consecuencias Mínimas (Problemas mínimos de salud o de seguridad).</a:t>
                      </a:r>
                      <a:endParaRPr lang="es-CL" sz="1400" dirty="0"/>
                    </a:p>
                  </a:txBody>
                  <a:tcPr/>
                </a:tc>
              </a:tr>
              <a:tr h="370840">
                <a:tc>
                  <a:txBody>
                    <a:bodyPr/>
                    <a:lstStyle/>
                    <a:p>
                      <a:r>
                        <a:rPr lang="es-CL" sz="1400" b="1" dirty="0" smtClean="0"/>
                        <a:t>CINCO ETAPAS O PASOS</a:t>
                      </a:r>
                      <a:endParaRPr lang="es-CL" sz="1400" b="1" dirty="0"/>
                    </a:p>
                  </a:txBody>
                  <a:tcPr/>
                </a:tc>
                <a:tc gridSpan="5">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sz="1400" b="1" dirty="0" smtClean="0"/>
                        <a:t>EVALUACIÓN DEL RIESGO</a:t>
                      </a:r>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a:txBody>
                    <a:bodyPr/>
                    <a:lstStyle/>
                    <a:p>
                      <a:r>
                        <a:rPr lang="es-CL" sz="1400" b="1" dirty="0" smtClean="0"/>
                        <a:t>CONCEPTO DEL RIESGO</a:t>
                      </a:r>
                      <a:endParaRPr lang="es-CL" sz="1400" b="1" dirty="0"/>
                    </a:p>
                  </a:txBody>
                  <a:tcPr/>
                </a:tc>
              </a:tr>
              <a:tr h="274320">
                <a:tc rowSpan="5">
                  <a:txBody>
                    <a:bodyPr/>
                    <a:lstStyle/>
                    <a:p>
                      <a:r>
                        <a:rPr lang="es-CL" sz="1400" dirty="0" smtClean="0"/>
                        <a:t>1.-	IDENTIFICAR PELIGROS</a:t>
                      </a:r>
                    </a:p>
                    <a:p>
                      <a:r>
                        <a:rPr lang="es-CL" sz="1400" dirty="0" smtClean="0"/>
                        <a:t>2.-	EVALUAR LOS PELIGROS (Ver reverso)</a:t>
                      </a:r>
                    </a:p>
                    <a:p>
                      <a:r>
                        <a:rPr lang="es-CL" sz="1400" dirty="0" smtClean="0"/>
                        <a:t>3.-	ADOPTAR DECISIONES DE RIESGO</a:t>
                      </a:r>
                    </a:p>
                    <a:p>
                      <a:r>
                        <a:rPr lang="es-CL" sz="1400" dirty="0" smtClean="0"/>
                        <a:t>4.-	IMPLEMENTAR CONTROLES</a:t>
                      </a:r>
                    </a:p>
                    <a:p>
                      <a:r>
                        <a:rPr lang="es-CL" sz="1400" dirty="0" smtClean="0"/>
                        <a:t>5.-	SUPERVISAR (ATENTO A LOS CAMBIOS)</a:t>
                      </a:r>
                    </a:p>
                    <a:p>
                      <a:endParaRPr lang="es-CL" sz="1400" dirty="0"/>
                    </a:p>
                  </a:txBody>
                  <a:tcPr/>
                </a:tc>
                <a:tc>
                  <a:txBody>
                    <a:bodyPr/>
                    <a:lstStyle/>
                    <a:p>
                      <a:pPr algn="ctr"/>
                      <a:endParaRPr lang="es-CL" sz="1400" dirty="0"/>
                    </a:p>
                  </a:txBody>
                  <a:tcPr/>
                </a:tc>
                <a:tc>
                  <a:txBody>
                    <a:bodyPr/>
                    <a:lstStyle/>
                    <a:p>
                      <a:pPr algn="ctr"/>
                      <a:r>
                        <a:rPr lang="es-CL" sz="1400" dirty="0" smtClean="0"/>
                        <a:t>A</a:t>
                      </a:r>
                      <a:endParaRPr lang="es-CL" sz="1400" dirty="0"/>
                    </a:p>
                  </a:txBody>
                  <a:tcPr/>
                </a:tc>
                <a:tc>
                  <a:txBody>
                    <a:bodyPr/>
                    <a:lstStyle/>
                    <a:p>
                      <a:pPr algn="ctr"/>
                      <a:r>
                        <a:rPr lang="es-CL" sz="1400" dirty="0" smtClean="0"/>
                        <a:t>B</a:t>
                      </a:r>
                      <a:endParaRPr lang="es-CL" sz="1400" dirty="0"/>
                    </a:p>
                  </a:txBody>
                  <a:tcPr/>
                </a:tc>
                <a:tc>
                  <a:txBody>
                    <a:bodyPr/>
                    <a:lstStyle/>
                    <a:p>
                      <a:pPr algn="ctr"/>
                      <a:r>
                        <a:rPr lang="es-CL" sz="1400" dirty="0" smtClean="0"/>
                        <a:t>C</a:t>
                      </a:r>
                      <a:endParaRPr lang="es-CL" sz="1400" dirty="0"/>
                    </a:p>
                  </a:txBody>
                  <a:tcPr/>
                </a:tc>
                <a:tc>
                  <a:txBody>
                    <a:bodyPr/>
                    <a:lstStyle/>
                    <a:p>
                      <a:pPr algn="ctr"/>
                      <a:r>
                        <a:rPr lang="es-CL" sz="1400" dirty="0" smtClean="0"/>
                        <a:t>D</a:t>
                      </a:r>
                      <a:endParaRPr lang="es-CL" sz="1400" dirty="0"/>
                    </a:p>
                  </a:txBody>
                  <a:tcPr/>
                </a:tc>
                <a:tc rowSpan="5">
                  <a:txBody>
                    <a:bodyPr/>
                    <a:lstStyle/>
                    <a:p>
                      <a:endParaRPr lang="es-CL" sz="1400" dirty="0" smtClean="0"/>
                    </a:p>
                    <a:p>
                      <a:r>
                        <a:rPr lang="es-CL" sz="1400" dirty="0" smtClean="0"/>
                        <a:t>     1</a:t>
                      </a:r>
                      <a:r>
                        <a:rPr lang="es-CL" sz="1400" baseline="0" dirty="0" smtClean="0"/>
                        <a:t>     </a:t>
                      </a:r>
                      <a:r>
                        <a:rPr lang="es-CL" sz="1400" dirty="0" smtClean="0">
                          <a:solidFill>
                            <a:srgbClr val="FF0000"/>
                          </a:solidFill>
                        </a:rPr>
                        <a:t>CRITICO</a:t>
                      </a:r>
                    </a:p>
                    <a:p>
                      <a:r>
                        <a:rPr lang="es-CL" sz="1400" dirty="0" smtClean="0"/>
                        <a:t>     2     </a:t>
                      </a:r>
                      <a:r>
                        <a:rPr lang="es-CL" sz="1400" dirty="0" smtClean="0">
                          <a:solidFill>
                            <a:srgbClr val="FF0000"/>
                          </a:solidFill>
                        </a:rPr>
                        <a:t>SERIO</a:t>
                      </a:r>
                    </a:p>
                    <a:p>
                      <a:r>
                        <a:rPr lang="es-CL" sz="1400" dirty="0" smtClean="0"/>
                        <a:t>     3     MODERADO</a:t>
                      </a:r>
                    </a:p>
                    <a:p>
                      <a:r>
                        <a:rPr lang="es-CL" sz="1400" dirty="0" smtClean="0"/>
                        <a:t>     4     MENOR</a:t>
                      </a:r>
                    </a:p>
                    <a:p>
                      <a:r>
                        <a:rPr lang="es-CL" sz="1400" dirty="0" smtClean="0"/>
                        <a:t>     5     DESPRECIABLE</a:t>
                      </a:r>
                    </a:p>
                    <a:p>
                      <a:endParaRPr lang="es-CL" sz="1400" dirty="0"/>
                    </a:p>
                  </a:txBody>
                  <a:tcPr/>
                </a:tc>
              </a:tr>
              <a:tr h="274320">
                <a:tc vMerge="1">
                  <a:txBody>
                    <a:bodyPr/>
                    <a:lstStyle/>
                    <a:p>
                      <a:endParaRPr lang="es-CL"/>
                    </a:p>
                  </a:txBody>
                  <a:tcPr/>
                </a:tc>
                <a:tc>
                  <a:txBody>
                    <a:bodyPr/>
                    <a:lstStyle/>
                    <a:p>
                      <a:pPr algn="ctr"/>
                      <a:r>
                        <a:rPr lang="es-CL" sz="1400" dirty="0" smtClean="0"/>
                        <a:t>I</a:t>
                      </a:r>
                      <a:endParaRPr lang="es-CL" sz="1400" dirty="0"/>
                    </a:p>
                  </a:txBody>
                  <a:tcPr/>
                </a:tc>
                <a:tc>
                  <a:txBody>
                    <a:bodyPr/>
                    <a:lstStyle/>
                    <a:p>
                      <a:pPr algn="ctr"/>
                      <a:r>
                        <a:rPr lang="es-CL" sz="1400" dirty="0" smtClean="0"/>
                        <a:t>1</a:t>
                      </a:r>
                      <a:endParaRPr lang="es-CL" sz="1400" dirty="0"/>
                    </a:p>
                  </a:txBody>
                  <a:tcPr/>
                </a:tc>
                <a:tc>
                  <a:txBody>
                    <a:bodyPr/>
                    <a:lstStyle/>
                    <a:p>
                      <a:pPr algn="ctr"/>
                      <a:r>
                        <a:rPr lang="es-CL" sz="1400" dirty="0" smtClean="0"/>
                        <a:t>1</a:t>
                      </a:r>
                      <a:endParaRPr lang="es-CL" sz="1400" dirty="0"/>
                    </a:p>
                  </a:txBody>
                  <a:tcPr/>
                </a:tc>
                <a:tc>
                  <a:txBody>
                    <a:bodyPr/>
                    <a:lstStyle/>
                    <a:p>
                      <a:pPr algn="ctr"/>
                      <a:r>
                        <a:rPr lang="es-CL" sz="1400" dirty="0" smtClean="0"/>
                        <a:t>2</a:t>
                      </a:r>
                      <a:endParaRPr lang="es-CL" sz="1400" dirty="0"/>
                    </a:p>
                  </a:txBody>
                  <a:tcPr/>
                </a:tc>
                <a:tc>
                  <a:txBody>
                    <a:bodyPr/>
                    <a:lstStyle/>
                    <a:p>
                      <a:pPr algn="ctr"/>
                      <a:r>
                        <a:rPr lang="es-CL" sz="1400" dirty="0" smtClean="0"/>
                        <a:t>3</a:t>
                      </a:r>
                      <a:endParaRPr lang="es-CL" sz="1400" dirty="0"/>
                    </a:p>
                  </a:txBody>
                  <a:tcPr/>
                </a:tc>
                <a:tc vMerge="1">
                  <a:txBody>
                    <a:bodyPr/>
                    <a:lstStyle/>
                    <a:p>
                      <a:endParaRPr lang="es-CL"/>
                    </a:p>
                  </a:txBody>
                  <a:tcPr/>
                </a:tc>
              </a:tr>
              <a:tr h="274320">
                <a:tc vMerge="1">
                  <a:txBody>
                    <a:bodyPr/>
                    <a:lstStyle/>
                    <a:p>
                      <a:endParaRPr lang="es-CL"/>
                    </a:p>
                  </a:txBody>
                  <a:tcPr/>
                </a:tc>
                <a:tc>
                  <a:txBody>
                    <a:bodyPr/>
                    <a:lstStyle/>
                    <a:p>
                      <a:pPr algn="ctr"/>
                      <a:r>
                        <a:rPr lang="es-CL" sz="1400" dirty="0" smtClean="0"/>
                        <a:t>II</a:t>
                      </a:r>
                      <a:endParaRPr lang="es-CL" sz="1400" dirty="0"/>
                    </a:p>
                  </a:txBody>
                  <a:tcPr/>
                </a:tc>
                <a:tc>
                  <a:txBody>
                    <a:bodyPr/>
                    <a:lstStyle/>
                    <a:p>
                      <a:pPr algn="ctr"/>
                      <a:r>
                        <a:rPr lang="es-CL" sz="1400" dirty="0" smtClean="0"/>
                        <a:t>1</a:t>
                      </a:r>
                      <a:endParaRPr lang="es-CL" sz="1400" dirty="0"/>
                    </a:p>
                  </a:txBody>
                  <a:tcPr/>
                </a:tc>
                <a:tc>
                  <a:txBody>
                    <a:bodyPr/>
                    <a:lstStyle/>
                    <a:p>
                      <a:pPr algn="ctr"/>
                      <a:r>
                        <a:rPr lang="es-CL" sz="1400" dirty="0" smtClean="0"/>
                        <a:t>2</a:t>
                      </a:r>
                      <a:endParaRPr lang="es-CL" sz="1400" dirty="0"/>
                    </a:p>
                  </a:txBody>
                  <a:tcPr/>
                </a:tc>
                <a:tc>
                  <a:txBody>
                    <a:bodyPr/>
                    <a:lstStyle/>
                    <a:p>
                      <a:pPr algn="ctr"/>
                      <a:r>
                        <a:rPr lang="es-CL" sz="1400" dirty="0" smtClean="0"/>
                        <a:t>3</a:t>
                      </a:r>
                      <a:endParaRPr lang="es-CL" sz="1400" dirty="0"/>
                    </a:p>
                  </a:txBody>
                  <a:tcPr/>
                </a:tc>
                <a:tc>
                  <a:txBody>
                    <a:bodyPr/>
                    <a:lstStyle/>
                    <a:p>
                      <a:pPr algn="ctr"/>
                      <a:r>
                        <a:rPr lang="es-CL" sz="1400" dirty="0" smtClean="0"/>
                        <a:t>4</a:t>
                      </a:r>
                      <a:endParaRPr lang="es-CL" sz="1400" dirty="0"/>
                    </a:p>
                  </a:txBody>
                  <a:tcPr/>
                </a:tc>
                <a:tc vMerge="1">
                  <a:txBody>
                    <a:bodyPr/>
                    <a:lstStyle/>
                    <a:p>
                      <a:endParaRPr lang="es-CL"/>
                    </a:p>
                  </a:txBody>
                  <a:tcPr/>
                </a:tc>
              </a:tr>
              <a:tr h="274320">
                <a:tc vMerge="1">
                  <a:txBody>
                    <a:bodyPr/>
                    <a:lstStyle/>
                    <a:p>
                      <a:endParaRPr lang="es-CL"/>
                    </a:p>
                  </a:txBody>
                  <a:tcPr/>
                </a:tc>
                <a:tc>
                  <a:txBody>
                    <a:bodyPr/>
                    <a:lstStyle/>
                    <a:p>
                      <a:pPr algn="ctr"/>
                      <a:r>
                        <a:rPr lang="es-CL" sz="1400" dirty="0" smtClean="0"/>
                        <a:t>III</a:t>
                      </a:r>
                      <a:endParaRPr lang="es-CL" sz="1400" dirty="0"/>
                    </a:p>
                  </a:txBody>
                  <a:tcPr/>
                </a:tc>
                <a:tc>
                  <a:txBody>
                    <a:bodyPr/>
                    <a:lstStyle/>
                    <a:p>
                      <a:pPr algn="ctr"/>
                      <a:r>
                        <a:rPr lang="es-CL" sz="1400" dirty="0" smtClean="0"/>
                        <a:t>2</a:t>
                      </a:r>
                      <a:endParaRPr lang="es-CL" sz="1400" dirty="0"/>
                    </a:p>
                  </a:txBody>
                  <a:tcPr/>
                </a:tc>
                <a:tc>
                  <a:txBody>
                    <a:bodyPr/>
                    <a:lstStyle/>
                    <a:p>
                      <a:pPr algn="ctr"/>
                      <a:r>
                        <a:rPr lang="es-CL" sz="1400" dirty="0" smtClean="0"/>
                        <a:t>3</a:t>
                      </a:r>
                      <a:endParaRPr lang="es-CL" sz="1400" dirty="0"/>
                    </a:p>
                  </a:txBody>
                  <a:tcPr/>
                </a:tc>
                <a:tc>
                  <a:txBody>
                    <a:bodyPr/>
                    <a:lstStyle/>
                    <a:p>
                      <a:pPr algn="ctr"/>
                      <a:r>
                        <a:rPr lang="es-CL" sz="1400" dirty="0" smtClean="0"/>
                        <a:t>4</a:t>
                      </a:r>
                      <a:endParaRPr lang="es-CL" sz="1400" dirty="0"/>
                    </a:p>
                  </a:txBody>
                  <a:tcPr/>
                </a:tc>
                <a:tc>
                  <a:txBody>
                    <a:bodyPr/>
                    <a:lstStyle/>
                    <a:p>
                      <a:pPr algn="ctr"/>
                      <a:r>
                        <a:rPr lang="es-CL" sz="1400" dirty="0" smtClean="0"/>
                        <a:t>5</a:t>
                      </a:r>
                      <a:endParaRPr lang="es-CL" sz="1400" dirty="0"/>
                    </a:p>
                  </a:txBody>
                  <a:tcPr/>
                </a:tc>
                <a:tc vMerge="1">
                  <a:txBody>
                    <a:bodyPr/>
                    <a:lstStyle/>
                    <a:p>
                      <a:endParaRPr lang="es-CL"/>
                    </a:p>
                  </a:txBody>
                  <a:tcPr/>
                </a:tc>
              </a:tr>
              <a:tr h="274320">
                <a:tc vMerge="1">
                  <a:txBody>
                    <a:bodyPr/>
                    <a:lstStyle/>
                    <a:p>
                      <a:endParaRPr lang="es-CL"/>
                    </a:p>
                  </a:txBody>
                  <a:tcPr/>
                </a:tc>
                <a:tc>
                  <a:txBody>
                    <a:bodyPr/>
                    <a:lstStyle/>
                    <a:p>
                      <a:pPr algn="ctr"/>
                      <a:r>
                        <a:rPr lang="es-CL" sz="1400" dirty="0" smtClean="0"/>
                        <a:t>IV</a:t>
                      </a:r>
                      <a:endParaRPr lang="es-CL" sz="1400" dirty="0"/>
                    </a:p>
                  </a:txBody>
                  <a:tcPr/>
                </a:tc>
                <a:tc>
                  <a:txBody>
                    <a:bodyPr/>
                    <a:lstStyle/>
                    <a:p>
                      <a:pPr algn="ctr"/>
                      <a:r>
                        <a:rPr lang="es-CL" sz="1400" dirty="0" smtClean="0"/>
                        <a:t>3</a:t>
                      </a:r>
                      <a:endParaRPr lang="es-CL" sz="1400" dirty="0"/>
                    </a:p>
                  </a:txBody>
                  <a:tcPr/>
                </a:tc>
                <a:tc>
                  <a:txBody>
                    <a:bodyPr/>
                    <a:lstStyle/>
                    <a:p>
                      <a:pPr algn="ctr"/>
                      <a:r>
                        <a:rPr lang="es-CL" sz="1400" dirty="0" smtClean="0"/>
                        <a:t>4</a:t>
                      </a:r>
                      <a:endParaRPr lang="es-CL" sz="1400" dirty="0"/>
                    </a:p>
                  </a:txBody>
                  <a:tcPr/>
                </a:tc>
                <a:tc>
                  <a:txBody>
                    <a:bodyPr/>
                    <a:lstStyle/>
                    <a:p>
                      <a:pPr algn="ctr"/>
                      <a:r>
                        <a:rPr lang="es-CL" sz="1400" dirty="0" smtClean="0"/>
                        <a:t>5</a:t>
                      </a:r>
                      <a:endParaRPr lang="es-CL" sz="1400" dirty="0"/>
                    </a:p>
                  </a:txBody>
                  <a:tcPr/>
                </a:tc>
                <a:tc>
                  <a:txBody>
                    <a:bodyPr/>
                    <a:lstStyle/>
                    <a:p>
                      <a:pPr algn="ctr"/>
                      <a:r>
                        <a:rPr lang="es-CL" sz="1400" dirty="0" smtClean="0"/>
                        <a:t>5</a:t>
                      </a:r>
                      <a:endParaRPr lang="es-CL" sz="1400" dirty="0"/>
                    </a:p>
                  </a:txBody>
                  <a:tcPr/>
                </a:tc>
                <a:tc vMerge="1">
                  <a:txBody>
                    <a:bodyPr/>
                    <a:lstStyle/>
                    <a:p>
                      <a:endParaRPr lang="es-CL"/>
                    </a:p>
                  </a:txBody>
                  <a:tcPr/>
                </a:tc>
              </a:tr>
            </a:tbl>
          </a:graphicData>
        </a:graphic>
      </p:graphicFrame>
      <p:sp>
        <p:nvSpPr>
          <p:cNvPr id="3" name="Title 1"/>
          <p:cNvSpPr txBox="1">
            <a:spLocks/>
          </p:cNvSpPr>
          <p:nvPr/>
        </p:nvSpPr>
        <p:spPr>
          <a:xfrm>
            <a:off x="457200" y="188640"/>
            <a:ext cx="8229600" cy="504056"/>
          </a:xfrm>
          <a:prstGeom prst="rect">
            <a:avLst/>
          </a:prstGeom>
          <a:solidFill>
            <a:schemeClr val="accent2"/>
          </a:solidFill>
        </p:spPr>
        <p:txBody>
          <a:bodyP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400" dirty="0" smtClean="0"/>
              <a:t>TARJETA GUÍA DEL MANEJO DE RIESGO OPERACIONAL</a:t>
            </a:r>
            <a:endParaRPr lang="es-CL" sz="2400" dirty="0"/>
          </a:p>
        </p:txBody>
      </p:sp>
    </p:spTree>
    <p:extLst>
      <p:ext uri="{BB962C8B-B14F-4D97-AF65-F5344CB8AC3E}">
        <p14:creationId xmlns:p14="http://schemas.microsoft.com/office/powerpoint/2010/main" xmlns="" val="21378691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504056"/>
          </a:xfrm>
          <a:solidFill>
            <a:schemeClr val="accent2"/>
          </a:solidFill>
        </p:spPr>
        <p:txBody>
          <a:bodyPr>
            <a:normAutofit/>
          </a:bodyPr>
          <a:lstStyle/>
          <a:p>
            <a:r>
              <a:rPr lang="es-CL" sz="2400" dirty="0" smtClean="0"/>
              <a:t>ETAPAS DEL MANEJO DE RIESGO OPERACIONAL</a:t>
            </a:r>
            <a:endParaRPr lang="es-CL" sz="24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xmlns="" val="1123423211"/>
              </p:ext>
            </p:extLst>
          </p:nvPr>
        </p:nvGraphicFramePr>
        <p:xfrm>
          <a:off x="251520" y="260648"/>
          <a:ext cx="8640960" cy="18001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Table 4"/>
          <p:cNvGraphicFramePr>
            <a:graphicFrameLocks noGrp="1"/>
          </p:cNvGraphicFramePr>
          <p:nvPr>
            <p:extLst>
              <p:ext uri="{D42A27DB-BD31-4B8C-83A1-F6EECF244321}">
                <p14:modId xmlns:p14="http://schemas.microsoft.com/office/powerpoint/2010/main" xmlns="" val="3948423465"/>
              </p:ext>
            </p:extLst>
          </p:nvPr>
        </p:nvGraphicFramePr>
        <p:xfrm>
          <a:off x="179512" y="1772816"/>
          <a:ext cx="8784975" cy="2011680"/>
        </p:xfrm>
        <a:graphic>
          <a:graphicData uri="http://schemas.openxmlformats.org/drawingml/2006/table">
            <a:tbl>
              <a:tblPr firstRow="1" bandRow="1">
                <a:tableStyleId>{93296810-A885-4BE3-A3E7-6D5BEEA58F35}</a:tableStyleId>
              </a:tblPr>
              <a:tblGrid>
                <a:gridCol w="1756995"/>
                <a:gridCol w="1756995"/>
                <a:gridCol w="1756995"/>
                <a:gridCol w="1756995"/>
                <a:gridCol w="1756995"/>
              </a:tblGrid>
              <a:tr h="370840">
                <a:tc>
                  <a:txBody>
                    <a:bodyPr/>
                    <a:lstStyle/>
                    <a:p>
                      <a:r>
                        <a:rPr lang="es-CL" sz="1400" dirty="0" smtClean="0"/>
                        <a:t>Qué riesgos podría enfrentar?</a:t>
                      </a:r>
                    </a:p>
                    <a:p>
                      <a:r>
                        <a:rPr lang="es-CL" sz="1400" dirty="0" smtClean="0"/>
                        <a:t>Que me podría ocurrir? Y porqué me podría ocurrir?</a:t>
                      </a:r>
                      <a:endParaRPr lang="es-CL" sz="1400" dirty="0"/>
                    </a:p>
                  </a:txBody>
                  <a:tcPr/>
                </a:tc>
                <a:tc>
                  <a:txBody>
                    <a:bodyPr/>
                    <a:lstStyle/>
                    <a:p>
                      <a:r>
                        <a:rPr lang="es-CL" sz="1400" dirty="0" smtClean="0"/>
                        <a:t>Evalúo para medir la gravedad de cada riesgo y darme cuenta donde realmente tengo que hacer algo, para no sufrir las consecuencias.</a:t>
                      </a:r>
                      <a:endParaRPr lang="es-CL" sz="1400" dirty="0"/>
                    </a:p>
                  </a:txBody>
                  <a:tcPr/>
                </a:tc>
                <a:tc>
                  <a:txBody>
                    <a:bodyPr/>
                    <a:lstStyle/>
                    <a:p>
                      <a:r>
                        <a:rPr lang="es-CL" sz="1400" dirty="0" smtClean="0"/>
                        <a:t>Programo una medida o un procedimiento que haga que mi actividad sea ACEPTABLE.</a:t>
                      </a:r>
                    </a:p>
                    <a:p>
                      <a:r>
                        <a:rPr lang="es-CL" sz="1400" dirty="0" smtClean="0"/>
                        <a:t>De no ser aceptado el riesgo, entonces informo al mando.</a:t>
                      </a:r>
                      <a:endParaRPr lang="es-CL" sz="1400" dirty="0"/>
                    </a:p>
                  </a:txBody>
                  <a:tcPr/>
                </a:tc>
                <a:tc>
                  <a:txBody>
                    <a:bodyPr/>
                    <a:lstStyle/>
                    <a:p>
                      <a:r>
                        <a:rPr lang="es-CL" sz="1400" dirty="0" smtClean="0"/>
                        <a:t>Hago realidad la decisión que tomé en el paso anterior (la medida de control) y verifico su buen funcionamiento.</a:t>
                      </a:r>
                      <a:endParaRPr lang="es-CL" sz="1400" dirty="0"/>
                    </a:p>
                  </a:txBody>
                  <a:tcPr/>
                </a:tc>
                <a:tc>
                  <a:txBody>
                    <a:bodyPr/>
                    <a:lstStyle/>
                    <a:p>
                      <a:r>
                        <a:rPr lang="es-CL" sz="1400" dirty="0" smtClean="0"/>
                        <a:t>Me mantengo atento de que la medida de seguridad que dispuse, esté funcionando adecuadamente</a:t>
                      </a:r>
                      <a:endParaRPr lang="es-CL" sz="1400" dirty="0"/>
                    </a:p>
                  </a:txBody>
                  <a:tcPr/>
                </a:tc>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xmlns="" val="121309483"/>
              </p:ext>
            </p:extLst>
          </p:nvPr>
        </p:nvGraphicFramePr>
        <p:xfrm>
          <a:off x="179511" y="4725144"/>
          <a:ext cx="8856985" cy="2011680"/>
        </p:xfrm>
        <a:graphic>
          <a:graphicData uri="http://schemas.openxmlformats.org/drawingml/2006/table">
            <a:tbl>
              <a:tblPr firstRow="1" bandRow="1">
                <a:tableStyleId>{93296810-A885-4BE3-A3E7-6D5BEEA58F35}</a:tableStyleId>
              </a:tblPr>
              <a:tblGrid>
                <a:gridCol w="1771397"/>
                <a:gridCol w="1771397"/>
                <a:gridCol w="1771397"/>
                <a:gridCol w="1771397"/>
                <a:gridCol w="1771397"/>
              </a:tblGrid>
              <a:tr h="370840">
                <a:tc>
                  <a:txBody>
                    <a:bodyPr/>
                    <a:lstStyle/>
                    <a:p>
                      <a:r>
                        <a:rPr lang="es-CL" sz="1400" dirty="0" smtClean="0"/>
                        <a:t>R1: El cadete podría comenzar</a:t>
                      </a:r>
                      <a:r>
                        <a:rPr lang="es-CL" sz="1400" baseline="0" dirty="0" smtClean="0"/>
                        <a:t> a ahogarse por cansancio o por sufrir un desgarro muscular.</a:t>
                      </a:r>
                      <a:endParaRPr lang="es-CL" sz="1400" dirty="0"/>
                    </a:p>
                  </a:txBody>
                  <a:tcPr/>
                </a:tc>
                <a:tc>
                  <a:txBody>
                    <a:bodyPr/>
                    <a:lstStyle/>
                    <a:p>
                      <a:r>
                        <a:rPr lang="es-CL" sz="1400" dirty="0" smtClean="0"/>
                        <a:t>Probabilidad: Evaluada como «C» : es posible de que ocurra.</a:t>
                      </a:r>
                    </a:p>
                    <a:p>
                      <a:r>
                        <a:rPr lang="es-CL" sz="1400" dirty="0" smtClean="0"/>
                        <a:t>Severidad: Evaluado como II : si ocurre, sería grave.</a:t>
                      </a:r>
                    </a:p>
                    <a:p>
                      <a:r>
                        <a:rPr lang="es-CL" sz="1400" dirty="0" smtClean="0"/>
                        <a:t>Evaluación final</a:t>
                      </a:r>
                      <a:r>
                        <a:rPr lang="es-CL" sz="1400" baseline="0" dirty="0" smtClean="0"/>
                        <a:t> «3» Riesgo «moderado»</a:t>
                      </a:r>
                      <a:endParaRPr lang="es-CL" sz="1400" dirty="0"/>
                    </a:p>
                  </a:txBody>
                  <a:tcPr/>
                </a:tc>
                <a:tc>
                  <a:txBody>
                    <a:bodyPr/>
                    <a:lstStyle/>
                    <a:p>
                      <a:r>
                        <a:rPr lang="es-CL" sz="1400" dirty="0" smtClean="0"/>
                        <a:t>Para disminuir este riesgo, voy a tener un flotador</a:t>
                      </a:r>
                      <a:r>
                        <a:rPr lang="es-CL" sz="1400" baseline="0" dirty="0" smtClean="0"/>
                        <a:t> a mano y yo estaré listo a tirarme al agua</a:t>
                      </a:r>
                      <a:r>
                        <a:rPr lang="es-CL" sz="1400" dirty="0" smtClean="0"/>
                        <a:t>.</a:t>
                      </a:r>
                    </a:p>
                    <a:p>
                      <a:r>
                        <a:rPr lang="es-CL" sz="1400" dirty="0" smtClean="0"/>
                        <a:t>Con esos controles, creo que la actividad es «Aceptable»</a:t>
                      </a:r>
                      <a:endParaRPr lang="es-CL" sz="1400" dirty="0"/>
                    </a:p>
                  </a:txBody>
                  <a:tcPr/>
                </a:tc>
                <a:tc>
                  <a:txBody>
                    <a:bodyPr/>
                    <a:lstStyle/>
                    <a:p>
                      <a:r>
                        <a:rPr lang="es-CL" sz="1400" dirty="0" smtClean="0"/>
                        <a:t>Voy al pañol y me traigo el flotador para mi lado.</a:t>
                      </a:r>
                    </a:p>
                    <a:p>
                      <a:r>
                        <a:rPr lang="es-CL" sz="1400" dirty="0" smtClean="0"/>
                        <a:t>Además, lo pruebo para saber que está funcionando y que si me tiro al agua puedo flotar con facilidad.</a:t>
                      </a:r>
                      <a:endParaRPr lang="es-CL" sz="1400" dirty="0"/>
                    </a:p>
                  </a:txBody>
                  <a:tcPr/>
                </a:tc>
                <a:tc>
                  <a:txBody>
                    <a:bodyPr/>
                    <a:lstStyle/>
                    <a:p>
                      <a:r>
                        <a:rPr lang="es-CL" sz="1400" dirty="0" smtClean="0"/>
                        <a:t>Controlo de que durante la natación del alumno, pueda en todo</a:t>
                      </a:r>
                      <a:r>
                        <a:rPr lang="es-CL" sz="1400" baseline="0" dirty="0" smtClean="0"/>
                        <a:t> momento, reaccionar tirándome al agua con el flotador para llegar a salvarlo oportunamente.</a:t>
                      </a:r>
                      <a:endParaRPr lang="es-CL" sz="1400" dirty="0"/>
                    </a:p>
                  </a:txBody>
                  <a:tcPr/>
                </a:tc>
              </a:tr>
            </a:tbl>
          </a:graphicData>
        </a:graphic>
      </p:graphicFrame>
      <p:sp>
        <p:nvSpPr>
          <p:cNvPr id="7" name="Title 1"/>
          <p:cNvSpPr txBox="1">
            <a:spLocks/>
          </p:cNvSpPr>
          <p:nvPr/>
        </p:nvSpPr>
        <p:spPr>
          <a:xfrm>
            <a:off x="467544" y="3933056"/>
            <a:ext cx="8301608" cy="720080"/>
          </a:xfrm>
          <a:prstGeom prst="rect">
            <a:avLst/>
          </a:prstGeom>
          <a:solidFill>
            <a:schemeClr val="accent2"/>
          </a:solidFill>
        </p:spPr>
        <p:txBody>
          <a:bodyPr vert="horz" lIns="91440" tIns="45720" rIns="91440" bIns="45720" rtlCol="0" anchor="ctr">
            <a:normAutofit fontScale="7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es-CL" sz="2400" dirty="0" smtClean="0"/>
              <a:t>EJEMPLO. ACTIVIDAD: Usted debe mejorar las técnicas de natación de otro cadete y le asigna la tarea de nadar 300 metros en la piscina de la Escuela Naval.</a:t>
            </a:r>
            <a:endParaRPr lang="es-CL" sz="2400" dirty="0"/>
          </a:p>
        </p:txBody>
      </p:sp>
    </p:spTree>
    <p:extLst>
      <p:ext uri="{BB962C8B-B14F-4D97-AF65-F5344CB8AC3E}">
        <p14:creationId xmlns:p14="http://schemas.microsoft.com/office/powerpoint/2010/main" xmlns="" val="4210726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85728"/>
            <a:ext cx="8229600" cy="1143000"/>
          </a:xfrm>
          <a:solidFill>
            <a:schemeClr val="accent2">
              <a:lumMod val="60000"/>
              <a:lumOff val="40000"/>
            </a:schemeClr>
          </a:solidFill>
        </p:spPr>
        <p:txBody>
          <a:bodyPr>
            <a:normAutofit fontScale="90000"/>
          </a:bodyPr>
          <a:lstStyle/>
          <a:p>
            <a:r>
              <a:rPr lang="es-ES" dirty="0" smtClean="0"/>
              <a:t>INICIO DE UNA OPERACIÓN O ACTIVIDAD</a:t>
            </a:r>
            <a:endParaRPr lang="es-CL" dirty="0"/>
          </a:p>
        </p:txBody>
      </p:sp>
      <p:sp>
        <p:nvSpPr>
          <p:cNvPr id="3" name="2 Marcador de contenido"/>
          <p:cNvSpPr>
            <a:spLocks noGrp="1"/>
          </p:cNvSpPr>
          <p:nvPr>
            <p:ph idx="1"/>
          </p:nvPr>
        </p:nvSpPr>
        <p:spPr>
          <a:xfrm>
            <a:off x="457200" y="1999381"/>
            <a:ext cx="8229600" cy="4525963"/>
          </a:xfrm>
        </p:spPr>
        <p:txBody>
          <a:bodyPr/>
          <a:lstStyle/>
          <a:p>
            <a:pPr algn="just"/>
            <a:r>
              <a:rPr lang="es-ES" dirty="0" smtClean="0"/>
              <a:t>Se refiere que previo a la ejecución de cualquier operación, actividad, acción, ejercicio, maniobra, etc. Usted debe hacer un alto, para pensar en como mitigar los riesgos a los cuales se podría ver enfrentado.</a:t>
            </a:r>
            <a:endParaRPr lang="es-CL"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85728"/>
            <a:ext cx="8229600" cy="1143000"/>
          </a:xfrm>
          <a:solidFill>
            <a:schemeClr val="accent2">
              <a:lumMod val="60000"/>
              <a:lumOff val="40000"/>
            </a:schemeClr>
          </a:solidFill>
        </p:spPr>
        <p:txBody>
          <a:bodyPr/>
          <a:lstStyle/>
          <a:p>
            <a:r>
              <a:rPr lang="es-ES" dirty="0" smtClean="0"/>
              <a:t>IDENTIFICAR LOS PELIGROS</a:t>
            </a:r>
            <a:endParaRPr lang="es-CL" dirty="0"/>
          </a:p>
        </p:txBody>
      </p:sp>
      <p:sp>
        <p:nvSpPr>
          <p:cNvPr id="3" name="2 Marcador de contenido"/>
          <p:cNvSpPr>
            <a:spLocks noGrp="1"/>
          </p:cNvSpPr>
          <p:nvPr>
            <p:ph idx="1"/>
          </p:nvPr>
        </p:nvSpPr>
        <p:spPr/>
        <p:txBody>
          <a:bodyPr/>
          <a:lstStyle/>
          <a:p>
            <a:pPr algn="just"/>
            <a:r>
              <a:rPr lang="es-ES" dirty="0" smtClean="0"/>
              <a:t>Se refiere a los potenciales peligros o riesgos que usted o su gente a cargo  podría correr durante la ejecución de la actividad.</a:t>
            </a:r>
          </a:p>
          <a:p>
            <a:pPr algn="just"/>
            <a:r>
              <a:rPr lang="es-ES" dirty="0" smtClean="0"/>
              <a:t>Puede ser uno o varios, lo importante es que usted tiene que encontrar controles para cada uno de ellos.</a:t>
            </a:r>
            <a:endParaRPr lang="es-CL"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85728"/>
            <a:ext cx="8229600" cy="1143000"/>
          </a:xfrm>
          <a:solidFill>
            <a:schemeClr val="accent2">
              <a:lumMod val="60000"/>
              <a:lumOff val="40000"/>
            </a:schemeClr>
          </a:solidFill>
        </p:spPr>
        <p:txBody>
          <a:bodyPr/>
          <a:lstStyle/>
          <a:p>
            <a:r>
              <a:rPr lang="es-ES" dirty="0" smtClean="0"/>
              <a:t>EVALUAR LOS PELIGROS</a:t>
            </a:r>
            <a:endParaRPr lang="es-CL" dirty="0"/>
          </a:p>
        </p:txBody>
      </p:sp>
      <p:sp>
        <p:nvSpPr>
          <p:cNvPr id="3" name="2 Marcador de contenido"/>
          <p:cNvSpPr>
            <a:spLocks noGrp="1"/>
          </p:cNvSpPr>
          <p:nvPr>
            <p:ph idx="1"/>
          </p:nvPr>
        </p:nvSpPr>
        <p:spPr/>
        <p:txBody>
          <a:bodyPr/>
          <a:lstStyle/>
          <a:p>
            <a:pPr algn="just"/>
            <a:r>
              <a:rPr lang="es-ES" dirty="0" smtClean="0"/>
              <a:t>Se debe evaluar cada uno de los peligros según su PROBABILIDAD DE OCURRENCIA y la SEVERIDAD DE SUS CONSECUENCIAS, para poder priorizarlos y evidenciar la verdadera dimensión del peligro.</a:t>
            </a:r>
            <a:endParaRPr lang="es-CL"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85728"/>
            <a:ext cx="8229600" cy="1143000"/>
          </a:xfrm>
          <a:solidFill>
            <a:schemeClr val="accent2">
              <a:lumMod val="60000"/>
              <a:lumOff val="40000"/>
            </a:schemeClr>
          </a:solidFill>
        </p:spPr>
        <p:txBody>
          <a:bodyPr>
            <a:normAutofit/>
          </a:bodyPr>
          <a:lstStyle/>
          <a:p>
            <a:r>
              <a:rPr lang="es-ES" dirty="0" smtClean="0"/>
              <a:t>DETERMINAR LOS CONTROLES</a:t>
            </a:r>
            <a:endParaRPr lang="es-CL" dirty="0"/>
          </a:p>
        </p:txBody>
      </p:sp>
      <p:sp>
        <p:nvSpPr>
          <p:cNvPr id="3" name="2 Marcador de contenido"/>
          <p:cNvSpPr>
            <a:spLocks noGrp="1"/>
          </p:cNvSpPr>
          <p:nvPr>
            <p:ph idx="1"/>
          </p:nvPr>
        </p:nvSpPr>
        <p:spPr/>
        <p:txBody>
          <a:bodyPr>
            <a:normAutofit fontScale="85000" lnSpcReduction="10000"/>
          </a:bodyPr>
          <a:lstStyle/>
          <a:p>
            <a:pPr algn="just"/>
            <a:r>
              <a:rPr lang="es-ES" dirty="0" smtClean="0"/>
              <a:t>Un Control, es programar o crear algo físico, virtual, de procedimiento, de instrucción, etc., para sirva para disminuir el peligro hasta que la actividad sea ACEPTABLE (beneficio mayor que el potencial costo).</a:t>
            </a:r>
          </a:p>
          <a:p>
            <a:pPr algn="just"/>
            <a:r>
              <a:rPr lang="es-ES" dirty="0" smtClean="0"/>
              <a:t>Si para usted, el control no es suficiente y no soluciona el peligro, para llevarlo a un nivel de «aceptable», entonces busque otro control.</a:t>
            </a:r>
          </a:p>
          <a:p>
            <a:pPr algn="just"/>
            <a:r>
              <a:rPr lang="es-ES" dirty="0" smtClean="0"/>
              <a:t>Si de todas maneras, la actividad no se hace «aceptable», entonces NO debe realizar la actividad y debe al mismo tiempo informarle al mando.</a:t>
            </a:r>
            <a:endParaRPr lang="es-CL"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85728"/>
            <a:ext cx="8229600" cy="1143000"/>
          </a:xfrm>
          <a:solidFill>
            <a:schemeClr val="accent2">
              <a:lumMod val="60000"/>
              <a:lumOff val="40000"/>
            </a:schemeClr>
          </a:solidFill>
        </p:spPr>
        <p:txBody>
          <a:bodyPr>
            <a:normAutofit/>
          </a:bodyPr>
          <a:lstStyle/>
          <a:p>
            <a:r>
              <a:rPr lang="es-ES" dirty="0" smtClean="0"/>
              <a:t>IMPLEMENTAR LOS CONTROLES</a:t>
            </a:r>
            <a:endParaRPr lang="es-CL" dirty="0"/>
          </a:p>
        </p:txBody>
      </p:sp>
      <p:sp>
        <p:nvSpPr>
          <p:cNvPr id="3" name="2 Marcador de contenido"/>
          <p:cNvSpPr>
            <a:spLocks noGrp="1"/>
          </p:cNvSpPr>
          <p:nvPr>
            <p:ph idx="1"/>
          </p:nvPr>
        </p:nvSpPr>
        <p:spPr/>
        <p:txBody>
          <a:bodyPr>
            <a:normAutofit lnSpcReduction="10000"/>
          </a:bodyPr>
          <a:lstStyle/>
          <a:p>
            <a:pPr algn="just"/>
            <a:r>
              <a:rPr lang="es-ES" dirty="0" smtClean="0"/>
              <a:t>El Control que fue pensado en la etapa anterior, ahora hay que hacerlo realidad. Hay que verificar su adquisición o construcción, y su correcta operación.</a:t>
            </a:r>
          </a:p>
          <a:p>
            <a:pPr algn="just"/>
            <a:r>
              <a:rPr lang="es-ES" dirty="0" smtClean="0"/>
              <a:t>¿Es posible implementar el Control en su nivel?</a:t>
            </a:r>
          </a:p>
          <a:p>
            <a:pPr lvl="1" algn="just"/>
            <a:r>
              <a:rPr lang="es-ES" dirty="0" smtClean="0"/>
              <a:t>NO: entonces infórmelo o solicítelo al mando superior.</a:t>
            </a:r>
          </a:p>
          <a:p>
            <a:pPr lvl="1" algn="just"/>
            <a:r>
              <a:rPr lang="es-ES" dirty="0" smtClean="0"/>
              <a:t>SÍ: Impleméntelo. (hacerlo realidad)</a:t>
            </a:r>
            <a:endParaRPr lang="es-CL" dirty="0"/>
          </a:p>
        </p:txBody>
      </p:sp>
    </p:spTree>
    <p:extLst>
      <p:ext uri="{BB962C8B-B14F-4D97-AF65-F5344CB8AC3E}">
        <p14:creationId xmlns:p14="http://schemas.microsoft.com/office/powerpoint/2010/main" xmlns="" val="201615270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44624"/>
            <a:ext cx="8229600" cy="1143000"/>
          </a:xfrm>
          <a:solidFill>
            <a:schemeClr val="accent2">
              <a:lumMod val="60000"/>
              <a:lumOff val="40000"/>
            </a:schemeClr>
          </a:solidFill>
        </p:spPr>
        <p:txBody>
          <a:bodyPr>
            <a:normAutofit/>
          </a:bodyPr>
          <a:lstStyle/>
          <a:p>
            <a:r>
              <a:rPr lang="es-ES" dirty="0" smtClean="0"/>
              <a:t>SUPERVISAR</a:t>
            </a:r>
            <a:endParaRPr lang="es-CL" dirty="0"/>
          </a:p>
        </p:txBody>
      </p:sp>
      <p:sp>
        <p:nvSpPr>
          <p:cNvPr id="3" name="2 Marcador de contenido"/>
          <p:cNvSpPr>
            <a:spLocks noGrp="1"/>
          </p:cNvSpPr>
          <p:nvPr>
            <p:ph idx="1"/>
          </p:nvPr>
        </p:nvSpPr>
        <p:spPr>
          <a:xfrm>
            <a:off x="457200" y="1214422"/>
            <a:ext cx="8229600" cy="4525963"/>
          </a:xfrm>
        </p:spPr>
        <p:txBody>
          <a:bodyPr>
            <a:normAutofit lnSpcReduction="10000"/>
          </a:bodyPr>
          <a:lstStyle/>
          <a:p>
            <a:pPr algn="just"/>
            <a:r>
              <a:rPr lang="es-ES" sz="2800" dirty="0" smtClean="0"/>
              <a:t>Verifico personalmente o delego la tarea, pero se debe verificar el buen funcionamiento del CONTROL.</a:t>
            </a:r>
          </a:p>
          <a:p>
            <a:pPr algn="just"/>
            <a:r>
              <a:rPr lang="es-ES" sz="2800" dirty="0" smtClean="0"/>
              <a:t>¿El Control es efectivo?</a:t>
            </a:r>
          </a:p>
          <a:p>
            <a:pPr lvl="1" algn="just"/>
            <a:r>
              <a:rPr lang="es-ES" dirty="0" smtClean="0"/>
              <a:t>NO: Debe regresar a la etapa de definir un mejor Control</a:t>
            </a:r>
            <a:r>
              <a:rPr lang="es-ES" dirty="0" smtClean="0"/>
              <a:t>.</a:t>
            </a:r>
          </a:p>
          <a:p>
            <a:pPr lvl="1" algn="just"/>
            <a:endParaRPr lang="es-ES" dirty="0" smtClean="0"/>
          </a:p>
          <a:p>
            <a:pPr lvl="1" algn="just"/>
            <a:r>
              <a:rPr lang="es-ES" dirty="0" smtClean="0"/>
              <a:t>SÍ: Entonces siga adelante y cumpla con su actividad, pero atento por si se presentan </a:t>
            </a:r>
            <a:r>
              <a:rPr lang="es-ES" b="1" dirty="0" smtClean="0"/>
              <a:t>cambios</a:t>
            </a:r>
            <a:r>
              <a:rPr lang="es-ES" dirty="0" smtClean="0"/>
              <a:t> en la situación y que no había considerado en su planificación inicial.</a:t>
            </a:r>
            <a:endParaRPr lang="es-CL"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txBox="1">
            <a:spLocks/>
          </p:cNvSpPr>
          <p:nvPr/>
        </p:nvSpPr>
        <p:spPr>
          <a:xfrm>
            <a:off x="428596" y="188640"/>
            <a:ext cx="8229600" cy="1143000"/>
          </a:xfrm>
          <a:prstGeom prst="rect">
            <a:avLst/>
          </a:prstGeom>
          <a:solidFill>
            <a:schemeClr val="accent2">
              <a:lumMod val="60000"/>
              <a:lumOff val="40000"/>
            </a:schemeClr>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ES" sz="4400" b="0" i="0" u="none" strike="noStrike" kern="1200" cap="none" spc="0" normalizeH="0" baseline="0" noProof="0" dirty="0" smtClean="0">
                <a:ln>
                  <a:noFill/>
                </a:ln>
                <a:solidFill>
                  <a:schemeClr val="tx1"/>
                </a:solidFill>
                <a:effectLst/>
                <a:uLnTx/>
                <a:uFillTx/>
                <a:latin typeface="+mj-lt"/>
                <a:ea typeface="+mj-ea"/>
                <a:cs typeface="+mj-cs"/>
              </a:rPr>
              <a:t>TÉRMINO DE LA OPERACIÓN</a:t>
            </a:r>
            <a:endParaRPr kumimoji="0" lang="es-CL"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3" name="2 Marcador de contenido"/>
          <p:cNvSpPr txBox="1">
            <a:spLocks/>
          </p:cNvSpPr>
          <p:nvPr/>
        </p:nvSpPr>
        <p:spPr>
          <a:xfrm>
            <a:off x="457200" y="1567333"/>
            <a:ext cx="8229600" cy="5174035"/>
          </a:xfrm>
          <a:prstGeom prst="rect">
            <a:avLst/>
          </a:prstGeom>
        </p:spPr>
        <p:txBody>
          <a:bodyPr>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s-ES" dirty="0" smtClean="0"/>
              <a:t>Lo peor que le puede ocurrir, es que tenga un accidente con heridos, pérdidas de vidas humanas o pérdidas de material fiscal.</a:t>
            </a:r>
          </a:p>
          <a:p>
            <a:pPr algn="just"/>
            <a:r>
              <a:rPr lang="es-ES" dirty="0" smtClean="0"/>
              <a:t>Y ante ese accidente le pregunten: Usted, debería haber sido capaz de prever la ocurrencia de este accidente?.</a:t>
            </a:r>
          </a:p>
          <a:p>
            <a:pPr algn="just"/>
            <a:r>
              <a:rPr lang="es-ES" dirty="0" smtClean="0"/>
              <a:t>Usted con mediana inteligencia, podría haber tomado medidas para que este accidente no hubiese ocurrido?</a:t>
            </a:r>
          </a:p>
          <a:p>
            <a:pPr algn="just"/>
            <a:endParaRPr lang="es-ES" dirty="0"/>
          </a:p>
          <a:p>
            <a:pPr algn="just"/>
            <a:r>
              <a:rPr lang="es-ES" dirty="0" smtClean="0"/>
              <a:t>LA FINALIDAD ÚLTIMA DEL MRO, ES QUE USTED AL MANDO DE UNA </a:t>
            </a:r>
            <a:r>
              <a:rPr lang="es-ES" dirty="0" smtClean="0"/>
              <a:t>UNIDAD O GRUPO DE HOMBRES </a:t>
            </a:r>
            <a:r>
              <a:rPr lang="es-ES" dirty="0" smtClean="0"/>
              <a:t>NO TENGA ACCIDENTES O DETERIORO DE MATERIAL… Y SI LOS TIENE, QUE PUEDA CONTESTAR ESTAS PREGUNTAS EN FORMA INTELIGENTE.</a:t>
            </a:r>
          </a:p>
        </p:txBody>
      </p:sp>
    </p:spTree>
    <p:extLst>
      <p:ext uri="{BB962C8B-B14F-4D97-AF65-F5344CB8AC3E}">
        <p14:creationId xmlns:p14="http://schemas.microsoft.com/office/powerpoint/2010/main" xmlns="" val="14179270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635896" y="2924944"/>
            <a:ext cx="881973" cy="707886"/>
          </a:xfrm>
          <a:prstGeom prst="rect">
            <a:avLst/>
          </a:prstGeom>
          <a:noFill/>
        </p:spPr>
        <p:txBody>
          <a:bodyPr wrap="none" rtlCol="0">
            <a:spAutoFit/>
          </a:bodyPr>
          <a:lstStyle/>
          <a:p>
            <a:r>
              <a:rPr lang="es-MX" sz="4000" dirty="0" smtClean="0"/>
              <a:t>FIN</a:t>
            </a:r>
            <a:endParaRPr lang="es-MX" sz="4000" dirty="0"/>
          </a:p>
        </p:txBody>
      </p:sp>
    </p:spTree>
  </p:cSld>
  <p:clrMapOvr>
    <a:masterClrMapping/>
  </p:clrMapOvr>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564</TotalTime>
  <Words>1523</Words>
  <Application>Microsoft Office PowerPoint</Application>
  <PresentationFormat>Presentación en pantalla (4:3)</PresentationFormat>
  <Paragraphs>147</Paragraphs>
  <Slides>16</Slides>
  <Notes>0</Notes>
  <HiddenSlides>0</HiddenSlides>
  <MMClips>0</MMClips>
  <ScaleCrop>false</ScaleCrop>
  <HeadingPairs>
    <vt:vector size="6" baseType="variant">
      <vt:variant>
        <vt:lpstr>Tema</vt:lpstr>
      </vt:variant>
      <vt:variant>
        <vt:i4>1</vt:i4>
      </vt:variant>
      <vt:variant>
        <vt:lpstr>Servidores OLE incrustados</vt:lpstr>
      </vt:variant>
      <vt:variant>
        <vt:i4>1</vt:i4>
      </vt:variant>
      <vt:variant>
        <vt:lpstr>Títulos de diapositiva</vt:lpstr>
      </vt:variant>
      <vt:variant>
        <vt:i4>16</vt:i4>
      </vt:variant>
    </vt:vector>
  </HeadingPairs>
  <TitlesOfParts>
    <vt:vector size="18" baseType="lpstr">
      <vt:lpstr>Tema de Office</vt:lpstr>
      <vt:lpstr>Presentación</vt:lpstr>
      <vt:lpstr>Diapositiva 1</vt:lpstr>
      <vt:lpstr>Diapositiva 2</vt:lpstr>
      <vt:lpstr>Diapositiva 3</vt:lpstr>
      <vt:lpstr>Diapositiva 4</vt:lpstr>
      <vt:lpstr>Diapositiva 5</vt:lpstr>
      <vt:lpstr>Diapositiva 6</vt:lpstr>
      <vt:lpstr>Diapositiva 7</vt:lpstr>
      <vt:lpstr>ETAPAS DEL MANEJO DE RIESGO OPERACIONAL</vt:lpstr>
      <vt:lpstr>INICIO DE UNA OPERACIÓN O ACTIVIDAD</vt:lpstr>
      <vt:lpstr>IDENTIFICAR LOS PELIGROS</vt:lpstr>
      <vt:lpstr>EVALUAR LOS PELIGROS</vt:lpstr>
      <vt:lpstr>DETERMINAR LOS CONTROLES</vt:lpstr>
      <vt:lpstr>IMPLEMENTAR LOS CONTROLES</vt:lpstr>
      <vt:lpstr>SUPERVISAR</vt:lpstr>
      <vt:lpstr>Diapositiva 15</vt:lpstr>
      <vt:lpstr>Diapositiva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Juan Sielfeld F</dc:creator>
  <cp:lastModifiedBy>rodrigo</cp:lastModifiedBy>
  <cp:revision>55</cp:revision>
  <dcterms:modified xsi:type="dcterms:W3CDTF">2021-05-04T01:25:01Z</dcterms:modified>
</cp:coreProperties>
</file>