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24" r:id="rId2"/>
    <p:sldId id="425" r:id="rId3"/>
    <p:sldId id="461" r:id="rId4"/>
    <p:sldId id="426" r:id="rId5"/>
    <p:sldId id="462" r:id="rId6"/>
    <p:sldId id="463" r:id="rId7"/>
    <p:sldId id="465" r:id="rId8"/>
    <p:sldId id="464" r:id="rId9"/>
    <p:sldId id="466" r:id="rId10"/>
    <p:sldId id="467" r:id="rId11"/>
    <p:sldId id="470" r:id="rId12"/>
    <p:sldId id="469" r:id="rId13"/>
    <p:sldId id="471" r:id="rId14"/>
    <p:sldId id="468" r:id="rId15"/>
    <p:sldId id="472" r:id="rId16"/>
    <p:sldId id="43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PS S-2" initials="C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F88"/>
    <a:srgbClr val="FF0000"/>
    <a:srgbClr val="272E87"/>
    <a:srgbClr val="9FF4B7"/>
    <a:srgbClr val="8DD6F7"/>
    <a:srgbClr val="EFE74E"/>
    <a:srgbClr val="E958E9"/>
    <a:srgbClr val="EE8285"/>
    <a:srgbClr val="00B05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0" autoAdjust="0"/>
    <p:restoredTop sz="95310" autoAdjust="0"/>
  </p:normalViewPr>
  <p:slideViewPr>
    <p:cSldViewPr snapToGrid="0">
      <p:cViewPr varScale="1">
        <p:scale>
          <a:sx n="67" d="100"/>
          <a:sy n="67" d="100"/>
        </p:scale>
        <p:origin x="90" y="138"/>
      </p:cViewPr>
      <p:guideLst/>
    </p:cSldViewPr>
  </p:slideViewPr>
  <p:notesTextViewPr>
    <p:cViewPr>
      <p:scale>
        <a:sx n="215" d="100"/>
        <a:sy n="21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978BB-6475-4785-99B2-6718BA78468F}" type="datetimeFigureOut">
              <a:rPr lang="en-US" smtClean="0"/>
              <a:t>10/23/2025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87431-D09C-4921-8093-01F4B289B8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037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132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7635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764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42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10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151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56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159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697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917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244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Diferencias</a:t>
            </a:r>
            <a:r>
              <a:rPr lang="es-MX" baseline="0" dirty="0" smtClean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 smtClean="0"/>
          </a:p>
        </p:txBody>
      </p:sp>
    </p:spTree>
    <p:extLst>
      <p:ext uri="{BB962C8B-B14F-4D97-AF65-F5344CB8AC3E}">
        <p14:creationId xmlns:p14="http://schemas.microsoft.com/office/powerpoint/2010/main" val="3355655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CustomShape 3"/>
          <p:cNvSpPr/>
          <p:nvPr userDrawn="1"/>
        </p:nvSpPr>
        <p:spPr bwMode="auto">
          <a:xfrm>
            <a:off x="930859" y="643141"/>
            <a:ext cx="10310969" cy="3188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  <a:round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403547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6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04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5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59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9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5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00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2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1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043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grpSp>
        <p:nvGrpSpPr>
          <p:cNvPr id="7" name="Grupo 6"/>
          <p:cNvGrpSpPr/>
          <p:nvPr userDrawn="1"/>
        </p:nvGrpSpPr>
        <p:grpSpPr>
          <a:xfrm>
            <a:off x="0" y="6341695"/>
            <a:ext cx="12192001" cy="504162"/>
            <a:chOff x="-1" y="6353838"/>
            <a:chExt cx="12192001" cy="504162"/>
          </a:xfrm>
        </p:grpSpPr>
        <p:sp>
          <p:nvSpPr>
            <p:cNvPr id="8" name="CustomShape 37"/>
            <p:cNvSpPr/>
            <p:nvPr/>
          </p:nvSpPr>
          <p:spPr bwMode="auto"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defRPr/>
              </a:pPr>
              <a:r>
                <a:rPr lang="es-CL" sz="1200" b="1" spc="-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  <a:endParaRPr lang="es-CL" sz="1200" b="1" spc="-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r>
                <a:rPr lang="es-CL" sz="1200" b="1" spc="-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    	LEALTAD		         VALENTÍA	         INTEGRIDAD		  DEBER</a:t>
              </a:r>
              <a:endParaRPr lang="es-CL" sz="1200" b="1" spc="-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CustomShape 3"/>
            <p:cNvSpPr/>
            <p:nvPr/>
          </p:nvSpPr>
          <p:spPr bwMode="auto">
            <a:xfrm flipV="1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</p:grpSp>
      <p:sp>
        <p:nvSpPr>
          <p:cNvPr id="10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296400" y="638378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60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material%20de%20apoyo/As&#237;%20es%20la%20guerra%20electr&#243;nica%20que%20est&#225;%20ayudando%20a%20Ucrania%20a%20plantar%20cara%20a%20Rusia%20-%20LibertadDigital%20(720p,%20h264)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hyperlink" Target="El%20di&#225;logo%20grabado%20que%20complica%20a%20los%20infantes%20de%20marina%20_%2024%20Horas%20TVN%20Chile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xmlns="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376474" y="2348338"/>
            <a:ext cx="7743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ASIGNATURA: COMUNICACIONES</a:t>
            </a:r>
            <a:r>
              <a:rPr lang="es-MX" dirty="0" smtClean="0"/>
              <a:t> </a:t>
            </a:r>
            <a:endParaRPr lang="es-CL" dirty="0"/>
          </a:p>
        </p:txBody>
      </p:sp>
      <p:sp>
        <p:nvSpPr>
          <p:cNvPr id="16" name="CuadroTexto 15"/>
          <p:cNvSpPr txBox="1"/>
          <p:nvPr/>
        </p:nvSpPr>
        <p:spPr>
          <a:xfrm>
            <a:off x="5501631" y="5274766"/>
            <a:ext cx="63886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PROFESOR MILITAR:      RENATO CORTÉS RODRÍGUEZ</a:t>
            </a:r>
          </a:p>
          <a:p>
            <a:pPr algn="ctr"/>
            <a:r>
              <a:rPr lang="es-MX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	    CAPITÁN DE CORBETA IM OM</a:t>
            </a:r>
          </a:p>
          <a:p>
            <a:pPr algn="ctr"/>
            <a:r>
              <a:rPr lang="es-MX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	                   OFICIAL MANDO Y CONTROL BAE (G6)</a:t>
            </a:r>
            <a:endParaRPr lang="es-CL" sz="1400" b="1" dirty="0"/>
          </a:p>
        </p:txBody>
      </p:sp>
    </p:spTree>
    <p:extLst>
      <p:ext uri="{BB962C8B-B14F-4D97-AF65-F5344CB8AC3E}">
        <p14:creationId xmlns:p14="http://schemas.microsoft.com/office/powerpoint/2010/main" val="101807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xmlns="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84386" y="941696"/>
            <a:ext cx="120232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U.T. Nº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GUERRA ELECTRÓNICA DE TELECOMUNICACIONES</a:t>
            </a:r>
            <a:endParaRPr lang="es-CL" dirty="0"/>
          </a:p>
        </p:txBody>
      </p:sp>
      <p:sp>
        <p:nvSpPr>
          <p:cNvPr id="7" name="CuadroTexto 6"/>
          <p:cNvSpPr txBox="1"/>
          <p:nvPr/>
        </p:nvSpPr>
        <p:spPr>
          <a:xfrm>
            <a:off x="220639" y="1696693"/>
            <a:ext cx="11750723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Objetivos:	</a:t>
            </a:r>
          </a:p>
          <a:p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Reconocer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los significados de los términos empleados en la Guerra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Electrónica.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Seleccionar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los conceptos e ideas más relevantes relacionadas con la Guerra Electrónica de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Telecomunicaciones.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Establecer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las relaciones entre las diferentes actividades de la Guerra Electrónica de Telecomunicaciones.</a:t>
            </a:r>
          </a:p>
          <a:p>
            <a:pPr algn="ctr"/>
            <a:r>
              <a:rPr lang="es-MX" dirty="0" smtClean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2842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xmlns="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69035" y="1049537"/>
            <a:ext cx="728314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MX" altLang="es-CL" sz="3600" b="1" dirty="0"/>
              <a:t>CONTENIDOS</a:t>
            </a:r>
            <a:r>
              <a:rPr lang="es-MX" altLang="es-CL" sz="3600" b="1" dirty="0" smtClean="0"/>
              <a:t>:</a:t>
            </a:r>
          </a:p>
          <a:p>
            <a:pPr algn="just">
              <a:spcBef>
                <a:spcPct val="50000"/>
              </a:spcBef>
              <a:defRPr/>
            </a:pPr>
            <a:r>
              <a:rPr lang="es-MX" altLang="es-CL" sz="2400" b="1" dirty="0" smtClean="0"/>
              <a:t>1</a:t>
            </a:r>
            <a:r>
              <a:rPr lang="es-MX" altLang="es-CL" sz="2400" b="1" dirty="0"/>
              <a:t>.-	Guerra Electrónica</a:t>
            </a:r>
            <a:r>
              <a:rPr lang="es-MX" altLang="es-CL" sz="2400" b="1" dirty="0" smtClean="0"/>
              <a:t>.</a:t>
            </a:r>
            <a:endParaRPr lang="es-MX" altLang="es-CL" sz="2400" b="1" dirty="0"/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sz="2000" dirty="0" smtClean="0"/>
              <a:t>Definiciones</a:t>
            </a:r>
            <a:r>
              <a:rPr lang="es-MX" altLang="es-CL" sz="2000" dirty="0"/>
              <a:t>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sz="2000" dirty="0" smtClean="0"/>
              <a:t>Fines </a:t>
            </a:r>
            <a:r>
              <a:rPr lang="es-MX" altLang="es-CL" sz="2000" dirty="0"/>
              <a:t>y funciones.</a:t>
            </a:r>
          </a:p>
          <a:p>
            <a:pPr algn="just">
              <a:spcBef>
                <a:spcPct val="50000"/>
              </a:spcBef>
              <a:defRPr/>
            </a:pPr>
            <a:endParaRPr lang="es-MX" altLang="es-CL" sz="2400" b="1" dirty="0"/>
          </a:p>
          <a:p>
            <a:pPr algn="just">
              <a:spcBef>
                <a:spcPct val="50000"/>
              </a:spcBef>
              <a:defRPr/>
            </a:pPr>
            <a:r>
              <a:rPr lang="es-MX" altLang="es-CL" sz="2400" b="1" dirty="0"/>
              <a:t>2.-	Actividades de Guerra Electrónica</a:t>
            </a:r>
            <a:r>
              <a:rPr lang="es-MX" altLang="es-CL" sz="2400" b="1" dirty="0" smtClean="0"/>
              <a:t>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sz="2000" dirty="0" smtClean="0"/>
              <a:t>Medidas </a:t>
            </a:r>
            <a:r>
              <a:rPr lang="es-MX" altLang="es-CL" sz="2000" dirty="0"/>
              <a:t>de Apoyo Electrónico.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sz="2000" dirty="0" smtClean="0"/>
              <a:t>Contramedidas </a:t>
            </a:r>
            <a:r>
              <a:rPr lang="es-MX" altLang="es-CL" sz="2000" dirty="0"/>
              <a:t>Electrónicas.</a:t>
            </a:r>
          </a:p>
          <a:p>
            <a:pPr marL="342900" indent="-3429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sz="2000" dirty="0" smtClean="0"/>
              <a:t>Contra </a:t>
            </a:r>
            <a:r>
              <a:rPr lang="es-MX" altLang="es-CL" sz="2000" dirty="0"/>
              <a:t>– Contramedidas Electrónicas.</a:t>
            </a:r>
          </a:p>
          <a:p>
            <a:pPr algn="just">
              <a:spcBef>
                <a:spcPct val="50000"/>
              </a:spcBef>
              <a:defRPr/>
            </a:pPr>
            <a:endParaRPr lang="es-MX" altLang="es-CL" dirty="0"/>
          </a:p>
          <a:p>
            <a:pPr algn="ctr"/>
            <a:r>
              <a:rPr lang="es-MX" dirty="0" smtClean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9200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58920" y="1236189"/>
            <a:ext cx="5732699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s-ES" sz="2000" b="1" dirty="0"/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La Guerra electrónica (G.E) es el conjunto de acciones militares que se desarrollan en los campos estratégicos, operativos y tácticos, que tienen por objeto obtener información, negar al máximo las posibilidades de utilización del espectro electromagnético por parte del enemigo y asegurar su uso a las fuerzas propias.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Se deberá tener en consideración que la G.E., se caracteriza por ser una actividad militar permanente, desde tiempo de paz, particularmente en lo referente a las telecomunicaciones.</a:t>
            </a:r>
          </a:p>
        </p:txBody>
      </p:sp>
      <p:pic>
        <p:nvPicPr>
          <p:cNvPr id="5" name="Imagen 4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5564" y="1140655"/>
            <a:ext cx="4793412" cy="4793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7066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8544" y="1071801"/>
            <a:ext cx="717936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460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460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La G.E. persigue tres fines principales que se pueden resumir en</a:t>
            </a:r>
            <a:r>
              <a:rPr lang="es-ES" sz="2000" dirty="0" smtClean="0"/>
              <a:t>:</a:t>
            </a:r>
          </a:p>
          <a:p>
            <a:pPr algn="just" eaLnBrk="1" hangingPunct="1">
              <a:spcBef>
                <a:spcPct val="50000"/>
              </a:spcBef>
            </a:pPr>
            <a:endParaRPr lang="es-ES" sz="2000" dirty="0"/>
          </a:p>
          <a:p>
            <a:pPr algn="just" eaLnBrk="1" hangingPunct="1">
              <a:spcBef>
                <a:spcPct val="50000"/>
              </a:spcBef>
            </a:pPr>
            <a:endParaRPr lang="es-ES" sz="20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0467" y="1281210"/>
            <a:ext cx="4259781" cy="42597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/>
          <p:cNvSpPr/>
          <p:nvPr/>
        </p:nvSpPr>
        <p:spPr>
          <a:xfrm>
            <a:off x="268086" y="3330764"/>
            <a:ext cx="73056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FontTx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Imposibilitar el uso efectivo del sistema electromagnético del enemigo, destruyéndolo o haciéndolo inefectivo mediante un adecuado empleo del sistema de contramedidas electrónicas propias.</a:t>
            </a:r>
            <a:r>
              <a:rPr lang="es-E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68086" y="4762405"/>
            <a:ext cx="7183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FontTx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Asegurar la efectividad y seguridad de la capacidad electrónica propia, impidiendo o afectando al menos, cualquier acción emprendida por el enemigo, para afectar las comunicaciones propias. </a:t>
            </a:r>
            <a:endParaRPr 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68086" y="1899123"/>
            <a:ext cx="7183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FontTx/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Determinación de la existencia, localización, disposición y amenaza potencial y real de todas las armas, sensores y sistemas de comunicaciones que empleen radiaciones electromagnéticas.</a:t>
            </a:r>
          </a:p>
        </p:txBody>
      </p:sp>
    </p:spTree>
    <p:extLst>
      <p:ext uri="{BB962C8B-B14F-4D97-AF65-F5344CB8AC3E}">
        <p14:creationId xmlns:p14="http://schemas.microsoft.com/office/powerpoint/2010/main" val="85189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211298" y="1486636"/>
            <a:ext cx="5950222" cy="393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2000" b="1" dirty="0" smtClean="0"/>
              <a:t>     FUNCIONES </a:t>
            </a:r>
            <a:r>
              <a:rPr lang="es-ES" sz="2000" b="1" dirty="0"/>
              <a:t>QUE CUMPLE LA </a:t>
            </a:r>
            <a:r>
              <a:rPr lang="es-ES" sz="2000" b="1" dirty="0" smtClean="0"/>
              <a:t>GUERRA ELECTRÓNICA</a:t>
            </a:r>
          </a:p>
          <a:p>
            <a:pPr eaLnBrk="1" hangingPunct="1">
              <a:spcBef>
                <a:spcPct val="50000"/>
              </a:spcBef>
            </a:pPr>
            <a:endParaRPr lang="es-ES" sz="2000" b="1" dirty="0"/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Detección, Identificación.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Interferencia (</a:t>
            </a:r>
            <a:r>
              <a:rPr lang="es-ES" sz="2000" dirty="0" err="1"/>
              <a:t>Jamming</a:t>
            </a:r>
            <a:r>
              <a:rPr lang="es-ES" sz="2000" dirty="0"/>
              <a:t>), </a:t>
            </a:r>
            <a:r>
              <a:rPr lang="es-ES" sz="2000" dirty="0" smtClean="0"/>
              <a:t>Bloqueo.</a:t>
            </a:r>
            <a:endParaRPr lang="es-ES" sz="2000" dirty="0"/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Engaño, Decepción.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Obtención de </a:t>
            </a:r>
            <a:r>
              <a:rPr lang="es-ES" sz="2000" dirty="0" smtClean="0"/>
              <a:t>Inteligencia.</a:t>
            </a:r>
            <a:endParaRPr lang="es-ES" sz="2000" dirty="0"/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Posicionamiento o Radiolocalización (R.G.)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Planes “EMCON” o de Control de Emisiones.</a:t>
            </a:r>
            <a:endParaRPr lang="es-ES" sz="2000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266" y="1301663"/>
            <a:ext cx="4758728" cy="4758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960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73723" y="1359755"/>
            <a:ext cx="10944665" cy="375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2000" b="1" dirty="0"/>
              <a:t>ACTIVIDADES DE G.E</a:t>
            </a:r>
            <a:r>
              <a:rPr lang="es-ES" sz="2000" b="1" dirty="0" smtClean="0"/>
              <a:t>.</a:t>
            </a:r>
          </a:p>
          <a:p>
            <a:pPr algn="ctr" eaLnBrk="1" hangingPunct="1">
              <a:spcBef>
                <a:spcPct val="50000"/>
              </a:spcBef>
            </a:pPr>
            <a:endParaRPr lang="es-ES" sz="2000" b="1" dirty="0"/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Las actividades de G.E. pueden dividirse en tres grupos claramente diferenciados, estas son</a:t>
            </a:r>
            <a:r>
              <a:rPr lang="es-ES" sz="2000" dirty="0" smtClean="0"/>
              <a:t>:</a:t>
            </a:r>
          </a:p>
          <a:p>
            <a:pPr algn="just" eaLnBrk="1" hangingPunct="1">
              <a:spcBef>
                <a:spcPct val="50000"/>
              </a:spcBef>
            </a:pPr>
            <a:endParaRPr lang="es-ES" sz="2000" dirty="0"/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sz="2400" b="1" dirty="0"/>
              <a:t>MEDIDAS DE APOYO ELECTRÓNICO (M.A.E.)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sz="2400" b="1" dirty="0"/>
              <a:t>CONTRAMEDIDAS ELECTRÓNICAS (C.M.E.)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sz="2400" b="1" dirty="0"/>
              <a:t>CONTRA CONTRAMEDIDAS ELECTRÓNICAS (C.C.M.E.)</a:t>
            </a:r>
          </a:p>
        </p:txBody>
      </p:sp>
    </p:spTree>
    <p:extLst>
      <p:ext uri="{BB962C8B-B14F-4D97-AF65-F5344CB8AC3E}">
        <p14:creationId xmlns:p14="http://schemas.microsoft.com/office/powerpoint/2010/main" val="405344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55575" y="1066851"/>
            <a:ext cx="7182371" cy="5101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sz="2000" b="1" dirty="0"/>
              <a:t>Medidas de Apoyo Electrónico (M.A.E</a:t>
            </a:r>
            <a:r>
              <a:rPr lang="es-ES" sz="2000" b="1" dirty="0" smtClean="0"/>
              <a:t>.)</a:t>
            </a:r>
          </a:p>
          <a:p>
            <a:pPr marL="0" indent="0" algn="just" eaLnBrk="1" hangingPunct="1">
              <a:spcBef>
                <a:spcPct val="50000"/>
              </a:spcBef>
            </a:pPr>
            <a:endParaRPr lang="es-ES" sz="2000" b="1" dirty="0"/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" sz="1900" b="1" dirty="0"/>
              <a:t>	</a:t>
            </a:r>
            <a:r>
              <a:rPr lang="es-ES" sz="1900" dirty="0"/>
              <a:t>Son las acciones de G.E. destinadas a la búsqueda, interceptación, identificación y/o localización de las fuentes de radiación de energía electromagnética enemigas, con el objeto de explotarlas en beneficio de todo tipo de operación militar propia</a:t>
            </a:r>
            <a:r>
              <a:rPr lang="es-ES" sz="1900" dirty="0" smtClean="0"/>
              <a:t>.</a:t>
            </a:r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" sz="1900" dirty="0"/>
              <a:t>	Esta actividad es pasiva y se realiza normalmente empleando sensores sofisticados</a:t>
            </a:r>
            <a:r>
              <a:rPr lang="es-ES" sz="1900" dirty="0" smtClean="0"/>
              <a:t>.</a:t>
            </a:r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MX" sz="1900" dirty="0" smtClean="0"/>
              <a:t>      Las  </a:t>
            </a:r>
            <a:r>
              <a:rPr lang="es-MX" sz="1900" dirty="0"/>
              <a:t>actividades  de  COMINT  (Inteligencia  de Comunicaciones) y ELINT (Inteligencia Electrónica),	están     comprometidas     en     la interceptación	 y   proceso   de   las   radiaciones electromagnéticas de comunicaciones y no- comunicaciones, con el propósito de desarrollar información de inteligencia. </a:t>
            </a:r>
            <a:endParaRPr lang="es-ES" sz="1900" dirty="0"/>
          </a:p>
        </p:txBody>
      </p:sp>
      <p:sp>
        <p:nvSpPr>
          <p:cNvPr id="3" name="AutoShape 2" descr="Imagen de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2746" y="1526955"/>
            <a:ext cx="4308143" cy="43081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6847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35838" y="1049906"/>
            <a:ext cx="6769929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sz="2000" b="1" dirty="0" smtClean="0"/>
              <a:t> Contramedidas </a:t>
            </a:r>
            <a:r>
              <a:rPr lang="es-ES" sz="2000" b="1" dirty="0"/>
              <a:t>electrónicas (C.M.E.)</a:t>
            </a:r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" sz="2000" b="1" dirty="0"/>
              <a:t>	</a:t>
            </a:r>
            <a:r>
              <a:rPr lang="es-ES" sz="2000" dirty="0"/>
              <a:t>Las C.M.E. esta actividad es una medida «activa». Son aquellas acciones encaminadas a prevenir o reducir el uso eficaz del espectro electromagnético por parte del enemigo.</a:t>
            </a:r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" sz="2000" dirty="0"/>
              <a:t>	El empleo de C.M.E. implica la ejecución previa y/o simultánea de acciones de M.A.E., lo que exige disponer de equipos de interceptación y/o análisis técnico eficientes y saber utilizarlos.</a:t>
            </a:r>
          </a:p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s-ES" sz="2000" dirty="0"/>
              <a:t>	Es imprescindible tener en consideración que las C.M.E. pueden causar interferencias a los equipos de comunicaciones propios. Por lo que sólo se efectuará C.M.E. contra los equipos y/o estaciones enemigas de las cuales se sospeche “con fundamento” que le están proporcionando un servicio importante.</a:t>
            </a:r>
            <a:endParaRPr lang="es-ES" sz="2000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6711" y="1150474"/>
            <a:ext cx="5008729" cy="50087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0875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36089" y="1420007"/>
            <a:ext cx="7848600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93763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b="1" dirty="0"/>
              <a:t>Contramedidas electrónicas (C.M.E</a:t>
            </a:r>
            <a:r>
              <a:rPr lang="es-ES" sz="2000" b="1" dirty="0" smtClean="0"/>
              <a:t>.)</a:t>
            </a:r>
          </a:p>
          <a:p>
            <a:pPr marL="0" indent="0" algn="just" eaLnBrk="1" hangingPunct="1">
              <a:spcBef>
                <a:spcPct val="50000"/>
              </a:spcBef>
            </a:pPr>
            <a:endParaRPr lang="es-ES" sz="2000" b="1" dirty="0"/>
          </a:p>
          <a:p>
            <a:pPr algn="just" eaLnBrk="1" hangingPunct="1">
              <a:spcBef>
                <a:spcPct val="50000"/>
              </a:spcBef>
            </a:pPr>
            <a:r>
              <a:rPr lang="es-ES" sz="2000" b="1" dirty="0"/>
              <a:t>	</a:t>
            </a:r>
            <a:r>
              <a:rPr lang="es-ES" sz="2000" dirty="0"/>
              <a:t>Se tendrá siempre en consideración que las C.M.E. tendrán su mayor valor:</a:t>
            </a:r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	En la medida que sea más alto el nivel de las comunicaciones adversarias.</a:t>
            </a:r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Si su planificación es </a:t>
            </a:r>
            <a:r>
              <a:rPr lang="es-ES" sz="2000" dirty="0" smtClean="0"/>
              <a:t>oportuna.</a:t>
            </a:r>
            <a:endParaRPr lang="es-ES" sz="2000" dirty="0"/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Si los daños que puede causar a los sistemas propios son mínimos comparados con los que se le causan al enemigo.</a:t>
            </a:r>
            <a:endParaRPr lang="es-ES" sz="2000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2277" y="3269094"/>
            <a:ext cx="2667971" cy="530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5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76781" y="1071801"/>
            <a:ext cx="6892759" cy="513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sz="2000" b="1" dirty="0"/>
              <a:t>Clasificación de las C.M.E.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2000" b="1" dirty="0"/>
              <a:t>	</a:t>
            </a:r>
            <a:r>
              <a:rPr lang="es-ES" sz="1850" dirty="0" smtClean="0"/>
              <a:t>1</a:t>
            </a:r>
            <a:r>
              <a:rPr lang="es-ES" sz="1850" dirty="0"/>
              <a:t>	Perturbación (</a:t>
            </a:r>
            <a:r>
              <a:rPr lang="es-ES" sz="1850" dirty="0" err="1"/>
              <a:t>Jamming</a:t>
            </a:r>
            <a:r>
              <a:rPr lang="es-ES" sz="1850" dirty="0"/>
              <a:t> o interferencia)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850" dirty="0"/>
              <a:t>Electrónica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850" dirty="0"/>
              <a:t>Ofensiva (Radares)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850" dirty="0"/>
              <a:t>No electrónica (</a:t>
            </a:r>
            <a:r>
              <a:rPr lang="es-ES" sz="1850" dirty="0" err="1"/>
              <a:t>chaffs</a:t>
            </a:r>
            <a:r>
              <a:rPr lang="es-ES" sz="1850" dirty="0"/>
              <a:t> y otros ingenios reflectantes)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1850" dirty="0"/>
              <a:t>	</a:t>
            </a:r>
            <a:r>
              <a:rPr lang="es-ES" sz="1850" dirty="0" smtClean="0"/>
              <a:t>2</a:t>
            </a:r>
            <a:r>
              <a:rPr lang="es-ES" sz="1850" dirty="0"/>
              <a:t>	Decepción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850" dirty="0"/>
              <a:t>Operativa</a:t>
            </a:r>
          </a:p>
          <a:p>
            <a:pPr lvl="2" algn="just" eaLnBrk="1" hangingPunct="1">
              <a:spcBef>
                <a:spcPct val="50000"/>
              </a:spcBef>
            </a:pPr>
            <a:r>
              <a:rPr lang="es-ES" sz="1850" dirty="0"/>
              <a:t>	Manipulativa : Transmisión de información falsa.</a:t>
            </a:r>
          </a:p>
          <a:p>
            <a:pPr lvl="2" algn="just" eaLnBrk="1" hangingPunct="1">
              <a:spcBef>
                <a:spcPct val="50000"/>
              </a:spcBef>
            </a:pPr>
            <a:r>
              <a:rPr lang="es-ES" sz="1850" dirty="0"/>
              <a:t>	</a:t>
            </a:r>
            <a:r>
              <a:rPr lang="es-ES" sz="1850" dirty="0" err="1"/>
              <a:t>Simulativa</a:t>
            </a:r>
            <a:r>
              <a:rPr lang="es-ES" sz="1850" dirty="0"/>
              <a:t>  : Simular unidades, instalaciones, actividades y operaciones propias en forma coherente.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850" dirty="0"/>
              <a:t>Imitativa      : Imitar las unidades adversarias e introducir en sus redes información falsa.  </a:t>
            </a:r>
            <a:endParaRPr lang="es-ES" sz="1850" b="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4381" y="1360306"/>
            <a:ext cx="4405039" cy="44050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4351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85964" y="1327292"/>
            <a:ext cx="6701690" cy="393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sz="2000" b="1" dirty="0"/>
              <a:t>Contra Contramedidas electrónicas (C.C.M.E.)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2000" b="1" dirty="0"/>
              <a:t>	</a:t>
            </a:r>
            <a:r>
              <a:rPr lang="es-ES" sz="2000" dirty="0"/>
              <a:t>Las C.C.M.E. (es una medida «activa y pasiva») son todas aquellas acciones que garantizan el empleo eficaz del espectro </a:t>
            </a:r>
            <a:r>
              <a:rPr lang="es-ES" sz="2000" dirty="0" smtClean="0"/>
              <a:t>electromagnético </a:t>
            </a:r>
            <a:r>
              <a:rPr lang="es-ES" sz="2000" dirty="0"/>
              <a:t>por nuestras propias fuerzas, a pesar de la utilización por el enemigo en acciones de G.E</a:t>
            </a:r>
            <a:r>
              <a:rPr lang="es-ES" sz="2000" dirty="0" smtClean="0"/>
              <a:t>.</a:t>
            </a:r>
          </a:p>
          <a:p>
            <a:pPr algn="just" eaLnBrk="1" hangingPunct="1">
              <a:spcBef>
                <a:spcPct val="50000"/>
              </a:spcBef>
            </a:pPr>
            <a:endParaRPr lang="es-ES" sz="2000" dirty="0"/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Existen dos grupos de acciones C.C.M.E.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1.	Medidas Contra M.A.E.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2.	Medidas Contra C.M.E.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9024" y="1187356"/>
            <a:ext cx="4731224" cy="4731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9534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26907" y="1211357"/>
            <a:ext cx="7993062" cy="547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365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sz="2000" b="1" dirty="0"/>
              <a:t>Contra Contramedidas electrónicas (C.C.M.E.)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sz="2000" dirty="0"/>
              <a:t>	1.	Medidas Contra M.A.E.</a:t>
            </a:r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  </a:t>
            </a:r>
            <a:r>
              <a:rPr lang="es-ES" sz="2000" b="1" dirty="0"/>
              <a:t>Control de Emisión (EMCON)</a:t>
            </a:r>
            <a:r>
              <a:rPr lang="es-ES" sz="2000" dirty="0"/>
              <a:t>:  Las redes de comunicaciones IM son normalmente dirigidas, por lo tanto los operadores deben atender permanentemente las líneas y no se efectúan llamadas preliminares</a:t>
            </a:r>
            <a:r>
              <a:rPr lang="es-ES" sz="2000" dirty="0" smtClean="0"/>
              <a:t>.</a:t>
            </a:r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dirty="0"/>
              <a:t>	</a:t>
            </a:r>
            <a:r>
              <a:rPr lang="es-ES" sz="2000" b="1" dirty="0"/>
              <a:t>Evasión Táctica</a:t>
            </a:r>
            <a:r>
              <a:rPr lang="es-ES" sz="2000" dirty="0"/>
              <a:t>:  Siempre que un radio operador le merezca duda una información recibida, o bien la confiabilidad de la estación receptora, empleará la Tabla de Autenticidad correspondiente.</a:t>
            </a:r>
          </a:p>
          <a:p>
            <a:pPr lvl="1" algn="just" eaLnBrk="1" hangingPunct="1">
              <a:spcBef>
                <a:spcPct val="50000"/>
              </a:spcBef>
            </a:pPr>
            <a:r>
              <a:rPr lang="es-ES" sz="2000" dirty="0"/>
              <a:t>Para la lectura del mensaje, los radio operadores no deben mantener el PTT presionado más allá de tres segundos. Se espera un lapso “en blanco” de otros tres segundos y se continua con la transmisión del mensaje.</a:t>
            </a:r>
          </a:p>
          <a:p>
            <a:pPr lvl="1" algn="just" eaLnBrk="1" hangingPunct="1">
              <a:spcBef>
                <a:spcPct val="50000"/>
              </a:spcBef>
              <a:buFontTx/>
              <a:buChar char="•"/>
            </a:pPr>
            <a:endParaRPr lang="es-ES" sz="20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0367" y="1261959"/>
            <a:ext cx="2688609" cy="2688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4271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7881" y="1035807"/>
            <a:ext cx="8678862" cy="538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 eaLnBrk="1" hangingPunct="1">
              <a:spcBef>
                <a:spcPct val="50000"/>
              </a:spcBef>
            </a:pPr>
            <a:r>
              <a:rPr lang="es-ES" sz="1900" b="1" dirty="0"/>
              <a:t>Contra Contramedidas electrónicas (C.C.M.E.)</a:t>
            </a:r>
          </a:p>
          <a:p>
            <a:pPr algn="just" eaLnBrk="1" hangingPunct="1">
              <a:lnSpc>
                <a:spcPct val="70000"/>
              </a:lnSpc>
              <a:spcBef>
                <a:spcPct val="50000"/>
              </a:spcBef>
            </a:pPr>
            <a:r>
              <a:rPr lang="es-ES" sz="1900" b="1" dirty="0"/>
              <a:t>	</a:t>
            </a:r>
            <a:r>
              <a:rPr lang="es-ES" sz="1900" dirty="0"/>
              <a:t> 2. 	Medidas Contra C.M.E.</a:t>
            </a:r>
          </a:p>
          <a:p>
            <a:pPr lvl="2" algn="just" eaLnBrk="1" hangingPunct="1">
              <a:spcBef>
                <a:spcPct val="50000"/>
              </a:spcBef>
            </a:pPr>
            <a:r>
              <a:rPr lang="es-ES" sz="1900" dirty="0"/>
              <a:t>Medidas iniciales de C.C.M.E.: Esperar – Reconocer – Informar – continuar el trabajo normal ante la presencia de C.M.E.</a:t>
            </a:r>
          </a:p>
          <a:p>
            <a:pPr lvl="2"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lang="es-ES" sz="1900" dirty="0"/>
              <a:t>Métodos de C.C.M.E.: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900" dirty="0"/>
              <a:t> Técnicas Contra C.M.E.: Están basadas fundamentalmente en el reconocimiento de la voz de los operadores.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900" dirty="0"/>
              <a:t> Control de Frecuencias:   Continuar operando normalmente. Mejorar la ubicación del equipo y/o </a:t>
            </a:r>
            <a:r>
              <a:rPr lang="es-ES" sz="1900" dirty="0" err="1"/>
              <a:t>directividad</a:t>
            </a:r>
            <a:r>
              <a:rPr lang="es-ES" sz="1900" dirty="0"/>
              <a:t> de la antena, protegiéndose por algún obstáculo físico, según sea la dirección probable del perturbador.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900" dirty="0"/>
              <a:t>Aumentar el volumen y verificar la señal de interferencia.</a:t>
            </a:r>
          </a:p>
          <a:p>
            <a:pPr lvl="2" algn="just" eaLnBrk="1" hangingPunct="1">
              <a:spcBef>
                <a:spcPct val="50000"/>
              </a:spcBef>
              <a:buFontTx/>
              <a:buChar char="•"/>
            </a:pPr>
            <a:r>
              <a:rPr lang="es-ES" sz="1900" dirty="0"/>
              <a:t> Si lo anterior no da resultado, continuar operando y evacuar el mensaje por otro equipo, en frecuencia alternativa o por otra red táctica.</a:t>
            </a:r>
            <a:endParaRPr lang="es-ES" sz="1900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1639" y="1234663"/>
            <a:ext cx="2688609" cy="2688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53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900113" y="1981200"/>
            <a:ext cx="4032250" cy="1231900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2000" b="1" dirty="0" smtClean="0"/>
              <a:t>M.A.E.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dirty="0" smtClean="0"/>
              <a:t>EMCON (escucha).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dirty="0" smtClean="0"/>
              <a:t>Radio localización.</a:t>
            </a:r>
            <a:endParaRPr lang="es-ES" b="1" dirty="0" smtClean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900113" y="3963988"/>
            <a:ext cx="4032250" cy="2201862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2000" b="1" dirty="0" smtClean="0"/>
              <a:t>C.M.E.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dirty="0" smtClean="0"/>
              <a:t>Perturbación (</a:t>
            </a:r>
            <a:r>
              <a:rPr lang="es-ES" dirty="0" err="1" smtClean="0"/>
              <a:t>Jamming</a:t>
            </a:r>
            <a:r>
              <a:rPr lang="es-ES" dirty="0" smtClean="0"/>
              <a:t> o interferencia)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dirty="0" smtClean="0"/>
              <a:t>Decepción Operativa: (Manipulativa y </a:t>
            </a:r>
            <a:r>
              <a:rPr lang="es-ES" dirty="0" err="1" smtClean="0"/>
              <a:t>Simulativa</a:t>
            </a:r>
            <a:r>
              <a:rPr lang="es-ES" dirty="0" smtClean="0"/>
              <a:t>) 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dirty="0" smtClean="0"/>
              <a:t>Decepción Imitativa</a:t>
            </a:r>
          </a:p>
        </p:txBody>
      </p:sp>
      <p:sp>
        <p:nvSpPr>
          <p:cNvPr id="8" name="Rectangle 2"/>
          <p:cNvSpPr/>
          <p:nvPr/>
        </p:nvSpPr>
        <p:spPr>
          <a:xfrm>
            <a:off x="5263107" y="1201002"/>
            <a:ext cx="4032250" cy="507430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5263355" y="2047217"/>
            <a:ext cx="4032002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b="1" dirty="0"/>
              <a:t>Medidas contra M.A.E.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dirty="0"/>
              <a:t>EMCON.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dirty="0"/>
              <a:t>Evasión Táctica.</a:t>
            </a:r>
            <a:endParaRPr lang="es-ES" b="1" dirty="0"/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5263355" y="3382208"/>
            <a:ext cx="4032002" cy="289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sz="2000" b="1" dirty="0"/>
              <a:t>Medidas contra C.M.E.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dirty="0"/>
              <a:t>Reconocimiento de operadores.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dirty="0"/>
              <a:t>Mejorar la ubicación, según sea la dirección del perturbador.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dirty="0"/>
              <a:t>Aumentar el volumen, para escuchar pese a la interferencia.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dirty="0"/>
              <a:t>Efectuar cambio de equipo, de frecuencia o de red táctica.</a:t>
            </a:r>
            <a:endParaRPr lang="es-ES" b="1" dirty="0"/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056567" y="1376315"/>
            <a:ext cx="36004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57188" indent="-3571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es-ES" sz="2000" b="1" dirty="0"/>
              <a:t>C.C.M.E.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64204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327775"/>
          </a:xfrm>
          <a:prstGeom prst="rect">
            <a:avLst/>
          </a:prstGeom>
        </p:spPr>
      </p:pic>
      <p:sp>
        <p:nvSpPr>
          <p:cNvPr id="67586" name="1 CuadroTexto"/>
          <p:cNvSpPr txBox="1">
            <a:spLocks noChangeArrowheads="1"/>
          </p:cNvSpPr>
          <p:nvPr/>
        </p:nvSpPr>
        <p:spPr bwMode="auto">
          <a:xfrm>
            <a:off x="1538288" y="5686425"/>
            <a:ext cx="914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600">
                <a:solidFill>
                  <a:srgbClr val="EEECE1"/>
                </a:solidFill>
                <a:latin typeface="Calibri" panose="020F0502020204030204" pitchFamily="34" charset="0"/>
              </a:rPr>
              <a:t>FIN DE LA PRESENTACIÓN</a:t>
            </a:r>
          </a:p>
        </p:txBody>
      </p:sp>
      <p:sp>
        <p:nvSpPr>
          <p:cNvPr id="5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39113" y="6448426"/>
            <a:ext cx="21336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4C4894E-A9AB-4259-B90B-D620E924B589}" type="slidenum">
              <a:rPr lang="es-E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s-E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825274" y="4483606"/>
            <a:ext cx="8128972" cy="10156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6000" b="1" dirty="0">
                <a:solidFill>
                  <a:srgbClr val="EEECE1"/>
                </a:solidFill>
                <a:latin typeface="Calibri" pitchFamily="34" charset="0"/>
              </a:rPr>
              <a:t>¿PREGUNTAS?</a:t>
            </a:r>
            <a:endParaRPr lang="es-ES" sz="3200" b="1" dirty="0">
              <a:solidFill>
                <a:srgbClr val="EEECE1"/>
              </a:solidFill>
              <a:latin typeface="Calibri" pitchFamily="34" charset="0"/>
            </a:endParaRPr>
          </a:p>
        </p:txBody>
      </p:sp>
      <p:pic>
        <p:nvPicPr>
          <p:cNvPr id="2" name="Imagen 1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713" y="165321"/>
            <a:ext cx="1533770" cy="227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10102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48624</TotalTime>
  <Words>423</Words>
  <Application>Microsoft Office PowerPoint</Application>
  <PresentationFormat>Panorámica</PresentationFormat>
  <Paragraphs>148</Paragraphs>
  <Slides>16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ADMIN</dc:creator>
  <cp:lastModifiedBy>renatoandres1981@hotmail.com</cp:lastModifiedBy>
  <cp:revision>847</cp:revision>
  <dcterms:created xsi:type="dcterms:W3CDTF">2023-05-08T01:19:02Z</dcterms:created>
  <dcterms:modified xsi:type="dcterms:W3CDTF">2025-10-24T02:24:41Z</dcterms:modified>
</cp:coreProperties>
</file>