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72" r:id="rId3"/>
    <p:sldId id="266" r:id="rId4"/>
    <p:sldId id="267" r:id="rId5"/>
    <p:sldId id="276" r:id="rId6"/>
    <p:sldId id="268" r:id="rId7"/>
    <p:sldId id="270" r:id="rId8"/>
    <p:sldId id="277" r:id="rId9"/>
    <p:sldId id="287" r:id="rId10"/>
    <p:sldId id="295" r:id="rId11"/>
    <p:sldId id="278" r:id="rId12"/>
    <p:sldId id="281" r:id="rId13"/>
    <p:sldId id="280" r:id="rId14"/>
    <p:sldId id="290" r:id="rId15"/>
    <p:sldId id="282" r:id="rId16"/>
    <p:sldId id="291" r:id="rId17"/>
    <p:sldId id="292" r:id="rId18"/>
    <p:sldId id="293" r:id="rId19"/>
    <p:sldId id="294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21/08/2024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21/08/2024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21/08/2024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21/08/2024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21/08/2024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21/08/2024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21/08/2024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21/08/2024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21/08/2024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21/08/2024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21/08/2024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21/08/2024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eneratuluz.com/wp-content/uploads/2018/02/Rescci%C3%B3n-qu%C3%ADmica-bater%C3%ADa.jpg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g"/><Relationship Id="rId5" Type="http://schemas.openxmlformats.org/officeDocument/2006/relationships/image" Target="../media/image23.gif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ctrTitle"/>
          </p:nvPr>
        </p:nvSpPr>
        <p:spPr>
          <a:xfrm>
            <a:off x="755576" y="1124744"/>
            <a:ext cx="7772400" cy="1470025"/>
          </a:xfrm>
        </p:spPr>
        <p:txBody>
          <a:bodyPr>
            <a:normAutofit fontScale="90000"/>
          </a:bodyPr>
          <a:lstStyle/>
          <a:p>
            <a:pPr marL="0" indent="0"/>
            <a:r>
              <a:rPr lang="es-ES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REACCIONES</a:t>
            </a:r>
            <a:br>
              <a:rPr lang="es-ES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es-ES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ÓXIDO – REDUCCIÓN</a:t>
            </a:r>
            <a:br>
              <a:rPr lang="es-ES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r>
              <a:rPr lang="es-ES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REDOX</a:t>
            </a:r>
            <a:r>
              <a:rPr lang="es-CL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s-CL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</a:b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s-CL" sz="28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36" y="4725144"/>
            <a:ext cx="2642847" cy="1656184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204864"/>
            <a:ext cx="2520298" cy="1671067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183" y="3362905"/>
            <a:ext cx="3658033" cy="221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27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Reacciones óxido - reducción</a:t>
            </a:r>
            <a:endParaRPr lang="es-CL" dirty="0"/>
          </a:p>
        </p:txBody>
      </p:sp>
      <p:pic>
        <p:nvPicPr>
          <p:cNvPr id="4" name="3 Marcador de contenido" descr="REDOX 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9672" y="1700808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Reacciones óxido - reducción</a:t>
            </a:r>
            <a:endParaRPr lang="es-CL" dirty="0"/>
          </a:p>
        </p:txBody>
      </p:sp>
      <p:pic>
        <p:nvPicPr>
          <p:cNvPr id="6" name="5 Marcador de contenido" descr="REDOX 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714488"/>
            <a:ext cx="3814936" cy="2857520"/>
          </a:xfrm>
        </p:spPr>
      </p:pic>
      <p:pic>
        <p:nvPicPr>
          <p:cNvPr id="7" name="6 Imagen" descr="REDOX 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9" y="2928934"/>
            <a:ext cx="4245984" cy="28622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Reacciones óxido - reducción</a:t>
            </a:r>
            <a:endParaRPr lang="es-CL" dirty="0"/>
          </a:p>
        </p:txBody>
      </p:sp>
      <p:pic>
        <p:nvPicPr>
          <p:cNvPr id="4" name="3 Marcador de contenido" descr="REDOX 8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480" y="4572008"/>
            <a:ext cx="5500726" cy="1857388"/>
          </a:xfrm>
        </p:spPr>
      </p:pic>
      <p:pic>
        <p:nvPicPr>
          <p:cNvPr id="5" name="4 Imagen" descr="REDOX 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1498333"/>
            <a:ext cx="4143403" cy="27750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Reacciones óxido - reducción</a:t>
            </a:r>
            <a:endParaRPr lang="es-CL" dirty="0"/>
          </a:p>
        </p:txBody>
      </p:sp>
      <p:pic>
        <p:nvPicPr>
          <p:cNvPr id="4" name="3 Marcador de contenido" descr="paresredox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2000" y="1805781"/>
            <a:ext cx="7620000" cy="41148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Reacciones óxido - reducción</a:t>
            </a:r>
            <a:endParaRPr lang="es-CL" dirty="0"/>
          </a:p>
        </p:txBody>
      </p:sp>
      <p:pic>
        <p:nvPicPr>
          <p:cNvPr id="4" name="3 Marcador de contenido" descr="REDOX 3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1500174"/>
            <a:ext cx="4286280" cy="2040543"/>
          </a:xfrm>
        </p:spPr>
      </p:pic>
      <p:pic>
        <p:nvPicPr>
          <p:cNvPr id="5" name="4 Imagen" descr="REDOX 1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4000504"/>
            <a:ext cx="4827318" cy="16430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Reacciones óxido - reducción</a:t>
            </a:r>
            <a:endParaRPr lang="es-CL" dirty="0"/>
          </a:p>
        </p:txBody>
      </p:sp>
      <p:pic>
        <p:nvPicPr>
          <p:cNvPr id="4" name="3 Marcador de contenido" descr="REDOX 13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28860" y="1357298"/>
            <a:ext cx="4286280" cy="2514949"/>
          </a:xfrm>
        </p:spPr>
      </p:pic>
      <p:pic>
        <p:nvPicPr>
          <p:cNvPr id="5" name="4 Imagen" descr="REDOX 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4214818"/>
            <a:ext cx="5857916" cy="19288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Tabla de potenciales (</a:t>
            </a:r>
            <a:r>
              <a:rPr lang="es-CL" dirty="0" err="1" smtClean="0"/>
              <a:t>E°</a:t>
            </a:r>
            <a:r>
              <a:rPr lang="es-CL" baseline="-25000" dirty="0" err="1" smtClean="0"/>
              <a:t>red</a:t>
            </a:r>
            <a:r>
              <a:rPr lang="es-CL" dirty="0" smtClean="0"/>
              <a:t>)</a:t>
            </a:r>
            <a:endParaRPr lang="es-CL" dirty="0"/>
          </a:p>
        </p:txBody>
      </p:sp>
      <p:pic>
        <p:nvPicPr>
          <p:cNvPr id="9" name="8 Marcador de contenido" descr="qumica2-bach-104-pilas-electroqumicas-6-63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9592" y="1268185"/>
            <a:ext cx="7344816" cy="551436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Potenciales </a:t>
            </a:r>
            <a:endParaRPr lang="es-CL" dirty="0"/>
          </a:p>
        </p:txBody>
      </p:sp>
      <p:pic>
        <p:nvPicPr>
          <p:cNvPr id="4" name="3 Marcador de contenido" descr="corrosin-en-metales-parte-1-14-63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7841" y="1600200"/>
            <a:ext cx="6028318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Pilas</a:t>
            </a: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04" y="1417638"/>
            <a:ext cx="7128792" cy="4963690"/>
          </a:xfrm>
        </p:spPr>
      </p:pic>
    </p:spTree>
    <p:extLst>
      <p:ext uri="{BB962C8B-B14F-4D97-AF65-F5344CB8AC3E}">
        <p14:creationId xmlns:p14="http://schemas.microsoft.com/office/powerpoint/2010/main" val="3179527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Pilas y cálculo de potencial</a:t>
            </a:r>
            <a:endParaRPr lang="es-CL" dirty="0"/>
          </a:p>
        </p:txBody>
      </p:sp>
      <p:pic>
        <p:nvPicPr>
          <p:cNvPr id="11" name="10 Marcador de contenido" descr="redox pila daniell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3648" y="1196752"/>
            <a:ext cx="6348523" cy="4039969"/>
          </a:xfrm>
        </p:spPr>
      </p:pic>
      <p:sp>
        <p:nvSpPr>
          <p:cNvPr id="3" name="2 Rectángulo"/>
          <p:cNvSpPr/>
          <p:nvPr/>
        </p:nvSpPr>
        <p:spPr>
          <a:xfrm>
            <a:off x="1317576" y="5391596"/>
            <a:ext cx="626469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l-GR" sz="2400" b="1" dirty="0" smtClean="0">
                <a:latin typeface="Arial" pitchFamily="34" charset="0"/>
                <a:cs typeface="Arial" pitchFamily="34" charset="0"/>
              </a:rPr>
              <a:t>Δ</a:t>
            </a:r>
            <a:r>
              <a:rPr lang="es-ES" sz="2400" b="1" dirty="0" smtClean="0">
                <a:latin typeface="Arial" pitchFamily="34" charset="0"/>
                <a:cs typeface="Arial" pitchFamily="34" charset="0"/>
              </a:rPr>
              <a:t>E = </a:t>
            </a:r>
            <a:r>
              <a:rPr lang="es-ES" sz="2400" b="1" dirty="0" err="1" smtClean="0">
                <a:latin typeface="Arial" pitchFamily="34" charset="0"/>
                <a:cs typeface="Arial" pitchFamily="34" charset="0"/>
              </a:rPr>
              <a:t>E°</a:t>
            </a:r>
            <a:r>
              <a:rPr lang="es-ES" sz="2400" b="1" dirty="0" smtClean="0">
                <a:latin typeface="Arial" pitchFamily="34" charset="0"/>
                <a:cs typeface="Arial" pitchFamily="34" charset="0"/>
              </a:rPr>
              <a:t> red cátodo – </a:t>
            </a:r>
            <a:r>
              <a:rPr lang="es-ES" sz="2400" b="1" dirty="0" err="1" smtClean="0">
                <a:latin typeface="Arial" pitchFamily="34" charset="0"/>
                <a:cs typeface="Arial" pitchFamily="34" charset="0"/>
              </a:rPr>
              <a:t>E°red</a:t>
            </a:r>
            <a:r>
              <a:rPr lang="es-ES" sz="2400" b="1" dirty="0" smtClean="0">
                <a:latin typeface="Arial" pitchFamily="34" charset="0"/>
                <a:cs typeface="Arial" pitchFamily="34" charset="0"/>
              </a:rPr>
              <a:t> ánodo</a:t>
            </a:r>
          </a:p>
          <a:p>
            <a:pPr algn="ctr"/>
            <a:r>
              <a:rPr lang="el-GR" sz="2400" b="1" dirty="0" smtClean="0">
                <a:latin typeface="Arial" pitchFamily="34" charset="0"/>
                <a:cs typeface="Arial" pitchFamily="34" charset="0"/>
              </a:rPr>
              <a:t>Δ</a:t>
            </a:r>
            <a:r>
              <a:rPr lang="es-ES" sz="2400" b="1" dirty="0" smtClean="0">
                <a:latin typeface="Arial" pitchFamily="34" charset="0"/>
                <a:cs typeface="Arial" pitchFamily="34" charset="0"/>
              </a:rPr>
              <a:t>E = 0,44(v) – (- 0,76) (v)</a:t>
            </a:r>
          </a:p>
          <a:p>
            <a:pPr algn="ctr"/>
            <a:r>
              <a:rPr lang="el-GR" sz="2400" b="1" dirty="0" smtClean="0">
                <a:latin typeface="Arial" pitchFamily="34" charset="0"/>
                <a:cs typeface="Arial" pitchFamily="34" charset="0"/>
              </a:rPr>
              <a:t>Δ</a:t>
            </a:r>
            <a:r>
              <a:rPr lang="es-ES" sz="2400" b="1" dirty="0" smtClean="0">
                <a:latin typeface="Arial" pitchFamily="34" charset="0"/>
                <a:cs typeface="Arial" pitchFamily="34" charset="0"/>
              </a:rPr>
              <a:t>E = 1,2 (v)</a:t>
            </a:r>
            <a:endParaRPr lang="es-CL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Potencial estándar de pila</a:t>
            </a:r>
            <a:endParaRPr lang="es-CL" dirty="0"/>
          </a:p>
        </p:txBody>
      </p:sp>
      <p:pic>
        <p:nvPicPr>
          <p:cNvPr id="4" name="3 Marcador de contenido" descr="POTENCIALES DELTA E°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50735" y="1268760"/>
            <a:ext cx="5242529" cy="3931897"/>
          </a:xfrm>
        </p:spPr>
      </p:pic>
      <p:sp>
        <p:nvSpPr>
          <p:cNvPr id="5" name="4 Rectángulo"/>
          <p:cNvSpPr/>
          <p:nvPr/>
        </p:nvSpPr>
        <p:spPr>
          <a:xfrm>
            <a:off x="2286000" y="537321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l-GR" b="1" dirty="0">
                <a:latin typeface="Arial" pitchFamily="34" charset="0"/>
                <a:cs typeface="Arial" pitchFamily="34" charset="0"/>
              </a:rPr>
              <a:t>Δ</a:t>
            </a:r>
            <a:r>
              <a:rPr lang="es-ES" b="1" dirty="0">
                <a:latin typeface="Arial" pitchFamily="34" charset="0"/>
                <a:cs typeface="Arial" pitchFamily="34" charset="0"/>
              </a:rPr>
              <a:t>E = </a:t>
            </a:r>
            <a:r>
              <a:rPr lang="es-ES" b="1" dirty="0" err="1">
                <a:latin typeface="Arial" pitchFamily="34" charset="0"/>
                <a:cs typeface="Arial" pitchFamily="34" charset="0"/>
              </a:rPr>
              <a:t>E°</a:t>
            </a:r>
            <a:r>
              <a:rPr lang="es-ES" b="1" dirty="0">
                <a:latin typeface="Arial" pitchFamily="34" charset="0"/>
                <a:cs typeface="Arial" pitchFamily="34" charset="0"/>
              </a:rPr>
              <a:t> red cátodo – </a:t>
            </a:r>
            <a:r>
              <a:rPr lang="es-ES" b="1" dirty="0" err="1">
                <a:latin typeface="Arial" pitchFamily="34" charset="0"/>
                <a:cs typeface="Arial" pitchFamily="34" charset="0"/>
              </a:rPr>
              <a:t>E°red</a:t>
            </a:r>
            <a:r>
              <a:rPr lang="es-ES" b="1" dirty="0">
                <a:latin typeface="Arial" pitchFamily="34" charset="0"/>
                <a:cs typeface="Arial" pitchFamily="34" charset="0"/>
              </a:rPr>
              <a:t> ánodo</a:t>
            </a:r>
          </a:p>
          <a:p>
            <a:pPr algn="ctr"/>
            <a:r>
              <a:rPr lang="el-GR" b="1" dirty="0">
                <a:latin typeface="Arial" pitchFamily="34" charset="0"/>
                <a:cs typeface="Arial" pitchFamily="34" charset="0"/>
              </a:rPr>
              <a:t>Δ</a:t>
            </a:r>
            <a:r>
              <a:rPr lang="es-ES" b="1" dirty="0">
                <a:latin typeface="Arial" pitchFamily="34" charset="0"/>
                <a:cs typeface="Arial" pitchFamily="34" charset="0"/>
              </a:rPr>
              <a:t>E = </a:t>
            </a:r>
            <a:r>
              <a:rPr lang="es-ES" b="1" dirty="0" smtClean="0">
                <a:latin typeface="Arial" pitchFamily="34" charset="0"/>
                <a:cs typeface="Arial" pitchFamily="34" charset="0"/>
              </a:rPr>
              <a:t>0,96(v</a:t>
            </a:r>
            <a:r>
              <a:rPr lang="es-ES" b="1" dirty="0">
                <a:latin typeface="Arial" pitchFamily="34" charset="0"/>
                <a:cs typeface="Arial" pitchFamily="34" charset="0"/>
              </a:rPr>
              <a:t>) – (- </a:t>
            </a:r>
            <a:r>
              <a:rPr lang="es-ES" b="1" dirty="0" smtClean="0">
                <a:latin typeface="Arial" pitchFamily="34" charset="0"/>
                <a:cs typeface="Arial" pitchFamily="34" charset="0"/>
              </a:rPr>
              <a:t>1,66</a:t>
            </a:r>
            <a:r>
              <a:rPr lang="es-ES" b="1" dirty="0">
                <a:latin typeface="Arial" pitchFamily="34" charset="0"/>
                <a:cs typeface="Arial" pitchFamily="34" charset="0"/>
              </a:rPr>
              <a:t>) (v)</a:t>
            </a:r>
          </a:p>
          <a:p>
            <a:pPr algn="ctr"/>
            <a:r>
              <a:rPr lang="el-GR" b="1" dirty="0">
                <a:latin typeface="Arial" pitchFamily="34" charset="0"/>
                <a:cs typeface="Arial" pitchFamily="34" charset="0"/>
              </a:rPr>
              <a:t>Δ</a:t>
            </a:r>
            <a:r>
              <a:rPr lang="es-ES" b="1" dirty="0">
                <a:latin typeface="Arial" pitchFamily="34" charset="0"/>
                <a:cs typeface="Arial" pitchFamily="34" charset="0"/>
              </a:rPr>
              <a:t>E = </a:t>
            </a:r>
            <a:r>
              <a:rPr lang="es-ES" b="1" dirty="0" smtClean="0">
                <a:latin typeface="Arial" pitchFamily="34" charset="0"/>
                <a:cs typeface="Arial" pitchFamily="34" charset="0"/>
              </a:rPr>
              <a:t>2,62 </a:t>
            </a:r>
            <a:r>
              <a:rPr lang="es-ES" b="1" dirty="0">
                <a:latin typeface="Arial" pitchFamily="34" charset="0"/>
                <a:cs typeface="Arial" pitchFamily="34" charset="0"/>
              </a:rPr>
              <a:t>(v)</a:t>
            </a:r>
            <a:endParaRPr lang="es-CL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Batería de Plomo</a:t>
            </a:r>
            <a:endParaRPr lang="es-CL" dirty="0"/>
          </a:p>
        </p:txBody>
      </p:sp>
      <p:pic>
        <p:nvPicPr>
          <p:cNvPr id="4" name="3 Marcador de contenido" descr="pilasecundarias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75383" y="1600200"/>
            <a:ext cx="5793233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Batería de plomo</a:t>
            </a:r>
            <a:endParaRPr lang="es-CL" dirty="0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40768"/>
            <a:ext cx="3532909" cy="2281844"/>
          </a:xfrm>
        </p:spPr>
      </p:pic>
      <p:pic>
        <p:nvPicPr>
          <p:cNvPr id="7" name="6 Imagen" descr="https://www.generatuluz.com/wp-content/uploads/2018/02/Rescci%C3%B3n-qu%C3%ADmica-bater%C3%ADa.jpg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140" y="1772816"/>
            <a:ext cx="4752528" cy="1152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935800"/>
            <a:ext cx="4737238" cy="2092756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3935799"/>
            <a:ext cx="3666430" cy="2306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03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Electrólisis </a:t>
            </a:r>
            <a:endParaRPr lang="es-CL" dirty="0"/>
          </a:p>
        </p:txBody>
      </p:sp>
      <p:pic>
        <p:nvPicPr>
          <p:cNvPr id="6" name="5 Marcador de contenido" descr="IONE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Electrólisis </a:t>
            </a:r>
            <a:r>
              <a:rPr lang="es-CL" dirty="0" smtClean="0"/>
              <a:t>del agua</a:t>
            </a:r>
            <a:endParaRPr lang="es-CL" dirty="0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772816"/>
            <a:ext cx="4176464" cy="4497703"/>
          </a:xfrm>
        </p:spPr>
      </p:pic>
    </p:spTree>
    <p:extLst>
      <p:ext uri="{BB962C8B-B14F-4D97-AF65-F5344CB8AC3E}">
        <p14:creationId xmlns:p14="http://schemas.microsoft.com/office/powerpoint/2010/main" val="2840065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Electrólisis del agua</a:t>
            </a:r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42711" y="1628800"/>
            <a:ext cx="4458578" cy="3901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971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Comparación </a:t>
            </a:r>
            <a:endParaRPr lang="es-CL" dirty="0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68760"/>
            <a:ext cx="4025901" cy="3600400"/>
          </a:xfr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564904"/>
            <a:ext cx="4536504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200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PILA GALVÁNICA</a:t>
            </a:r>
            <a:endParaRPr lang="es-CL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63861" y="1417638"/>
            <a:ext cx="6416278" cy="3812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38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1624</TotalTime>
  <Words>116</Words>
  <Application>Microsoft Office PowerPoint</Application>
  <PresentationFormat>Presentación en pantalla (4:3)</PresentationFormat>
  <Paragraphs>25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2" baseType="lpstr">
      <vt:lpstr>Arial</vt:lpstr>
      <vt:lpstr>Calibri</vt:lpstr>
      <vt:lpstr>Tema de Office</vt:lpstr>
      <vt:lpstr>REACCIONES  ÓXIDO – REDUCCIÓN REDOX </vt:lpstr>
      <vt:lpstr>Reacciones óxido - reducción</vt:lpstr>
      <vt:lpstr>Reacciones óxido - reducción</vt:lpstr>
      <vt:lpstr>Reacciones óxido - reducción</vt:lpstr>
      <vt:lpstr>Reacciones óxido - reducción</vt:lpstr>
      <vt:lpstr>Reacciones óxido - reducción</vt:lpstr>
      <vt:lpstr>Reacciones óxido - reducción</vt:lpstr>
      <vt:lpstr>Tabla de potenciales (E°red)</vt:lpstr>
      <vt:lpstr>Potenciales </vt:lpstr>
      <vt:lpstr>Pilas</vt:lpstr>
      <vt:lpstr>Pilas y cálculo de potencial</vt:lpstr>
      <vt:lpstr>Potencial estándar de pila</vt:lpstr>
      <vt:lpstr>Batería de Plomo</vt:lpstr>
      <vt:lpstr>Batería de plomo</vt:lpstr>
      <vt:lpstr>Electrólisis </vt:lpstr>
      <vt:lpstr>Electrólisis del agua</vt:lpstr>
      <vt:lpstr>Electrólisis del agua</vt:lpstr>
      <vt:lpstr>Comparación </vt:lpstr>
      <vt:lpstr>PILA GALVÁNICA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REACCIONES QUÍMICAS</dc:title>
  <dc:creator>Lorena Pizarro</dc:creator>
  <cp:lastModifiedBy>Lorena</cp:lastModifiedBy>
  <cp:revision>72</cp:revision>
  <dcterms:created xsi:type="dcterms:W3CDTF">2016-08-15T21:55:51Z</dcterms:created>
  <dcterms:modified xsi:type="dcterms:W3CDTF">2024-08-21T15:10:12Z</dcterms:modified>
</cp:coreProperties>
</file>