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28" r:id="rId2"/>
  </p:sldMasterIdLst>
  <p:notesMasterIdLst>
    <p:notesMasterId r:id="rId49"/>
  </p:notesMasterIdLst>
  <p:sldIdLst>
    <p:sldId id="360" r:id="rId3"/>
    <p:sldId id="321" r:id="rId4"/>
    <p:sldId id="291" r:id="rId5"/>
    <p:sldId id="294" r:id="rId6"/>
    <p:sldId id="307" r:id="rId7"/>
    <p:sldId id="309" r:id="rId8"/>
    <p:sldId id="311" r:id="rId9"/>
    <p:sldId id="312" r:id="rId10"/>
    <p:sldId id="313" r:id="rId11"/>
    <p:sldId id="304" r:id="rId12"/>
    <p:sldId id="305" r:id="rId13"/>
    <p:sldId id="316" r:id="rId14"/>
    <p:sldId id="320" r:id="rId15"/>
    <p:sldId id="322" r:id="rId16"/>
    <p:sldId id="326" r:id="rId17"/>
    <p:sldId id="327" r:id="rId18"/>
    <p:sldId id="323" r:id="rId19"/>
    <p:sldId id="332" r:id="rId20"/>
    <p:sldId id="333" r:id="rId21"/>
    <p:sldId id="334" r:id="rId22"/>
    <p:sldId id="335" r:id="rId23"/>
    <p:sldId id="267" r:id="rId24"/>
    <p:sldId id="336" r:id="rId25"/>
    <p:sldId id="337" r:id="rId26"/>
    <p:sldId id="324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61" r:id="rId42"/>
    <p:sldId id="354" r:id="rId43"/>
    <p:sldId id="355" r:id="rId44"/>
    <p:sldId id="356" r:id="rId45"/>
    <p:sldId id="357" r:id="rId46"/>
    <p:sldId id="358" r:id="rId47"/>
    <p:sldId id="359" r:id="rId4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92"/>
    <p:restoredTop sz="92473"/>
  </p:normalViewPr>
  <p:slideViewPr>
    <p:cSldViewPr snapToGrid="0">
      <p:cViewPr varScale="1">
        <p:scale>
          <a:sx n="66" d="100"/>
          <a:sy n="66" d="100"/>
        </p:scale>
        <p:origin x="10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9290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988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las interacciones y representarlas usando líneas continuas si son debido al contacto entre los objetos, o a distancia como ocurre en el caso de las interacciones gravitacionales en que se usarán líneas segmentadas. </a:t>
            </a:r>
          </a:p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2524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s-E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Identificar cada tipo de interacción según su tipo: usaremos la letra C para interacciones de contacto y la letra G para interacciones gravitacionales.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8391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839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2343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28708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4745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1166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215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8155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013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581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53691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436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30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0680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819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8266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4391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808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4888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75029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088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50482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2559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09379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88632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482602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9514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18-07-2023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531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18-07-2023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5109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tif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0.png"/><Relationship Id="rId4" Type="http://schemas.openxmlformats.org/officeDocument/2006/relationships/image" Target="../media/image7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9.png"/><Relationship Id="rId4" Type="http://schemas.openxmlformats.org/officeDocument/2006/relationships/image" Target="../media/image7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2.png"/><Relationship Id="rId5" Type="http://schemas.openxmlformats.org/officeDocument/2006/relationships/image" Target="../media/image120.png"/><Relationship Id="rId4" Type="http://schemas.openxmlformats.org/officeDocument/2006/relationships/image" Target="../media/image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8.tiff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7" Type="http://schemas.openxmlformats.org/officeDocument/2006/relationships/image" Target="../media/image3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11" Type="http://schemas.openxmlformats.org/officeDocument/2006/relationships/image" Target="../media/image41.png"/><Relationship Id="rId5" Type="http://schemas.openxmlformats.org/officeDocument/2006/relationships/image" Target="NULL"/><Relationship Id="rId10" Type="http://schemas.openxmlformats.org/officeDocument/2006/relationships/image" Target="../media/image39.png"/><Relationship Id="rId4" Type="http://schemas.openxmlformats.org/officeDocument/2006/relationships/image" Target="NULL"/><Relationship Id="rId9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3.png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7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Modelación en Dinámica Traslacional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Ejecutivo</a:t>
            </a:r>
          </a:p>
        </p:txBody>
      </p:sp>
      <p:sp>
        <p:nvSpPr>
          <p:cNvPr id="47108" name="CuadroTexto 8">
            <a:extLst>
              <a:ext uri="{FF2B5EF4-FFF2-40B4-BE49-F238E27FC236}">
                <a16:creationId xmlns:a16="http://schemas.microsoft.com/office/drawing/2014/main" id="{5F09C21B-4E9D-A64B-9B25-12FB424CD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0083" y="4054075"/>
            <a:ext cx="289183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5729"/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Segundo Semestre 2023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389328742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1095547" y="733246"/>
            <a:ext cx="77202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PASOS DE LA ESTRATEGIA DE MODELACIÓN:</a:t>
            </a: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 de interacciones del sistema</a:t>
            </a:r>
          </a:p>
          <a:p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 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Inventario de fuerzas 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Diagramas de cuerpo libre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Predicción de la aceleración</a:t>
            </a:r>
          </a:p>
          <a:p>
            <a:endParaRPr lang="es-ES" sz="2800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ES" sz="28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Descomposición de las fuerzas y aplicación de los principios de Newton 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944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4661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los elementos del sistema físico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Identificación de las interacciones entre los elementos del sistema</a:t>
            </a:r>
          </a:p>
        </p:txBody>
      </p:sp>
    </p:spTree>
    <p:extLst>
      <p:ext uri="{BB962C8B-B14F-4D97-AF65-F5344CB8AC3E}">
        <p14:creationId xmlns:p14="http://schemas.microsoft.com/office/powerpoint/2010/main" val="321386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1125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7C11EA6-17C7-ED42-BBEC-9F4592F809BE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4" name="Elipse 3">
              <a:extLst>
                <a:ext uri="{FF2B5EF4-FFF2-40B4-BE49-F238E27FC236}">
                  <a16:creationId xmlns:a16="http://schemas.microsoft.com/office/drawing/2014/main" id="{A9DF721B-C40A-5C49-BD2B-DAC1B2D7582D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356EDAC0-3007-254B-89E5-741AD523556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175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872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2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350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6FB70F-C7BB-2A4F-8EBB-6D7C57FBC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Diagrama de interacciones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36350F2-7BC1-C047-B7D0-93222F7D2B93}"/>
              </a:ext>
            </a:extLst>
          </p:cNvPr>
          <p:cNvSpPr txBox="1"/>
          <p:nvPr/>
        </p:nvSpPr>
        <p:spPr>
          <a:xfrm>
            <a:off x="609600" y="2400300"/>
            <a:ext cx="630634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Objeto de interés </a:t>
            </a: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óvalo mayor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Objetos que interactuan con nuestro objeto de interés   óvalos menores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Identificar interacciones: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contínuas  interacciones de contacto</a:t>
            </a:r>
          </a:p>
          <a:p>
            <a:r>
              <a:rPr lang="es-CL" sz="2000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itchFamily="2" charset="2"/>
              </a:rPr>
              <a:t>      - Líneas segmentadas  interacciones a distancia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4.   Identificar tipo de interacciones: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de contacto  letra C</a:t>
            </a:r>
          </a:p>
          <a:p>
            <a:r>
              <a:rPr lang="es-CL" sz="2000" dirty="0">
                <a:solidFill>
                  <a:schemeClr val="tx2"/>
                </a:solidFill>
                <a:sym typeface="Wingdings" pitchFamily="2" charset="2"/>
              </a:rPr>
              <a:t>    - Interacciones gravitacionales  letra G</a:t>
            </a: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000" dirty="0">
              <a:solidFill>
                <a:schemeClr val="tx2"/>
              </a:solidFill>
              <a:sym typeface="Wingdings" pitchFamily="2" charset="2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6B50495F-47E1-3B46-9973-9E4CDB12A483}"/>
              </a:ext>
            </a:extLst>
          </p:cNvPr>
          <p:cNvGrpSpPr/>
          <p:nvPr/>
        </p:nvGrpSpPr>
        <p:grpSpPr>
          <a:xfrm>
            <a:off x="8088923" y="1143000"/>
            <a:ext cx="3493477" cy="1811215"/>
            <a:chOff x="8088923" y="1143000"/>
            <a:chExt cx="3493477" cy="1811215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81C79B29-6EE6-5B4D-ABF6-288FE58F5441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1E11C6E-C037-A444-A1AA-EB1082A7131F}"/>
                </a:ext>
              </a:extLst>
            </p:cNvPr>
            <p:cNvSpPr txBox="1"/>
            <p:nvPr/>
          </p:nvSpPr>
          <p:spPr>
            <a:xfrm>
              <a:off x="8662683" y="1571553"/>
              <a:ext cx="2549770" cy="9541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OBJETO DE INTERÉS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78C63A-B157-4E41-AEA1-AAC7A904E22C}"/>
              </a:ext>
            </a:extLst>
          </p:cNvPr>
          <p:cNvGrpSpPr/>
          <p:nvPr/>
        </p:nvGrpSpPr>
        <p:grpSpPr>
          <a:xfrm>
            <a:off x="6915944" y="2810692"/>
            <a:ext cx="1914547" cy="1082040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1A13795C-7AF7-D241-8C83-83D35AB02322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4200CBBC-DC22-3543-89AA-3628B90F8EFC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224C65B-77E5-0645-8EAF-B6A7C92B2C44}"/>
              </a:ext>
            </a:extLst>
          </p:cNvPr>
          <p:cNvGrpSpPr/>
          <p:nvPr/>
        </p:nvGrpSpPr>
        <p:grpSpPr>
          <a:xfrm>
            <a:off x="9952640" y="3004104"/>
            <a:ext cx="1914547" cy="1082040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43EE213-F371-5C48-B97A-F4162F9FF4EA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0BCCB6B5-015C-6141-A1A7-C5D3A3F6D1B1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F60E46C6-C691-AC4B-BBE3-26300B0766E5}"/>
              </a:ext>
            </a:extLst>
          </p:cNvPr>
          <p:cNvGrpSpPr/>
          <p:nvPr/>
        </p:nvGrpSpPr>
        <p:grpSpPr>
          <a:xfrm>
            <a:off x="6520494" y="414528"/>
            <a:ext cx="1914547" cy="1082040"/>
            <a:chOff x="8088923" y="1143000"/>
            <a:chExt cx="3493477" cy="1811215"/>
          </a:xfrm>
        </p:grpSpPr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FA58FE43-D8DB-3F46-8EC4-0F3F3A72991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FC41957D-B073-F542-9469-2354C9F2C3AF}"/>
                </a:ext>
              </a:extLst>
            </p:cNvPr>
            <p:cNvSpPr txBox="1"/>
            <p:nvPr/>
          </p:nvSpPr>
          <p:spPr>
            <a:xfrm>
              <a:off x="8662682" y="1571552"/>
              <a:ext cx="2549771" cy="87581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dirty="0"/>
                <a:t>OBJETO QUE INTERACTÚA</a:t>
              </a:r>
            </a:p>
          </p:txBody>
        </p:sp>
      </p:grp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9938EB20-0611-4E49-B1E2-30F541A5627E}"/>
              </a:ext>
            </a:extLst>
          </p:cNvPr>
          <p:cNvCxnSpPr>
            <a:cxnSpLocks/>
            <a:stCxn id="7" idx="5"/>
            <a:endCxn id="16" idx="0"/>
          </p:cNvCxnSpPr>
          <p:nvPr/>
        </p:nvCxnSpPr>
        <p:spPr>
          <a:xfrm flipH="1">
            <a:off x="10909914" y="2688969"/>
            <a:ext cx="160878" cy="3151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8F6CDC11-C4BE-9340-AA95-98B7718F3235}"/>
              </a:ext>
            </a:extLst>
          </p:cNvPr>
          <p:cNvCxnSpPr>
            <a:stCxn id="7" idx="3"/>
            <a:endCxn id="13" idx="0"/>
          </p:cNvCxnSpPr>
          <p:nvPr/>
        </p:nvCxnSpPr>
        <p:spPr>
          <a:xfrm flipH="1">
            <a:off x="7873218" y="2688969"/>
            <a:ext cx="727313" cy="12172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319A680C-CD73-0243-99E9-6FDEFB6D81C7}"/>
              </a:ext>
            </a:extLst>
          </p:cNvPr>
          <p:cNvCxnSpPr>
            <a:stCxn id="19" idx="5"/>
            <a:endCxn id="7" idx="1"/>
          </p:cNvCxnSpPr>
          <p:nvPr/>
        </p:nvCxnSpPr>
        <p:spPr>
          <a:xfrm>
            <a:off x="8154662" y="1338107"/>
            <a:ext cx="445869" cy="701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EC630A2F-5C0D-3E40-90FE-514462587999}"/>
              </a:ext>
            </a:extLst>
          </p:cNvPr>
          <p:cNvSpPr txBox="1"/>
          <p:nvPr/>
        </p:nvSpPr>
        <p:spPr>
          <a:xfrm>
            <a:off x="8434389" y="100456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C23DBA6-A716-2748-A4F8-255015274E40}"/>
              </a:ext>
            </a:extLst>
          </p:cNvPr>
          <p:cNvSpPr txBox="1"/>
          <p:nvPr/>
        </p:nvSpPr>
        <p:spPr>
          <a:xfrm>
            <a:off x="11054861" y="2697382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10983779-2EB3-FC45-A2DB-CF8A5D2F0968}"/>
              </a:ext>
            </a:extLst>
          </p:cNvPr>
          <p:cNvSpPr txBox="1"/>
          <p:nvPr/>
        </p:nvSpPr>
        <p:spPr>
          <a:xfrm>
            <a:off x="7976575" y="2451855"/>
            <a:ext cx="386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930610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4" name="Grupo 3">
            <a:extLst>
              <a:ext uri="{FF2B5EF4-FFF2-40B4-BE49-F238E27FC236}">
                <a16:creationId xmlns:a16="http://schemas.microsoft.com/office/drawing/2014/main" id="{7A227DFC-39CE-114D-83CE-0193CB7FE6FC}"/>
              </a:ext>
            </a:extLst>
          </p:cNvPr>
          <p:cNvGrpSpPr/>
          <p:nvPr/>
        </p:nvGrpSpPr>
        <p:grpSpPr>
          <a:xfrm>
            <a:off x="1895302" y="3192087"/>
            <a:ext cx="3790603" cy="1712422"/>
            <a:chOff x="1895302" y="3192087"/>
            <a:chExt cx="3790603" cy="1712422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08D075EB-F59E-F84F-B9D6-798E38A76395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" name="CuadroTexto 2">
              <a:extLst>
                <a:ext uri="{FF2B5EF4-FFF2-40B4-BE49-F238E27FC236}">
                  <a16:creationId xmlns:a16="http://schemas.microsoft.com/office/drawing/2014/main" id="{619EEF20-76EC-2849-8612-9B689DAAF596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4400" dirty="0"/>
                <a:t>CAJA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E308614-D28F-A541-9084-010A2C924EC4}"/>
              </a:ext>
            </a:extLst>
          </p:cNvPr>
          <p:cNvGrpSpPr/>
          <p:nvPr/>
        </p:nvGrpSpPr>
        <p:grpSpPr>
          <a:xfrm>
            <a:off x="465514" y="1340682"/>
            <a:ext cx="2788896" cy="1703024"/>
            <a:chOff x="1895302" y="3192087"/>
            <a:chExt cx="3790603" cy="1712422"/>
          </a:xfrm>
        </p:grpSpPr>
        <p:sp>
          <p:nvSpPr>
            <p:cNvPr id="7" name="Elipse 6">
              <a:extLst>
                <a:ext uri="{FF2B5EF4-FFF2-40B4-BE49-F238E27FC236}">
                  <a16:creationId xmlns:a16="http://schemas.microsoft.com/office/drawing/2014/main" id="{73C9A45F-B5F4-8443-8F59-11D17CC4A2DB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44C7CF75-DADB-E640-9049-BD97B604E2C4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Cuerda</a:t>
              </a:r>
            </a:p>
          </p:txBody>
        </p:sp>
      </p:grpSp>
      <p:grpSp>
        <p:nvGrpSpPr>
          <p:cNvPr id="9" name="Grupo 8">
            <a:extLst>
              <a:ext uri="{FF2B5EF4-FFF2-40B4-BE49-F238E27FC236}">
                <a16:creationId xmlns:a16="http://schemas.microsoft.com/office/drawing/2014/main" id="{E14EBFE7-31B3-C442-95D4-12BB6E9C8A3F}"/>
              </a:ext>
            </a:extLst>
          </p:cNvPr>
          <p:cNvGrpSpPr/>
          <p:nvPr/>
        </p:nvGrpSpPr>
        <p:grpSpPr>
          <a:xfrm>
            <a:off x="135777" y="5193121"/>
            <a:ext cx="2520119" cy="1623317"/>
            <a:chOff x="1895302" y="3192087"/>
            <a:chExt cx="3790603" cy="1712422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1B968D93-2FFC-4E40-BC99-C4F8825FB324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A3C411FA-33CD-114D-820A-45016582B0DF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Piso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1E654BBD-F7B3-BC4F-B9F5-FDF856AB7412}"/>
              </a:ext>
            </a:extLst>
          </p:cNvPr>
          <p:cNvGrpSpPr/>
          <p:nvPr/>
        </p:nvGrpSpPr>
        <p:grpSpPr>
          <a:xfrm>
            <a:off x="4432470" y="5220829"/>
            <a:ext cx="2506870" cy="1662110"/>
            <a:chOff x="1895302" y="3192087"/>
            <a:chExt cx="3790603" cy="1712422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7F5FBF28-936C-7C49-8926-034C0A0C9297}"/>
                </a:ext>
              </a:extLst>
            </p:cNvPr>
            <p:cNvSpPr/>
            <p:nvPr/>
          </p:nvSpPr>
          <p:spPr>
            <a:xfrm>
              <a:off x="1895302" y="3192087"/>
              <a:ext cx="3790603" cy="1712422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A8935654-FA11-9F4D-B67D-D6E318764C73}"/>
                </a:ext>
              </a:extLst>
            </p:cNvPr>
            <p:cNvSpPr txBox="1"/>
            <p:nvPr/>
          </p:nvSpPr>
          <p:spPr>
            <a:xfrm>
              <a:off x="2992582" y="3663577"/>
              <a:ext cx="2028306" cy="6492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800" dirty="0"/>
                <a:t>Tierra</a:t>
              </a:r>
            </a:p>
          </p:txBody>
        </p:sp>
      </p:grp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F0F42F71-ABFB-0D40-B8B0-CF232DD6B82E}"/>
              </a:ext>
            </a:extLst>
          </p:cNvPr>
          <p:cNvCxnSpPr>
            <a:stCxn id="7" idx="5"/>
            <a:endCxn id="2" idx="0"/>
          </p:cNvCxnSpPr>
          <p:nvPr/>
        </p:nvCxnSpPr>
        <p:spPr>
          <a:xfrm>
            <a:off x="2845986" y="2794304"/>
            <a:ext cx="944618" cy="39778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C3F88FA4-7D69-D14D-AB15-B719AA2A493D}"/>
              </a:ext>
            </a:extLst>
          </p:cNvPr>
          <p:cNvSpPr txBox="1"/>
          <p:nvPr/>
        </p:nvSpPr>
        <p:spPr>
          <a:xfrm>
            <a:off x="3258586" y="2584200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CF47DB09-916C-A24A-AA43-036A8141870E}"/>
              </a:ext>
            </a:extLst>
          </p:cNvPr>
          <p:cNvCxnSpPr>
            <a:cxnSpLocks/>
            <a:stCxn id="10" idx="0"/>
            <a:endCxn id="2" idx="3"/>
          </p:cNvCxnSpPr>
          <p:nvPr/>
        </p:nvCxnSpPr>
        <p:spPr>
          <a:xfrm flipV="1">
            <a:off x="1395837" y="4653731"/>
            <a:ext cx="1054586" cy="53939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CuadroTexto 18">
            <a:extLst>
              <a:ext uri="{FF2B5EF4-FFF2-40B4-BE49-F238E27FC236}">
                <a16:creationId xmlns:a16="http://schemas.microsoft.com/office/drawing/2014/main" id="{2FC8706B-C121-0A4A-BF65-53EDBF1F44B2}"/>
              </a:ext>
            </a:extLst>
          </p:cNvPr>
          <p:cNvSpPr txBox="1"/>
          <p:nvPr/>
        </p:nvSpPr>
        <p:spPr>
          <a:xfrm>
            <a:off x="1996753" y="4849667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C</a:t>
            </a:r>
            <a:endParaRPr lang="es-CL" dirty="0"/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8034D361-F1DE-F84F-A135-F7C8CA34E6AD}"/>
              </a:ext>
            </a:extLst>
          </p:cNvPr>
          <p:cNvCxnSpPr>
            <a:cxnSpLocks/>
            <a:stCxn id="2" idx="5"/>
            <a:endCxn id="13" idx="0"/>
          </p:cNvCxnSpPr>
          <p:nvPr/>
        </p:nvCxnSpPr>
        <p:spPr>
          <a:xfrm>
            <a:off x="5130784" y="4653731"/>
            <a:ext cx="555121" cy="5670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9B20CAE-9638-B844-87B1-F791756D03C9}"/>
              </a:ext>
            </a:extLst>
          </p:cNvPr>
          <p:cNvSpPr txBox="1"/>
          <p:nvPr/>
        </p:nvSpPr>
        <p:spPr>
          <a:xfrm>
            <a:off x="5510082" y="4607841"/>
            <a:ext cx="6650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dirty="0"/>
              <a:t>G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99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interacciones</a:t>
            </a:r>
          </a:p>
        </p:txBody>
      </p:sp>
    </p:spTree>
    <p:extLst>
      <p:ext uri="{BB962C8B-B14F-4D97-AF65-F5344CB8AC3E}">
        <p14:creationId xmlns:p14="http://schemas.microsoft.com/office/powerpoint/2010/main" val="869099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A84B5BD3-DD94-5540-A1D3-65001C84FCF4}"/>
              </a:ext>
            </a:extLst>
          </p:cNvPr>
          <p:cNvCxnSpPr>
            <a:cxnSpLocks/>
          </p:cNvCxnSpPr>
          <p:nvPr/>
        </p:nvCxnSpPr>
        <p:spPr>
          <a:xfrm>
            <a:off x="1110343" y="4389120"/>
            <a:ext cx="55125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899AB6E9-437E-684E-848F-879E4FF56F0F}"/>
              </a:ext>
            </a:extLst>
          </p:cNvPr>
          <p:cNvSpPr/>
          <p:nvPr/>
        </p:nvSpPr>
        <p:spPr>
          <a:xfrm>
            <a:off x="1907178" y="3278777"/>
            <a:ext cx="2926080" cy="11103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F03042-499B-E646-98DD-154A9EEACCDD}"/>
              </a:ext>
            </a:extLst>
          </p:cNvPr>
          <p:cNvSpPr txBox="1"/>
          <p:nvPr/>
        </p:nvSpPr>
        <p:spPr>
          <a:xfrm>
            <a:off x="2651760" y="3461657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A</a:t>
            </a:r>
            <a:endParaRPr lang="es-CL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42E258-B2DB-F14D-8D1F-22A2DB079A82}"/>
              </a:ext>
            </a:extLst>
          </p:cNvPr>
          <p:cNvSpPr/>
          <p:nvPr/>
        </p:nvSpPr>
        <p:spPr>
          <a:xfrm>
            <a:off x="2442754" y="2468880"/>
            <a:ext cx="1776549" cy="809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C5BD05B-3D28-E243-9C68-3094B5D5C8CA}"/>
              </a:ext>
            </a:extLst>
          </p:cNvPr>
          <p:cNvSpPr txBox="1"/>
          <p:nvPr/>
        </p:nvSpPr>
        <p:spPr>
          <a:xfrm>
            <a:off x="2677885" y="2583320"/>
            <a:ext cx="130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/>
              <a:t>B</a:t>
            </a:r>
            <a:endParaRPr lang="es-CL" dirty="0"/>
          </a:p>
        </p:txBody>
      </p: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271E8B0-4FAA-FE4B-9B19-CAB7AE1CA2EB}"/>
              </a:ext>
            </a:extLst>
          </p:cNvPr>
          <p:cNvCxnSpPr>
            <a:cxnSpLocks/>
          </p:cNvCxnSpPr>
          <p:nvPr/>
        </p:nvCxnSpPr>
        <p:spPr>
          <a:xfrm>
            <a:off x="4833258" y="3823062"/>
            <a:ext cx="168510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FD082CB9-856D-BF4A-83FD-BDD4C69E206D}"/>
              </a:ext>
            </a:extLst>
          </p:cNvPr>
          <p:cNvCxnSpPr/>
          <p:nvPr/>
        </p:nvCxnSpPr>
        <p:spPr>
          <a:xfrm>
            <a:off x="2677885" y="1946366"/>
            <a:ext cx="130628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0C3763-0F9C-CC4F-88B7-87823F0A69E9}"/>
              </a:ext>
            </a:extLst>
          </p:cNvPr>
          <p:cNvSpPr txBox="1"/>
          <p:nvPr/>
        </p:nvSpPr>
        <p:spPr>
          <a:xfrm>
            <a:off x="2886891" y="1527908"/>
            <a:ext cx="979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3 [m/s]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E3BC8F4A-6A94-1A46-99B2-F49F9A177C89}"/>
              </a:ext>
            </a:extLst>
          </p:cNvPr>
          <p:cNvSpPr txBox="1"/>
          <p:nvPr/>
        </p:nvSpPr>
        <p:spPr>
          <a:xfrm>
            <a:off x="6622869" y="1527908"/>
            <a:ext cx="5042262" cy="13849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el diagrama de interacciones para los bloques A y B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ABD3D63-8D8D-2E4A-AAB0-A5FD3E0C5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748" y="1811647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4411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/>
      <p:bldP spid="58" grpId="0"/>
      <p:bldP spid="59" grpId="0"/>
      <p:bldP spid="61" grpId="0"/>
      <p:bldP spid="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Inventario de fuerzas</a:t>
            </a:r>
          </a:p>
        </p:txBody>
      </p:sp>
    </p:spTree>
    <p:extLst>
      <p:ext uri="{BB962C8B-B14F-4D97-AF65-F5344CB8AC3E}">
        <p14:creationId xmlns:p14="http://schemas.microsoft.com/office/powerpoint/2010/main" val="1268309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896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7DF00A-2BCB-43D2-BE60-9ADF84F77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Inventario de fuerzas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8D61E68-9843-46DF-8950-84CFF552109E}"/>
              </a:ext>
            </a:extLst>
          </p:cNvPr>
          <p:cNvSpPr txBox="1"/>
          <p:nvPr/>
        </p:nvSpPr>
        <p:spPr>
          <a:xfrm>
            <a:off x="609600" y="2400300"/>
            <a:ext cx="11252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Contar la cantidad de interacciones donde está involucrado nuestro objeto de interés.</a:t>
            </a:r>
          </a:p>
          <a:p>
            <a:pPr marL="457200" indent="-457200">
              <a:buFont typeface="+mj-lt"/>
              <a:buAutoNum type="arabicPeriod"/>
            </a:pPr>
            <a:r>
              <a:rPr lang="es-CL" sz="20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Por cada interacción, representar una fuerza según: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880BD1E-CAEC-485D-9D95-6079D412D98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905" y="3572022"/>
            <a:ext cx="2073275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C22A93B0-4A03-4B65-A10F-B24DDF47049B}"/>
              </a:ext>
            </a:extLst>
          </p:cNvPr>
          <p:cNvGrpSpPr>
            <a:grpSpLocks/>
          </p:cNvGrpSpPr>
          <p:nvPr/>
        </p:nvGrpSpPr>
        <p:grpSpPr bwMode="auto">
          <a:xfrm>
            <a:off x="3298930" y="3413272"/>
            <a:ext cx="1470025" cy="536575"/>
            <a:chOff x="0" y="0"/>
            <a:chExt cx="1027" cy="376"/>
          </a:xfrm>
        </p:grpSpPr>
        <p:sp>
          <p:nvSpPr>
            <p:cNvPr id="6" name="Oval 4">
              <a:extLst>
                <a:ext uri="{FF2B5EF4-FFF2-40B4-BE49-F238E27FC236}">
                  <a16:creationId xmlns:a16="http://schemas.microsoft.com/office/drawing/2014/main" id="{14DDF3D5-29B5-4956-81CC-A33AA0788B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" y="56"/>
              <a:ext cx="320" cy="32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endParaRPr lang="es-ES_tradnl" altLang="en-US" sz="4200">
                <a:solidFill>
                  <a:srgbClr val="000000"/>
                </a:solidFill>
                <a:latin typeface="Gill Sans" charset="0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9E2E21C8-E248-4765-A4A0-0CF88C028D11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606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vector</a:t>
              </a:r>
            </a:p>
          </p:txBody>
        </p: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7212870C-46E9-412F-BC65-1077018DC429}"/>
              </a:ext>
            </a:extLst>
          </p:cNvPr>
          <p:cNvGrpSpPr>
            <a:grpSpLocks/>
          </p:cNvGrpSpPr>
          <p:nvPr/>
        </p:nvGrpSpPr>
        <p:grpSpPr bwMode="auto">
          <a:xfrm>
            <a:off x="6315180" y="3367235"/>
            <a:ext cx="3148013" cy="708025"/>
            <a:chOff x="0" y="87"/>
            <a:chExt cx="1264" cy="493"/>
          </a:xfrm>
        </p:grpSpPr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774F7266-932F-43CE-B7A8-BDB9A971BC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0" y="343"/>
              <a:ext cx="292" cy="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0" name="Rectangle 8">
              <a:extLst>
                <a:ext uri="{FF2B5EF4-FFF2-40B4-BE49-F238E27FC236}">
                  <a16:creationId xmlns:a16="http://schemas.microsoft.com/office/drawing/2014/main" id="{361B15B9-A84C-45F8-B974-63E3106A1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87"/>
              <a:ext cx="968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Naturaleza o tipo de fuerza</a:t>
              </a:r>
            </a:p>
          </p:txBody>
        </p:sp>
      </p:grpSp>
      <p:grpSp>
        <p:nvGrpSpPr>
          <p:cNvPr id="11" name="Group 12">
            <a:extLst>
              <a:ext uri="{FF2B5EF4-FFF2-40B4-BE49-F238E27FC236}">
                <a16:creationId xmlns:a16="http://schemas.microsoft.com/office/drawing/2014/main" id="{0B445AAC-0A7B-4E2D-A65C-9E664992D66A}"/>
              </a:ext>
            </a:extLst>
          </p:cNvPr>
          <p:cNvGrpSpPr>
            <a:grpSpLocks/>
          </p:cNvGrpSpPr>
          <p:nvPr/>
        </p:nvGrpSpPr>
        <p:grpSpPr bwMode="auto">
          <a:xfrm>
            <a:off x="2940155" y="4635647"/>
            <a:ext cx="3209925" cy="1231900"/>
            <a:chOff x="0" y="0"/>
            <a:chExt cx="2247" cy="862"/>
          </a:xfrm>
        </p:grpSpPr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5AB05805-D746-4B9E-90DE-9A1ABA800EA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 flipH="1">
              <a:off x="1280" y="0"/>
              <a:ext cx="1" cy="58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BE67286C-92DB-421A-AD39-6C3332E9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1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la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fuerza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  <p:grpSp>
        <p:nvGrpSpPr>
          <p:cNvPr id="14" name="Group 15">
            <a:extLst>
              <a:ext uri="{FF2B5EF4-FFF2-40B4-BE49-F238E27FC236}">
                <a16:creationId xmlns:a16="http://schemas.microsoft.com/office/drawing/2014/main" id="{50730E23-28BB-44B7-9BE3-E31C33D62BB0}"/>
              </a:ext>
            </a:extLst>
          </p:cNvPr>
          <p:cNvGrpSpPr>
            <a:grpSpLocks/>
          </p:cNvGrpSpPr>
          <p:nvPr/>
        </p:nvGrpSpPr>
        <p:grpSpPr bwMode="auto">
          <a:xfrm>
            <a:off x="5613505" y="4407047"/>
            <a:ext cx="3279775" cy="731838"/>
            <a:chOff x="0" y="0"/>
            <a:chExt cx="2295" cy="512"/>
          </a:xfrm>
        </p:grpSpPr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3741CFA3-59B4-420C-A9A8-2D62BCA8E455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0" y="0"/>
              <a:ext cx="376" cy="2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/>
            <a:lstStyle/>
            <a:p>
              <a:endParaRPr lang="es-CL"/>
            </a:p>
          </p:txBody>
        </p:sp>
        <p:sp>
          <p:nvSpPr>
            <p:cNvPr id="16" name="Rectangle 14">
              <a:extLst>
                <a:ext uri="{FF2B5EF4-FFF2-40B4-BE49-F238E27FC236}">
                  <a16:creationId xmlns:a16="http://schemas.microsoft.com/office/drawing/2014/main" id="{4E525CD9-0463-4A69-B8B3-F67014DA5B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" y="264"/>
              <a:ext cx="2247" cy="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5155" bIns="0">
              <a:spAutoFit/>
            </a:bodyPr>
            <a:lstStyle>
              <a:lvl1pPr marL="39688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A04DA3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A04DA3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¿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sobre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quién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 se </a:t>
              </a:r>
              <a:r>
                <a:rPr lang="en-US" altLang="en-US" sz="2300" dirty="0" err="1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ejerce</a:t>
              </a:r>
              <a:r>
                <a:rPr lang="en-US" altLang="en-US" sz="2300" dirty="0">
                  <a:latin typeface="Arial" panose="020B0604020202020204" pitchFamily="34" charset="0"/>
                  <a:ea typeface="MS PGothic" panose="020B0600070205080204" pitchFamily="34" charset="-128"/>
                  <a:sym typeface="Arial" panose="020B0604020202020204" pitchFamily="34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64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3150" t="-4306" b="-143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77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72104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10343" y="1527908"/>
            <a:ext cx="5512526" cy="2861212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97971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660314" y="565501"/>
            <a:ext cx="5939503" cy="3647131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91903"/>
                <a:ext cx="2579142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3" y="1638740"/>
                <a:ext cx="2919716" cy="81973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8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C</a:t>
              </a:r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9"/>
              <a:ext cx="5124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/>
                <a:t>G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F825AF-D970-46DE-9131-1D7A8A4C1490}"/>
              </a:ext>
            </a:extLst>
          </p:cNvPr>
          <p:cNvSpPr txBox="1"/>
          <p:nvPr/>
        </p:nvSpPr>
        <p:spPr>
          <a:xfrm>
            <a:off x="4415795" y="4955177"/>
            <a:ext cx="5042262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800" dirty="0"/>
              <a:t>Realiza </a:t>
            </a:r>
            <a:r>
              <a:rPr lang="es-CL" sz="2800"/>
              <a:t>el inventario de fuerzas para </a:t>
            </a:r>
            <a:r>
              <a:rPr lang="es-CL" sz="2800" dirty="0"/>
              <a:t>los bloques A y B</a:t>
            </a:r>
          </a:p>
        </p:txBody>
      </p:sp>
      <p:pic>
        <p:nvPicPr>
          <p:cNvPr id="42" name="Imagen 41">
            <a:extLst>
              <a:ext uri="{FF2B5EF4-FFF2-40B4-BE49-F238E27FC236}">
                <a16:creationId xmlns:a16="http://schemas.microsoft.com/office/drawing/2014/main" id="{08648CE5-7038-48A4-B89D-928A49CCF5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674" y="5238916"/>
            <a:ext cx="892493" cy="84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86B97-2BF9-421B-B32E-861459EBB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SOLUCIÓN</a:t>
            </a:r>
          </a:p>
        </p:txBody>
      </p:sp>
    </p:spTree>
    <p:extLst>
      <p:ext uri="{BB962C8B-B14F-4D97-AF65-F5344CB8AC3E}">
        <p14:creationId xmlns:p14="http://schemas.microsoft.com/office/powerpoint/2010/main" val="4013944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>
            <a:extLst>
              <a:ext uri="{FF2B5EF4-FFF2-40B4-BE49-F238E27FC236}">
                <a16:creationId xmlns:a16="http://schemas.microsoft.com/office/drawing/2014/main" id="{A3487D53-C62B-7446-84E2-0AC10B06D900}"/>
              </a:ext>
            </a:extLst>
          </p:cNvPr>
          <p:cNvGrpSpPr/>
          <p:nvPr/>
        </p:nvGrpSpPr>
        <p:grpSpPr>
          <a:xfrm>
            <a:off x="6172786" y="974251"/>
            <a:ext cx="2217670" cy="1156063"/>
            <a:chOff x="8088923" y="1143000"/>
            <a:chExt cx="3493477" cy="1811215"/>
          </a:xfrm>
        </p:grpSpPr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F417F95E-0CEA-C44D-9DC7-3BE2F4B6F630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05DAA4F-7657-BC43-A91D-167386E38C5C}"/>
                </a:ext>
              </a:extLst>
            </p:cNvPr>
            <p:cNvSpPr txBox="1"/>
            <p:nvPr/>
          </p:nvSpPr>
          <p:spPr>
            <a:xfrm>
              <a:off x="8549819" y="1591903"/>
              <a:ext cx="2579142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B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A955ACE6-6D4C-2C49-AF99-3388F8D05A75}"/>
              </a:ext>
            </a:extLst>
          </p:cNvPr>
          <p:cNvGrpSpPr/>
          <p:nvPr/>
        </p:nvGrpSpPr>
        <p:grpSpPr>
          <a:xfrm>
            <a:off x="9177818" y="565501"/>
            <a:ext cx="2217670" cy="1156063"/>
            <a:chOff x="8088923" y="1143000"/>
            <a:chExt cx="3493477" cy="1811215"/>
          </a:xfrm>
        </p:grpSpPr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12A36ADA-35C2-3544-AAA3-647F8624897B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6A8B3B68-76FF-C14B-AFE2-2A84A977350E}"/>
                </a:ext>
              </a:extLst>
            </p:cNvPr>
            <p:cNvSpPr txBox="1"/>
            <p:nvPr/>
          </p:nvSpPr>
          <p:spPr>
            <a:xfrm>
              <a:off x="8375803" y="1638740"/>
              <a:ext cx="2919716" cy="81973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800" dirty="0"/>
                <a:t>Bloque A</a:t>
              </a:r>
            </a:p>
          </p:txBody>
        </p:sp>
      </p:grpSp>
      <p:grpSp>
        <p:nvGrpSpPr>
          <p:cNvPr id="21" name="Grupo 20">
            <a:extLst>
              <a:ext uri="{FF2B5EF4-FFF2-40B4-BE49-F238E27FC236}">
                <a16:creationId xmlns:a16="http://schemas.microsoft.com/office/drawing/2014/main" id="{8268D43C-A42C-3448-9B7B-9647357178F6}"/>
              </a:ext>
            </a:extLst>
          </p:cNvPr>
          <p:cNvGrpSpPr/>
          <p:nvPr/>
        </p:nvGrpSpPr>
        <p:grpSpPr>
          <a:xfrm>
            <a:off x="9795921" y="2295796"/>
            <a:ext cx="1803896" cy="933855"/>
            <a:chOff x="8088923" y="1143000"/>
            <a:chExt cx="3493477" cy="1811215"/>
          </a:xfrm>
        </p:grpSpPr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9738EC32-51DF-7441-B998-DC1ACB0DB439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98F9533D-654E-8B48-B00D-5DC9C397B42B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cuerda</a:t>
              </a:r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5428F657-196C-DA43-A67E-A649E9326FC3}"/>
              </a:ext>
            </a:extLst>
          </p:cNvPr>
          <p:cNvGrpSpPr/>
          <p:nvPr/>
        </p:nvGrpSpPr>
        <p:grpSpPr>
          <a:xfrm>
            <a:off x="6791626" y="2449938"/>
            <a:ext cx="1803896" cy="933855"/>
            <a:chOff x="8088923" y="1143000"/>
            <a:chExt cx="3493477" cy="1811215"/>
          </a:xfrm>
        </p:grpSpPr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F32CC0AF-DB24-E841-9D0C-990A9F3991A3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D121264A-C87E-7646-AB71-33B5DCBD42D4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piso</a:t>
              </a: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44573374-53EF-194B-B2F9-1AFBDDA742E4}"/>
              </a:ext>
            </a:extLst>
          </p:cNvPr>
          <p:cNvGrpSpPr/>
          <p:nvPr/>
        </p:nvGrpSpPr>
        <p:grpSpPr>
          <a:xfrm>
            <a:off x="7913764" y="3278777"/>
            <a:ext cx="1803896" cy="933855"/>
            <a:chOff x="8088923" y="1143000"/>
            <a:chExt cx="3493477" cy="1811215"/>
          </a:xfrm>
        </p:grpSpPr>
        <p:sp>
          <p:nvSpPr>
            <p:cNvPr id="28" name="Elipse 27">
              <a:extLst>
                <a:ext uri="{FF2B5EF4-FFF2-40B4-BE49-F238E27FC236}">
                  <a16:creationId xmlns:a16="http://schemas.microsoft.com/office/drawing/2014/main" id="{2AA37427-F472-FC4A-8286-9FCAB1221A95}"/>
                </a:ext>
              </a:extLst>
            </p:cNvPr>
            <p:cNvSpPr/>
            <p:nvPr/>
          </p:nvSpPr>
          <p:spPr>
            <a:xfrm>
              <a:off x="8088923" y="1143000"/>
              <a:ext cx="3493477" cy="1811215"/>
            </a:xfrm>
            <a:prstGeom prst="ellipse">
              <a:avLst/>
            </a:prstGeom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C6777A2C-751F-944A-AC6F-3AFC5FCB2F56}"/>
                </a:ext>
              </a:extLst>
            </p:cNvPr>
            <p:cNvSpPr txBox="1"/>
            <p:nvPr/>
          </p:nvSpPr>
          <p:spPr>
            <a:xfrm>
              <a:off x="8662684" y="1571553"/>
              <a:ext cx="2549769" cy="7760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2000" dirty="0"/>
                <a:t>Tierra</a:t>
              </a:r>
            </a:p>
          </p:txBody>
        </p:sp>
      </p:grp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D4C5271-C300-5449-AFC5-96044C8E2449}"/>
              </a:ext>
            </a:extLst>
          </p:cNvPr>
          <p:cNvCxnSpPr>
            <a:cxnSpLocks/>
            <a:stCxn id="13" idx="6"/>
            <a:endCxn id="16" idx="2"/>
          </p:cNvCxnSpPr>
          <p:nvPr/>
        </p:nvCxnSpPr>
        <p:spPr>
          <a:xfrm flipV="1">
            <a:off x="8390456" y="1143533"/>
            <a:ext cx="787362" cy="408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CBD077E2-A515-AA4B-AC98-913B9B851E2A}"/>
              </a:ext>
            </a:extLst>
          </p:cNvPr>
          <p:cNvCxnSpPr>
            <a:cxnSpLocks/>
            <a:stCxn id="16" idx="3"/>
            <a:endCxn id="25" idx="7"/>
          </p:cNvCxnSpPr>
          <p:nvPr/>
        </p:nvCxnSpPr>
        <p:spPr>
          <a:xfrm flipH="1">
            <a:off x="8331348" y="1552262"/>
            <a:ext cx="1171240" cy="10344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AE205C72-D449-334D-9316-E7F09104A66D}"/>
              </a:ext>
            </a:extLst>
          </p:cNvPr>
          <p:cNvCxnSpPr>
            <a:cxnSpLocks/>
            <a:stCxn id="16" idx="4"/>
            <a:endCxn id="28" idx="0"/>
          </p:cNvCxnSpPr>
          <p:nvPr/>
        </p:nvCxnSpPr>
        <p:spPr>
          <a:xfrm flipH="1">
            <a:off x="8815712" y="1721564"/>
            <a:ext cx="1470941" cy="15572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B16D5DEA-402E-744B-985E-74BBEF1F241D}"/>
              </a:ext>
            </a:extLst>
          </p:cNvPr>
          <p:cNvCxnSpPr>
            <a:cxnSpLocks/>
            <a:stCxn id="16" idx="5"/>
            <a:endCxn id="22" idx="0"/>
          </p:cNvCxnSpPr>
          <p:nvPr/>
        </p:nvCxnSpPr>
        <p:spPr>
          <a:xfrm flipH="1">
            <a:off x="10697869" y="1552262"/>
            <a:ext cx="372849" cy="743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orma libre 53">
            <a:extLst>
              <a:ext uri="{FF2B5EF4-FFF2-40B4-BE49-F238E27FC236}">
                <a16:creationId xmlns:a16="http://schemas.microsoft.com/office/drawing/2014/main" id="{008C3215-7F5D-BB4A-8D2F-CCA0AA90188D}"/>
              </a:ext>
            </a:extLst>
          </p:cNvPr>
          <p:cNvSpPr/>
          <p:nvPr/>
        </p:nvSpPr>
        <p:spPr>
          <a:xfrm>
            <a:off x="6142417" y="2089616"/>
            <a:ext cx="1943492" cy="1920681"/>
          </a:xfrm>
          <a:custGeom>
            <a:avLst/>
            <a:gdLst>
              <a:gd name="connsiteX0" fmla="*/ 718432 w 2625610"/>
              <a:gd name="connsiteY0" fmla="*/ 0 h 2455817"/>
              <a:gd name="connsiteX1" fmla="*/ 104478 w 2625610"/>
              <a:gd name="connsiteY1" fmla="*/ 1502229 h 2455817"/>
              <a:gd name="connsiteX2" fmla="*/ 2625610 w 2625610"/>
              <a:gd name="connsiteY2" fmla="*/ 2455817 h 245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25610" h="2455817">
                <a:moveTo>
                  <a:pt x="718432" y="0"/>
                </a:moveTo>
                <a:cubicBezTo>
                  <a:pt x="252523" y="546463"/>
                  <a:pt x="-213385" y="1092926"/>
                  <a:pt x="104478" y="1502229"/>
                </a:cubicBezTo>
                <a:cubicBezTo>
                  <a:pt x="422341" y="1911532"/>
                  <a:pt x="1523975" y="2183674"/>
                  <a:pt x="2625610" y="2455817"/>
                </a:cubicBezTo>
              </a:path>
            </a:pathLst>
          </a:cu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1B53A98F-D164-0041-8D54-DA5DD9E8585B}"/>
              </a:ext>
            </a:extLst>
          </p:cNvPr>
          <p:cNvSpPr txBox="1"/>
          <p:nvPr/>
        </p:nvSpPr>
        <p:spPr>
          <a:xfrm>
            <a:off x="8559476" y="103697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EF613251-661D-7142-BEB2-E0C41A154CC4}"/>
              </a:ext>
            </a:extLst>
          </p:cNvPr>
          <p:cNvSpPr txBox="1"/>
          <p:nvPr/>
        </p:nvSpPr>
        <p:spPr>
          <a:xfrm>
            <a:off x="8595522" y="1834544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CCB49D99-8966-8E4D-9F2B-6FDB11E15B2D}"/>
              </a:ext>
            </a:extLst>
          </p:cNvPr>
          <p:cNvSpPr txBox="1"/>
          <p:nvPr/>
        </p:nvSpPr>
        <p:spPr>
          <a:xfrm>
            <a:off x="10897894" y="1779742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C</a:t>
            </a: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53165E98-CFC6-1644-86CB-A9BEDD33BB4F}"/>
              </a:ext>
            </a:extLst>
          </p:cNvPr>
          <p:cNvSpPr txBox="1"/>
          <p:nvPr/>
        </p:nvSpPr>
        <p:spPr>
          <a:xfrm>
            <a:off x="9205188" y="2189093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88FB3B52-CDED-AF41-A838-622A1EE92730}"/>
              </a:ext>
            </a:extLst>
          </p:cNvPr>
          <p:cNvSpPr txBox="1"/>
          <p:nvPr/>
        </p:nvSpPr>
        <p:spPr>
          <a:xfrm>
            <a:off x="5660314" y="2860319"/>
            <a:ext cx="51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G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8DC2A2D-053C-452A-BDFA-3E269302526B}"/>
              </a:ext>
            </a:extLst>
          </p:cNvPr>
          <p:cNvSpPr txBox="1"/>
          <p:nvPr/>
        </p:nvSpPr>
        <p:spPr>
          <a:xfrm>
            <a:off x="512465" y="683288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B:</a:t>
            </a:r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C3A678-4F5D-403D-8668-52B3010158E3}"/>
              </a:ext>
            </a:extLst>
          </p:cNvPr>
          <p:cNvSpPr txBox="1"/>
          <p:nvPr/>
        </p:nvSpPr>
        <p:spPr>
          <a:xfrm>
            <a:off x="499946" y="2935093"/>
            <a:ext cx="433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/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5DD8684-27A6-47C5-8835-357C8560F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1260777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/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DB9D488B-7B43-4FA5-9C03-12B726E85E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9" y="1995776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l="-292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/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9" name="CuadroTexto 48">
                <a:extLst>
                  <a:ext uri="{FF2B5EF4-FFF2-40B4-BE49-F238E27FC236}">
                    <a16:creationId xmlns:a16="http://schemas.microsoft.com/office/drawing/2014/main" id="{F82AFDA5-00B1-40CD-B35B-74EC1625E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997" y="3342065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/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618956B8-6D5B-4907-91B7-A1D4087BA9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40" y="4050991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/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1" name="CuadroTexto 50">
                <a:extLst>
                  <a:ext uri="{FF2B5EF4-FFF2-40B4-BE49-F238E27FC236}">
                    <a16:creationId xmlns:a16="http://schemas.microsoft.com/office/drawing/2014/main" id="{07008CD0-117B-4C66-83AE-7E0E96A79D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65" y="4802628"/>
                <a:ext cx="4330839" cy="554319"/>
              </a:xfrm>
              <a:prstGeom prst="rect">
                <a:avLst/>
              </a:prstGeom>
              <a:blipFill>
                <a:blip r:embed="rId6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/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: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4A5D901A-B856-4E6F-9FB9-C1B2472073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45" y="5554265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467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A6DF0EB2-B78A-4C27-A1C3-D1C68FC0C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3600" dirty="0" err="1"/>
              <a:t>Diagrama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interacciones</a:t>
            </a:r>
            <a:r>
              <a:rPr lang="en-US" altLang="en-US" sz="3600" dirty="0"/>
              <a:t> / </a:t>
            </a:r>
            <a:r>
              <a:rPr lang="en-US" altLang="en-US" sz="3600" dirty="0" err="1"/>
              <a:t>inventario</a:t>
            </a:r>
            <a:r>
              <a:rPr lang="en-US" altLang="en-US" sz="3600" dirty="0"/>
              <a:t> de </a:t>
            </a:r>
            <a:r>
              <a:rPr lang="en-US" altLang="en-US" sz="3600" dirty="0" err="1"/>
              <a:t>fuerzas</a:t>
            </a:r>
            <a:endParaRPr lang="en-US" altLang="en-US" sz="3600" dirty="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35BC1C0-AE15-488A-ACC9-D28E07EF53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82296" tIns="41148" rIns="82296" bIns="41148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CL" altLang="en-US" dirty="0"/>
              <a:t>Es de fácil construcción</a:t>
            </a:r>
          </a:p>
          <a:p>
            <a:pPr eaLnBrk="1" hangingPunct="1"/>
            <a:r>
              <a:rPr lang="es-CL" altLang="en-US" dirty="0"/>
              <a:t>Sirve para identificar todas las interacciones existentes en un sistema</a:t>
            </a:r>
          </a:p>
          <a:p>
            <a:pPr eaLnBrk="1" hangingPunct="1"/>
            <a:r>
              <a:rPr lang="es-CL" altLang="en-US" dirty="0"/>
              <a:t>Cada interacción va a estar asociada con una única fuerza (vector) actuando sobre el objeto de interés.</a:t>
            </a:r>
          </a:p>
        </p:txBody>
      </p:sp>
    </p:spTree>
    <p:extLst>
      <p:ext uri="{BB962C8B-B14F-4D97-AF65-F5344CB8AC3E}">
        <p14:creationId xmlns:p14="http://schemas.microsoft.com/office/powerpoint/2010/main" val="31731592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927645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2598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23249007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502283" y="3286841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79961" y="4001759"/>
                <a:ext cx="3198750" cy="2624245"/>
              </a:xfrm>
              <a:prstGeom prst="rect">
                <a:avLst/>
              </a:prstGeom>
              <a:blipFill>
                <a:blip r:embed="rId3"/>
                <a:stretch>
                  <a:fillRect l="-2756" t="-4306" b="-1914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5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7905854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5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/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3055132"/>
              </a:xfrm>
              <a:prstGeom prst="rect">
                <a:avLst/>
              </a:prstGeom>
              <a:blipFill>
                <a:blip r:embed="rId2"/>
                <a:stretch>
                  <a:fillRect l="-3150" t="-370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0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379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1454" y="4222939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  <a:p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901243"/>
              </a:xfrm>
              <a:prstGeom prst="rect">
                <a:avLst/>
              </a:prstGeom>
              <a:blipFill>
                <a:blip r:embed="rId2"/>
                <a:stretch>
                  <a:fillRect l="-3150" t="-3896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27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: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sz="2800" dirty="0">
                  <a:solidFill>
                    <a:srgbClr val="00B050"/>
                  </a:solidFill>
                </a:endParaRP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: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e>
                    </m:acc>
                  </m:oMath>
                </a14:m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chemeClr val="accent3">
                                    <a:lumMod val="75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chemeClr val="accent3">
                        <a:lumMod val="75000"/>
                      </a:schemeClr>
                    </a:solidFill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i="1">
                            <a:solidFill>
                              <a:schemeClr val="accent3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endParaRPr lang="es-CL" sz="2800" dirty="0">
                  <a:solidFill>
                    <a:schemeClr val="accent3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 t="-4167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96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202709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98265" y="3266243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173183"/>
            <a:ext cx="4228993" cy="33926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/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B7850AEE-0DE0-2541-A3E6-880DF309B1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388" y="4918084"/>
                <a:ext cx="4330839" cy="557012"/>
              </a:xfrm>
              <a:prstGeom prst="rect">
                <a:avLst/>
              </a:prstGeom>
              <a:blipFill>
                <a:blip r:embed="rId4"/>
                <a:stretch>
                  <a:fillRect t="-15556" b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/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3" name="CuadroTexto 52">
                <a:extLst>
                  <a:ext uri="{FF2B5EF4-FFF2-40B4-BE49-F238E27FC236}">
                    <a16:creationId xmlns:a16="http://schemas.microsoft.com/office/drawing/2014/main" id="{31ECA98B-A672-6A4E-8614-77D1EFF93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128" y="3700938"/>
                <a:ext cx="4330839" cy="55701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/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0" dirty="0" smtClean="0">
                        <a:latin typeface="Cambria Math" panose="02040503050406030204" pitchFamily="18" charset="0"/>
                      </a:rPr>
                      <m:t>      </m:t>
                    </m:r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7" name="CuadroTexto 56">
                <a:extLst>
                  <a:ext uri="{FF2B5EF4-FFF2-40B4-BE49-F238E27FC236}">
                    <a16:creationId xmlns:a16="http://schemas.microsoft.com/office/drawing/2014/main" id="{D568F552-9423-BB47-8404-866912EEB0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271" y="440986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/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dirty="0" smtClean="0">
                            <a:latin typeface="Cambria Math" panose="02040503050406030204" pitchFamily="18" charset="0"/>
                          </a:rPr>
                          <m:t>          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3" name="CuadroTexto 72">
                <a:extLst>
                  <a:ext uri="{FF2B5EF4-FFF2-40B4-BE49-F238E27FC236}">
                    <a16:creationId xmlns:a16="http://schemas.microsoft.com/office/drawing/2014/main" id="{ADE5574F-E8C9-1343-AFFA-191F61CFCC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7596" y="5161501"/>
                <a:ext cx="4330839" cy="554319"/>
              </a:xfrm>
              <a:prstGeom prst="rect">
                <a:avLst/>
              </a:prstGeom>
              <a:blipFill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/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dirty="0"/>
                  <a:t>   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74" name="CuadroTexto 73">
                <a:extLst>
                  <a:ext uri="{FF2B5EF4-FFF2-40B4-BE49-F238E27FC236}">
                    <a16:creationId xmlns:a16="http://schemas.microsoft.com/office/drawing/2014/main" id="{CA43AB1F-7B16-CA48-8ADC-97DE61622E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9376" y="591313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l="-292" t="-18182" b="-1590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3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5" grpId="0"/>
      <p:bldP spid="20" grpId="0" animBg="1"/>
      <p:bldP spid="70" grpId="0" animBg="1"/>
      <p:bldP spid="71" grpId="0" animBg="1"/>
      <p:bldP spid="52" grpId="0"/>
      <p:bldP spid="53" grpId="0"/>
      <p:bldP spid="57" grpId="0"/>
      <p:bldP spid="73" grpId="0"/>
      <p:bldP spid="7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302001" y="746394"/>
            <a:ext cx="4140200" cy="2682563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/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/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0C66DD1E-A7A9-424A-A189-C34AA42C05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132" y="1438065"/>
                <a:ext cx="4330839" cy="557012"/>
              </a:xfrm>
              <a:prstGeom prst="rect">
                <a:avLst/>
              </a:prstGeom>
              <a:blipFill>
                <a:blip r:embed="rId2"/>
                <a:stretch>
                  <a:fillRect l="-292"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/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/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18" name="CuadroTexto 17">
                <a:extLst>
                  <a:ext uri="{FF2B5EF4-FFF2-40B4-BE49-F238E27FC236}">
                    <a16:creationId xmlns:a16="http://schemas.microsoft.com/office/drawing/2014/main" id="{D8F3920E-EB6D-7946-BC5F-3B1D8A54DA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2094" y="2037679"/>
                <a:ext cx="4330839" cy="557012"/>
              </a:xfrm>
              <a:prstGeom prst="rect">
                <a:avLst/>
              </a:prstGeom>
              <a:blipFill>
                <a:blip r:embed="rId3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73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4378079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F68E36C1-C92A-4E49-A10C-1A0F625ED5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675A4FB5-165B-E049-8043-F55CF2DF40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7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  <p:bldP spid="24" grpId="0"/>
      <p:bldP spid="2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31252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3672985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672984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/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  <m:r>
                      <a:rPr lang="es-ES" sz="240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      </m:t>
                    </m:r>
                  </m:oMath>
                </a14:m>
                <a:r>
                  <a:rPr lang="es-CL" sz="2400" dirty="0">
                    <a:solidFill>
                      <a:srgbClr val="002060"/>
                    </a:solidFill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sz="2400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03E1F268-9EDE-A64B-9171-2A0E0CD0C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456" y="1514594"/>
                <a:ext cx="4330839" cy="557012"/>
              </a:xfrm>
              <a:prstGeom prst="rect">
                <a:avLst/>
              </a:prstGeom>
              <a:blipFill>
                <a:blip r:embed="rId6"/>
                <a:stretch>
                  <a:fillRect l="-292"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/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  <m:sup>
                        <m:r>
                          <a:rPr lang="es-CL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dirty="0">
                    <a:solidFill>
                      <a:srgbClr val="C00000"/>
                    </a:solidFill>
                  </a:rPr>
                  <a:t>  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s-E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s-CL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BC0CEE69-309A-404D-99A2-0AFCF5FD82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3418" y="2114208"/>
                <a:ext cx="4330839" cy="557012"/>
              </a:xfrm>
              <a:prstGeom prst="rect">
                <a:avLst/>
              </a:prstGeom>
              <a:blipFill>
                <a:blip r:embed="rId7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/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𝐺𝑟𝑎𝑣𝑖𝑡𝑎𝑐𝑖𝑜𝑛𝑎𝑙</m:t>
                        </m:r>
                      </m:sup>
                    </m:sSubSup>
                  </m:oMath>
                </a14:m>
                <a:r>
                  <a:rPr lang="es-ES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: </m:t>
                        </m:r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4" name="CuadroTexto 43">
                <a:extLst>
                  <a:ext uri="{FF2B5EF4-FFF2-40B4-BE49-F238E27FC236}">
                    <a16:creationId xmlns:a16="http://schemas.microsoft.com/office/drawing/2014/main" id="{6BB29D71-C273-A645-A631-3200FFA29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3574" y="895582"/>
                <a:ext cx="4330839" cy="557012"/>
              </a:xfrm>
              <a:prstGeom prst="rect">
                <a:avLst/>
              </a:prstGeom>
              <a:blipFill>
                <a:blip r:embed="rId8"/>
                <a:stretch>
                  <a:fillRect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/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s-CL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es-E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2587E158-2FE2-AD46-9690-8C9F6D8463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7228" y="1604911"/>
                <a:ext cx="4330839" cy="557012"/>
              </a:xfrm>
              <a:prstGeom prst="rect">
                <a:avLst/>
              </a:prstGeom>
              <a:blipFill>
                <a:blip r:embed="rId9"/>
                <a:stretch>
                  <a:fillRect t="-15556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/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ES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𝐶𝑢𝑒𝑟𝑑𝑎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     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</m:oMath>
                </a14:m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58" name="CuadroTexto 57">
                <a:extLst>
                  <a:ext uri="{FF2B5EF4-FFF2-40B4-BE49-F238E27FC236}">
                    <a16:creationId xmlns:a16="http://schemas.microsoft.com/office/drawing/2014/main" id="{1DD2E0A7-A1A2-7D48-B5C3-DE8AA1DA3E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5042" y="2356145"/>
                <a:ext cx="4330839" cy="554319"/>
              </a:xfrm>
              <a:prstGeom prst="rect">
                <a:avLst/>
              </a:prstGeom>
              <a:blipFill>
                <a:blip r:embed="rId10"/>
                <a:stretch>
                  <a:fillRect l="-292" b="-1363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/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s-CL" sz="2400" b="0" i="1" dirty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400" i="1" dirty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s-CL" sz="2400" b="0" i="0" dirty="0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e>
                        </m:acc>
                      </m:e>
                      <m:sub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𝑃𝑖𝑠𝑜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𝐵𝑙𝑜𝑞𝑢𝑒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  <m:sup>
                        <m:r>
                          <a:rPr lang="es-CL" sz="2400" b="0" i="1" dirty="0" smtClean="0">
                            <a:latin typeface="Cambria Math" panose="02040503050406030204" pitchFamily="18" charset="0"/>
                          </a:rPr>
                          <m:t>𝐶𝑜𝑛𝑡𝑎𝑐𝑡𝑜</m:t>
                        </m:r>
                      </m:sup>
                    </m:sSubSup>
                    <m:r>
                      <a:rPr lang="es-ES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CL" dirty="0"/>
                  <a:t>        </a:t>
                </a:r>
                <a:r>
                  <a:rPr lang="es-CL" sz="2400" dirty="0"/>
                  <a:t>: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63" name="CuadroTexto 62">
                <a:extLst>
                  <a:ext uri="{FF2B5EF4-FFF2-40B4-BE49-F238E27FC236}">
                    <a16:creationId xmlns:a16="http://schemas.microsoft.com/office/drawing/2014/main" id="{449A434B-6085-5F4E-AB8B-8F8A21690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96822" y="3107782"/>
                <a:ext cx="4330839" cy="557012"/>
              </a:xfrm>
              <a:prstGeom prst="rect">
                <a:avLst/>
              </a:prstGeom>
              <a:blipFill>
                <a:blip r:embed="rId11"/>
                <a:stretch>
                  <a:fillRect t="-17778" b="-1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Elipse 59">
            <a:extLst>
              <a:ext uri="{FF2B5EF4-FFF2-40B4-BE49-F238E27FC236}">
                <a16:creationId xmlns:a16="http://schemas.microsoft.com/office/drawing/2014/main" id="{867EC7B3-E208-6548-8690-2694ACD4E7A9}"/>
              </a:ext>
            </a:extLst>
          </p:cNvPr>
          <p:cNvSpPr/>
          <p:nvPr/>
        </p:nvSpPr>
        <p:spPr>
          <a:xfrm>
            <a:off x="3847779" y="2073264"/>
            <a:ext cx="3723390" cy="738278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E0FB741-19CA-434D-8A10-A15568D63BAF}"/>
              </a:ext>
            </a:extLst>
          </p:cNvPr>
          <p:cNvSpPr/>
          <p:nvPr/>
        </p:nvSpPr>
        <p:spPr>
          <a:xfrm>
            <a:off x="8313454" y="1436955"/>
            <a:ext cx="3457203" cy="878346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8CFCFA7B-AAE2-0141-9034-8C03C1551469}"/>
              </a:ext>
            </a:extLst>
          </p:cNvPr>
          <p:cNvSpPr txBox="1"/>
          <p:nvPr/>
        </p:nvSpPr>
        <p:spPr>
          <a:xfrm>
            <a:off x="6665255" y="951005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66" name="Flecha izquierda y derecha 65">
            <a:extLst>
              <a:ext uri="{FF2B5EF4-FFF2-40B4-BE49-F238E27FC236}">
                <a16:creationId xmlns:a16="http://schemas.microsoft.com/office/drawing/2014/main" id="{1568B482-66B7-D140-8725-801DAB180739}"/>
              </a:ext>
            </a:extLst>
          </p:cNvPr>
          <p:cNvSpPr/>
          <p:nvPr/>
        </p:nvSpPr>
        <p:spPr>
          <a:xfrm rot="20709298">
            <a:off x="7402573" y="1910047"/>
            <a:ext cx="999231" cy="6439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108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58" grpId="0"/>
      <p:bldP spid="63" grpId="0"/>
      <p:bldP spid="60" grpId="0" animBg="1"/>
      <p:bldP spid="64" grpId="0" animBg="1"/>
      <p:bldP spid="65" grpId="0" animBg="1"/>
      <p:bldP spid="6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  <m:r>
                          <a:rPr lang="es-ES" sz="2000" b="0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= </m:t>
                        </m:r>
                        <m:sSub>
                          <m:sSubPr>
                            <m:ctrlP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sz="2000" b="0" i="1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e>
                            </m:acc>
                          </m:e>
                          <m:sub>
                            <m:r>
                              <a:rPr lang="es-ES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7570" y="4287887"/>
                  <a:ext cx="2635434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ES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4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4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751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6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04257"/>
            <a:ext cx="10972800" cy="1069848"/>
          </a:xfrm>
        </p:spPr>
        <p:txBody>
          <a:bodyPr/>
          <a:lstStyle/>
          <a:p>
            <a:r>
              <a:rPr lang="es-CL" dirty="0"/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9603434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852" y="1192784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295834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96891" y="1347882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chemeClr val="tx2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m</a:t>
                </a:r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chemeClr val="tx2"/>
                  </a:solidFill>
                  <a:latin typeface="+mj-lt"/>
                  <a:ea typeface="+mj-ea"/>
                  <a:cs typeface="+mj-cs"/>
                </a:endParaRPr>
              </a:p>
              <a:p>
                <a:pPr algn="just"/>
                <a:r>
                  <a:rPr lang="es-CL" sz="2400" dirty="0"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Encuentra una expresión para la fuerza de roce y una expresión para la fuerza normal que actúa sobre el macetero.</a:t>
                </a: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303" y="3534013"/>
                <a:ext cx="8219150" cy="3323987"/>
              </a:xfrm>
              <a:prstGeom prst="rect">
                <a:avLst/>
              </a:prstGeom>
              <a:blipFill>
                <a:blip r:embed="rId5"/>
                <a:stretch>
                  <a:fillRect l="-1080" t="-1141" r="-108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6959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6CA0A0F2-0CB0-EA41-87C4-7FF0B19806BB}" vid="{93944FFD-223B-4748-8B7B-62B1F599600D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1095</TotalTime>
  <Words>1295</Words>
  <Application>Microsoft Office PowerPoint</Application>
  <PresentationFormat>Panorámica</PresentationFormat>
  <Paragraphs>458</Paragraphs>
  <Slides>46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8" baseType="lpstr">
      <vt:lpstr>Arial</vt:lpstr>
      <vt:lpstr>Calibri</vt:lpstr>
      <vt:lpstr>Cambria Math</vt:lpstr>
      <vt:lpstr>CMU Serif Roman</vt:lpstr>
      <vt:lpstr>Georgia</vt:lpstr>
      <vt:lpstr>Gill Sans</vt:lpstr>
      <vt:lpstr>Trebuchet MS</vt:lpstr>
      <vt:lpstr>Tw Cen MT</vt:lpstr>
      <vt:lpstr>Wingdings</vt:lpstr>
      <vt:lpstr>Wingdings 2</vt:lpstr>
      <vt:lpstr>Intermedio</vt:lpstr>
      <vt:lpstr>Tema1</vt:lpstr>
      <vt:lpstr>Presentación de PowerPoint</vt:lpstr>
      <vt:lpstr>Presentación de PowerPoint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Diagrama de interacciones</vt:lpstr>
      <vt:lpstr>Presentación de PowerPoint</vt:lpstr>
      <vt:lpstr>Construyendo un diagrama de interacciones</vt:lpstr>
      <vt:lpstr>Presentación de PowerPoint</vt:lpstr>
      <vt:lpstr>Presentación de PowerPoint</vt:lpstr>
      <vt:lpstr>Inventario de fuerzas</vt:lpstr>
      <vt:lpstr>Inventario de fuerzas</vt:lpstr>
      <vt:lpstr>Inventario de fuerzas</vt:lpstr>
      <vt:lpstr>Presentación de PowerPoint</vt:lpstr>
      <vt:lpstr>Ejercicio de ejemplo</vt:lpstr>
      <vt:lpstr>Presentación de PowerPoint</vt:lpstr>
      <vt:lpstr>SOLUCIÓN</vt:lpstr>
      <vt:lpstr>Presentación de PowerPoint</vt:lpstr>
      <vt:lpstr>Diagrama de interacciones / inventario de fuerzas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Problema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Nelson Rios Pacheco</cp:lastModifiedBy>
  <cp:revision>33</cp:revision>
  <dcterms:created xsi:type="dcterms:W3CDTF">2018-09-04T15:58:01Z</dcterms:created>
  <dcterms:modified xsi:type="dcterms:W3CDTF">2023-07-18T22:57:14Z</dcterms:modified>
</cp:coreProperties>
</file>