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04" r:id="rId2"/>
    <p:sldId id="350" r:id="rId3"/>
    <p:sldId id="358" r:id="rId4"/>
    <p:sldId id="354" r:id="rId5"/>
    <p:sldId id="359" r:id="rId6"/>
    <p:sldId id="356" r:id="rId7"/>
    <p:sldId id="357" r:id="rId8"/>
    <p:sldId id="360" r:id="rId9"/>
    <p:sldId id="361" r:id="rId10"/>
    <p:sldId id="362" r:id="rId11"/>
    <p:sldId id="363" r:id="rId12"/>
    <p:sldId id="364" r:id="rId13"/>
    <p:sldId id="365" r:id="rId14"/>
    <p:sldId id="366" r:id="rId15"/>
    <p:sldId id="367" r:id="rId16"/>
    <p:sldId id="368" r:id="rId17"/>
    <p:sldId id="369" r:id="rId18"/>
  </p:sldIdLst>
  <p:sldSz cx="9144000" cy="6858000" type="screen4x3"/>
  <p:notesSz cx="6858000" cy="9144000"/>
  <p:defaultTextStyle>
    <a:defPPr>
      <a:defRPr lang="es-CL"/>
    </a:defPPr>
    <a:lvl1pPr algn="l" rtl="0" fontAlgn="base">
      <a:spcBef>
        <a:spcPct val="0"/>
      </a:spcBef>
      <a:spcAft>
        <a:spcPct val="0"/>
      </a:spcAft>
      <a:defRPr b="1" kern="1200">
        <a:solidFill>
          <a:srgbClr val="000000"/>
        </a:solidFill>
        <a:latin typeface="Arial" charset="0"/>
        <a:ea typeface="+mn-ea"/>
        <a:cs typeface="Arial" charset="0"/>
      </a:defRPr>
    </a:lvl1pPr>
    <a:lvl2pPr marL="457200" algn="l" rtl="0" fontAlgn="base">
      <a:spcBef>
        <a:spcPct val="0"/>
      </a:spcBef>
      <a:spcAft>
        <a:spcPct val="0"/>
      </a:spcAft>
      <a:defRPr b="1" kern="1200">
        <a:solidFill>
          <a:srgbClr val="000000"/>
        </a:solidFill>
        <a:latin typeface="Arial" charset="0"/>
        <a:ea typeface="+mn-ea"/>
        <a:cs typeface="Arial" charset="0"/>
      </a:defRPr>
    </a:lvl2pPr>
    <a:lvl3pPr marL="914400" algn="l" rtl="0" fontAlgn="base">
      <a:spcBef>
        <a:spcPct val="0"/>
      </a:spcBef>
      <a:spcAft>
        <a:spcPct val="0"/>
      </a:spcAft>
      <a:defRPr b="1" kern="1200">
        <a:solidFill>
          <a:srgbClr val="000000"/>
        </a:solidFill>
        <a:latin typeface="Arial" charset="0"/>
        <a:ea typeface="+mn-ea"/>
        <a:cs typeface="Arial" charset="0"/>
      </a:defRPr>
    </a:lvl3pPr>
    <a:lvl4pPr marL="1371600" algn="l" rtl="0" fontAlgn="base">
      <a:spcBef>
        <a:spcPct val="0"/>
      </a:spcBef>
      <a:spcAft>
        <a:spcPct val="0"/>
      </a:spcAft>
      <a:defRPr b="1" kern="1200">
        <a:solidFill>
          <a:srgbClr val="000000"/>
        </a:solidFill>
        <a:latin typeface="Arial" charset="0"/>
        <a:ea typeface="+mn-ea"/>
        <a:cs typeface="Arial" charset="0"/>
      </a:defRPr>
    </a:lvl4pPr>
    <a:lvl5pPr marL="1828800" algn="l" rtl="0" fontAlgn="base">
      <a:spcBef>
        <a:spcPct val="0"/>
      </a:spcBef>
      <a:spcAft>
        <a:spcPct val="0"/>
      </a:spcAft>
      <a:defRPr b="1" kern="1200">
        <a:solidFill>
          <a:srgbClr val="000000"/>
        </a:solidFill>
        <a:latin typeface="Arial" charset="0"/>
        <a:ea typeface="+mn-ea"/>
        <a:cs typeface="Arial" charset="0"/>
      </a:defRPr>
    </a:lvl5pPr>
    <a:lvl6pPr marL="2286000" algn="l" defTabSz="914400" rtl="0" eaLnBrk="1" latinLnBrk="0" hangingPunct="1">
      <a:defRPr b="1" kern="1200">
        <a:solidFill>
          <a:srgbClr val="000000"/>
        </a:solidFill>
        <a:latin typeface="Arial" charset="0"/>
        <a:ea typeface="+mn-ea"/>
        <a:cs typeface="Arial" charset="0"/>
      </a:defRPr>
    </a:lvl6pPr>
    <a:lvl7pPr marL="2743200" algn="l" defTabSz="914400" rtl="0" eaLnBrk="1" latinLnBrk="0" hangingPunct="1">
      <a:defRPr b="1" kern="1200">
        <a:solidFill>
          <a:srgbClr val="000000"/>
        </a:solidFill>
        <a:latin typeface="Arial" charset="0"/>
        <a:ea typeface="+mn-ea"/>
        <a:cs typeface="Arial" charset="0"/>
      </a:defRPr>
    </a:lvl7pPr>
    <a:lvl8pPr marL="3200400" algn="l" defTabSz="914400" rtl="0" eaLnBrk="1" latinLnBrk="0" hangingPunct="1">
      <a:defRPr b="1" kern="1200">
        <a:solidFill>
          <a:srgbClr val="000000"/>
        </a:solidFill>
        <a:latin typeface="Arial" charset="0"/>
        <a:ea typeface="+mn-ea"/>
        <a:cs typeface="Arial" charset="0"/>
      </a:defRPr>
    </a:lvl8pPr>
    <a:lvl9pPr marL="3657600" algn="l" defTabSz="914400" rtl="0" eaLnBrk="1" latinLnBrk="0" hangingPunct="1">
      <a:defRPr b="1" kern="1200">
        <a:solidFill>
          <a:srgbClr val="000000"/>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CC66"/>
    <a:srgbClr val="FF0000"/>
    <a:srgbClr val="0000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8" autoAdjust="0"/>
    <p:restoredTop sz="94714" autoAdjust="0"/>
  </p:normalViewPr>
  <p:slideViewPr>
    <p:cSldViewPr showGuides="1">
      <p:cViewPr>
        <p:scale>
          <a:sx n="50" d="100"/>
          <a:sy n="50" d="100"/>
        </p:scale>
        <p:origin x="-2264" y="-41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cs typeface="+mn-cs"/>
              </a:defRPr>
            </a:lvl1pPr>
          </a:lstStyle>
          <a:p>
            <a:pPr>
              <a:defRPr/>
            </a:pPr>
            <a:fld id="{76ADF1B8-B2DA-4938-A0B5-DB9F61A8DB1E}" type="datetimeFigureOut">
              <a:rPr lang="es-CL"/>
              <a:pPr>
                <a:defRPr/>
              </a:pPr>
              <a:t>30-07-2020</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buFontTx/>
              <a:buNone/>
              <a:defRPr sz="1200" b="0">
                <a:solidFill>
                  <a:schemeClr val="tx1"/>
                </a:solidFill>
                <a:latin typeface="+mn-lt"/>
                <a:cs typeface="+mn-cs"/>
              </a:defRPr>
            </a:lvl1pPr>
          </a:lstStyle>
          <a:p>
            <a:pPr>
              <a:defRPr/>
            </a:pPr>
            <a:fld id="{66A19FE2-9D90-4A17-B844-C9DEF8AE5AFC}" type="slidenum">
              <a:rPr lang="es-CL"/>
              <a:pPr>
                <a:defRPr/>
              </a:pPr>
              <a:t>‹Nº›</a:t>
            </a:fld>
            <a:endParaRPr 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C51A2B0A-EBAF-4558-A266-7D6EAC09EB28}" type="datetimeFigureOut">
              <a:rPr lang="es-CL"/>
              <a:pPr>
                <a:defRPr/>
              </a:pPr>
              <a:t>30-07-2020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DA5E53FC-9FCA-457D-96E2-A996CBADFBB3}" type="slidenum">
              <a:rPr lang="es-CL"/>
              <a:pPr>
                <a:defRPr/>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F88AC4DA-EA7E-42CA-BBA4-E0EA6F59398F}" type="datetimeFigureOut">
              <a:rPr lang="es-CL"/>
              <a:pPr>
                <a:defRPr/>
              </a:pPr>
              <a:t>30-07-2020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B0F499EE-7557-420B-AD6C-F79EE4261CFD}" type="slidenum">
              <a:rPr lang="es-CL"/>
              <a:pPr>
                <a:defRPr/>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22F79D5-42FC-49CE-BAE7-5690857A782E}" type="datetimeFigureOut">
              <a:rPr lang="es-CL"/>
              <a:pPr>
                <a:defRPr/>
              </a:pPr>
              <a:t>30-07-2020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30452E6D-208C-427F-9CA4-CD79DEF52A3A}" type="slidenum">
              <a:rPr lang="es-CL"/>
              <a:pPr>
                <a:defRPr/>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p:cNvSpPr>
            <a:spLocks noGrp="1"/>
          </p:cNvSpPr>
          <p:nvPr>
            <p:ph type="dt" sz="half" idx="10"/>
          </p:nvPr>
        </p:nvSpPr>
        <p:spPr/>
        <p:txBody>
          <a:bodyPr/>
          <a:lstStyle>
            <a:lvl1pPr>
              <a:defRPr/>
            </a:lvl1pPr>
          </a:lstStyle>
          <a:p>
            <a:pPr>
              <a:defRPr/>
            </a:pPr>
            <a:fld id="{0ABDEEA9-23BC-4DE0-8005-187CF1FDC064}" type="datetimeFigureOut">
              <a:rPr lang="es-CL"/>
              <a:pPr>
                <a:defRPr/>
              </a:pPr>
              <a:t>30-07-2020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28734696-6795-459A-9FC8-9574A61B311B}" type="slidenum">
              <a:rPr lang="es-CL"/>
              <a:pPr>
                <a:defRPr/>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p:cNvSpPr>
            <a:spLocks noGrp="1"/>
          </p:cNvSpPr>
          <p:nvPr>
            <p:ph type="dt" sz="half" idx="10"/>
          </p:nvPr>
        </p:nvSpPr>
        <p:spPr/>
        <p:txBody>
          <a:bodyPr/>
          <a:lstStyle>
            <a:lvl1pPr>
              <a:defRPr/>
            </a:lvl1pPr>
          </a:lstStyle>
          <a:p>
            <a:pPr>
              <a:defRPr/>
            </a:pPr>
            <a:fld id="{6E93BAF0-3832-4125-AB83-B93BBC34FAB0}" type="datetimeFigureOut">
              <a:rPr lang="es-CL"/>
              <a:pPr>
                <a:defRPr/>
              </a:pPr>
              <a:t>30-07-2020</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888870FA-2594-491D-90B8-325EE615425E}" type="slidenum">
              <a:rPr lang="es-CL"/>
              <a:pPr>
                <a:defRPr/>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79C86CCA-179D-4579-8CC6-8456CDF95E41}" type="datetimeFigureOut">
              <a:rPr lang="es-CL"/>
              <a:pPr>
                <a:defRPr/>
              </a:pPr>
              <a:t>30-07-2020</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082C5E5C-4058-4B39-8A37-EC16751D9926}" type="slidenum">
              <a:rPr lang="es-CL"/>
              <a:pPr>
                <a:defRPr/>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5685F08-78AD-476D-80EE-96CB5B93E762}" type="datetimeFigureOut">
              <a:rPr lang="es-CL"/>
              <a:pPr>
                <a:defRPr/>
              </a:pPr>
              <a:t>30-07-2020</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CEE9103C-8972-431B-ADB4-994465EFE50F}" type="slidenum">
              <a:rPr lang="es-CL"/>
              <a:pPr>
                <a:defRPr/>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17D2A37-9ED3-4064-B50A-8D6BB1AD6F1C}" type="datetimeFigureOut">
              <a:rPr lang="es-CL"/>
              <a:pPr>
                <a:defRPr/>
              </a:pPr>
              <a:t>30-07-2020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2D70171A-F6B6-4118-AA70-A29BE25D9BE6}" type="slidenum">
              <a:rPr lang="es-CL"/>
              <a:pPr>
                <a:defRPr/>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1"/>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4D4C7A8-A7DA-4B07-B412-135BFC2AF218}" type="datetimeFigureOut">
              <a:rPr lang="es-CL"/>
              <a:pPr>
                <a:defRPr/>
              </a:pPr>
              <a:t>30-07-2020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0F06703F-F98E-4205-92B0-CE8056E70D99}" type="slidenum">
              <a:rPr lang="es-CL"/>
              <a:pPr>
                <a:defRPr/>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5757E7A9-9260-42FC-B093-F7C9B73F5371}" type="datetimeFigureOut">
              <a:rPr lang="es-CL"/>
              <a:pPr>
                <a:defRPr/>
              </a:pPr>
              <a:t>30-07-2020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0D4D4358-24B8-4D34-A6A3-B4BA78412000}" type="slidenum">
              <a:rPr lang="es-CL"/>
              <a:pPr>
                <a:defRPr/>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BFCDE9A3-7736-412F-8254-FC1B45ACB7A6}" type="datetimeFigureOut">
              <a:rPr lang="es-CL"/>
              <a:pPr>
                <a:defRPr/>
              </a:pPr>
              <a:t>30-07-2020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96293611-1270-4153-A646-2E7FF2ADA3EF}" type="slidenum">
              <a:rPr lang="es-CL"/>
              <a:pPr>
                <a:defRPr/>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L"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buFontTx/>
              <a:buNone/>
              <a:defRPr sz="1200" b="0">
                <a:solidFill>
                  <a:schemeClr val="tx1">
                    <a:tint val="75000"/>
                  </a:schemeClr>
                </a:solidFill>
                <a:latin typeface="+mn-lt"/>
                <a:cs typeface="+mn-cs"/>
              </a:defRPr>
            </a:lvl1pPr>
          </a:lstStyle>
          <a:p>
            <a:pPr>
              <a:defRPr/>
            </a:pPr>
            <a:fld id="{39FBAB1C-4CA9-4DC7-8D55-A118545596BE}" type="datetimeFigureOut">
              <a:rPr lang="es-CL"/>
              <a:pPr>
                <a:defRPr/>
              </a:pPr>
              <a:t>30-07-2020</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buFontTx/>
              <a:buNone/>
              <a:defRPr sz="1200" b="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buFontTx/>
              <a:buNone/>
              <a:defRPr sz="1200" b="0">
                <a:solidFill>
                  <a:schemeClr val="tx1">
                    <a:tint val="75000"/>
                  </a:schemeClr>
                </a:solidFill>
                <a:latin typeface="+mn-lt"/>
                <a:cs typeface="+mn-cs"/>
              </a:defRPr>
            </a:lvl1pPr>
          </a:lstStyle>
          <a:p>
            <a:pPr>
              <a:defRPr/>
            </a:pPr>
            <a:fld id="{B1AEEA2D-290C-4664-A7E9-973B8D6A218D}"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949300" y="328592"/>
            <a:ext cx="7215239" cy="954107"/>
          </a:xfrm>
          <a:prstGeom prst="rect">
            <a:avLst/>
          </a:prstGeom>
          <a:gradFill rotWithShape="1">
            <a:gsLst>
              <a:gs pos="0">
                <a:srgbClr val="009DD9">
                  <a:shade val="15000"/>
                  <a:satMod val="180000"/>
                </a:srgbClr>
              </a:gs>
              <a:gs pos="50000">
                <a:srgbClr val="009DD9">
                  <a:shade val="45000"/>
                  <a:satMod val="170000"/>
                </a:srgbClr>
              </a:gs>
              <a:gs pos="70000">
                <a:srgbClr val="009DD9">
                  <a:tint val="99000"/>
                  <a:shade val="65000"/>
                  <a:satMod val="155000"/>
                </a:srgbClr>
              </a:gs>
              <a:gs pos="100000">
                <a:srgbClr val="009DD9">
                  <a:tint val="95500"/>
                  <a:shade val="100000"/>
                  <a:satMod val="155000"/>
                </a:srgbClr>
              </a:gs>
            </a:gsLst>
            <a:lin ang="16200000" scaled="0"/>
          </a:gradFill>
          <a:ln w="28575">
            <a:solidFill>
              <a:srgbClr val="C00000"/>
            </a:solid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009DD9">
                <a:satMod val="300000"/>
              </a:srgbClr>
            </a:contourClr>
          </a:sp3d>
        </p:spPr>
        <p:txBody>
          <a:bodyPr>
            <a:spAutoFit/>
          </a:bodyPr>
          <a:lstStyle/>
          <a:p>
            <a:pPr algn="ctr">
              <a:defRPr/>
            </a:pPr>
            <a:r>
              <a:rPr lang="es-CL" sz="2800" b="0">
                <a:solidFill>
                  <a:srgbClr val="FFFF00"/>
                </a:solidFill>
                <a:effectLst>
                  <a:outerShdw blurRad="38100" dist="38100" dir="2700000" algn="tl">
                    <a:srgbClr val="C0C0C0"/>
                  </a:outerShdw>
                </a:effectLst>
                <a:latin typeface="Calibri" pitchFamily="34" charset="0"/>
              </a:rPr>
              <a:t>U.T. N° 5 “INSTRUMENTAL DE NAVEGACIÓN”</a:t>
            </a:r>
          </a:p>
          <a:p>
            <a:pPr algn="ctr">
              <a:defRPr/>
            </a:pPr>
            <a:r>
              <a:rPr lang="es-CL" sz="2800" b="0">
                <a:solidFill>
                  <a:srgbClr val="FFFF00"/>
                </a:solidFill>
                <a:effectLst>
                  <a:outerShdw blurRad="38100" dist="38100" dir="2700000" algn="tl">
                    <a:srgbClr val="C0C0C0"/>
                  </a:outerShdw>
                </a:effectLst>
                <a:latin typeface="Calibri" pitchFamily="34" charset="0"/>
              </a:rPr>
              <a:t>(PARTE N° 5)</a:t>
            </a:r>
          </a:p>
        </p:txBody>
      </p:sp>
      <p:sp>
        <p:nvSpPr>
          <p:cNvPr id="8" name="7 CuadroTexto"/>
          <p:cNvSpPr txBox="1"/>
          <p:nvPr/>
        </p:nvSpPr>
        <p:spPr>
          <a:xfrm>
            <a:off x="1187450" y="1476375"/>
            <a:ext cx="6697663" cy="955675"/>
          </a:xfrm>
          <a:prstGeom prst="rect">
            <a:avLst/>
          </a:prstGeom>
          <a:ln/>
        </p:spPr>
        <p:style>
          <a:lnRef idx="1">
            <a:schemeClr val="accent5"/>
          </a:lnRef>
          <a:fillRef idx="2">
            <a:schemeClr val="accent5"/>
          </a:fillRef>
          <a:effectRef idx="1">
            <a:schemeClr val="accent5"/>
          </a:effectRef>
          <a:fontRef idx="minor">
            <a:schemeClr val="dk1"/>
          </a:fontRef>
        </p:style>
        <p:txBody>
          <a:bodyPr>
            <a:spAutoFit/>
          </a:bodyPr>
          <a:lstStyle/>
          <a:p>
            <a:pPr algn="ctr">
              <a:defRPr/>
            </a:pPr>
            <a:r>
              <a:rPr lang="es-CL" sz="2800">
                <a:solidFill>
                  <a:schemeClr val="tx1"/>
                </a:solidFill>
                <a:cs typeface="Arial" charset="0"/>
              </a:rPr>
              <a:t>SISTEMA DE POSICIONAMIENTO SATELITAL</a:t>
            </a:r>
          </a:p>
          <a:p>
            <a:pPr algn="ctr">
              <a:defRPr/>
            </a:pPr>
            <a:r>
              <a:rPr lang="es-CL" sz="2800">
                <a:solidFill>
                  <a:schemeClr val="tx1"/>
                </a:solidFill>
                <a:cs typeface="Arial" charset="0"/>
              </a:rPr>
              <a:t>(GPS)</a:t>
            </a:r>
          </a:p>
        </p:txBody>
      </p:sp>
      <p:sp>
        <p:nvSpPr>
          <p:cNvPr id="13315" name="Rectangle 3"/>
          <p:cNvSpPr>
            <a:spLocks noChangeArrowheads="1"/>
          </p:cNvSpPr>
          <p:nvPr/>
        </p:nvSpPr>
        <p:spPr bwMode="auto">
          <a:xfrm>
            <a:off x="457200" y="2719388"/>
            <a:ext cx="8229600" cy="3805237"/>
          </a:xfrm>
          <a:prstGeom prst="rect">
            <a:avLst/>
          </a:prstGeom>
          <a:solidFill>
            <a:srgbClr val="FFCC66"/>
          </a:solidFill>
          <a:ln w="9525">
            <a:solidFill>
              <a:srgbClr val="FF0000"/>
            </a:solidFill>
            <a:miter lim="800000"/>
            <a:headEnd/>
            <a:tailEnd/>
          </a:ln>
        </p:spPr>
        <p:txBody>
          <a:bodyPr/>
          <a:lstStyle/>
          <a:p>
            <a:pPr algn="just">
              <a:lnSpc>
                <a:spcPct val="90000"/>
              </a:lnSpc>
              <a:spcBef>
                <a:spcPct val="20000"/>
              </a:spcBef>
              <a:buFont typeface="Arial" charset="0"/>
              <a:buNone/>
            </a:pPr>
            <a:r>
              <a:rPr lang="es-ES" sz="2400" u="sng">
                <a:solidFill>
                  <a:schemeClr val="tx1"/>
                </a:solidFill>
                <a:latin typeface="Calibri" pitchFamily="34" charset="0"/>
                <a:cs typeface="Times New Roman" pitchFamily="18" charset="0"/>
              </a:rPr>
              <a:t>El GPS, es</a:t>
            </a:r>
            <a:r>
              <a:rPr lang="es-ES_tradnl" sz="2400" b="0">
                <a:solidFill>
                  <a:schemeClr val="tx1"/>
                </a:solidFill>
                <a:latin typeface="Calibri" pitchFamily="34" charset="0"/>
                <a:cs typeface="Times New Roman" pitchFamily="18" charset="0"/>
              </a:rPr>
              <a:t>:</a:t>
            </a:r>
          </a:p>
          <a:p>
            <a:pPr marL="444500" lvl="1" indent="-265113" algn="just">
              <a:lnSpc>
                <a:spcPct val="90000"/>
              </a:lnSpc>
              <a:spcBef>
                <a:spcPct val="20000"/>
              </a:spcBef>
              <a:buFont typeface="Wingdings" pitchFamily="2" charset="2"/>
              <a:buChar char="§"/>
            </a:pPr>
            <a:r>
              <a:rPr lang="es-ES_tradnl" sz="2400" b="0">
                <a:solidFill>
                  <a:schemeClr val="tx1"/>
                </a:solidFill>
                <a:latin typeface="Calibri" pitchFamily="34" charset="0"/>
                <a:cs typeface="Times New Roman" pitchFamily="18" charset="0"/>
              </a:rPr>
              <a:t>U</a:t>
            </a:r>
            <a:r>
              <a:rPr lang="es-ES" sz="2400" b="0">
                <a:solidFill>
                  <a:schemeClr val="tx1"/>
                </a:solidFill>
                <a:latin typeface="Calibri" pitchFamily="34" charset="0"/>
                <a:cs typeface="Times New Roman" pitchFamily="18" charset="0"/>
              </a:rPr>
              <a:t>n sistema de navegación basado en 24 satélites</a:t>
            </a:r>
            <a:r>
              <a:rPr lang="es-ES_tradnl" sz="2400" b="0">
                <a:solidFill>
                  <a:schemeClr val="tx1"/>
                </a:solidFill>
                <a:latin typeface="Calibri" pitchFamily="34" charset="0"/>
                <a:cs typeface="Times New Roman" pitchFamily="18" charset="0"/>
              </a:rPr>
              <a:t>.</a:t>
            </a:r>
          </a:p>
          <a:p>
            <a:pPr marL="444500" lvl="1" indent="-265113" algn="just">
              <a:lnSpc>
                <a:spcPct val="90000"/>
              </a:lnSpc>
              <a:spcBef>
                <a:spcPct val="20000"/>
              </a:spcBef>
              <a:buFont typeface="Wingdings" pitchFamily="2" charset="2"/>
              <a:buChar char="§"/>
            </a:pPr>
            <a:r>
              <a:rPr lang="es-ES_tradnl" sz="2400" b="0">
                <a:solidFill>
                  <a:schemeClr val="tx1"/>
                </a:solidFill>
                <a:latin typeface="Calibri" pitchFamily="34" charset="0"/>
                <a:cs typeface="Times New Roman" pitchFamily="18" charset="0"/>
              </a:rPr>
              <a:t>P</a:t>
            </a:r>
            <a:r>
              <a:rPr lang="es-ES" sz="2400" b="0">
                <a:solidFill>
                  <a:schemeClr val="tx1"/>
                </a:solidFill>
                <a:latin typeface="Calibri" pitchFamily="34" charset="0"/>
                <a:cs typeface="Times New Roman" pitchFamily="18" charset="0"/>
              </a:rPr>
              <a:t>roporcionan posiciones en tres dimensiones, velocidad y tiempo</a:t>
            </a:r>
            <a:endParaRPr lang="es-ES_tradnl" sz="2400" b="0">
              <a:solidFill>
                <a:schemeClr val="tx1"/>
              </a:solidFill>
              <a:latin typeface="Calibri" pitchFamily="34" charset="0"/>
              <a:cs typeface="Times New Roman" pitchFamily="18" charset="0"/>
            </a:endParaRPr>
          </a:p>
          <a:p>
            <a:pPr marL="444500" lvl="1" indent="-265113" algn="just">
              <a:lnSpc>
                <a:spcPct val="90000"/>
              </a:lnSpc>
              <a:spcBef>
                <a:spcPct val="20000"/>
              </a:spcBef>
              <a:buFont typeface="Wingdings" pitchFamily="2" charset="2"/>
              <a:buChar char="§"/>
            </a:pPr>
            <a:r>
              <a:rPr lang="es-ES_tradnl" sz="2400" b="0">
                <a:solidFill>
                  <a:schemeClr val="tx1"/>
                </a:solidFill>
                <a:latin typeface="Calibri" pitchFamily="34" charset="0"/>
                <a:cs typeface="Times New Roman" pitchFamily="18" charset="0"/>
              </a:rPr>
              <a:t>Disponibles </a:t>
            </a:r>
            <a:r>
              <a:rPr lang="es-ES" sz="2400" b="0">
                <a:solidFill>
                  <a:schemeClr val="tx1"/>
                </a:solidFill>
                <a:latin typeface="Calibri" pitchFamily="34" charset="0"/>
                <a:cs typeface="Times New Roman" pitchFamily="18" charset="0"/>
              </a:rPr>
              <a:t>las 24 horas del día</a:t>
            </a:r>
            <a:endParaRPr lang="es-ES_tradnl" sz="2400" b="0">
              <a:solidFill>
                <a:schemeClr val="tx1"/>
              </a:solidFill>
              <a:latin typeface="Calibri" pitchFamily="34" charset="0"/>
              <a:cs typeface="Times New Roman" pitchFamily="18" charset="0"/>
            </a:endParaRPr>
          </a:p>
          <a:p>
            <a:pPr marL="444500" lvl="1" indent="-265113" algn="just">
              <a:lnSpc>
                <a:spcPct val="90000"/>
              </a:lnSpc>
              <a:spcBef>
                <a:spcPct val="20000"/>
              </a:spcBef>
              <a:buFont typeface="Wingdings" pitchFamily="2" charset="2"/>
              <a:buChar char="§"/>
            </a:pPr>
            <a:r>
              <a:rPr lang="es-ES_tradnl" sz="2400" b="0">
                <a:solidFill>
                  <a:schemeClr val="tx1"/>
                </a:solidFill>
                <a:latin typeface="Calibri" pitchFamily="34" charset="0"/>
                <a:cs typeface="Times New Roman" pitchFamily="18" charset="0"/>
              </a:rPr>
              <a:t>E</a:t>
            </a:r>
            <a:r>
              <a:rPr lang="es-ES" sz="2400" b="0">
                <a:solidFill>
                  <a:schemeClr val="tx1"/>
                </a:solidFill>
                <a:latin typeface="Calibri" pitchFamily="34" charset="0"/>
                <a:cs typeface="Times New Roman" pitchFamily="18" charset="0"/>
              </a:rPr>
              <a:t>n cualquier parte del mundo</a:t>
            </a:r>
            <a:r>
              <a:rPr lang="es-ES_tradnl" sz="2400" b="0">
                <a:solidFill>
                  <a:schemeClr val="tx1"/>
                </a:solidFill>
                <a:latin typeface="Calibri" pitchFamily="34" charset="0"/>
                <a:cs typeface="Times New Roman" pitchFamily="18" charset="0"/>
              </a:rPr>
              <a:t>.</a:t>
            </a:r>
          </a:p>
          <a:p>
            <a:pPr marL="444500" lvl="1" indent="-265113" algn="just">
              <a:lnSpc>
                <a:spcPct val="90000"/>
              </a:lnSpc>
              <a:spcBef>
                <a:spcPct val="20000"/>
              </a:spcBef>
              <a:buFont typeface="Wingdings" pitchFamily="2" charset="2"/>
              <a:buChar char="§"/>
            </a:pPr>
            <a:r>
              <a:rPr lang="es-ES_tradnl" sz="2400" b="0">
                <a:solidFill>
                  <a:schemeClr val="tx1"/>
                </a:solidFill>
                <a:latin typeface="Calibri" pitchFamily="34" charset="0"/>
                <a:cs typeface="Times New Roman" pitchFamily="18" charset="0"/>
              </a:rPr>
              <a:t>E</a:t>
            </a:r>
            <a:r>
              <a:rPr lang="es-ES" sz="2400" b="0">
                <a:solidFill>
                  <a:schemeClr val="tx1"/>
                </a:solidFill>
                <a:latin typeface="Calibri" pitchFamily="34" charset="0"/>
                <a:cs typeface="Times New Roman" pitchFamily="18" charset="0"/>
              </a:rPr>
              <a:t>n todas las condiciones climáticas. </a:t>
            </a:r>
            <a:endParaRPr lang="es-ES_tradnl" sz="2400" b="0">
              <a:solidFill>
                <a:schemeClr val="tx1"/>
              </a:solidFill>
              <a:latin typeface="Calibri" pitchFamily="34" charset="0"/>
              <a:cs typeface="Times New Roman" pitchFamily="18" charset="0"/>
            </a:endParaRPr>
          </a:p>
          <a:p>
            <a:pPr marL="444500" lvl="1" indent="-265113" algn="just">
              <a:lnSpc>
                <a:spcPct val="90000"/>
              </a:lnSpc>
              <a:spcBef>
                <a:spcPct val="20000"/>
              </a:spcBef>
              <a:buFont typeface="Wingdings" pitchFamily="2" charset="2"/>
              <a:buChar char="§"/>
            </a:pPr>
            <a:r>
              <a:rPr lang="es-ES" sz="2400" b="0">
                <a:solidFill>
                  <a:schemeClr val="tx1"/>
                </a:solidFill>
                <a:latin typeface="Calibri" pitchFamily="34" charset="0"/>
                <a:cs typeface="Times New Roman" pitchFamily="18" charset="0"/>
              </a:rPr>
              <a:t>Al no haber comunicación directa entre el usuario y los satélites, el GPS puede dar servicio a un número ilimitado de usuarios.</a:t>
            </a:r>
            <a:r>
              <a:rPr lang="es-ES" sz="2400" b="0">
                <a:solidFill>
                  <a:schemeClr val="tx1"/>
                </a:solidFill>
                <a:latin typeface="Calibri"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wipe(up)">
                                      <p:cBhvr>
                                        <p:cTn id="7" dur="500"/>
                                        <p:tgtEl>
                                          <p:spTgt spid="13315">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3315">
                                            <p:txEl>
                                              <p:pRg st="1" end="1"/>
                                            </p:txEl>
                                          </p:spTgt>
                                        </p:tgtEl>
                                        <p:attrNameLst>
                                          <p:attrName>style.visibility</p:attrName>
                                        </p:attrNameLst>
                                      </p:cBhvr>
                                      <p:to>
                                        <p:strVal val="visible"/>
                                      </p:to>
                                    </p:set>
                                    <p:animEffect transition="in" filter="wipe(up)">
                                      <p:cBhvr>
                                        <p:cTn id="10" dur="500"/>
                                        <p:tgtEl>
                                          <p:spTgt spid="13315">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3315">
                                            <p:txEl>
                                              <p:pRg st="2" end="2"/>
                                            </p:txEl>
                                          </p:spTgt>
                                        </p:tgtEl>
                                        <p:attrNameLst>
                                          <p:attrName>style.visibility</p:attrName>
                                        </p:attrNameLst>
                                      </p:cBhvr>
                                      <p:to>
                                        <p:strVal val="visible"/>
                                      </p:to>
                                    </p:set>
                                    <p:animEffect transition="in" filter="wipe(up)">
                                      <p:cBhvr>
                                        <p:cTn id="13" dur="500"/>
                                        <p:tgtEl>
                                          <p:spTgt spid="13315">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3315">
                                            <p:txEl>
                                              <p:pRg st="3" end="3"/>
                                            </p:txEl>
                                          </p:spTgt>
                                        </p:tgtEl>
                                        <p:attrNameLst>
                                          <p:attrName>style.visibility</p:attrName>
                                        </p:attrNameLst>
                                      </p:cBhvr>
                                      <p:to>
                                        <p:strVal val="visible"/>
                                      </p:to>
                                    </p:set>
                                    <p:animEffect transition="in" filter="wipe(up)">
                                      <p:cBhvr>
                                        <p:cTn id="16" dur="500"/>
                                        <p:tgtEl>
                                          <p:spTgt spid="13315">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315">
                                            <p:txEl>
                                              <p:pRg st="4" end="4"/>
                                            </p:txEl>
                                          </p:spTgt>
                                        </p:tgtEl>
                                        <p:attrNameLst>
                                          <p:attrName>style.visibility</p:attrName>
                                        </p:attrNameLst>
                                      </p:cBhvr>
                                      <p:to>
                                        <p:strVal val="visible"/>
                                      </p:to>
                                    </p:set>
                                    <p:animEffect transition="in" filter="wipe(up)">
                                      <p:cBhvr>
                                        <p:cTn id="19" dur="500"/>
                                        <p:tgtEl>
                                          <p:spTgt spid="13315">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13315">
                                            <p:txEl>
                                              <p:pRg st="5" end="5"/>
                                            </p:txEl>
                                          </p:spTgt>
                                        </p:tgtEl>
                                        <p:attrNameLst>
                                          <p:attrName>style.visibility</p:attrName>
                                        </p:attrNameLst>
                                      </p:cBhvr>
                                      <p:to>
                                        <p:strVal val="visible"/>
                                      </p:to>
                                    </p:set>
                                    <p:animEffect transition="in" filter="wipe(up)">
                                      <p:cBhvr>
                                        <p:cTn id="22" dur="500"/>
                                        <p:tgtEl>
                                          <p:spTgt spid="13315">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13315">
                                            <p:txEl>
                                              <p:pRg st="6" end="6"/>
                                            </p:txEl>
                                          </p:spTgt>
                                        </p:tgtEl>
                                        <p:attrNameLst>
                                          <p:attrName>style.visibility</p:attrName>
                                        </p:attrNameLst>
                                      </p:cBhvr>
                                      <p:to>
                                        <p:strVal val="visible"/>
                                      </p:to>
                                    </p:set>
                                    <p:animEffect transition="in" filter="wipe(up)">
                                      <p:cBhvr>
                                        <p:cTn id="25" dur="500"/>
                                        <p:tgtEl>
                                          <p:spTgt spid="1331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9" name="Rectangle 3" descr="Papel seda azul"/>
          <p:cNvSpPr>
            <a:spLocks noGrp="1" noChangeArrowheads="1"/>
          </p:cNvSpPr>
          <p:nvPr>
            <p:ph type="body" idx="4294967295"/>
          </p:nvPr>
        </p:nvSpPr>
        <p:spPr>
          <a:xfrm>
            <a:off x="685800" y="1727200"/>
            <a:ext cx="7772400" cy="4797425"/>
          </a:xfrm>
          <a:blipFill dpi="0" rotWithShape="1">
            <a:blip r:embed="rId2"/>
            <a:srcRect/>
            <a:tile tx="0" ty="0" sx="100000" sy="100000" flip="none" algn="tl"/>
          </a:blipFill>
          <a:ln>
            <a:solidFill>
              <a:srgbClr val="FF0000"/>
            </a:solidFill>
          </a:ln>
        </p:spPr>
        <p:txBody>
          <a:bodyPr/>
          <a:lstStyle/>
          <a:p>
            <a:pPr marL="355600" indent="-355600" algn="just" eaLnBrk="1" hangingPunct="1">
              <a:buFont typeface="Arial" charset="0"/>
              <a:buAutoNum type="arabicPeriod"/>
            </a:pPr>
            <a:r>
              <a:rPr lang="es-ES" sz="2400" smtClean="0">
                <a:cs typeface="Times New Roman" pitchFamily="18" charset="0"/>
              </a:rPr>
              <a:t>Los satélites GPS llevan </a:t>
            </a:r>
            <a:r>
              <a:rPr lang="es-ES" sz="2400" b="1" smtClean="0">
                <a:solidFill>
                  <a:srgbClr val="FF3300"/>
                </a:solidFill>
                <a:cs typeface="Times New Roman" pitchFamily="18" charset="0"/>
              </a:rPr>
              <a:t>relojes atómicos</a:t>
            </a:r>
            <a:r>
              <a:rPr lang="es-ES" sz="2400" smtClean="0">
                <a:cs typeface="Times New Roman" pitchFamily="18" charset="0"/>
              </a:rPr>
              <a:t> de alto grado de precisión. </a:t>
            </a:r>
            <a:endParaRPr lang="es-ES_tradnl" sz="2400" smtClean="0">
              <a:cs typeface="Times New Roman" pitchFamily="18" charset="0"/>
            </a:endParaRPr>
          </a:p>
          <a:p>
            <a:pPr marL="355600" indent="-355600" algn="just" eaLnBrk="1" hangingPunct="1">
              <a:buFont typeface="Arial" charset="0"/>
              <a:buAutoNum type="arabicPeriod"/>
            </a:pPr>
            <a:r>
              <a:rPr lang="es-ES" sz="2400" smtClean="0">
                <a:cs typeface="Times New Roman" pitchFamily="18" charset="0"/>
              </a:rPr>
              <a:t>La información horaria se sitúa en los </a:t>
            </a:r>
            <a:r>
              <a:rPr lang="es-ES" sz="2400" b="1" smtClean="0">
                <a:solidFill>
                  <a:srgbClr val="FF3300"/>
                </a:solidFill>
                <a:cs typeface="Times New Roman" pitchFamily="18" charset="0"/>
              </a:rPr>
              <a:t>códigos de transmisión</a:t>
            </a:r>
            <a:r>
              <a:rPr lang="es-ES" sz="2400" smtClean="0">
                <a:cs typeface="Times New Roman" pitchFamily="18" charset="0"/>
              </a:rPr>
              <a:t> mediante los satélites, de forma que un receptor puede determinar en cada momento en cuánto tiempo se transmite la señal. </a:t>
            </a:r>
            <a:endParaRPr lang="es-ES_tradnl" sz="2400" smtClean="0">
              <a:cs typeface="Times New Roman" pitchFamily="18" charset="0"/>
            </a:endParaRPr>
          </a:p>
          <a:p>
            <a:pPr marL="355600" indent="-355600" algn="just" eaLnBrk="1" hangingPunct="1">
              <a:buFont typeface="Arial" charset="0"/>
              <a:buAutoNum type="arabicPeriod"/>
            </a:pPr>
            <a:r>
              <a:rPr lang="es-ES" sz="2400" smtClean="0">
                <a:cs typeface="Times New Roman" pitchFamily="18" charset="0"/>
              </a:rPr>
              <a:t>Esta señal contiene datos que el receptor utiliza para calcular la </a:t>
            </a:r>
            <a:r>
              <a:rPr lang="es-ES" sz="2400" b="1" smtClean="0">
                <a:solidFill>
                  <a:srgbClr val="FF3300"/>
                </a:solidFill>
                <a:cs typeface="Times New Roman" pitchFamily="18" charset="0"/>
              </a:rPr>
              <a:t>ubicación de los satélites</a:t>
            </a:r>
            <a:r>
              <a:rPr lang="es-ES" sz="2400" smtClean="0">
                <a:cs typeface="Times New Roman" pitchFamily="18" charset="0"/>
              </a:rPr>
              <a:t> y realizar los ajustes necesarios para precisar las posiciones. </a:t>
            </a:r>
            <a:endParaRPr lang="es-ES_tradnl" sz="2400" smtClean="0">
              <a:cs typeface="Times New Roman" pitchFamily="18" charset="0"/>
            </a:endParaRPr>
          </a:p>
          <a:p>
            <a:pPr marL="355600" indent="-355600" algn="just" eaLnBrk="1" hangingPunct="1">
              <a:buFont typeface="Arial" charset="0"/>
              <a:buAutoNum type="arabicPeriod"/>
            </a:pPr>
            <a:r>
              <a:rPr lang="es-ES" sz="2400" smtClean="0">
                <a:cs typeface="Times New Roman" pitchFamily="18" charset="0"/>
              </a:rPr>
              <a:t>El receptor utiliza la </a:t>
            </a:r>
            <a:r>
              <a:rPr lang="es-ES" sz="2400" b="1" smtClean="0">
                <a:solidFill>
                  <a:srgbClr val="FF3300"/>
                </a:solidFill>
                <a:cs typeface="Times New Roman" pitchFamily="18" charset="0"/>
              </a:rPr>
              <a:t>diferencia de tiempo</a:t>
            </a:r>
            <a:r>
              <a:rPr lang="es-ES" sz="2400" smtClean="0">
                <a:cs typeface="Times New Roman" pitchFamily="18" charset="0"/>
              </a:rPr>
              <a:t> entre el momento de la recepción de la señal y el tiempo de transmisión para calcular la distancia al satélite. </a:t>
            </a:r>
            <a:endParaRPr lang="es-ES_tradnl" sz="2400" smtClean="0">
              <a:cs typeface="Times New Roman" pitchFamily="18" charset="0"/>
            </a:endParaRPr>
          </a:p>
        </p:txBody>
      </p:sp>
      <p:sp>
        <p:nvSpPr>
          <p:cNvPr id="45060" name="Rectangle 2"/>
          <p:cNvSpPr>
            <a:spLocks noGrp="1" noChangeArrowheads="1"/>
          </p:cNvSpPr>
          <p:nvPr>
            <p:ph type="title" idx="4294967295"/>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smtClean="0">
                <a:solidFill>
                  <a:srgbClr val="000000"/>
                </a:solidFill>
              </a:rPr>
              <a:t>FUNCIONAMIENTO</a:t>
            </a:r>
            <a:endParaRPr lang="es-ES" sz="4000" b="1" smtClean="0">
              <a:solidFill>
                <a:srgbClr val="000000"/>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wipe(up)">
                                      <p:cBhvr>
                                        <p:cTn id="7" dur="500"/>
                                        <p:tgtEl>
                                          <p:spTgt spid="552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wipe(up)">
                                      <p:cBhvr>
                                        <p:cTn id="12" dur="500"/>
                                        <p:tgtEl>
                                          <p:spTgt spid="552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wipe(up)">
                                      <p:cBhvr>
                                        <p:cTn id="17" dur="500"/>
                                        <p:tgtEl>
                                          <p:spTgt spid="552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5299">
                                            <p:txEl>
                                              <p:pRg st="3" end="3"/>
                                            </p:txEl>
                                          </p:spTgt>
                                        </p:tgtEl>
                                        <p:attrNameLst>
                                          <p:attrName>style.visibility</p:attrName>
                                        </p:attrNameLst>
                                      </p:cBhvr>
                                      <p:to>
                                        <p:strVal val="visible"/>
                                      </p:to>
                                    </p:set>
                                    <p:animEffect transition="in" filter="wipe(up)">
                                      <p:cBhvr>
                                        <p:cTn id="22" dur="500"/>
                                        <p:tgtEl>
                                          <p:spTgt spid="552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9" name="Rectangle 3" descr="Papel seda azul"/>
          <p:cNvSpPr>
            <a:spLocks noGrp="1" noChangeArrowheads="1"/>
          </p:cNvSpPr>
          <p:nvPr>
            <p:ph type="body" idx="4294967295"/>
          </p:nvPr>
        </p:nvSpPr>
        <p:spPr>
          <a:xfrm>
            <a:off x="685800" y="1916113"/>
            <a:ext cx="7772400" cy="4294187"/>
          </a:xfrm>
          <a:blipFill dpi="0" rotWithShape="1">
            <a:blip r:embed="rId2"/>
            <a:srcRect/>
            <a:tile tx="0" ty="0" sx="100000" sy="100000" flip="none" algn="tl"/>
          </a:blipFill>
          <a:ln>
            <a:solidFill>
              <a:srgbClr val="FF0000"/>
            </a:solidFill>
          </a:ln>
        </p:spPr>
        <p:txBody>
          <a:bodyPr/>
          <a:lstStyle/>
          <a:p>
            <a:pPr marL="355600" indent="-355600" algn="just" eaLnBrk="1" hangingPunct="1">
              <a:buFont typeface="Arial" charset="0"/>
              <a:buAutoNum type="arabicPeriod" startAt="5"/>
            </a:pPr>
            <a:r>
              <a:rPr lang="es-ES" sz="2400" smtClean="0">
                <a:cs typeface="Times New Roman" pitchFamily="18" charset="0"/>
              </a:rPr>
              <a:t>El receptor tiene en cuenta los </a:t>
            </a:r>
            <a:r>
              <a:rPr lang="es-ES" sz="2400" b="1" smtClean="0">
                <a:solidFill>
                  <a:srgbClr val="FF3300"/>
                </a:solidFill>
                <a:cs typeface="Times New Roman" pitchFamily="18" charset="0"/>
              </a:rPr>
              <a:t>retrasos</a:t>
            </a:r>
            <a:r>
              <a:rPr lang="es-ES" sz="2400" smtClean="0">
                <a:cs typeface="Times New Roman" pitchFamily="18" charset="0"/>
              </a:rPr>
              <a:t> en la propagación de la señal debidos a la ionósfera y a la tropósfera. </a:t>
            </a:r>
            <a:endParaRPr lang="es-ES_tradnl" sz="2400" smtClean="0">
              <a:cs typeface="Times New Roman" pitchFamily="18" charset="0"/>
            </a:endParaRPr>
          </a:p>
          <a:p>
            <a:pPr marL="355600" indent="-355600" algn="just" eaLnBrk="1" hangingPunct="1">
              <a:buFont typeface="Arial" charset="0"/>
              <a:buAutoNum type="arabicPeriod" startAt="5"/>
            </a:pPr>
            <a:r>
              <a:rPr lang="es-ES" sz="2400" smtClean="0">
                <a:cs typeface="Times New Roman" pitchFamily="18" charset="0"/>
              </a:rPr>
              <a:t>Con </a:t>
            </a:r>
            <a:r>
              <a:rPr lang="es-ES" sz="2400" b="1" smtClean="0">
                <a:solidFill>
                  <a:srgbClr val="FF3300"/>
                </a:solidFill>
                <a:cs typeface="Times New Roman" pitchFamily="18" charset="0"/>
              </a:rPr>
              <a:t>tres distancias a tres satélites</a:t>
            </a:r>
            <a:r>
              <a:rPr lang="es-ES" sz="2400" smtClean="0">
                <a:cs typeface="Times New Roman" pitchFamily="18" charset="0"/>
              </a:rPr>
              <a:t> y </a:t>
            </a:r>
            <a:r>
              <a:rPr lang="es-ES" sz="2400" b="1" smtClean="0">
                <a:solidFill>
                  <a:srgbClr val="FF3300"/>
                </a:solidFill>
                <a:cs typeface="Times New Roman" pitchFamily="18" charset="0"/>
              </a:rPr>
              <a:t>conociendo la ubicación del satélite</a:t>
            </a:r>
            <a:r>
              <a:rPr lang="es-ES" sz="2400" smtClean="0">
                <a:cs typeface="Times New Roman" pitchFamily="18" charset="0"/>
              </a:rPr>
              <a:t> desde donde se envió la señal, el receptor calcula su </a:t>
            </a:r>
            <a:r>
              <a:rPr lang="es-ES" sz="2400" b="1" smtClean="0">
                <a:solidFill>
                  <a:srgbClr val="FF3300"/>
                </a:solidFill>
                <a:cs typeface="Times New Roman" pitchFamily="18" charset="0"/>
              </a:rPr>
              <a:t>posición</a:t>
            </a:r>
            <a:r>
              <a:rPr lang="es-ES" sz="2400" smtClean="0">
                <a:cs typeface="Times New Roman" pitchFamily="18" charset="0"/>
              </a:rPr>
              <a:t> en tres dimensiones.</a:t>
            </a:r>
            <a:endParaRPr lang="es-ES_tradnl" sz="2400" smtClean="0">
              <a:cs typeface="Times New Roman" pitchFamily="18" charset="0"/>
            </a:endParaRPr>
          </a:p>
          <a:p>
            <a:pPr marL="355600" indent="-355600" algn="just" eaLnBrk="1" hangingPunct="1">
              <a:buFont typeface="Arial" charset="0"/>
              <a:buAutoNum type="arabicPeriod" startAt="5"/>
            </a:pPr>
            <a:r>
              <a:rPr lang="es-ES_tradnl" sz="2400" smtClean="0">
                <a:cs typeface="Times New Roman" pitchFamily="18" charset="0"/>
              </a:rPr>
              <a:t>P</a:t>
            </a:r>
            <a:r>
              <a:rPr lang="es-ES" sz="2400" smtClean="0">
                <a:cs typeface="Times New Roman" pitchFamily="18" charset="0"/>
              </a:rPr>
              <a:t>ara calcular directamente las distancias, el usuario debe tener un reloj atómico sincronizado con el Sistema </a:t>
            </a:r>
            <a:r>
              <a:rPr lang="es-ES_tradnl" sz="2400" smtClean="0">
                <a:cs typeface="Times New Roman" pitchFamily="18" charset="0"/>
              </a:rPr>
              <a:t>GPS</a:t>
            </a:r>
            <a:r>
              <a:rPr lang="es-ES" sz="2400" smtClean="0">
                <a:cs typeface="Times New Roman" pitchFamily="18" charset="0"/>
              </a:rPr>
              <a:t>. Midiendo desde un satélite adicional se evita que el receptor necesite un reloj atómico. </a:t>
            </a:r>
            <a:r>
              <a:rPr lang="es-ES" sz="2400" b="1" smtClean="0">
                <a:solidFill>
                  <a:srgbClr val="FF3300"/>
                </a:solidFill>
                <a:cs typeface="Times New Roman" pitchFamily="18" charset="0"/>
              </a:rPr>
              <a:t>El receptor utiliza cuatro satélites para calcular la latitud, la longitud, la altitud y el tiempo.</a:t>
            </a:r>
            <a:r>
              <a:rPr lang="es-ES" sz="2400" smtClean="0">
                <a:cs typeface="Times New Roman" pitchFamily="18" charset="0"/>
              </a:rPr>
              <a:t> </a:t>
            </a:r>
            <a:r>
              <a:rPr lang="es-ES" sz="2400" smtClean="0"/>
              <a:t> </a:t>
            </a:r>
          </a:p>
        </p:txBody>
      </p:sp>
      <p:sp>
        <p:nvSpPr>
          <p:cNvPr id="45060" name="Rectangle 2"/>
          <p:cNvSpPr>
            <a:spLocks noGrp="1" noChangeArrowheads="1"/>
          </p:cNvSpPr>
          <p:nvPr>
            <p:ph type="title" idx="4294967295"/>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smtClean="0">
                <a:solidFill>
                  <a:srgbClr val="000000"/>
                </a:solidFill>
              </a:rPr>
              <a:t>FUNCIONAMIENTO</a:t>
            </a:r>
            <a:endParaRPr lang="es-ES" sz="4000" b="1" smtClean="0">
              <a:solidFill>
                <a:srgbClr val="000000"/>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wipe(up)">
                                      <p:cBhvr>
                                        <p:cTn id="7" dur="500"/>
                                        <p:tgtEl>
                                          <p:spTgt spid="552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wipe(up)">
                                      <p:cBhvr>
                                        <p:cTn id="12" dur="500"/>
                                        <p:tgtEl>
                                          <p:spTgt spid="552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wipe(up)">
                                      <p:cBhvr>
                                        <p:cTn id="17"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Group 26"/>
          <p:cNvGrpSpPr>
            <a:grpSpLocks/>
          </p:cNvGrpSpPr>
          <p:nvPr/>
        </p:nvGrpSpPr>
        <p:grpSpPr bwMode="auto">
          <a:xfrm>
            <a:off x="1000125" y="142885"/>
            <a:ext cx="6816725" cy="6010265"/>
            <a:chOff x="321" y="-330"/>
            <a:chExt cx="4767" cy="4476"/>
          </a:xfrm>
        </p:grpSpPr>
        <p:sp>
          <p:nvSpPr>
            <p:cNvPr id="5123" name="Oval 3"/>
            <p:cNvSpPr>
              <a:spLocks noChangeArrowheads="1"/>
            </p:cNvSpPr>
            <p:nvPr/>
          </p:nvSpPr>
          <p:spPr bwMode="auto">
            <a:xfrm>
              <a:off x="1909" y="1752"/>
              <a:ext cx="1941" cy="1942"/>
            </a:xfrm>
            <a:prstGeom prst="ellipse">
              <a:avLst/>
            </a:prstGeom>
            <a:solidFill>
              <a:srgbClr val="FFCC66"/>
            </a:solidFill>
            <a:ln w="9525">
              <a:solidFill>
                <a:srgbClr val="000000"/>
              </a:solidFill>
              <a:round/>
              <a:headEnd/>
              <a:tailEnd/>
            </a:ln>
          </p:spPr>
          <p:txBody>
            <a:bodyPr/>
            <a:lstStyle/>
            <a:p>
              <a:endParaRPr lang="es-ES" sz="1600" b="0">
                <a:solidFill>
                  <a:schemeClr val="tx1"/>
                </a:solidFill>
              </a:endParaRPr>
            </a:p>
          </p:txBody>
        </p:sp>
        <p:grpSp>
          <p:nvGrpSpPr>
            <p:cNvPr id="5124" name="Group 4"/>
            <p:cNvGrpSpPr>
              <a:grpSpLocks/>
            </p:cNvGrpSpPr>
            <p:nvPr/>
          </p:nvGrpSpPr>
          <p:grpSpPr bwMode="auto">
            <a:xfrm>
              <a:off x="1874" y="174"/>
              <a:ext cx="2000" cy="1941"/>
              <a:chOff x="2061" y="1058"/>
              <a:chExt cx="4080" cy="3960"/>
            </a:xfrm>
          </p:grpSpPr>
          <p:sp>
            <p:nvSpPr>
              <p:cNvPr id="5142" name="Oval 5"/>
              <p:cNvSpPr>
                <a:spLocks noChangeArrowheads="1"/>
              </p:cNvSpPr>
              <p:nvPr/>
            </p:nvSpPr>
            <p:spPr bwMode="auto">
              <a:xfrm>
                <a:off x="2061" y="1058"/>
                <a:ext cx="4080" cy="3960"/>
              </a:xfrm>
              <a:prstGeom prst="ellipse">
                <a:avLst/>
              </a:prstGeom>
              <a:noFill/>
              <a:ln w="9525">
                <a:solidFill>
                  <a:srgbClr val="000000"/>
                </a:solidFill>
                <a:prstDash val="dash"/>
                <a:round/>
                <a:headEnd/>
                <a:tailEnd/>
              </a:ln>
            </p:spPr>
            <p:txBody>
              <a:bodyPr/>
              <a:lstStyle/>
              <a:p>
                <a:endParaRPr lang="es-ES" sz="1600" b="0">
                  <a:solidFill>
                    <a:schemeClr val="tx1"/>
                  </a:solidFill>
                </a:endParaRPr>
              </a:p>
            </p:txBody>
          </p:sp>
          <p:sp>
            <p:nvSpPr>
              <p:cNvPr id="5143" name="Line 6"/>
              <p:cNvSpPr>
                <a:spLocks noChangeShapeType="1"/>
              </p:cNvSpPr>
              <p:nvPr/>
            </p:nvSpPr>
            <p:spPr bwMode="auto">
              <a:xfrm>
                <a:off x="4101" y="3038"/>
                <a:ext cx="0" cy="0"/>
              </a:xfrm>
              <a:prstGeom prst="line">
                <a:avLst/>
              </a:prstGeom>
              <a:noFill/>
              <a:ln w="28575">
                <a:solidFill>
                  <a:srgbClr val="000000"/>
                </a:solidFill>
                <a:prstDash val="dash"/>
                <a:round/>
                <a:headEnd type="oval" w="med" len="med"/>
                <a:tailEnd type="oval" w="med" len="med"/>
              </a:ln>
            </p:spPr>
            <p:txBody>
              <a:bodyPr/>
              <a:lstStyle/>
              <a:p>
                <a:endParaRPr lang="es-CL"/>
              </a:p>
            </p:txBody>
          </p:sp>
        </p:grpSp>
        <p:grpSp>
          <p:nvGrpSpPr>
            <p:cNvPr id="5125" name="Group 7"/>
            <p:cNvGrpSpPr>
              <a:grpSpLocks/>
            </p:cNvGrpSpPr>
            <p:nvPr/>
          </p:nvGrpSpPr>
          <p:grpSpPr bwMode="auto">
            <a:xfrm>
              <a:off x="2462" y="1321"/>
              <a:ext cx="2000" cy="1942"/>
              <a:chOff x="2061" y="1058"/>
              <a:chExt cx="4080" cy="3960"/>
            </a:xfrm>
          </p:grpSpPr>
          <p:sp>
            <p:nvSpPr>
              <p:cNvPr id="5140" name="Oval 8"/>
              <p:cNvSpPr>
                <a:spLocks noChangeArrowheads="1"/>
              </p:cNvSpPr>
              <p:nvPr/>
            </p:nvSpPr>
            <p:spPr bwMode="auto">
              <a:xfrm>
                <a:off x="2061" y="1058"/>
                <a:ext cx="4080" cy="3960"/>
              </a:xfrm>
              <a:prstGeom prst="ellipse">
                <a:avLst/>
              </a:prstGeom>
              <a:noFill/>
              <a:ln w="9525">
                <a:solidFill>
                  <a:srgbClr val="000000"/>
                </a:solidFill>
                <a:prstDash val="dash"/>
                <a:round/>
                <a:headEnd/>
                <a:tailEnd/>
              </a:ln>
            </p:spPr>
            <p:txBody>
              <a:bodyPr/>
              <a:lstStyle/>
              <a:p>
                <a:endParaRPr lang="es-ES" sz="1600" b="0">
                  <a:solidFill>
                    <a:schemeClr val="tx1"/>
                  </a:solidFill>
                </a:endParaRPr>
              </a:p>
            </p:txBody>
          </p:sp>
          <p:sp>
            <p:nvSpPr>
              <p:cNvPr id="5141" name="Line 9"/>
              <p:cNvSpPr>
                <a:spLocks noChangeShapeType="1"/>
              </p:cNvSpPr>
              <p:nvPr/>
            </p:nvSpPr>
            <p:spPr bwMode="auto">
              <a:xfrm>
                <a:off x="4101" y="3038"/>
                <a:ext cx="0" cy="0"/>
              </a:xfrm>
              <a:prstGeom prst="line">
                <a:avLst/>
              </a:prstGeom>
              <a:noFill/>
              <a:ln w="28575">
                <a:solidFill>
                  <a:srgbClr val="000000"/>
                </a:solidFill>
                <a:prstDash val="dash"/>
                <a:round/>
                <a:headEnd type="oval" w="med" len="med"/>
                <a:tailEnd type="oval" w="med" len="med"/>
              </a:ln>
            </p:spPr>
            <p:txBody>
              <a:bodyPr/>
              <a:lstStyle/>
              <a:p>
                <a:endParaRPr lang="es-CL"/>
              </a:p>
            </p:txBody>
          </p:sp>
        </p:grpSp>
        <p:grpSp>
          <p:nvGrpSpPr>
            <p:cNvPr id="5126" name="Group 10"/>
            <p:cNvGrpSpPr>
              <a:grpSpLocks/>
            </p:cNvGrpSpPr>
            <p:nvPr/>
          </p:nvGrpSpPr>
          <p:grpSpPr bwMode="auto">
            <a:xfrm>
              <a:off x="521" y="1344"/>
              <a:ext cx="2000" cy="1942"/>
              <a:chOff x="2061" y="1058"/>
              <a:chExt cx="4080" cy="3960"/>
            </a:xfrm>
          </p:grpSpPr>
          <p:sp>
            <p:nvSpPr>
              <p:cNvPr id="5138" name="Oval 11"/>
              <p:cNvSpPr>
                <a:spLocks noChangeArrowheads="1"/>
              </p:cNvSpPr>
              <p:nvPr/>
            </p:nvSpPr>
            <p:spPr bwMode="auto">
              <a:xfrm>
                <a:off x="2061" y="1058"/>
                <a:ext cx="4080" cy="3960"/>
              </a:xfrm>
              <a:prstGeom prst="ellipse">
                <a:avLst/>
              </a:prstGeom>
              <a:noFill/>
              <a:ln w="9525">
                <a:solidFill>
                  <a:srgbClr val="000000"/>
                </a:solidFill>
                <a:prstDash val="dash"/>
                <a:round/>
                <a:headEnd/>
                <a:tailEnd/>
              </a:ln>
            </p:spPr>
            <p:txBody>
              <a:bodyPr/>
              <a:lstStyle/>
              <a:p>
                <a:endParaRPr lang="es-ES" sz="1600" b="0">
                  <a:solidFill>
                    <a:schemeClr val="tx1"/>
                  </a:solidFill>
                </a:endParaRPr>
              </a:p>
            </p:txBody>
          </p:sp>
          <p:sp>
            <p:nvSpPr>
              <p:cNvPr id="5139" name="Line 12"/>
              <p:cNvSpPr>
                <a:spLocks noChangeShapeType="1"/>
              </p:cNvSpPr>
              <p:nvPr/>
            </p:nvSpPr>
            <p:spPr bwMode="auto">
              <a:xfrm>
                <a:off x="4101" y="3038"/>
                <a:ext cx="0" cy="0"/>
              </a:xfrm>
              <a:prstGeom prst="line">
                <a:avLst/>
              </a:prstGeom>
              <a:noFill/>
              <a:ln w="28575">
                <a:solidFill>
                  <a:srgbClr val="000000"/>
                </a:solidFill>
                <a:prstDash val="dash"/>
                <a:round/>
                <a:headEnd type="oval" w="med" len="med"/>
                <a:tailEnd type="oval" w="med" len="med"/>
              </a:ln>
            </p:spPr>
            <p:txBody>
              <a:bodyPr/>
              <a:lstStyle/>
              <a:p>
                <a:endParaRPr lang="es-CL"/>
              </a:p>
            </p:txBody>
          </p:sp>
        </p:grpSp>
        <p:sp>
          <p:nvSpPr>
            <p:cNvPr id="5127" name="Arc 13"/>
            <p:cNvSpPr>
              <a:spLocks/>
            </p:cNvSpPr>
            <p:nvPr/>
          </p:nvSpPr>
          <p:spPr bwMode="auto">
            <a:xfrm>
              <a:off x="2581" y="1146"/>
              <a:ext cx="515" cy="3000"/>
            </a:xfrm>
            <a:custGeom>
              <a:avLst/>
              <a:gdLst>
                <a:gd name="T0" fmla="*/ 0 w 39487"/>
                <a:gd name="T1" fmla="*/ 51 h 43200"/>
                <a:gd name="T2" fmla="*/ 0 w 39487"/>
                <a:gd name="T3" fmla="*/ 13 h 43200"/>
                <a:gd name="T4" fmla="*/ 0 w 39487"/>
                <a:gd name="T5" fmla="*/ 30 h 43200"/>
                <a:gd name="T6" fmla="*/ 0 60000 65536"/>
                <a:gd name="T7" fmla="*/ 0 60000 65536"/>
                <a:gd name="T8" fmla="*/ 0 60000 65536"/>
                <a:gd name="T9" fmla="*/ 0 w 39487"/>
                <a:gd name="T10" fmla="*/ 0 h 43200"/>
                <a:gd name="T11" fmla="*/ 39487 w 39487"/>
                <a:gd name="T12" fmla="*/ 43200 h 43200"/>
              </a:gdLst>
              <a:ahLst/>
              <a:cxnLst>
                <a:cxn ang="T6">
                  <a:pos x="T0" y="T1"/>
                </a:cxn>
                <a:cxn ang="T7">
                  <a:pos x="T2" y="T3"/>
                </a:cxn>
                <a:cxn ang="T8">
                  <a:pos x="T4" y="T5"/>
                </a:cxn>
              </a:cxnLst>
              <a:rect l="T9" t="T10" r="T11" b="T12"/>
              <a:pathLst>
                <a:path w="39487" h="43200" fill="none" extrusionOk="0">
                  <a:moveTo>
                    <a:pt x="36892" y="36853"/>
                  </a:moveTo>
                  <a:cubicBezTo>
                    <a:pt x="32840" y="40916"/>
                    <a:pt x="27338" y="43199"/>
                    <a:pt x="21600" y="43200"/>
                  </a:cubicBezTo>
                  <a:cubicBezTo>
                    <a:pt x="9670" y="43200"/>
                    <a:pt x="0" y="33529"/>
                    <a:pt x="0" y="21600"/>
                  </a:cubicBezTo>
                  <a:cubicBezTo>
                    <a:pt x="0" y="9670"/>
                    <a:pt x="9670" y="0"/>
                    <a:pt x="21600" y="0"/>
                  </a:cubicBezTo>
                  <a:cubicBezTo>
                    <a:pt x="28768" y="-1"/>
                    <a:pt x="35469" y="3555"/>
                    <a:pt x="39487" y="9491"/>
                  </a:cubicBezTo>
                </a:path>
                <a:path w="39487" h="43200" stroke="0" extrusionOk="0">
                  <a:moveTo>
                    <a:pt x="36892" y="36853"/>
                  </a:moveTo>
                  <a:cubicBezTo>
                    <a:pt x="32840" y="40916"/>
                    <a:pt x="27338" y="43199"/>
                    <a:pt x="21600" y="43200"/>
                  </a:cubicBezTo>
                  <a:cubicBezTo>
                    <a:pt x="9670" y="43200"/>
                    <a:pt x="0" y="33529"/>
                    <a:pt x="0" y="21600"/>
                  </a:cubicBezTo>
                  <a:cubicBezTo>
                    <a:pt x="0" y="9670"/>
                    <a:pt x="9670" y="0"/>
                    <a:pt x="21600" y="0"/>
                  </a:cubicBezTo>
                  <a:cubicBezTo>
                    <a:pt x="28768" y="-1"/>
                    <a:pt x="35469" y="3555"/>
                    <a:pt x="39487" y="9491"/>
                  </a:cubicBezTo>
                  <a:lnTo>
                    <a:pt x="21600" y="21600"/>
                  </a:lnTo>
                  <a:close/>
                </a:path>
              </a:pathLst>
            </a:custGeom>
            <a:noFill/>
            <a:ln w="9525">
              <a:solidFill>
                <a:srgbClr val="0000FF"/>
              </a:solidFill>
              <a:round/>
              <a:headEnd/>
              <a:tailEnd/>
            </a:ln>
          </p:spPr>
          <p:txBody>
            <a:bodyPr/>
            <a:lstStyle/>
            <a:p>
              <a:endParaRPr lang="es-CL"/>
            </a:p>
          </p:txBody>
        </p:sp>
        <p:sp>
          <p:nvSpPr>
            <p:cNvPr id="5128" name="Arc 14"/>
            <p:cNvSpPr>
              <a:spLocks/>
            </p:cNvSpPr>
            <p:nvPr/>
          </p:nvSpPr>
          <p:spPr bwMode="auto">
            <a:xfrm>
              <a:off x="1462" y="1145"/>
              <a:ext cx="2639" cy="3001"/>
            </a:xfrm>
            <a:custGeom>
              <a:avLst/>
              <a:gdLst>
                <a:gd name="T0" fmla="*/ 35 w 43200"/>
                <a:gd name="T1" fmla="*/ 51 h 43200"/>
                <a:gd name="T2" fmla="*/ 35 w 43200"/>
                <a:gd name="T3" fmla="*/ 51 h 43200"/>
                <a:gd name="T4" fmla="*/ 20 w 43200"/>
                <a:gd name="T5" fmla="*/ 3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36892" y="36853"/>
                  </a:moveTo>
                  <a:cubicBezTo>
                    <a:pt x="32840" y="40916"/>
                    <a:pt x="27338" y="43199"/>
                    <a:pt x="21600" y="43200"/>
                  </a:cubicBezTo>
                  <a:cubicBezTo>
                    <a:pt x="9670" y="43200"/>
                    <a:pt x="0" y="33529"/>
                    <a:pt x="0" y="21600"/>
                  </a:cubicBezTo>
                  <a:cubicBezTo>
                    <a:pt x="0" y="9670"/>
                    <a:pt x="9670" y="0"/>
                    <a:pt x="21600" y="0"/>
                  </a:cubicBezTo>
                  <a:cubicBezTo>
                    <a:pt x="33529" y="0"/>
                    <a:pt x="43200" y="9670"/>
                    <a:pt x="43200" y="21600"/>
                  </a:cubicBezTo>
                  <a:cubicBezTo>
                    <a:pt x="43200" y="27174"/>
                    <a:pt x="41044" y="32533"/>
                    <a:pt x="37184" y="36556"/>
                  </a:cubicBezTo>
                </a:path>
                <a:path w="43200" h="43200" stroke="0" extrusionOk="0">
                  <a:moveTo>
                    <a:pt x="36892" y="36853"/>
                  </a:moveTo>
                  <a:cubicBezTo>
                    <a:pt x="32840" y="40916"/>
                    <a:pt x="27338" y="43199"/>
                    <a:pt x="21600" y="43200"/>
                  </a:cubicBezTo>
                  <a:cubicBezTo>
                    <a:pt x="9670" y="43200"/>
                    <a:pt x="0" y="33529"/>
                    <a:pt x="0" y="21600"/>
                  </a:cubicBezTo>
                  <a:cubicBezTo>
                    <a:pt x="0" y="9670"/>
                    <a:pt x="9670" y="0"/>
                    <a:pt x="21600" y="0"/>
                  </a:cubicBezTo>
                  <a:cubicBezTo>
                    <a:pt x="33529" y="0"/>
                    <a:pt x="43200" y="9670"/>
                    <a:pt x="43200" y="21600"/>
                  </a:cubicBezTo>
                  <a:cubicBezTo>
                    <a:pt x="43200" y="27174"/>
                    <a:pt x="41044" y="32533"/>
                    <a:pt x="37184" y="36556"/>
                  </a:cubicBezTo>
                  <a:lnTo>
                    <a:pt x="21600" y="21600"/>
                  </a:lnTo>
                  <a:close/>
                </a:path>
              </a:pathLst>
            </a:custGeom>
            <a:noFill/>
            <a:ln w="9525">
              <a:solidFill>
                <a:srgbClr val="0000FF"/>
              </a:solidFill>
              <a:round/>
              <a:headEnd/>
              <a:tailEnd/>
            </a:ln>
          </p:spPr>
          <p:txBody>
            <a:bodyPr/>
            <a:lstStyle/>
            <a:p>
              <a:endParaRPr lang="es-CL"/>
            </a:p>
          </p:txBody>
        </p:sp>
        <p:sp>
          <p:nvSpPr>
            <p:cNvPr id="5129" name="Arc 15"/>
            <p:cNvSpPr>
              <a:spLocks/>
            </p:cNvSpPr>
            <p:nvPr/>
          </p:nvSpPr>
          <p:spPr bwMode="auto">
            <a:xfrm flipH="1">
              <a:off x="2168" y="1145"/>
              <a:ext cx="1294" cy="3000"/>
            </a:xfrm>
            <a:custGeom>
              <a:avLst/>
              <a:gdLst>
                <a:gd name="T0" fmla="*/ 5 w 41368"/>
                <a:gd name="T1" fmla="*/ 46 h 43200"/>
                <a:gd name="T2" fmla="*/ 5 w 41368"/>
                <a:gd name="T3" fmla="*/ 18 h 43200"/>
                <a:gd name="T4" fmla="*/ 3 w 41368"/>
                <a:gd name="T5" fmla="*/ 30 h 43200"/>
                <a:gd name="T6" fmla="*/ 0 60000 65536"/>
                <a:gd name="T7" fmla="*/ 0 60000 65536"/>
                <a:gd name="T8" fmla="*/ 0 60000 65536"/>
                <a:gd name="T9" fmla="*/ 0 w 41368"/>
                <a:gd name="T10" fmla="*/ 0 h 43200"/>
                <a:gd name="T11" fmla="*/ 41368 w 41368"/>
                <a:gd name="T12" fmla="*/ 43200 h 43200"/>
              </a:gdLst>
              <a:ahLst/>
              <a:cxnLst>
                <a:cxn ang="T6">
                  <a:pos x="T0" y="T1"/>
                </a:cxn>
                <a:cxn ang="T7">
                  <a:pos x="T2" y="T3"/>
                </a:cxn>
                <a:cxn ang="T8">
                  <a:pos x="T4" y="T5"/>
                </a:cxn>
              </a:cxnLst>
              <a:rect l="T9" t="T10" r="T11" b="T12"/>
              <a:pathLst>
                <a:path w="41368" h="43200" fill="none" extrusionOk="0">
                  <a:moveTo>
                    <a:pt x="39867" y="33125"/>
                  </a:moveTo>
                  <a:cubicBezTo>
                    <a:pt x="35911" y="39396"/>
                    <a:pt x="29014" y="43199"/>
                    <a:pt x="21600" y="43200"/>
                  </a:cubicBezTo>
                  <a:cubicBezTo>
                    <a:pt x="9670" y="43200"/>
                    <a:pt x="0" y="33529"/>
                    <a:pt x="0" y="21600"/>
                  </a:cubicBezTo>
                  <a:cubicBezTo>
                    <a:pt x="0" y="9670"/>
                    <a:pt x="9670" y="0"/>
                    <a:pt x="21600" y="0"/>
                  </a:cubicBezTo>
                  <a:cubicBezTo>
                    <a:pt x="30162" y="-1"/>
                    <a:pt x="37916" y="5057"/>
                    <a:pt x="41367" y="12894"/>
                  </a:cubicBezTo>
                </a:path>
                <a:path w="41368" h="43200" stroke="0" extrusionOk="0">
                  <a:moveTo>
                    <a:pt x="39867" y="33125"/>
                  </a:moveTo>
                  <a:cubicBezTo>
                    <a:pt x="35911" y="39396"/>
                    <a:pt x="29014" y="43199"/>
                    <a:pt x="21600" y="43200"/>
                  </a:cubicBezTo>
                  <a:cubicBezTo>
                    <a:pt x="9670" y="43200"/>
                    <a:pt x="0" y="33529"/>
                    <a:pt x="0" y="21600"/>
                  </a:cubicBezTo>
                  <a:cubicBezTo>
                    <a:pt x="0" y="9670"/>
                    <a:pt x="9670" y="0"/>
                    <a:pt x="21600" y="0"/>
                  </a:cubicBezTo>
                  <a:cubicBezTo>
                    <a:pt x="30162" y="-1"/>
                    <a:pt x="37916" y="5057"/>
                    <a:pt x="41367" y="12894"/>
                  </a:cubicBezTo>
                  <a:lnTo>
                    <a:pt x="21600" y="21600"/>
                  </a:lnTo>
                  <a:close/>
                </a:path>
              </a:pathLst>
            </a:custGeom>
            <a:noFill/>
            <a:ln w="9525">
              <a:solidFill>
                <a:srgbClr val="0000FF"/>
              </a:solidFill>
              <a:round/>
              <a:headEnd/>
              <a:tailEnd/>
            </a:ln>
          </p:spPr>
          <p:txBody>
            <a:bodyPr/>
            <a:lstStyle/>
            <a:p>
              <a:endParaRPr lang="es-CL"/>
            </a:p>
          </p:txBody>
        </p:sp>
        <p:sp>
          <p:nvSpPr>
            <p:cNvPr id="5130" name="Text Box 16"/>
            <p:cNvSpPr txBox="1">
              <a:spLocks noChangeArrowheads="1"/>
            </p:cNvSpPr>
            <p:nvPr/>
          </p:nvSpPr>
          <p:spPr bwMode="auto">
            <a:xfrm>
              <a:off x="1109" y="2115"/>
              <a:ext cx="413" cy="265"/>
            </a:xfrm>
            <a:prstGeom prst="rect">
              <a:avLst/>
            </a:prstGeom>
            <a:noFill/>
            <a:ln w="9525">
              <a:noFill/>
              <a:miter lim="800000"/>
              <a:headEnd/>
              <a:tailEnd/>
            </a:ln>
          </p:spPr>
          <p:txBody>
            <a:bodyPr/>
            <a:lstStyle/>
            <a:p>
              <a:pPr eaLnBrk="0" hangingPunct="0"/>
              <a:r>
                <a:rPr lang="es-ES" sz="1600">
                  <a:solidFill>
                    <a:schemeClr val="tx1"/>
                  </a:solidFill>
                  <a:latin typeface="Agency FB" pitchFamily="34" charset="0"/>
                </a:rPr>
                <a:t>S1</a:t>
              </a:r>
            </a:p>
          </p:txBody>
        </p:sp>
        <p:sp>
          <p:nvSpPr>
            <p:cNvPr id="5131" name="Text Box 17"/>
            <p:cNvSpPr txBox="1">
              <a:spLocks noChangeArrowheads="1"/>
            </p:cNvSpPr>
            <p:nvPr/>
          </p:nvSpPr>
          <p:spPr bwMode="auto">
            <a:xfrm>
              <a:off x="3782" y="2027"/>
              <a:ext cx="413" cy="265"/>
            </a:xfrm>
            <a:prstGeom prst="rect">
              <a:avLst/>
            </a:prstGeom>
            <a:noFill/>
            <a:ln w="9525">
              <a:noFill/>
              <a:miter lim="800000"/>
              <a:headEnd/>
              <a:tailEnd/>
            </a:ln>
          </p:spPr>
          <p:txBody>
            <a:bodyPr/>
            <a:lstStyle/>
            <a:p>
              <a:pPr eaLnBrk="0" hangingPunct="0"/>
              <a:r>
                <a:rPr lang="es-ES" sz="1600">
                  <a:solidFill>
                    <a:schemeClr val="tx1"/>
                  </a:solidFill>
                  <a:latin typeface="Agency FB" pitchFamily="34" charset="0"/>
                </a:rPr>
                <a:t>S3</a:t>
              </a:r>
            </a:p>
          </p:txBody>
        </p:sp>
        <p:sp>
          <p:nvSpPr>
            <p:cNvPr id="5132" name="Text Box 18"/>
            <p:cNvSpPr txBox="1">
              <a:spLocks noChangeArrowheads="1"/>
            </p:cNvSpPr>
            <p:nvPr/>
          </p:nvSpPr>
          <p:spPr bwMode="auto">
            <a:xfrm>
              <a:off x="2697" y="880"/>
              <a:ext cx="414" cy="265"/>
            </a:xfrm>
            <a:prstGeom prst="rect">
              <a:avLst/>
            </a:prstGeom>
            <a:noFill/>
            <a:ln w="9525">
              <a:noFill/>
              <a:miter lim="800000"/>
              <a:headEnd/>
              <a:tailEnd/>
            </a:ln>
          </p:spPr>
          <p:txBody>
            <a:bodyPr/>
            <a:lstStyle/>
            <a:p>
              <a:pPr eaLnBrk="0" hangingPunct="0"/>
              <a:r>
                <a:rPr lang="es-ES" sz="1600">
                  <a:solidFill>
                    <a:schemeClr val="tx1"/>
                  </a:solidFill>
                  <a:latin typeface="Agency FB" pitchFamily="34" charset="0"/>
                </a:rPr>
                <a:t>S2</a:t>
              </a:r>
            </a:p>
          </p:txBody>
        </p:sp>
        <p:sp>
          <p:nvSpPr>
            <p:cNvPr id="5133" name="Freeform 20"/>
            <p:cNvSpPr>
              <a:spLocks/>
            </p:cNvSpPr>
            <p:nvPr/>
          </p:nvSpPr>
          <p:spPr bwMode="auto">
            <a:xfrm>
              <a:off x="2517" y="2069"/>
              <a:ext cx="0" cy="1"/>
            </a:xfrm>
            <a:custGeom>
              <a:avLst/>
              <a:gdLst>
                <a:gd name="T0" fmla="*/ 0 w 1"/>
                <a:gd name="T1" fmla="*/ 1 h 3"/>
                <a:gd name="T2" fmla="*/ 0 w 1"/>
                <a:gd name="T3" fmla="*/ 0 h 3"/>
                <a:gd name="T4" fmla="*/ 0 60000 65536"/>
                <a:gd name="T5" fmla="*/ 0 60000 65536"/>
                <a:gd name="T6" fmla="*/ 0 w 1"/>
                <a:gd name="T7" fmla="*/ 0 h 3"/>
                <a:gd name="T8" fmla="*/ 0 w 1"/>
                <a:gd name="T9" fmla="*/ 3 h 3"/>
              </a:gdLst>
              <a:ahLst/>
              <a:cxnLst>
                <a:cxn ang="T4">
                  <a:pos x="T0" y="T1"/>
                </a:cxn>
                <a:cxn ang="T5">
                  <a:pos x="T2" y="T3"/>
                </a:cxn>
              </a:cxnLst>
              <a:rect l="T6" t="T7" r="T8" b="T9"/>
              <a:pathLst>
                <a:path w="1" h="3">
                  <a:moveTo>
                    <a:pt x="0" y="3"/>
                  </a:moveTo>
                  <a:lnTo>
                    <a:pt x="0" y="0"/>
                  </a:lnTo>
                </a:path>
              </a:pathLst>
            </a:custGeom>
            <a:noFill/>
            <a:ln w="9525">
              <a:solidFill>
                <a:srgbClr val="000000"/>
              </a:solidFill>
              <a:round/>
              <a:headEnd type="oval" w="med" len="med"/>
              <a:tailEnd type="oval" w="med" len="med"/>
            </a:ln>
          </p:spPr>
          <p:txBody>
            <a:bodyPr/>
            <a:lstStyle/>
            <a:p>
              <a:endParaRPr lang="es-CL"/>
            </a:p>
          </p:txBody>
        </p:sp>
        <p:sp>
          <p:nvSpPr>
            <p:cNvPr id="5134" name="Line 21"/>
            <p:cNvSpPr>
              <a:spLocks noChangeShapeType="1"/>
            </p:cNvSpPr>
            <p:nvPr/>
          </p:nvSpPr>
          <p:spPr bwMode="auto">
            <a:xfrm flipV="1">
              <a:off x="1344" y="2115"/>
              <a:ext cx="1059" cy="1412"/>
            </a:xfrm>
            <a:prstGeom prst="line">
              <a:avLst/>
            </a:prstGeom>
            <a:noFill/>
            <a:ln w="9525">
              <a:solidFill>
                <a:srgbClr val="000000"/>
              </a:solidFill>
              <a:round/>
              <a:headEnd/>
              <a:tailEnd type="triangle" w="med" len="med"/>
            </a:ln>
          </p:spPr>
          <p:txBody>
            <a:bodyPr/>
            <a:lstStyle/>
            <a:p>
              <a:endParaRPr lang="es-CL"/>
            </a:p>
          </p:txBody>
        </p:sp>
        <p:sp>
          <p:nvSpPr>
            <p:cNvPr id="50200" name="Rectangle 22"/>
            <p:cNvSpPr>
              <a:spLocks noChangeArrowheads="1"/>
            </p:cNvSpPr>
            <p:nvPr/>
          </p:nvSpPr>
          <p:spPr bwMode="auto">
            <a:xfrm>
              <a:off x="576" y="-330"/>
              <a:ext cx="4512" cy="745"/>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s-ES" b="0" dirty="0">
                  <a:solidFill>
                    <a:srgbClr val="00006A"/>
                  </a:solidFill>
                  <a:latin typeface="Agency FB" pitchFamily="34" charset="0"/>
                  <a:cs typeface="Times New Roman" pitchFamily="18" charset="0"/>
                </a:rPr>
                <a:t>La tierra, los tres satélites con sus órbitas y posiciones conocidas y el corte del lugar geométrico de las esferas, proporciona la posición del buque”. </a:t>
              </a:r>
            </a:p>
          </p:txBody>
        </p:sp>
        <p:sp>
          <p:nvSpPr>
            <p:cNvPr id="5136" name="AutoShape 25"/>
            <p:cNvSpPr>
              <a:spLocks noChangeArrowheads="1"/>
            </p:cNvSpPr>
            <p:nvPr/>
          </p:nvSpPr>
          <p:spPr bwMode="auto">
            <a:xfrm flipV="1">
              <a:off x="2443" y="1995"/>
              <a:ext cx="74" cy="74"/>
            </a:xfrm>
            <a:prstGeom prst="flowChartConnector">
              <a:avLst/>
            </a:prstGeom>
            <a:solidFill>
              <a:srgbClr val="FF0000"/>
            </a:solidFill>
            <a:ln w="9525">
              <a:solidFill>
                <a:schemeClr val="tx1"/>
              </a:solidFill>
              <a:round/>
              <a:headEnd/>
              <a:tailEnd/>
            </a:ln>
          </p:spPr>
          <p:txBody>
            <a:bodyPr wrap="none" anchor="ctr"/>
            <a:lstStyle/>
            <a:p>
              <a:endParaRPr lang="es-CL"/>
            </a:p>
          </p:txBody>
        </p:sp>
        <p:sp>
          <p:nvSpPr>
            <p:cNvPr id="50197" name="Text Box 19"/>
            <p:cNvSpPr txBox="1">
              <a:spLocks noChangeArrowheads="1"/>
            </p:cNvSpPr>
            <p:nvPr/>
          </p:nvSpPr>
          <p:spPr bwMode="auto">
            <a:xfrm>
              <a:off x="321" y="3500"/>
              <a:ext cx="1249" cy="293"/>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lstStyle/>
            <a:p>
              <a:pPr algn="ctr" eaLnBrk="0" hangingPunct="0">
                <a:defRPr/>
              </a:pPr>
              <a:r>
                <a:rPr lang="es-ES" sz="1400" dirty="0" smtClean="0">
                  <a:solidFill>
                    <a:schemeClr val="tx1"/>
                  </a:solidFill>
                  <a:latin typeface="Arial" pitchFamily="34" charset="0"/>
                  <a:cs typeface="Arial" pitchFamily="34" charset="0"/>
                </a:rPr>
                <a:t>POSICIÓN BUQUE</a:t>
              </a:r>
              <a:endParaRPr lang="es-ES" sz="1400" dirty="0">
                <a:solidFill>
                  <a:schemeClr val="tx1"/>
                </a:solidFill>
                <a:latin typeface="Arial" pitchFamily="34" charset="0"/>
                <a:cs typeface="Arial" pitchFamily="34" charset="0"/>
              </a:endParaRPr>
            </a:p>
          </p:txBody>
        </p:sp>
      </p:gr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60" name="Rectangle 2"/>
          <p:cNvSpPr>
            <a:spLocks noGrp="1" noChangeArrowheads="1"/>
          </p:cNvSpPr>
          <p:nvPr>
            <p:ph type="title" idx="4294967295"/>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smtClean="0">
                <a:solidFill>
                  <a:srgbClr val="000000"/>
                </a:solidFill>
              </a:rPr>
              <a:t>PARTES DEL GPS</a:t>
            </a:r>
            <a:endParaRPr lang="es-ES" sz="4000" b="1" smtClean="0">
              <a:solidFill>
                <a:srgbClr val="000000"/>
              </a:solidFill>
            </a:endParaRPr>
          </a:p>
        </p:txBody>
      </p:sp>
      <p:sp>
        <p:nvSpPr>
          <p:cNvPr id="60419" name="Rectangle 3" descr="Papel carta"/>
          <p:cNvSpPr>
            <a:spLocks noChangeArrowheads="1"/>
          </p:cNvSpPr>
          <p:nvPr/>
        </p:nvSpPr>
        <p:spPr bwMode="auto">
          <a:xfrm>
            <a:off x="457200" y="1673225"/>
            <a:ext cx="8229600" cy="4924425"/>
          </a:xfrm>
          <a:prstGeom prst="rect">
            <a:avLst/>
          </a:prstGeom>
          <a:blipFill dpi="0" rotWithShape="1">
            <a:blip r:embed="rId2"/>
            <a:srcRect/>
            <a:tile tx="0" ty="0" sx="100000" sy="100000" flip="none" algn="tl"/>
          </a:blipFill>
          <a:ln w="9525">
            <a:solidFill>
              <a:srgbClr val="FF0000"/>
            </a:solidFill>
            <a:miter lim="800000"/>
            <a:headEnd/>
            <a:tailEnd/>
          </a:ln>
        </p:spPr>
        <p:txBody>
          <a:bodyPr/>
          <a:lstStyle/>
          <a:p>
            <a:pPr marL="342900" indent="-342900" algn="just">
              <a:spcBef>
                <a:spcPct val="20000"/>
              </a:spcBef>
              <a:buFont typeface="Arial" charset="0"/>
              <a:buChar char="•"/>
            </a:pPr>
            <a:r>
              <a:rPr lang="es-ES" sz="2800" b="0">
                <a:latin typeface="Calibri" pitchFamily="34" charset="0"/>
              </a:rPr>
              <a:t>El GPS consta de tres divisiones: espacio, control y usuarios. </a:t>
            </a:r>
            <a:endParaRPr lang="es-ES" sz="2800" b="0">
              <a:latin typeface="MS Reference Sans Serif" pitchFamily="34" charset="0"/>
              <a:ea typeface="Arial Unicode MS" pitchFamily="34" charset="-128"/>
              <a:cs typeface="Arial Unicode MS" pitchFamily="34" charset="-128"/>
            </a:endParaRPr>
          </a:p>
          <a:p>
            <a:pPr marL="742950" lvl="1" indent="-285750" algn="just">
              <a:spcBef>
                <a:spcPct val="20000"/>
              </a:spcBef>
              <a:buFont typeface="Arial" charset="0"/>
              <a:buChar char="–"/>
            </a:pPr>
            <a:r>
              <a:rPr lang="es-ES_tradnl" sz="2400" u="sng">
                <a:latin typeface="Calibri" pitchFamily="34" charset="0"/>
              </a:rPr>
              <a:t>E</a:t>
            </a:r>
            <a:r>
              <a:rPr lang="es-ES" sz="2400" u="sng">
                <a:latin typeface="Calibri" pitchFamily="34" charset="0"/>
              </a:rPr>
              <a:t>SPACIO</a:t>
            </a:r>
            <a:r>
              <a:rPr lang="es-ES" sz="2400">
                <a:latin typeface="Calibri" pitchFamily="34" charset="0"/>
              </a:rPr>
              <a:t>:</a:t>
            </a:r>
            <a:endParaRPr lang="es-ES_tradnl" sz="2400">
              <a:latin typeface="Calibri" pitchFamily="34" charset="0"/>
            </a:endParaRPr>
          </a:p>
          <a:p>
            <a:pPr marL="1143000" lvl="2" indent="-220663" algn="just">
              <a:spcBef>
                <a:spcPct val="20000"/>
              </a:spcBef>
              <a:buFont typeface="Arial" charset="0"/>
              <a:buChar char="•"/>
            </a:pPr>
            <a:r>
              <a:rPr lang="es-ES_tradnl" sz="2000" b="0">
                <a:latin typeface="Calibri" pitchFamily="34" charset="0"/>
              </a:rPr>
              <a:t>I</a:t>
            </a:r>
            <a:r>
              <a:rPr lang="es-ES" sz="2000" b="0">
                <a:latin typeface="Calibri" pitchFamily="34" charset="0"/>
              </a:rPr>
              <a:t>ncluye los satélites y los cohetes Delta que lanzan los satélites desde Cabo Cañaveral, en Florida, </a:t>
            </a:r>
            <a:r>
              <a:rPr lang="es-ES_tradnl" sz="2000" b="0">
                <a:latin typeface="Calibri" pitchFamily="34" charset="0"/>
              </a:rPr>
              <a:t>USA</a:t>
            </a:r>
            <a:r>
              <a:rPr lang="es-ES" sz="2000" b="0">
                <a:latin typeface="Calibri" pitchFamily="34" charset="0"/>
              </a:rPr>
              <a:t>.</a:t>
            </a:r>
            <a:endParaRPr lang="es-ES_tradnl" sz="2000" b="0">
              <a:latin typeface="Calibri" pitchFamily="34" charset="0"/>
            </a:endParaRPr>
          </a:p>
          <a:p>
            <a:pPr marL="1143000" lvl="2" indent="-220663" algn="just">
              <a:spcBef>
                <a:spcPct val="20000"/>
              </a:spcBef>
              <a:buFont typeface="Arial" charset="0"/>
              <a:buChar char="•"/>
            </a:pPr>
            <a:r>
              <a:rPr lang="es-ES" sz="2000" b="0">
                <a:latin typeface="Calibri" pitchFamily="34" charset="0"/>
              </a:rPr>
              <a:t>Los satélites GPS se desplazan en órbitas circulares a 17.440 km de altitud, invirtiendo 12 horas en cada una de las órbitas.</a:t>
            </a:r>
            <a:endParaRPr lang="es-ES_tradnl" sz="2000" b="0">
              <a:latin typeface="Calibri" pitchFamily="34" charset="0"/>
            </a:endParaRPr>
          </a:p>
          <a:p>
            <a:pPr marL="1143000" lvl="2" indent="-220663" algn="just">
              <a:spcBef>
                <a:spcPct val="20000"/>
              </a:spcBef>
              <a:buFont typeface="Arial" charset="0"/>
              <a:buChar char="•"/>
            </a:pPr>
            <a:r>
              <a:rPr lang="es-ES" sz="2000" b="0">
                <a:latin typeface="Calibri" pitchFamily="34" charset="0"/>
              </a:rPr>
              <a:t>Éstas tienen una inclinación de 55° para asegurar la cobertura de las regiones polares.</a:t>
            </a:r>
            <a:endParaRPr lang="es-ES_tradnl" sz="2000" b="0">
              <a:latin typeface="Calibri" pitchFamily="34" charset="0"/>
            </a:endParaRPr>
          </a:p>
          <a:p>
            <a:pPr marL="1143000" lvl="2" indent="-220663" algn="just">
              <a:spcBef>
                <a:spcPct val="20000"/>
              </a:spcBef>
              <a:buFont typeface="Arial" charset="0"/>
              <a:buChar char="•"/>
            </a:pPr>
            <a:r>
              <a:rPr lang="es-ES" sz="2000" b="0">
                <a:latin typeface="Calibri" pitchFamily="34" charset="0"/>
              </a:rPr>
              <a:t>La energía la proporcionan células solares, por lo que los satélites se orientan continuamente dirigiendo los paneles solares hacia el Sol y las antenas hacia la Tierra.</a:t>
            </a:r>
            <a:endParaRPr lang="es-ES_tradnl" sz="2000" b="0">
              <a:latin typeface="Calibri" pitchFamily="34" charset="0"/>
            </a:endParaRPr>
          </a:p>
          <a:p>
            <a:pPr marL="1143000" lvl="2" indent="-220663" algn="just">
              <a:spcBef>
                <a:spcPct val="20000"/>
              </a:spcBef>
              <a:buFont typeface="Arial" charset="0"/>
              <a:buChar char="•"/>
            </a:pPr>
            <a:r>
              <a:rPr lang="es-ES_tradnl" sz="2000" b="0">
                <a:latin typeface="Calibri" pitchFamily="34" charset="0"/>
              </a:rPr>
              <a:t>Ca</a:t>
            </a:r>
            <a:r>
              <a:rPr lang="es-ES" sz="2000" b="0">
                <a:latin typeface="Calibri" pitchFamily="34" charset="0"/>
              </a:rPr>
              <a:t>da satélite cuenta con cuatro relojes atómicos.</a:t>
            </a:r>
            <a:endParaRPr lang="es-ES" sz="2000" b="0">
              <a:solidFill>
                <a:schemeClr val="tx1"/>
              </a:solidFill>
              <a:latin typeface="Calibri"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wipe(up)">
                                      <p:cBhvr>
                                        <p:cTn id="7" dur="500"/>
                                        <p:tgtEl>
                                          <p:spTgt spid="60419">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0419">
                                            <p:txEl>
                                              <p:pRg st="1" end="1"/>
                                            </p:txEl>
                                          </p:spTgt>
                                        </p:tgtEl>
                                        <p:attrNameLst>
                                          <p:attrName>style.visibility</p:attrName>
                                        </p:attrNameLst>
                                      </p:cBhvr>
                                      <p:to>
                                        <p:strVal val="visible"/>
                                      </p:to>
                                    </p:set>
                                    <p:animEffect transition="in" filter="wipe(up)">
                                      <p:cBhvr>
                                        <p:cTn id="10" dur="500"/>
                                        <p:tgtEl>
                                          <p:spTgt spid="60419">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60419">
                                            <p:txEl>
                                              <p:pRg st="2" end="2"/>
                                            </p:txEl>
                                          </p:spTgt>
                                        </p:tgtEl>
                                        <p:attrNameLst>
                                          <p:attrName>style.visibility</p:attrName>
                                        </p:attrNameLst>
                                      </p:cBhvr>
                                      <p:to>
                                        <p:strVal val="visible"/>
                                      </p:to>
                                    </p:set>
                                    <p:animEffect transition="in" filter="wipe(up)">
                                      <p:cBhvr>
                                        <p:cTn id="13" dur="500"/>
                                        <p:tgtEl>
                                          <p:spTgt spid="60419">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60419">
                                            <p:txEl>
                                              <p:pRg st="3" end="3"/>
                                            </p:txEl>
                                          </p:spTgt>
                                        </p:tgtEl>
                                        <p:attrNameLst>
                                          <p:attrName>style.visibility</p:attrName>
                                        </p:attrNameLst>
                                      </p:cBhvr>
                                      <p:to>
                                        <p:strVal val="visible"/>
                                      </p:to>
                                    </p:set>
                                    <p:animEffect transition="in" filter="wipe(up)">
                                      <p:cBhvr>
                                        <p:cTn id="16" dur="500"/>
                                        <p:tgtEl>
                                          <p:spTgt spid="60419">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60419">
                                            <p:txEl>
                                              <p:pRg st="4" end="4"/>
                                            </p:txEl>
                                          </p:spTgt>
                                        </p:tgtEl>
                                        <p:attrNameLst>
                                          <p:attrName>style.visibility</p:attrName>
                                        </p:attrNameLst>
                                      </p:cBhvr>
                                      <p:to>
                                        <p:strVal val="visible"/>
                                      </p:to>
                                    </p:set>
                                    <p:animEffect transition="in" filter="wipe(up)">
                                      <p:cBhvr>
                                        <p:cTn id="19" dur="500"/>
                                        <p:tgtEl>
                                          <p:spTgt spid="60419">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60419">
                                            <p:txEl>
                                              <p:pRg st="5" end="5"/>
                                            </p:txEl>
                                          </p:spTgt>
                                        </p:tgtEl>
                                        <p:attrNameLst>
                                          <p:attrName>style.visibility</p:attrName>
                                        </p:attrNameLst>
                                      </p:cBhvr>
                                      <p:to>
                                        <p:strVal val="visible"/>
                                      </p:to>
                                    </p:set>
                                    <p:animEffect transition="in" filter="wipe(up)">
                                      <p:cBhvr>
                                        <p:cTn id="22" dur="500"/>
                                        <p:tgtEl>
                                          <p:spTgt spid="60419">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60419">
                                            <p:txEl>
                                              <p:pRg st="6" end="6"/>
                                            </p:txEl>
                                          </p:spTgt>
                                        </p:tgtEl>
                                        <p:attrNameLst>
                                          <p:attrName>style.visibility</p:attrName>
                                        </p:attrNameLst>
                                      </p:cBhvr>
                                      <p:to>
                                        <p:strVal val="visible"/>
                                      </p:to>
                                    </p:set>
                                    <p:animEffect transition="in" filter="wipe(up)">
                                      <p:cBhvr>
                                        <p:cTn id="25" dur="500"/>
                                        <p:tgtEl>
                                          <p:spTgt spid="604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7" name="Rectangle 3" descr="Papiro"/>
          <p:cNvSpPr>
            <a:spLocks noGrp="1" noChangeArrowheads="1"/>
          </p:cNvSpPr>
          <p:nvPr>
            <p:ph type="body" idx="4294967295"/>
          </p:nvPr>
        </p:nvSpPr>
        <p:spPr>
          <a:xfrm>
            <a:off x="685800" y="115888"/>
            <a:ext cx="7772400" cy="6669087"/>
          </a:xfrm>
          <a:blipFill dpi="0" rotWithShape="1">
            <a:blip r:embed="rId2"/>
            <a:srcRect/>
            <a:tile tx="0" ty="0" sx="100000" sy="100000" flip="none" algn="tl"/>
          </a:blipFill>
          <a:ln>
            <a:solidFill>
              <a:srgbClr val="FF0000"/>
            </a:solidFill>
          </a:ln>
        </p:spPr>
        <p:txBody>
          <a:bodyPr/>
          <a:lstStyle/>
          <a:p>
            <a:pPr marL="444500" lvl="1" indent="-265113" algn="just" eaLnBrk="1" hangingPunct="1">
              <a:lnSpc>
                <a:spcPct val="90000"/>
              </a:lnSpc>
            </a:pPr>
            <a:r>
              <a:rPr lang="es-ES_tradnl" sz="2400" b="1" u="sng" smtClean="0">
                <a:solidFill>
                  <a:srgbClr val="000000"/>
                </a:solidFill>
                <a:cs typeface="Arial" charset="0"/>
              </a:rPr>
              <a:t>CONTROL</a:t>
            </a:r>
            <a:r>
              <a:rPr lang="es-ES_tradnl" sz="2400" b="1" smtClean="0">
                <a:solidFill>
                  <a:srgbClr val="000000"/>
                </a:solidFill>
                <a:cs typeface="Arial" charset="0"/>
              </a:rPr>
              <a:t>:</a:t>
            </a:r>
          </a:p>
          <a:p>
            <a:pPr marL="901700" lvl="2" indent="-277813" algn="just" eaLnBrk="1" hangingPunct="1">
              <a:lnSpc>
                <a:spcPct val="90000"/>
              </a:lnSpc>
            </a:pPr>
            <a:r>
              <a:rPr lang="es-ES_tradnl" smtClean="0">
                <a:solidFill>
                  <a:srgbClr val="000000"/>
                </a:solidFill>
                <a:cs typeface="Arial" charset="0"/>
              </a:rPr>
              <a:t>El </a:t>
            </a:r>
            <a:r>
              <a:rPr lang="es-ES" smtClean="0">
                <a:solidFill>
                  <a:srgbClr val="000000"/>
                </a:solidFill>
                <a:cs typeface="Arial" charset="0"/>
              </a:rPr>
              <a:t>control principal está en la B</a:t>
            </a:r>
            <a:r>
              <a:rPr lang="es-ES_tradnl" smtClean="0">
                <a:solidFill>
                  <a:srgbClr val="000000"/>
                </a:solidFill>
                <a:cs typeface="Arial" charset="0"/>
              </a:rPr>
              <a:t>a</a:t>
            </a:r>
            <a:r>
              <a:rPr lang="es-ES" smtClean="0">
                <a:solidFill>
                  <a:srgbClr val="000000"/>
                </a:solidFill>
                <a:cs typeface="Arial" charset="0"/>
              </a:rPr>
              <a:t>se de la Fuerza Aérea Schriever (Ex Falcon), en Colorado Springs, Estados Unidos.</a:t>
            </a:r>
            <a:endParaRPr lang="es-ES_tradnl" smtClean="0">
              <a:solidFill>
                <a:srgbClr val="000000"/>
              </a:solidFill>
              <a:cs typeface="Arial" charset="0"/>
            </a:endParaRPr>
          </a:p>
          <a:p>
            <a:pPr marL="901700" lvl="2" indent="-277813" algn="just" eaLnBrk="1" hangingPunct="1">
              <a:lnSpc>
                <a:spcPct val="90000"/>
              </a:lnSpc>
            </a:pPr>
            <a:r>
              <a:rPr lang="es-ES_tradnl" smtClean="0">
                <a:solidFill>
                  <a:srgbClr val="000000"/>
                </a:solidFill>
                <a:cs typeface="Arial" charset="0"/>
              </a:rPr>
              <a:t>E</a:t>
            </a:r>
            <a:r>
              <a:rPr lang="es-ES" smtClean="0">
                <a:solidFill>
                  <a:srgbClr val="000000"/>
                </a:solidFill>
                <a:cs typeface="Arial" charset="0"/>
              </a:rPr>
              <a:t>staciones de monitorización situadas en: </a:t>
            </a:r>
            <a:endParaRPr lang="es-ES_tradnl" smtClean="0">
              <a:solidFill>
                <a:srgbClr val="000000"/>
              </a:solidFill>
              <a:cs typeface="Arial" charset="0"/>
            </a:endParaRPr>
          </a:p>
          <a:p>
            <a:pPr lvl="3" algn="just" eaLnBrk="1" hangingPunct="1">
              <a:lnSpc>
                <a:spcPct val="90000"/>
              </a:lnSpc>
              <a:buFont typeface="Arial" charset="0"/>
              <a:buChar char="-"/>
            </a:pPr>
            <a:r>
              <a:rPr lang="es-ES" sz="2400" smtClean="0">
                <a:solidFill>
                  <a:srgbClr val="000000"/>
                </a:solidFill>
                <a:cs typeface="Arial" charset="0"/>
              </a:rPr>
              <a:t>Base Aérea Hickam de USA, Hawaii.</a:t>
            </a:r>
          </a:p>
          <a:p>
            <a:pPr lvl="3" algn="just" eaLnBrk="1" hangingPunct="1">
              <a:lnSpc>
                <a:spcPct val="90000"/>
              </a:lnSpc>
              <a:buFont typeface="Arial" charset="0"/>
              <a:buChar char="-"/>
            </a:pPr>
            <a:r>
              <a:rPr lang="es-ES_tradnl" sz="2400" smtClean="0">
                <a:solidFill>
                  <a:srgbClr val="000000"/>
                </a:solidFill>
                <a:cs typeface="Arial" charset="0"/>
              </a:rPr>
              <a:t>I</a:t>
            </a:r>
            <a:r>
              <a:rPr lang="es-ES" sz="2400" smtClean="0">
                <a:solidFill>
                  <a:srgbClr val="000000"/>
                </a:solidFill>
                <a:cs typeface="Arial" charset="0"/>
              </a:rPr>
              <a:t>sla de Ascensión en el océano Atlántico.</a:t>
            </a:r>
          </a:p>
          <a:p>
            <a:pPr lvl="3" algn="just" eaLnBrk="1" hangingPunct="1">
              <a:lnSpc>
                <a:spcPct val="90000"/>
              </a:lnSpc>
              <a:buFont typeface="Arial" charset="0"/>
              <a:buChar char="-"/>
            </a:pPr>
            <a:r>
              <a:rPr lang="es-ES_tradnl" sz="2400" smtClean="0">
                <a:solidFill>
                  <a:srgbClr val="000000"/>
                </a:solidFill>
                <a:cs typeface="Arial" charset="0"/>
              </a:rPr>
              <a:t>D</a:t>
            </a:r>
            <a:r>
              <a:rPr lang="es-ES" sz="2400" smtClean="0">
                <a:solidFill>
                  <a:srgbClr val="000000"/>
                </a:solidFill>
                <a:cs typeface="Arial" charset="0"/>
              </a:rPr>
              <a:t>iego García en el océano Índico.</a:t>
            </a:r>
          </a:p>
          <a:p>
            <a:pPr lvl="3" algn="just" eaLnBrk="1" hangingPunct="1">
              <a:lnSpc>
                <a:spcPct val="90000"/>
              </a:lnSpc>
              <a:buFont typeface="Arial" charset="0"/>
              <a:buChar char="-"/>
            </a:pPr>
            <a:r>
              <a:rPr lang="es-ES_tradnl" sz="2400" smtClean="0">
                <a:solidFill>
                  <a:srgbClr val="000000"/>
                </a:solidFill>
                <a:cs typeface="Arial" charset="0"/>
              </a:rPr>
              <a:t>I</a:t>
            </a:r>
            <a:r>
              <a:rPr lang="es-ES" sz="2400" smtClean="0">
                <a:solidFill>
                  <a:srgbClr val="000000"/>
                </a:solidFill>
                <a:cs typeface="Arial" charset="0"/>
              </a:rPr>
              <a:t>sla Kwajalein en el Pacífico sur. </a:t>
            </a:r>
            <a:endParaRPr lang="es-ES_tradnl" sz="2400" smtClean="0">
              <a:solidFill>
                <a:srgbClr val="000000"/>
              </a:solidFill>
              <a:cs typeface="Arial" charset="0"/>
            </a:endParaRPr>
          </a:p>
          <a:p>
            <a:pPr marL="901700" lvl="2" indent="-277813" algn="just" eaLnBrk="1" hangingPunct="1">
              <a:lnSpc>
                <a:spcPct val="90000"/>
              </a:lnSpc>
            </a:pPr>
            <a:r>
              <a:rPr lang="es-ES_tradnl" smtClean="0">
                <a:solidFill>
                  <a:srgbClr val="000000"/>
                </a:solidFill>
                <a:cs typeface="Arial" charset="0"/>
              </a:rPr>
              <a:t>Se u</a:t>
            </a:r>
            <a:r>
              <a:rPr lang="es-ES" smtClean="0">
                <a:solidFill>
                  <a:srgbClr val="000000"/>
                </a:solidFill>
                <a:cs typeface="Arial" charset="0"/>
              </a:rPr>
              <a:t>tilizan las medidas recogidas en las estaciones </a:t>
            </a:r>
            <a:r>
              <a:rPr lang="es-ES_tradnl" sz="2200" smtClean="0">
                <a:solidFill>
                  <a:srgbClr val="000000"/>
                </a:solidFill>
                <a:cs typeface="Arial" charset="0"/>
              </a:rPr>
              <a:t>rastreadoras</a:t>
            </a:r>
            <a:r>
              <a:rPr lang="es-ES_tradnl" smtClean="0">
                <a:solidFill>
                  <a:srgbClr val="000000"/>
                </a:solidFill>
                <a:cs typeface="Arial" charset="0"/>
              </a:rPr>
              <a:t> </a:t>
            </a:r>
            <a:r>
              <a:rPr lang="es-ES" smtClean="0">
                <a:solidFill>
                  <a:srgbClr val="000000"/>
                </a:solidFill>
                <a:cs typeface="Arial" charset="0"/>
              </a:rPr>
              <a:t>para predecir el comportamiento de las órbitas y relojes de cada satélite. </a:t>
            </a:r>
            <a:endParaRPr lang="es-ES_tradnl" smtClean="0">
              <a:solidFill>
                <a:srgbClr val="000000"/>
              </a:solidFill>
              <a:cs typeface="Arial" charset="0"/>
            </a:endParaRPr>
          </a:p>
          <a:p>
            <a:pPr marL="901700" lvl="2" indent="-277813" algn="just" eaLnBrk="1" hangingPunct="1">
              <a:lnSpc>
                <a:spcPct val="90000"/>
              </a:lnSpc>
            </a:pPr>
            <a:r>
              <a:rPr lang="es-ES" smtClean="0">
                <a:solidFill>
                  <a:srgbClr val="000000"/>
                </a:solidFill>
                <a:cs typeface="Arial" charset="0"/>
              </a:rPr>
              <a:t>Los datos de predicción se conectan a los satélites para transmitirlos a los usuarios. </a:t>
            </a:r>
            <a:endParaRPr lang="es-ES_tradnl" smtClean="0">
              <a:solidFill>
                <a:srgbClr val="000000"/>
              </a:solidFill>
              <a:cs typeface="Arial" charset="0"/>
            </a:endParaRPr>
          </a:p>
          <a:p>
            <a:pPr marL="901700" lvl="2" indent="-277813" algn="just" eaLnBrk="1" hangingPunct="1">
              <a:lnSpc>
                <a:spcPct val="90000"/>
              </a:lnSpc>
            </a:pPr>
            <a:r>
              <a:rPr lang="es-ES_tradnl" smtClean="0">
                <a:solidFill>
                  <a:srgbClr val="000000"/>
                </a:solidFill>
                <a:cs typeface="Arial" charset="0"/>
              </a:rPr>
              <a:t>Es importante as</a:t>
            </a:r>
            <a:r>
              <a:rPr lang="es-ES" smtClean="0">
                <a:solidFill>
                  <a:srgbClr val="000000"/>
                </a:solidFill>
                <a:cs typeface="Arial" charset="0"/>
              </a:rPr>
              <a:t>egura</a:t>
            </a:r>
            <a:r>
              <a:rPr lang="es-ES_tradnl" smtClean="0">
                <a:solidFill>
                  <a:srgbClr val="000000"/>
                </a:solidFill>
                <a:cs typeface="Arial" charset="0"/>
              </a:rPr>
              <a:t>r</a:t>
            </a:r>
            <a:r>
              <a:rPr lang="es-ES" smtClean="0">
                <a:solidFill>
                  <a:srgbClr val="000000"/>
                </a:solidFill>
                <a:cs typeface="Arial" charset="0"/>
              </a:rPr>
              <a:t> que las órbitas de los satélites GPS permanezcan entre los límites y de que los relojes no se alejen demasiado del comportamiento nominal.</a:t>
            </a:r>
            <a:endParaRPr lang="es-ES" smtClean="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animEffect transition="in" filter="wipe(up)">
                                      <p:cBhvr>
                                        <p:cTn id="7" dur="500"/>
                                        <p:tgtEl>
                                          <p:spTgt spid="62467">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2467">
                                            <p:txEl>
                                              <p:pRg st="1" end="1"/>
                                            </p:txEl>
                                          </p:spTgt>
                                        </p:tgtEl>
                                        <p:attrNameLst>
                                          <p:attrName>style.visibility</p:attrName>
                                        </p:attrNameLst>
                                      </p:cBhvr>
                                      <p:to>
                                        <p:strVal val="visible"/>
                                      </p:to>
                                    </p:set>
                                    <p:animEffect transition="in" filter="wipe(up)">
                                      <p:cBhvr>
                                        <p:cTn id="10" dur="500"/>
                                        <p:tgtEl>
                                          <p:spTgt spid="62467">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62467">
                                            <p:txEl>
                                              <p:pRg st="2" end="2"/>
                                            </p:txEl>
                                          </p:spTgt>
                                        </p:tgtEl>
                                        <p:attrNameLst>
                                          <p:attrName>style.visibility</p:attrName>
                                        </p:attrNameLst>
                                      </p:cBhvr>
                                      <p:to>
                                        <p:strVal val="visible"/>
                                      </p:to>
                                    </p:set>
                                    <p:animEffect transition="in" filter="wipe(up)">
                                      <p:cBhvr>
                                        <p:cTn id="13" dur="500"/>
                                        <p:tgtEl>
                                          <p:spTgt spid="62467">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62467">
                                            <p:txEl>
                                              <p:pRg st="3" end="3"/>
                                            </p:txEl>
                                          </p:spTgt>
                                        </p:tgtEl>
                                        <p:attrNameLst>
                                          <p:attrName>style.visibility</p:attrName>
                                        </p:attrNameLst>
                                      </p:cBhvr>
                                      <p:to>
                                        <p:strVal val="visible"/>
                                      </p:to>
                                    </p:set>
                                    <p:animEffect transition="in" filter="wipe(up)">
                                      <p:cBhvr>
                                        <p:cTn id="16" dur="500"/>
                                        <p:tgtEl>
                                          <p:spTgt spid="62467">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62467">
                                            <p:txEl>
                                              <p:pRg st="4" end="4"/>
                                            </p:txEl>
                                          </p:spTgt>
                                        </p:tgtEl>
                                        <p:attrNameLst>
                                          <p:attrName>style.visibility</p:attrName>
                                        </p:attrNameLst>
                                      </p:cBhvr>
                                      <p:to>
                                        <p:strVal val="visible"/>
                                      </p:to>
                                    </p:set>
                                    <p:animEffect transition="in" filter="wipe(up)">
                                      <p:cBhvr>
                                        <p:cTn id="19" dur="500"/>
                                        <p:tgtEl>
                                          <p:spTgt spid="62467">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62467">
                                            <p:txEl>
                                              <p:pRg st="5" end="5"/>
                                            </p:txEl>
                                          </p:spTgt>
                                        </p:tgtEl>
                                        <p:attrNameLst>
                                          <p:attrName>style.visibility</p:attrName>
                                        </p:attrNameLst>
                                      </p:cBhvr>
                                      <p:to>
                                        <p:strVal val="visible"/>
                                      </p:to>
                                    </p:set>
                                    <p:animEffect transition="in" filter="wipe(up)">
                                      <p:cBhvr>
                                        <p:cTn id="22" dur="500"/>
                                        <p:tgtEl>
                                          <p:spTgt spid="62467">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62467">
                                            <p:txEl>
                                              <p:pRg st="6" end="6"/>
                                            </p:txEl>
                                          </p:spTgt>
                                        </p:tgtEl>
                                        <p:attrNameLst>
                                          <p:attrName>style.visibility</p:attrName>
                                        </p:attrNameLst>
                                      </p:cBhvr>
                                      <p:to>
                                        <p:strVal val="visible"/>
                                      </p:to>
                                    </p:set>
                                    <p:animEffect transition="in" filter="wipe(up)">
                                      <p:cBhvr>
                                        <p:cTn id="25" dur="500"/>
                                        <p:tgtEl>
                                          <p:spTgt spid="62467">
                                            <p:txEl>
                                              <p:pRg st="6" end="6"/>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62467">
                                            <p:txEl>
                                              <p:pRg st="7" end="7"/>
                                            </p:txEl>
                                          </p:spTgt>
                                        </p:tgtEl>
                                        <p:attrNameLst>
                                          <p:attrName>style.visibility</p:attrName>
                                        </p:attrNameLst>
                                      </p:cBhvr>
                                      <p:to>
                                        <p:strVal val="visible"/>
                                      </p:to>
                                    </p:set>
                                    <p:animEffect transition="in" filter="wipe(up)">
                                      <p:cBhvr>
                                        <p:cTn id="28" dur="500"/>
                                        <p:tgtEl>
                                          <p:spTgt spid="62467">
                                            <p:txEl>
                                              <p:pRg st="7" end="7"/>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62467">
                                            <p:txEl>
                                              <p:pRg st="8" end="8"/>
                                            </p:txEl>
                                          </p:spTgt>
                                        </p:tgtEl>
                                        <p:attrNameLst>
                                          <p:attrName>style.visibility</p:attrName>
                                        </p:attrNameLst>
                                      </p:cBhvr>
                                      <p:to>
                                        <p:strVal val="visible"/>
                                      </p:to>
                                    </p:set>
                                    <p:animEffect transition="in" filter="wipe(up)">
                                      <p:cBhvr>
                                        <p:cTn id="31" dur="500"/>
                                        <p:tgtEl>
                                          <p:spTgt spid="62467">
                                            <p:txEl>
                                              <p:pRg st="8" end="8"/>
                                            </p:tx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62467">
                                            <p:txEl>
                                              <p:pRg st="9" end="9"/>
                                            </p:txEl>
                                          </p:spTgt>
                                        </p:tgtEl>
                                        <p:attrNameLst>
                                          <p:attrName>style.visibility</p:attrName>
                                        </p:attrNameLst>
                                      </p:cBhvr>
                                      <p:to>
                                        <p:strVal val="visible"/>
                                      </p:to>
                                    </p:set>
                                    <p:animEffect transition="in" filter="wipe(up)">
                                      <p:cBhvr>
                                        <p:cTn id="34" dur="500"/>
                                        <p:tgtEl>
                                          <p:spTgt spid="6246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descr="Papel carta"/>
          <p:cNvSpPr>
            <a:spLocks noGrp="1" noChangeArrowheads="1"/>
          </p:cNvSpPr>
          <p:nvPr>
            <p:ph type="body" idx="4294967295"/>
          </p:nvPr>
        </p:nvSpPr>
        <p:spPr>
          <a:xfrm>
            <a:off x="571500" y="381000"/>
            <a:ext cx="7953375" cy="5640388"/>
          </a:xfrm>
          <a:blipFill dpi="0" rotWithShape="1">
            <a:blip r:embed="rId2"/>
            <a:srcRect/>
            <a:tile tx="0" ty="0" sx="100000" sy="100000" flip="none" algn="tl"/>
          </a:blipFill>
          <a:ln>
            <a:solidFill>
              <a:srgbClr val="FF0000"/>
            </a:solidFill>
          </a:ln>
        </p:spPr>
        <p:txBody>
          <a:bodyPr/>
          <a:lstStyle/>
          <a:p>
            <a:pPr marL="444500" lvl="1" indent="-265113" algn="just" eaLnBrk="1" hangingPunct="1">
              <a:lnSpc>
                <a:spcPct val="90000"/>
              </a:lnSpc>
            </a:pPr>
            <a:r>
              <a:rPr lang="es-ES_tradnl" sz="2400" b="1" u="sng" smtClean="0">
                <a:solidFill>
                  <a:srgbClr val="000000"/>
                </a:solidFill>
                <a:cs typeface="Arial" charset="0"/>
              </a:rPr>
              <a:t>USUARIOS</a:t>
            </a:r>
            <a:r>
              <a:rPr lang="es-ES_tradnl" sz="2400" b="1" smtClean="0">
                <a:solidFill>
                  <a:srgbClr val="000000"/>
                </a:solidFill>
                <a:cs typeface="Arial" charset="0"/>
              </a:rPr>
              <a:t>:</a:t>
            </a:r>
          </a:p>
          <a:p>
            <a:pPr marL="444500" lvl="1" indent="-265113" algn="just" eaLnBrk="1" hangingPunct="1">
              <a:lnSpc>
                <a:spcPct val="90000"/>
              </a:lnSpc>
              <a:buFont typeface="Arial" charset="0"/>
              <a:buNone/>
            </a:pPr>
            <a:endParaRPr lang="es-ES_tradnl" sz="2400" b="1" u="sng" smtClean="0">
              <a:solidFill>
                <a:srgbClr val="000000"/>
              </a:solidFill>
              <a:cs typeface="Arial" charset="0"/>
            </a:endParaRPr>
          </a:p>
          <a:p>
            <a:pPr marL="901700" lvl="2" indent="-457200" algn="just" eaLnBrk="1" hangingPunct="1">
              <a:lnSpc>
                <a:spcPct val="90000"/>
              </a:lnSpc>
            </a:pPr>
            <a:r>
              <a:rPr lang="es-ES" smtClean="0">
                <a:solidFill>
                  <a:srgbClr val="000000"/>
                </a:solidFill>
                <a:cs typeface="Arial" charset="0"/>
              </a:rPr>
              <a:t>Los GPS militares </a:t>
            </a:r>
            <a:r>
              <a:rPr lang="es-ES_tradnl" smtClean="0">
                <a:solidFill>
                  <a:srgbClr val="000000"/>
                </a:solidFill>
                <a:cs typeface="Arial" charset="0"/>
              </a:rPr>
              <a:t>se </a:t>
            </a:r>
            <a:r>
              <a:rPr lang="es-ES" smtClean="0">
                <a:solidFill>
                  <a:srgbClr val="000000"/>
                </a:solidFill>
                <a:cs typeface="Arial" charset="0"/>
              </a:rPr>
              <a:t>utilizan:</a:t>
            </a:r>
            <a:endParaRPr lang="es-ES_tradnl" smtClean="0">
              <a:solidFill>
                <a:srgbClr val="000000"/>
              </a:solidFill>
              <a:cs typeface="Arial" charset="0"/>
            </a:endParaRPr>
          </a:p>
          <a:p>
            <a:pPr marL="1346200" lvl="3" indent="-265113" algn="just" eaLnBrk="1" hangingPunct="1">
              <a:lnSpc>
                <a:spcPct val="90000"/>
              </a:lnSpc>
            </a:pPr>
            <a:r>
              <a:rPr lang="es-ES_tradnl" sz="2400" smtClean="0">
                <a:solidFill>
                  <a:srgbClr val="000000"/>
                </a:solidFill>
                <a:cs typeface="Arial" charset="0"/>
              </a:rPr>
              <a:t>E</a:t>
            </a:r>
            <a:r>
              <a:rPr lang="es-ES" sz="2400" smtClean="0">
                <a:solidFill>
                  <a:srgbClr val="000000"/>
                </a:solidFill>
                <a:cs typeface="Arial" charset="0"/>
              </a:rPr>
              <a:t>n el ámbito de la navegación.</a:t>
            </a:r>
            <a:endParaRPr lang="es-ES_tradnl" sz="2400" smtClean="0">
              <a:solidFill>
                <a:srgbClr val="000000"/>
              </a:solidFill>
              <a:cs typeface="Arial" charset="0"/>
            </a:endParaRPr>
          </a:p>
          <a:p>
            <a:pPr marL="1346200" lvl="3" indent="-265113" algn="just" eaLnBrk="1" hangingPunct="1">
              <a:lnSpc>
                <a:spcPct val="90000"/>
              </a:lnSpc>
            </a:pPr>
            <a:r>
              <a:rPr lang="es-ES_tradnl" sz="2400" smtClean="0">
                <a:solidFill>
                  <a:srgbClr val="000000"/>
                </a:solidFill>
                <a:cs typeface="Arial" charset="0"/>
              </a:rPr>
              <a:t>E</a:t>
            </a:r>
            <a:r>
              <a:rPr lang="es-ES" sz="2400" smtClean="0">
                <a:solidFill>
                  <a:srgbClr val="000000"/>
                </a:solidFill>
                <a:cs typeface="Arial" charset="0"/>
              </a:rPr>
              <a:t>quipos integrados en armas de fuego.</a:t>
            </a:r>
            <a:endParaRPr lang="es-ES_tradnl" sz="2400" smtClean="0">
              <a:solidFill>
                <a:srgbClr val="000000"/>
              </a:solidFill>
              <a:cs typeface="Arial" charset="0"/>
            </a:endParaRPr>
          </a:p>
          <a:p>
            <a:pPr marL="1346200" lvl="3" indent="-265113" algn="just" eaLnBrk="1" hangingPunct="1">
              <a:lnSpc>
                <a:spcPct val="90000"/>
              </a:lnSpc>
            </a:pPr>
            <a:r>
              <a:rPr lang="es-ES_tradnl" sz="2400" smtClean="0">
                <a:solidFill>
                  <a:srgbClr val="000000"/>
                </a:solidFill>
                <a:cs typeface="Arial" charset="0"/>
              </a:rPr>
              <a:t>A</a:t>
            </a:r>
            <a:r>
              <a:rPr lang="es-ES" sz="2400" smtClean="0">
                <a:solidFill>
                  <a:srgbClr val="000000"/>
                </a:solidFill>
                <a:cs typeface="Arial" charset="0"/>
              </a:rPr>
              <a:t>rmamento pesado, artillería, helicópteros, buques, submarinos, carros de combate</a:t>
            </a:r>
            <a:r>
              <a:rPr lang="es-ES_tradnl" sz="2400" smtClean="0">
                <a:solidFill>
                  <a:srgbClr val="000000"/>
                </a:solidFill>
                <a:cs typeface="Arial" charset="0"/>
              </a:rPr>
              <a:t>.</a:t>
            </a:r>
          </a:p>
          <a:p>
            <a:pPr marL="1346200" lvl="3" indent="-265113" algn="just" eaLnBrk="1" hangingPunct="1">
              <a:lnSpc>
                <a:spcPct val="90000"/>
              </a:lnSpc>
            </a:pPr>
            <a:r>
              <a:rPr lang="es-ES_tradnl" sz="2400" smtClean="0">
                <a:solidFill>
                  <a:srgbClr val="000000"/>
                </a:solidFill>
                <a:cs typeface="Arial" charset="0"/>
              </a:rPr>
              <a:t>V</a:t>
            </a:r>
            <a:r>
              <a:rPr lang="es-ES" sz="2400" smtClean="0">
                <a:solidFill>
                  <a:srgbClr val="000000"/>
                </a:solidFill>
                <a:cs typeface="Arial" charset="0"/>
              </a:rPr>
              <a:t>ehículos de uso múltiple y los equipos individuales para soldados.</a:t>
            </a:r>
            <a:endParaRPr lang="es-ES_tradnl" sz="2400" smtClean="0">
              <a:solidFill>
                <a:srgbClr val="000000"/>
              </a:solidFill>
              <a:cs typeface="Arial" charset="0"/>
            </a:endParaRPr>
          </a:p>
          <a:p>
            <a:pPr marL="1346200" lvl="3" indent="-265113" algn="just" eaLnBrk="1" hangingPunct="1">
              <a:lnSpc>
                <a:spcPct val="90000"/>
              </a:lnSpc>
            </a:pPr>
            <a:r>
              <a:rPr lang="es-ES" sz="2400" smtClean="0">
                <a:solidFill>
                  <a:srgbClr val="000000"/>
                </a:solidFill>
                <a:cs typeface="Arial" charset="0"/>
              </a:rPr>
              <a:t>Aplicación en el campo militar incluye designaciones de destino, apoyo aéreo, municiones ‘terminales’ y puntos de reunión de tropas.</a:t>
            </a:r>
            <a:endParaRPr lang="es-ES_tradnl" sz="2400" smtClean="0">
              <a:solidFill>
                <a:srgbClr val="000000"/>
              </a:solidFill>
              <a:cs typeface="Arial" charset="0"/>
            </a:endParaRPr>
          </a:p>
          <a:p>
            <a:pPr marL="1346200" lvl="3" indent="-265113" algn="just" eaLnBrk="1" hangingPunct="1">
              <a:lnSpc>
                <a:spcPct val="90000"/>
              </a:lnSpc>
            </a:pPr>
            <a:r>
              <a:rPr lang="es-ES" sz="2400" smtClean="0">
                <a:solidFill>
                  <a:srgbClr val="000000"/>
                </a:solidFill>
                <a:cs typeface="Arial" charset="0"/>
              </a:rPr>
              <a:t>Lanzadera espacial está dotada de un Sistema de Posicionamiento Global.</a:t>
            </a:r>
            <a:endParaRPr lang="es-ES_tradnl" sz="2400" smtClean="0">
              <a:solidFill>
                <a:srgbClr val="000000"/>
              </a:solidFill>
              <a:cs typeface="Arial"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3490">
                                            <p:txEl>
                                              <p:pRg st="0" end="0"/>
                                            </p:txEl>
                                          </p:spTgt>
                                        </p:tgtEl>
                                        <p:attrNameLst>
                                          <p:attrName>style.visibility</p:attrName>
                                        </p:attrNameLst>
                                      </p:cBhvr>
                                      <p:to>
                                        <p:strVal val="visible"/>
                                      </p:to>
                                    </p:set>
                                    <p:animEffect transition="in" filter="wipe(up)">
                                      <p:cBhvr>
                                        <p:cTn id="7" dur="500"/>
                                        <p:tgtEl>
                                          <p:spTgt spid="63490">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3490">
                                            <p:txEl>
                                              <p:pRg st="2" end="2"/>
                                            </p:txEl>
                                          </p:spTgt>
                                        </p:tgtEl>
                                        <p:attrNameLst>
                                          <p:attrName>style.visibility</p:attrName>
                                        </p:attrNameLst>
                                      </p:cBhvr>
                                      <p:to>
                                        <p:strVal val="visible"/>
                                      </p:to>
                                    </p:set>
                                    <p:animEffect transition="in" filter="wipe(up)">
                                      <p:cBhvr>
                                        <p:cTn id="10" dur="500"/>
                                        <p:tgtEl>
                                          <p:spTgt spid="63490">
                                            <p:txEl>
                                              <p:pRg st="2" end="2"/>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63490">
                                            <p:txEl>
                                              <p:pRg st="3" end="3"/>
                                            </p:txEl>
                                          </p:spTgt>
                                        </p:tgtEl>
                                        <p:attrNameLst>
                                          <p:attrName>style.visibility</p:attrName>
                                        </p:attrNameLst>
                                      </p:cBhvr>
                                      <p:to>
                                        <p:strVal val="visible"/>
                                      </p:to>
                                    </p:set>
                                    <p:animEffect transition="in" filter="wipe(up)">
                                      <p:cBhvr>
                                        <p:cTn id="13" dur="500"/>
                                        <p:tgtEl>
                                          <p:spTgt spid="63490">
                                            <p:txEl>
                                              <p:pRg st="3" end="3"/>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63490">
                                            <p:txEl>
                                              <p:pRg st="4" end="4"/>
                                            </p:txEl>
                                          </p:spTgt>
                                        </p:tgtEl>
                                        <p:attrNameLst>
                                          <p:attrName>style.visibility</p:attrName>
                                        </p:attrNameLst>
                                      </p:cBhvr>
                                      <p:to>
                                        <p:strVal val="visible"/>
                                      </p:to>
                                    </p:set>
                                    <p:animEffect transition="in" filter="wipe(up)">
                                      <p:cBhvr>
                                        <p:cTn id="16" dur="500"/>
                                        <p:tgtEl>
                                          <p:spTgt spid="63490">
                                            <p:txEl>
                                              <p:pRg st="4" end="4"/>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63490">
                                            <p:txEl>
                                              <p:pRg st="5" end="5"/>
                                            </p:txEl>
                                          </p:spTgt>
                                        </p:tgtEl>
                                        <p:attrNameLst>
                                          <p:attrName>style.visibility</p:attrName>
                                        </p:attrNameLst>
                                      </p:cBhvr>
                                      <p:to>
                                        <p:strVal val="visible"/>
                                      </p:to>
                                    </p:set>
                                    <p:animEffect transition="in" filter="wipe(up)">
                                      <p:cBhvr>
                                        <p:cTn id="19" dur="500"/>
                                        <p:tgtEl>
                                          <p:spTgt spid="63490">
                                            <p:txEl>
                                              <p:pRg st="5" end="5"/>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63490">
                                            <p:txEl>
                                              <p:pRg st="6" end="6"/>
                                            </p:txEl>
                                          </p:spTgt>
                                        </p:tgtEl>
                                        <p:attrNameLst>
                                          <p:attrName>style.visibility</p:attrName>
                                        </p:attrNameLst>
                                      </p:cBhvr>
                                      <p:to>
                                        <p:strVal val="visible"/>
                                      </p:to>
                                    </p:set>
                                    <p:animEffect transition="in" filter="wipe(up)">
                                      <p:cBhvr>
                                        <p:cTn id="22" dur="500"/>
                                        <p:tgtEl>
                                          <p:spTgt spid="63490">
                                            <p:txEl>
                                              <p:pRg st="6" end="6"/>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63490">
                                            <p:txEl>
                                              <p:pRg st="7" end="7"/>
                                            </p:txEl>
                                          </p:spTgt>
                                        </p:tgtEl>
                                        <p:attrNameLst>
                                          <p:attrName>style.visibility</p:attrName>
                                        </p:attrNameLst>
                                      </p:cBhvr>
                                      <p:to>
                                        <p:strVal val="visible"/>
                                      </p:to>
                                    </p:set>
                                    <p:animEffect transition="in" filter="wipe(up)">
                                      <p:cBhvr>
                                        <p:cTn id="25" dur="500"/>
                                        <p:tgtEl>
                                          <p:spTgt spid="63490">
                                            <p:txEl>
                                              <p:pRg st="7" end="7"/>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63490">
                                            <p:txEl>
                                              <p:pRg st="8" end="8"/>
                                            </p:txEl>
                                          </p:spTgt>
                                        </p:tgtEl>
                                        <p:attrNameLst>
                                          <p:attrName>style.visibility</p:attrName>
                                        </p:attrNameLst>
                                      </p:cBhvr>
                                      <p:to>
                                        <p:strVal val="visible"/>
                                      </p:to>
                                    </p:set>
                                    <p:animEffect transition="in" filter="wipe(up)">
                                      <p:cBhvr>
                                        <p:cTn id="28" dur="500"/>
                                        <p:tgtEl>
                                          <p:spTgt spid="6349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descr="Papel carta"/>
          <p:cNvSpPr>
            <a:spLocks noGrp="1" noChangeArrowheads="1"/>
          </p:cNvSpPr>
          <p:nvPr>
            <p:ph type="body" idx="4294967295"/>
          </p:nvPr>
        </p:nvSpPr>
        <p:spPr>
          <a:xfrm>
            <a:off x="685800" y="420688"/>
            <a:ext cx="7772400" cy="6248400"/>
          </a:xfrm>
          <a:blipFill dpi="0" rotWithShape="1">
            <a:blip r:embed="rId2"/>
            <a:srcRect/>
            <a:tile tx="0" ty="0" sx="100000" sy="100000" flip="none" algn="tl"/>
          </a:blipFill>
          <a:ln>
            <a:solidFill>
              <a:srgbClr val="FF0000"/>
            </a:solidFill>
          </a:ln>
        </p:spPr>
        <p:txBody>
          <a:bodyPr/>
          <a:lstStyle/>
          <a:p>
            <a:pPr lvl="1" algn="just" eaLnBrk="1" hangingPunct="1">
              <a:lnSpc>
                <a:spcPct val="90000"/>
              </a:lnSpc>
            </a:pPr>
            <a:r>
              <a:rPr lang="es-ES_tradnl" sz="2400" b="1" u="sng" smtClean="0">
                <a:solidFill>
                  <a:srgbClr val="000000"/>
                </a:solidFill>
                <a:cs typeface="Arial" charset="0"/>
              </a:rPr>
              <a:t>USUARIOS (continuación)</a:t>
            </a:r>
            <a:r>
              <a:rPr lang="es-ES_tradnl" sz="2400" b="1" smtClean="0">
                <a:solidFill>
                  <a:srgbClr val="000000"/>
                </a:solidFill>
                <a:cs typeface="Arial" charset="0"/>
              </a:rPr>
              <a:t>:</a:t>
            </a:r>
            <a:endParaRPr lang="es-ES_tradnl" sz="2400" b="1" u="sng" smtClean="0">
              <a:solidFill>
                <a:srgbClr val="000000"/>
              </a:solidFill>
              <a:cs typeface="Arial" charset="0"/>
            </a:endParaRPr>
          </a:p>
          <a:p>
            <a:pPr lvl="1" algn="just" eaLnBrk="1" hangingPunct="1">
              <a:lnSpc>
                <a:spcPct val="90000"/>
              </a:lnSpc>
              <a:buFont typeface="Arial" charset="0"/>
              <a:buNone/>
            </a:pPr>
            <a:endParaRPr lang="es-ES_tradnl" sz="2400" smtClean="0">
              <a:solidFill>
                <a:srgbClr val="000000"/>
              </a:solidFill>
              <a:cs typeface="Arial" charset="0"/>
            </a:endParaRPr>
          </a:p>
          <a:p>
            <a:pPr lvl="2" indent="-419100" algn="just" eaLnBrk="1" hangingPunct="1">
              <a:lnSpc>
                <a:spcPct val="90000"/>
              </a:lnSpc>
            </a:pPr>
            <a:r>
              <a:rPr lang="es-ES_tradnl" smtClean="0">
                <a:solidFill>
                  <a:srgbClr val="000000"/>
                </a:solidFill>
                <a:cs typeface="Arial" charset="0"/>
              </a:rPr>
              <a:t>En el ámbito civil:</a:t>
            </a:r>
          </a:p>
          <a:p>
            <a:pPr marL="1435100" lvl="3" indent="-266700" algn="just" eaLnBrk="1" hangingPunct="1">
              <a:lnSpc>
                <a:spcPct val="90000"/>
              </a:lnSpc>
            </a:pPr>
            <a:r>
              <a:rPr lang="es-ES" sz="2400" smtClean="0">
                <a:solidFill>
                  <a:srgbClr val="000000"/>
                </a:solidFill>
                <a:cs typeface="Arial" charset="0"/>
              </a:rPr>
              <a:t>Aeroplanos y barcos para dirigir la navegación en las aproximaciones a los aeropuertos y puertos.</a:t>
            </a:r>
            <a:endParaRPr lang="es-ES_tradnl" sz="2400" smtClean="0">
              <a:solidFill>
                <a:srgbClr val="000000"/>
              </a:solidFill>
              <a:cs typeface="Arial" charset="0"/>
            </a:endParaRPr>
          </a:p>
          <a:p>
            <a:pPr marL="1435100" lvl="3" indent="-266700" algn="just" eaLnBrk="1" hangingPunct="1">
              <a:lnSpc>
                <a:spcPct val="90000"/>
              </a:lnSpc>
            </a:pPr>
            <a:r>
              <a:rPr lang="es-ES" sz="2400" smtClean="0">
                <a:solidFill>
                  <a:srgbClr val="000000"/>
                </a:solidFill>
                <a:cs typeface="Arial" charset="0"/>
              </a:rPr>
              <a:t>Los sistemas de control de seguimiento envían camionetas y vehículos de emergencia con información óptima sobre las rutas.</a:t>
            </a:r>
            <a:endParaRPr lang="es-ES_tradnl" sz="2400" smtClean="0">
              <a:solidFill>
                <a:srgbClr val="000000"/>
              </a:solidFill>
              <a:cs typeface="Arial" charset="0"/>
            </a:endParaRPr>
          </a:p>
          <a:p>
            <a:pPr marL="1435100" lvl="3" indent="-266700" algn="just" eaLnBrk="1" hangingPunct="1">
              <a:lnSpc>
                <a:spcPct val="90000"/>
              </a:lnSpc>
            </a:pPr>
            <a:r>
              <a:rPr lang="es-ES" sz="2400" smtClean="0">
                <a:solidFill>
                  <a:srgbClr val="000000"/>
                </a:solidFill>
                <a:cs typeface="Arial" charset="0"/>
              </a:rPr>
              <a:t>El método denominado ‘granja de precisión’ utiliza el GPS para dirigir y controlar la aplicación de fertilizantes y pesticidas.</a:t>
            </a:r>
            <a:endParaRPr lang="es-ES_tradnl" sz="2400" smtClean="0">
              <a:solidFill>
                <a:srgbClr val="000000"/>
              </a:solidFill>
              <a:cs typeface="Arial" charset="0"/>
            </a:endParaRPr>
          </a:p>
          <a:p>
            <a:pPr marL="1435100" lvl="3" indent="-266700" algn="just" eaLnBrk="1" hangingPunct="1">
              <a:lnSpc>
                <a:spcPct val="90000"/>
              </a:lnSpc>
            </a:pPr>
            <a:r>
              <a:rPr lang="es-ES" sz="2400" smtClean="0">
                <a:solidFill>
                  <a:srgbClr val="000000"/>
                </a:solidFill>
                <a:cs typeface="Times New Roman" pitchFamily="18" charset="0"/>
              </a:rPr>
              <a:t>También se dispone de sistemas de control de seguimiento como elemento de ayuda a la navegación en los vehículos utilizados por excursionistas.</a:t>
            </a:r>
            <a:endParaRPr lang="es-ES_tradnl" sz="2400" smtClean="0">
              <a:solidFill>
                <a:srgbClr val="000000"/>
              </a:solidFill>
              <a:cs typeface="Times New Roman" pitchFamily="18" charset="0"/>
            </a:endParaRPr>
          </a:p>
          <a:p>
            <a:pPr marL="1435100" lvl="3" indent="-266700" algn="just" eaLnBrk="1" hangingPunct="1">
              <a:lnSpc>
                <a:spcPct val="90000"/>
              </a:lnSpc>
            </a:pPr>
            <a:r>
              <a:rPr lang="es-ES_tradnl" sz="2400" smtClean="0">
                <a:solidFill>
                  <a:srgbClr val="000000"/>
                </a:solidFill>
                <a:cs typeface="Times New Roman" pitchFamily="18" charset="0"/>
              </a:rPr>
              <a:t>Correos.</a:t>
            </a:r>
            <a:r>
              <a:rPr lang="es-ES" sz="2400" smtClean="0">
                <a:solidFill>
                  <a:srgbClr val="000000"/>
                </a:solidFill>
                <a:cs typeface="Arial" charset="0"/>
              </a:rPr>
              <a:t> </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3490">
                                            <p:txEl>
                                              <p:pRg st="0" end="0"/>
                                            </p:txEl>
                                          </p:spTgt>
                                        </p:tgtEl>
                                        <p:attrNameLst>
                                          <p:attrName>style.visibility</p:attrName>
                                        </p:attrNameLst>
                                      </p:cBhvr>
                                      <p:to>
                                        <p:strVal val="visible"/>
                                      </p:to>
                                    </p:set>
                                    <p:animEffect transition="in" filter="wipe(up)">
                                      <p:cBhvr>
                                        <p:cTn id="7" dur="500"/>
                                        <p:tgtEl>
                                          <p:spTgt spid="63490">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3490">
                                            <p:txEl>
                                              <p:pRg st="2" end="2"/>
                                            </p:txEl>
                                          </p:spTgt>
                                        </p:tgtEl>
                                        <p:attrNameLst>
                                          <p:attrName>style.visibility</p:attrName>
                                        </p:attrNameLst>
                                      </p:cBhvr>
                                      <p:to>
                                        <p:strVal val="visible"/>
                                      </p:to>
                                    </p:set>
                                    <p:animEffect transition="in" filter="wipe(up)">
                                      <p:cBhvr>
                                        <p:cTn id="10" dur="500"/>
                                        <p:tgtEl>
                                          <p:spTgt spid="63490">
                                            <p:txEl>
                                              <p:pRg st="2" end="2"/>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63490">
                                            <p:txEl>
                                              <p:pRg st="3" end="3"/>
                                            </p:txEl>
                                          </p:spTgt>
                                        </p:tgtEl>
                                        <p:attrNameLst>
                                          <p:attrName>style.visibility</p:attrName>
                                        </p:attrNameLst>
                                      </p:cBhvr>
                                      <p:to>
                                        <p:strVal val="visible"/>
                                      </p:to>
                                    </p:set>
                                    <p:animEffect transition="in" filter="wipe(up)">
                                      <p:cBhvr>
                                        <p:cTn id="13" dur="500"/>
                                        <p:tgtEl>
                                          <p:spTgt spid="63490">
                                            <p:txEl>
                                              <p:pRg st="3" end="3"/>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63490">
                                            <p:txEl>
                                              <p:pRg st="4" end="4"/>
                                            </p:txEl>
                                          </p:spTgt>
                                        </p:tgtEl>
                                        <p:attrNameLst>
                                          <p:attrName>style.visibility</p:attrName>
                                        </p:attrNameLst>
                                      </p:cBhvr>
                                      <p:to>
                                        <p:strVal val="visible"/>
                                      </p:to>
                                    </p:set>
                                    <p:animEffect transition="in" filter="wipe(up)">
                                      <p:cBhvr>
                                        <p:cTn id="16" dur="500"/>
                                        <p:tgtEl>
                                          <p:spTgt spid="63490">
                                            <p:txEl>
                                              <p:pRg st="4" end="4"/>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63490">
                                            <p:txEl>
                                              <p:pRg st="5" end="5"/>
                                            </p:txEl>
                                          </p:spTgt>
                                        </p:tgtEl>
                                        <p:attrNameLst>
                                          <p:attrName>style.visibility</p:attrName>
                                        </p:attrNameLst>
                                      </p:cBhvr>
                                      <p:to>
                                        <p:strVal val="visible"/>
                                      </p:to>
                                    </p:set>
                                    <p:animEffect transition="in" filter="wipe(up)">
                                      <p:cBhvr>
                                        <p:cTn id="19" dur="500"/>
                                        <p:tgtEl>
                                          <p:spTgt spid="63490">
                                            <p:txEl>
                                              <p:pRg st="5" end="5"/>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63490">
                                            <p:txEl>
                                              <p:pRg st="6" end="6"/>
                                            </p:txEl>
                                          </p:spTgt>
                                        </p:tgtEl>
                                        <p:attrNameLst>
                                          <p:attrName>style.visibility</p:attrName>
                                        </p:attrNameLst>
                                      </p:cBhvr>
                                      <p:to>
                                        <p:strVal val="visible"/>
                                      </p:to>
                                    </p:set>
                                    <p:animEffect transition="in" filter="wipe(up)">
                                      <p:cBhvr>
                                        <p:cTn id="22" dur="500"/>
                                        <p:tgtEl>
                                          <p:spTgt spid="63490">
                                            <p:txEl>
                                              <p:pRg st="6" end="6"/>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63490">
                                            <p:txEl>
                                              <p:pRg st="7" end="7"/>
                                            </p:txEl>
                                          </p:spTgt>
                                        </p:tgtEl>
                                        <p:attrNameLst>
                                          <p:attrName>style.visibility</p:attrName>
                                        </p:attrNameLst>
                                      </p:cBhvr>
                                      <p:to>
                                        <p:strVal val="visible"/>
                                      </p:to>
                                    </p:set>
                                    <p:animEffect transition="in" filter="wipe(up)">
                                      <p:cBhvr>
                                        <p:cTn id="25" dur="500"/>
                                        <p:tgtEl>
                                          <p:spTgt spid="6349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949300" y="328592"/>
            <a:ext cx="7215239" cy="954107"/>
          </a:xfrm>
          <a:prstGeom prst="rect">
            <a:avLst/>
          </a:prstGeom>
          <a:gradFill rotWithShape="1">
            <a:gsLst>
              <a:gs pos="0">
                <a:srgbClr val="009DD9">
                  <a:shade val="15000"/>
                  <a:satMod val="180000"/>
                </a:srgbClr>
              </a:gs>
              <a:gs pos="50000">
                <a:srgbClr val="009DD9">
                  <a:shade val="45000"/>
                  <a:satMod val="170000"/>
                </a:srgbClr>
              </a:gs>
              <a:gs pos="70000">
                <a:srgbClr val="009DD9">
                  <a:tint val="99000"/>
                  <a:shade val="65000"/>
                  <a:satMod val="155000"/>
                </a:srgbClr>
              </a:gs>
              <a:gs pos="100000">
                <a:srgbClr val="009DD9">
                  <a:tint val="95500"/>
                  <a:shade val="100000"/>
                  <a:satMod val="155000"/>
                </a:srgbClr>
              </a:gs>
            </a:gsLst>
            <a:lin ang="16200000" scaled="0"/>
          </a:gradFill>
          <a:ln w="28575">
            <a:solidFill>
              <a:srgbClr val="C00000"/>
            </a:solid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009DD9">
                <a:satMod val="300000"/>
              </a:srgbClr>
            </a:contourClr>
          </a:sp3d>
        </p:spPr>
        <p:txBody>
          <a:bodyPr>
            <a:spAutoFit/>
          </a:bodyPr>
          <a:lstStyle/>
          <a:p>
            <a:pPr algn="ctr">
              <a:defRPr/>
            </a:pPr>
            <a:r>
              <a:rPr lang="es-CL" sz="2800" b="0">
                <a:solidFill>
                  <a:srgbClr val="FFFF00"/>
                </a:solidFill>
                <a:effectLst>
                  <a:outerShdw blurRad="38100" dist="38100" dir="2700000" algn="tl">
                    <a:srgbClr val="C0C0C0"/>
                  </a:outerShdw>
                </a:effectLst>
                <a:latin typeface="Calibri" pitchFamily="34" charset="0"/>
              </a:rPr>
              <a:t>U.T. N° 5 “INSTRUMENTAL DE NAVEGACIÓN”</a:t>
            </a:r>
          </a:p>
          <a:p>
            <a:pPr algn="ctr">
              <a:defRPr/>
            </a:pPr>
            <a:r>
              <a:rPr lang="es-CL" sz="2800" b="0">
                <a:solidFill>
                  <a:srgbClr val="FFFF00"/>
                </a:solidFill>
                <a:effectLst>
                  <a:outerShdw blurRad="38100" dist="38100" dir="2700000" algn="tl">
                    <a:srgbClr val="C0C0C0"/>
                  </a:outerShdw>
                </a:effectLst>
                <a:latin typeface="Calibri" pitchFamily="34" charset="0"/>
              </a:rPr>
              <a:t>(PARTE N° 5)</a:t>
            </a:r>
          </a:p>
        </p:txBody>
      </p:sp>
      <p:sp>
        <p:nvSpPr>
          <p:cNvPr id="8" name="7 CuadroTexto"/>
          <p:cNvSpPr txBox="1"/>
          <p:nvPr/>
        </p:nvSpPr>
        <p:spPr>
          <a:xfrm>
            <a:off x="1187450" y="1476375"/>
            <a:ext cx="6697663" cy="1016000"/>
          </a:xfrm>
          <a:prstGeom prst="rect">
            <a:avLst/>
          </a:prstGeom>
          <a:ln/>
        </p:spPr>
        <p:style>
          <a:lnRef idx="1">
            <a:schemeClr val="accent5"/>
          </a:lnRef>
          <a:fillRef idx="2">
            <a:schemeClr val="accent5"/>
          </a:fillRef>
          <a:effectRef idx="1">
            <a:schemeClr val="accent5"/>
          </a:effectRef>
          <a:fontRef idx="minor">
            <a:schemeClr val="dk1"/>
          </a:fontRef>
        </p:style>
        <p:txBody>
          <a:bodyPr>
            <a:spAutoFit/>
          </a:bodyPr>
          <a:lstStyle/>
          <a:p>
            <a:pPr algn="ctr">
              <a:defRPr/>
            </a:pPr>
            <a:r>
              <a:rPr lang="es-ES_tradnl" sz="3200" i="1">
                <a:solidFill>
                  <a:schemeClr val="tx1"/>
                </a:solidFill>
                <a:cs typeface="Times New Roman" pitchFamily="18" charset="0"/>
              </a:rPr>
              <a:t>Automatic Identification System</a:t>
            </a:r>
            <a:endParaRPr lang="es-CL" sz="2800">
              <a:solidFill>
                <a:schemeClr val="tx1"/>
              </a:solidFill>
              <a:cs typeface="Arial" charset="0"/>
            </a:endParaRPr>
          </a:p>
          <a:p>
            <a:pPr algn="ctr">
              <a:defRPr/>
            </a:pPr>
            <a:r>
              <a:rPr lang="es-CL" sz="2800">
                <a:solidFill>
                  <a:schemeClr val="tx1"/>
                </a:solidFill>
                <a:cs typeface="Arial" charset="0"/>
              </a:rPr>
              <a:t>(AIS)</a:t>
            </a:r>
          </a:p>
        </p:txBody>
      </p:sp>
      <p:sp>
        <p:nvSpPr>
          <p:cNvPr id="13315" name="Rectangle 3"/>
          <p:cNvSpPr>
            <a:spLocks noChangeArrowheads="1"/>
          </p:cNvSpPr>
          <p:nvPr/>
        </p:nvSpPr>
        <p:spPr bwMode="auto">
          <a:xfrm>
            <a:off x="457200" y="2862263"/>
            <a:ext cx="8229600" cy="3230562"/>
          </a:xfrm>
          <a:prstGeom prst="rect">
            <a:avLst/>
          </a:prstGeom>
          <a:solidFill>
            <a:srgbClr val="FFCC66"/>
          </a:solidFill>
          <a:ln w="9525">
            <a:solidFill>
              <a:srgbClr val="FF0000"/>
            </a:solidFill>
            <a:miter lim="800000"/>
            <a:headEnd/>
            <a:tailEnd/>
          </a:ln>
        </p:spPr>
        <p:txBody>
          <a:bodyPr/>
          <a:lstStyle/>
          <a:p>
            <a:pPr algn="just">
              <a:lnSpc>
                <a:spcPct val="90000"/>
              </a:lnSpc>
              <a:spcBef>
                <a:spcPct val="20000"/>
              </a:spcBef>
              <a:buFont typeface="Arial" charset="0"/>
              <a:buNone/>
            </a:pPr>
            <a:r>
              <a:rPr lang="es-ES" sz="2800" u="sng">
                <a:solidFill>
                  <a:schemeClr val="tx1"/>
                </a:solidFill>
                <a:latin typeface="Calibri" pitchFamily="34" charset="0"/>
                <a:cs typeface="Times New Roman" pitchFamily="18" charset="0"/>
              </a:rPr>
              <a:t>El AIS, es</a:t>
            </a:r>
            <a:r>
              <a:rPr lang="es-ES_tradnl" sz="2800" b="0">
                <a:solidFill>
                  <a:schemeClr val="tx1"/>
                </a:solidFill>
                <a:latin typeface="Calibri" pitchFamily="34" charset="0"/>
                <a:cs typeface="Times New Roman" pitchFamily="18" charset="0"/>
              </a:rPr>
              <a:t>:</a:t>
            </a:r>
          </a:p>
          <a:p>
            <a:pPr marL="179388" lvl="1" algn="just">
              <a:lnSpc>
                <a:spcPct val="90000"/>
              </a:lnSpc>
              <a:spcBef>
                <a:spcPct val="20000"/>
              </a:spcBef>
              <a:buFont typeface="Wingdings" pitchFamily="2" charset="2"/>
              <a:buNone/>
            </a:pPr>
            <a:r>
              <a:rPr lang="es-ES_tradnl" sz="2800" b="0">
                <a:solidFill>
                  <a:schemeClr val="tx1"/>
                </a:solidFill>
                <a:latin typeface="Calibri" pitchFamily="34" charset="0"/>
                <a:cs typeface="Times New Roman" pitchFamily="18" charset="0"/>
              </a:rPr>
              <a:t>El Sistema de Identificación Automática (</a:t>
            </a:r>
            <a:r>
              <a:rPr lang="es-ES_tradnl" sz="2800" b="0" i="1">
                <a:solidFill>
                  <a:schemeClr val="tx1"/>
                </a:solidFill>
                <a:latin typeface="Calibri" pitchFamily="34" charset="0"/>
                <a:cs typeface="Times New Roman" pitchFamily="18" charset="0"/>
              </a:rPr>
              <a:t>Automatic Identification System </a:t>
            </a:r>
            <a:r>
              <a:rPr lang="es-ES_tradnl" sz="2800" b="0">
                <a:solidFill>
                  <a:schemeClr val="tx1"/>
                </a:solidFill>
                <a:latin typeface="Calibri" pitchFamily="34" charset="0"/>
                <a:cs typeface="Times New Roman" pitchFamily="18" charset="0"/>
              </a:rPr>
              <a:t>– AIS) es un transceptor de radio VHF instalado en buques, aeronaves y estaciones costeras, capaz de intercambiar información automáticamente, que hace posible monitorear y plotear buques desde otros buques y estaciones costeras, conocer su posición y evitar colisiones.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wipe(up)">
                                      <p:cBhvr>
                                        <p:cTn id="7" dur="500"/>
                                        <p:tgtEl>
                                          <p:spTgt spid="13315">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3315">
                                            <p:txEl>
                                              <p:pRg st="1" end="1"/>
                                            </p:txEl>
                                          </p:spTgt>
                                        </p:tgtEl>
                                        <p:attrNameLst>
                                          <p:attrName>style.visibility</p:attrName>
                                        </p:attrNameLst>
                                      </p:cBhvr>
                                      <p:to>
                                        <p:strVal val="visible"/>
                                      </p:to>
                                    </p:set>
                                    <p:animEffect transition="in" filter="wipe(up)">
                                      <p:cBhvr>
                                        <p:cTn id="10" dur="500"/>
                                        <p:tgtEl>
                                          <p:spTgt spid="133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9" name="Rectangle 3" descr="Papel seda azul"/>
          <p:cNvSpPr>
            <a:spLocks noGrp="1" noChangeArrowheads="1"/>
          </p:cNvSpPr>
          <p:nvPr>
            <p:ph type="body" idx="4294967295"/>
          </p:nvPr>
        </p:nvSpPr>
        <p:spPr>
          <a:xfrm>
            <a:off x="685800" y="1727200"/>
            <a:ext cx="7772400" cy="4581525"/>
          </a:xfrm>
          <a:blipFill dpi="0" rotWithShape="1">
            <a:blip r:embed="rId2"/>
            <a:srcRect/>
            <a:tile tx="0" ty="0" sx="100000" sy="100000" flip="none" algn="tl"/>
          </a:blipFill>
          <a:ln>
            <a:solidFill>
              <a:srgbClr val="FF0000"/>
            </a:solidFill>
          </a:ln>
        </p:spPr>
        <p:txBody>
          <a:bodyPr/>
          <a:lstStyle/>
          <a:p>
            <a:pPr marL="355600" indent="-355600" algn="just" eaLnBrk="1" hangingPunct="1">
              <a:lnSpc>
                <a:spcPct val="90000"/>
              </a:lnSpc>
              <a:buFont typeface="Wingdings" pitchFamily="2" charset="2"/>
              <a:buChar char="§"/>
            </a:pPr>
            <a:r>
              <a:rPr lang="es-ES" sz="2400" smtClean="0"/>
              <a:t>El sistema calcula en forma rápida y automática el punto de máxima aproximación (PMA) y el tiempo previsto para llegar al punto de máxima aproximación (TPMA) a partir de la información sobre la situación recibida de los buques que constituyen los blancos.</a:t>
            </a:r>
          </a:p>
          <a:p>
            <a:pPr marL="355600" indent="-355600" algn="just" eaLnBrk="1" hangingPunct="1">
              <a:lnSpc>
                <a:spcPct val="90000"/>
              </a:lnSpc>
              <a:buFont typeface="Wingdings" pitchFamily="2" charset="2"/>
              <a:buChar char="§"/>
            </a:pPr>
            <a:r>
              <a:rPr lang="es-ES" sz="2400" smtClean="0">
                <a:solidFill>
                  <a:srgbClr val="000000"/>
                </a:solidFill>
                <a:ea typeface="Times New Roman" pitchFamily="18" charset="0"/>
                <a:cs typeface="Arial" charset="0"/>
              </a:rPr>
              <a:t>El AIS es capaz de detectar buques detrás de recodos o islas dentro del alcance de VHF si las masas de tierra no son muy elevadas, aproximadamente entre 20 a 30 millas náuticas, dependiendo de la altura de la antena.</a:t>
            </a:r>
            <a:r>
              <a:rPr lang="es-ES" sz="2400" smtClean="0">
                <a:cs typeface="Times New Roman" pitchFamily="18" charset="0"/>
              </a:rPr>
              <a:t> </a:t>
            </a:r>
          </a:p>
          <a:p>
            <a:pPr marL="355600" indent="-355600" algn="just" eaLnBrk="1" hangingPunct="1">
              <a:lnSpc>
                <a:spcPct val="90000"/>
              </a:lnSpc>
              <a:buFont typeface="Wingdings" pitchFamily="2" charset="2"/>
              <a:buChar char="§"/>
            </a:pPr>
            <a:r>
              <a:rPr lang="es-CL" sz="2400" smtClean="0">
                <a:cs typeface="Times New Roman" pitchFamily="18" charset="0"/>
              </a:rPr>
              <a:t>El empleo conjunto del radar y el AIS, permite obtener una identificación positiva entre buques a gran distancia. De otra forma, no se puede lograr sin intercambiar mensajes de voz en canales de frecuencia VHF.</a:t>
            </a:r>
            <a:endParaRPr lang="es-ES_tradnl" sz="2400" smtClean="0">
              <a:cs typeface="Times New Roman" pitchFamily="18" charset="0"/>
            </a:endParaRPr>
          </a:p>
        </p:txBody>
      </p:sp>
      <p:sp>
        <p:nvSpPr>
          <p:cNvPr id="45060" name="Rectangle 2"/>
          <p:cNvSpPr>
            <a:spLocks noGrp="1" noChangeArrowheads="1"/>
          </p:cNvSpPr>
          <p:nvPr>
            <p:ph type="title" idx="4294967295"/>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smtClean="0">
                <a:solidFill>
                  <a:srgbClr val="000000"/>
                </a:solidFill>
              </a:rPr>
              <a:t>FUNCIONAMIENTO</a:t>
            </a:r>
            <a:endParaRPr lang="es-ES" sz="4000" b="1" smtClean="0">
              <a:solidFill>
                <a:srgbClr val="000000"/>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wipe(up)">
                                      <p:cBhvr>
                                        <p:cTn id="7" dur="500"/>
                                        <p:tgtEl>
                                          <p:spTgt spid="552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wipe(up)">
                                      <p:cBhvr>
                                        <p:cTn id="12" dur="500"/>
                                        <p:tgtEl>
                                          <p:spTgt spid="552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wipe(up)">
                                      <p:cBhvr>
                                        <p:cTn id="17"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3" descr="Papel seda azul"/>
          <p:cNvSpPr>
            <a:spLocks noGrp="1" noChangeArrowheads="1"/>
          </p:cNvSpPr>
          <p:nvPr>
            <p:ph type="body" idx="4294967295"/>
          </p:nvPr>
        </p:nvSpPr>
        <p:spPr>
          <a:xfrm>
            <a:off x="685800" y="1700213"/>
            <a:ext cx="7772400" cy="4968875"/>
          </a:xfrm>
          <a:blipFill dpi="0" rotWithShape="1">
            <a:blip r:embed="rId2"/>
            <a:srcRect/>
            <a:tile tx="0" ty="0" sx="100000" sy="100000" flip="none" algn="tl"/>
          </a:blipFill>
          <a:ln>
            <a:solidFill>
              <a:srgbClr val="FF0000"/>
            </a:solidFill>
          </a:ln>
        </p:spPr>
        <p:txBody>
          <a:bodyPr/>
          <a:lstStyle/>
          <a:p>
            <a:pPr marL="609600" indent="-609600" algn="just">
              <a:lnSpc>
                <a:spcPct val="80000"/>
              </a:lnSpc>
              <a:buFont typeface="Calibri" pitchFamily="34" charset="0"/>
              <a:buChar char="−"/>
            </a:pPr>
            <a:r>
              <a:rPr lang="es-ES" sz="2400" smtClean="0"/>
              <a:t>MMSI (Número de identidad del servicio móvil marítimo).</a:t>
            </a:r>
          </a:p>
          <a:p>
            <a:pPr marL="609600" indent="-609600" algn="just">
              <a:lnSpc>
                <a:spcPct val="80000"/>
              </a:lnSpc>
              <a:buFont typeface="Calibri" pitchFamily="34" charset="0"/>
              <a:buChar char="−"/>
            </a:pPr>
            <a:r>
              <a:rPr lang="es-ES" sz="2400" smtClean="0"/>
              <a:t>Nombre y distintivo de llamada.</a:t>
            </a:r>
          </a:p>
          <a:p>
            <a:pPr marL="609600" indent="-609600" algn="just">
              <a:lnSpc>
                <a:spcPct val="80000"/>
              </a:lnSpc>
              <a:buFont typeface="Calibri" pitchFamily="34" charset="0"/>
              <a:buChar char="−"/>
            </a:pPr>
            <a:r>
              <a:rPr lang="es-ES" sz="2400" smtClean="0"/>
              <a:t>Número IMO.</a:t>
            </a:r>
          </a:p>
          <a:p>
            <a:pPr marL="609600" indent="-609600" algn="just">
              <a:lnSpc>
                <a:spcPct val="80000"/>
              </a:lnSpc>
              <a:buFont typeface="Calibri" pitchFamily="34" charset="0"/>
              <a:buChar char="−"/>
            </a:pPr>
            <a:r>
              <a:rPr lang="es-ES" sz="2400" smtClean="0"/>
              <a:t>Características del buque.</a:t>
            </a:r>
          </a:p>
          <a:p>
            <a:pPr marL="609600" indent="-609600" algn="just">
              <a:lnSpc>
                <a:spcPct val="80000"/>
              </a:lnSpc>
              <a:buFont typeface="Calibri" pitchFamily="34" charset="0"/>
              <a:buChar char="−"/>
            </a:pPr>
            <a:r>
              <a:rPr lang="es-ES" sz="2400" smtClean="0"/>
              <a:t>Situación del buque con indicación de su precisión y estado de integridad.</a:t>
            </a:r>
          </a:p>
          <a:p>
            <a:pPr marL="609600" indent="-609600" algn="just">
              <a:lnSpc>
                <a:spcPct val="80000"/>
              </a:lnSpc>
              <a:buFont typeface="Calibri" pitchFamily="34" charset="0"/>
              <a:buChar char="−"/>
            </a:pPr>
            <a:r>
              <a:rPr lang="es-ES" sz="2400" smtClean="0"/>
              <a:t>Hora de situación en UTC.</a:t>
            </a:r>
          </a:p>
          <a:p>
            <a:pPr marL="609600" indent="-609600" algn="just">
              <a:lnSpc>
                <a:spcPct val="80000"/>
              </a:lnSpc>
              <a:buFont typeface="Calibri" pitchFamily="34" charset="0"/>
              <a:buChar char="−"/>
            </a:pPr>
            <a:r>
              <a:rPr lang="es-ES" sz="2400" smtClean="0"/>
              <a:t>Rumbo del buque con respecto al fondo (COG).</a:t>
            </a:r>
          </a:p>
          <a:p>
            <a:pPr marL="609600" indent="-609600" algn="just">
              <a:lnSpc>
                <a:spcPct val="80000"/>
              </a:lnSpc>
              <a:buFont typeface="Calibri" pitchFamily="34" charset="0"/>
              <a:buChar char="−"/>
            </a:pPr>
            <a:r>
              <a:rPr lang="es-ES" sz="2400" smtClean="0"/>
              <a:t>Velocidad del buque con respecto al fondo (SOG).</a:t>
            </a:r>
          </a:p>
          <a:p>
            <a:pPr marL="609600" indent="-609600" algn="just">
              <a:lnSpc>
                <a:spcPct val="80000"/>
              </a:lnSpc>
              <a:buFont typeface="Calibri" pitchFamily="34" charset="0"/>
              <a:buChar char="−"/>
            </a:pPr>
            <a:r>
              <a:rPr lang="es-ES" sz="2400" smtClean="0"/>
              <a:t>Rumbo o proa del buque (Heading).</a:t>
            </a:r>
          </a:p>
          <a:p>
            <a:pPr marL="609600" indent="-609600" algn="just">
              <a:lnSpc>
                <a:spcPct val="80000"/>
              </a:lnSpc>
              <a:buFont typeface="Calibri" pitchFamily="34" charset="0"/>
              <a:buChar char="−"/>
            </a:pPr>
            <a:r>
              <a:rPr lang="es-ES" sz="2400" smtClean="0"/>
              <a:t>Condición o estado de la navegación del buque.</a:t>
            </a:r>
          </a:p>
          <a:p>
            <a:pPr marL="609600" indent="-609600" algn="just">
              <a:lnSpc>
                <a:spcPct val="80000"/>
              </a:lnSpc>
              <a:buFont typeface="Calibri" pitchFamily="34" charset="0"/>
              <a:buChar char="−"/>
            </a:pPr>
            <a:r>
              <a:rPr lang="es-ES" sz="2400" smtClean="0"/>
              <a:t>Destino y hora estimada de llegada (ETA)</a:t>
            </a:r>
          </a:p>
          <a:p>
            <a:pPr marL="609600" indent="-609600" algn="just">
              <a:lnSpc>
                <a:spcPct val="80000"/>
              </a:lnSpc>
              <a:buFont typeface="Calibri" pitchFamily="34" charset="0"/>
              <a:buChar char="−"/>
            </a:pPr>
            <a:r>
              <a:rPr lang="es-ES" sz="2400" smtClean="0"/>
              <a:t>Carga potencialmente peligrosa (tipo). </a:t>
            </a:r>
            <a:endParaRPr lang="es-ES_tradnl" sz="2400" smtClean="0"/>
          </a:p>
        </p:txBody>
      </p:sp>
      <p:sp>
        <p:nvSpPr>
          <p:cNvPr id="45060" name="Rectangle 2"/>
          <p:cNvSpPr>
            <a:spLocks noGrp="1" noChangeArrowheads="1"/>
          </p:cNvSpPr>
          <p:nvPr>
            <p:ph type="title" idx="4294967295"/>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smtClean="0">
                <a:solidFill>
                  <a:srgbClr val="000000"/>
                </a:solidFill>
              </a:rPr>
              <a:t>PRINCIPALES INFORMACIONES</a:t>
            </a:r>
            <a:endParaRPr lang="es-ES" sz="4000" b="1" smtClean="0">
              <a:solidFill>
                <a:srgbClr val="000000"/>
              </a:solidFill>
            </a:endParaRPr>
          </a:p>
        </p:txBody>
      </p:sp>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3314" name="Imagen 1"/>
          <p:cNvPicPr>
            <a:picLocks noChangeAspect="1" noChangeArrowheads="1"/>
          </p:cNvPicPr>
          <p:nvPr/>
        </p:nvPicPr>
        <p:blipFill>
          <a:blip r:embed="rId2"/>
          <a:srcRect l="28796" t="17999" r="5499" b="19357"/>
          <a:stretch>
            <a:fillRect/>
          </a:stretch>
        </p:blipFill>
        <p:spPr bwMode="auto">
          <a:xfrm>
            <a:off x="142875" y="706438"/>
            <a:ext cx="8893175" cy="5386387"/>
          </a:xfrm>
          <a:prstGeom prst="rect">
            <a:avLst/>
          </a:prstGeom>
          <a:noFill/>
          <a:ln w="28575">
            <a:solidFill>
              <a:srgbClr val="FF0000"/>
            </a:solidFill>
            <a:miter lim="800000"/>
            <a:headEnd/>
            <a:tailEnd/>
          </a:ln>
        </p:spPr>
      </p:pic>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949300" y="328592"/>
            <a:ext cx="7215239" cy="954107"/>
          </a:xfrm>
          <a:prstGeom prst="rect">
            <a:avLst/>
          </a:prstGeom>
          <a:gradFill rotWithShape="1">
            <a:gsLst>
              <a:gs pos="0">
                <a:srgbClr val="009DD9">
                  <a:shade val="15000"/>
                  <a:satMod val="180000"/>
                </a:srgbClr>
              </a:gs>
              <a:gs pos="50000">
                <a:srgbClr val="009DD9">
                  <a:shade val="45000"/>
                  <a:satMod val="170000"/>
                </a:srgbClr>
              </a:gs>
              <a:gs pos="70000">
                <a:srgbClr val="009DD9">
                  <a:tint val="99000"/>
                  <a:shade val="65000"/>
                  <a:satMod val="155000"/>
                </a:srgbClr>
              </a:gs>
              <a:gs pos="100000">
                <a:srgbClr val="009DD9">
                  <a:tint val="95500"/>
                  <a:shade val="100000"/>
                  <a:satMod val="155000"/>
                </a:srgbClr>
              </a:gs>
            </a:gsLst>
            <a:lin ang="16200000" scaled="0"/>
          </a:gradFill>
          <a:ln w="28575">
            <a:solidFill>
              <a:srgbClr val="C00000"/>
            </a:solid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009DD9">
                <a:satMod val="300000"/>
              </a:srgbClr>
            </a:contourClr>
          </a:sp3d>
        </p:spPr>
        <p:txBody>
          <a:bodyPr>
            <a:spAutoFit/>
          </a:bodyPr>
          <a:lstStyle/>
          <a:p>
            <a:pPr algn="ctr">
              <a:defRPr/>
            </a:pPr>
            <a:r>
              <a:rPr lang="es-CL" sz="2800" b="0">
                <a:solidFill>
                  <a:srgbClr val="FFFF00"/>
                </a:solidFill>
                <a:effectLst>
                  <a:outerShdw blurRad="38100" dist="38100" dir="2700000" algn="tl">
                    <a:srgbClr val="C0C0C0"/>
                  </a:outerShdw>
                </a:effectLst>
                <a:latin typeface="Calibri" pitchFamily="34" charset="0"/>
              </a:rPr>
              <a:t>U.T. N° 5 “INSTRUMENTAL DE NAVEGACIÓN”</a:t>
            </a:r>
          </a:p>
          <a:p>
            <a:pPr algn="ctr">
              <a:defRPr/>
            </a:pPr>
            <a:r>
              <a:rPr lang="es-CL" sz="2800" b="0">
                <a:solidFill>
                  <a:srgbClr val="FFFF00"/>
                </a:solidFill>
                <a:effectLst>
                  <a:outerShdw blurRad="38100" dist="38100" dir="2700000" algn="tl">
                    <a:srgbClr val="C0C0C0"/>
                  </a:outerShdw>
                </a:effectLst>
                <a:latin typeface="Calibri" pitchFamily="34" charset="0"/>
              </a:rPr>
              <a:t>(PARTE N° 5)</a:t>
            </a:r>
          </a:p>
        </p:txBody>
      </p:sp>
      <p:sp>
        <p:nvSpPr>
          <p:cNvPr id="8" name="7 CuadroTexto"/>
          <p:cNvSpPr txBox="1"/>
          <p:nvPr/>
        </p:nvSpPr>
        <p:spPr>
          <a:xfrm>
            <a:off x="1187450" y="1638300"/>
            <a:ext cx="6697663" cy="831850"/>
          </a:xfrm>
          <a:prstGeom prst="rect">
            <a:avLst/>
          </a:prstGeom>
          <a:ln/>
        </p:spPr>
        <p:style>
          <a:lnRef idx="1">
            <a:schemeClr val="accent5"/>
          </a:lnRef>
          <a:fillRef idx="2">
            <a:schemeClr val="accent5"/>
          </a:fillRef>
          <a:effectRef idx="1">
            <a:schemeClr val="accent5"/>
          </a:effectRef>
          <a:fontRef idx="minor">
            <a:schemeClr val="dk1"/>
          </a:fontRef>
        </p:style>
        <p:txBody>
          <a:bodyPr>
            <a:spAutoFit/>
          </a:bodyPr>
          <a:lstStyle/>
          <a:p>
            <a:pPr algn="ctr">
              <a:defRPr/>
            </a:pPr>
            <a:r>
              <a:rPr lang="es-ES" sz="2400">
                <a:solidFill>
                  <a:srgbClr val="000000"/>
                </a:solidFill>
                <a:latin typeface="Arial" charset="0"/>
                <a:cs typeface="Arial" charset="0"/>
              </a:rPr>
              <a:t>EL AIS COMO AYUDA A LA NAVEGACIÓN</a:t>
            </a:r>
          </a:p>
          <a:p>
            <a:pPr algn="ctr">
              <a:defRPr/>
            </a:pPr>
            <a:r>
              <a:rPr lang="es-ES" sz="2400">
                <a:solidFill>
                  <a:srgbClr val="000000"/>
                </a:solidFill>
                <a:latin typeface="Arial" charset="0"/>
                <a:cs typeface="Arial" charset="0"/>
              </a:rPr>
              <a:t> (AIS-AtoN) </a:t>
            </a:r>
            <a:endParaRPr lang="es-CL" sz="2400">
              <a:solidFill>
                <a:schemeClr val="tx1"/>
              </a:solidFill>
              <a:cs typeface="Arial" charset="0"/>
            </a:endParaRPr>
          </a:p>
        </p:txBody>
      </p:sp>
      <p:sp>
        <p:nvSpPr>
          <p:cNvPr id="13315" name="Rectangle 3"/>
          <p:cNvSpPr>
            <a:spLocks noChangeArrowheads="1"/>
          </p:cNvSpPr>
          <p:nvPr/>
        </p:nvSpPr>
        <p:spPr bwMode="auto">
          <a:xfrm>
            <a:off x="457200" y="2935288"/>
            <a:ext cx="8229600" cy="2725737"/>
          </a:xfrm>
          <a:prstGeom prst="rect">
            <a:avLst/>
          </a:prstGeom>
          <a:solidFill>
            <a:srgbClr val="FFCC66"/>
          </a:solidFill>
          <a:ln w="9525">
            <a:solidFill>
              <a:srgbClr val="FF0000"/>
            </a:solidFill>
            <a:miter lim="800000"/>
            <a:headEnd/>
            <a:tailEnd/>
          </a:ln>
        </p:spPr>
        <p:txBody>
          <a:bodyPr/>
          <a:lstStyle/>
          <a:p>
            <a:pPr marL="179388" lvl="1" algn="just">
              <a:lnSpc>
                <a:spcPct val="90000"/>
              </a:lnSpc>
              <a:spcBef>
                <a:spcPct val="20000"/>
              </a:spcBef>
              <a:buFont typeface="Wingdings" pitchFamily="2" charset="2"/>
              <a:buNone/>
            </a:pPr>
            <a:r>
              <a:rPr lang="es-ES" sz="3200" b="0">
                <a:solidFill>
                  <a:schemeClr val="tx1"/>
                </a:solidFill>
                <a:latin typeface="Calibri" pitchFamily="34" charset="0"/>
              </a:rPr>
              <a:t>AIS – AtoN Sintético o físico: Instalados sobre una ayuda a la navegación (Boya, baliza, faro), transmite la identificación, posición, características del lugar, y cualquier información que contribuya a la seguridad de la navegación.</a:t>
            </a:r>
            <a:endParaRPr lang="es-ES_tradnl" sz="3200" b="0">
              <a:solidFill>
                <a:schemeClr val="tx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wipe(up)">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60" name="Rectangle 2"/>
          <p:cNvSpPr>
            <a:spLocks noGrp="1" noChangeArrowheads="1"/>
          </p:cNvSpPr>
          <p:nvPr>
            <p:ph type="title" idx="4294967295"/>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smtClean="0">
                <a:solidFill>
                  <a:srgbClr val="000000"/>
                </a:solidFill>
              </a:rPr>
              <a:t>AIS (AID to N) VIRTUAL</a:t>
            </a:r>
            <a:endParaRPr lang="es-ES" sz="4000" b="1" smtClean="0">
              <a:solidFill>
                <a:srgbClr val="000000"/>
              </a:solidFill>
            </a:endParaRPr>
          </a:p>
        </p:txBody>
      </p:sp>
      <p:sp>
        <p:nvSpPr>
          <p:cNvPr id="15363" name="Rectangle 7" descr="Papel seda azul"/>
          <p:cNvSpPr>
            <a:spLocks noChangeArrowheads="1"/>
          </p:cNvSpPr>
          <p:nvPr/>
        </p:nvSpPr>
        <p:spPr bwMode="auto">
          <a:xfrm>
            <a:off x="611188" y="1398588"/>
            <a:ext cx="7920037" cy="5232400"/>
          </a:xfrm>
          <a:prstGeom prst="rect">
            <a:avLst/>
          </a:prstGeom>
          <a:blipFill dpi="0" rotWithShape="1">
            <a:blip r:embed="rId2"/>
            <a:srcRect/>
            <a:tile tx="0" ty="0" sx="100000" sy="100000" flip="none" algn="tl"/>
          </a:blipFill>
          <a:ln w="28575">
            <a:solidFill>
              <a:srgbClr val="FF0000"/>
            </a:solidFill>
            <a:miter lim="800000"/>
            <a:headEnd/>
            <a:tailEnd/>
          </a:ln>
        </p:spPr>
        <p:txBody>
          <a:bodyPr anchor="ctr">
            <a:spAutoFit/>
          </a:bodyPr>
          <a:lstStyle/>
          <a:p>
            <a:pPr marL="533400" indent="-533400" algn="just">
              <a:buFont typeface="Wingdings" pitchFamily="2" charset="2"/>
              <a:buChar char=""/>
              <a:tabLst>
                <a:tab pos="457200" algn="l"/>
              </a:tabLst>
            </a:pPr>
            <a:r>
              <a:rPr lang="es-ES" sz="2400" b="0">
                <a:latin typeface="Calibri" pitchFamily="34" charset="0"/>
                <a:cs typeface="Times New Roman" pitchFamily="18" charset="0"/>
              </a:rPr>
              <a:t>Se usan principalmente donde una ayuda a la navegación física (Boya, Baliza) no puede ser instalada. </a:t>
            </a:r>
            <a:endParaRPr lang="es-ES" sz="2400" b="0">
              <a:latin typeface="Calibri" pitchFamily="34" charset="0"/>
            </a:endParaRPr>
          </a:p>
          <a:p>
            <a:pPr marL="533400" indent="-533400" algn="just" eaLnBrk="0" hangingPunct="0">
              <a:buFont typeface="Wingdings" pitchFamily="2" charset="2"/>
              <a:buChar char=""/>
              <a:tabLst>
                <a:tab pos="457200" algn="l"/>
              </a:tabLst>
            </a:pPr>
            <a:r>
              <a:rPr lang="es-ES" sz="2400" b="0">
                <a:latin typeface="Calibri" pitchFamily="34" charset="0"/>
                <a:cs typeface="Times New Roman" pitchFamily="18" charset="0"/>
              </a:rPr>
              <a:t>Podrán establecerse ayudas a la navegación virtuales para marcar áreas donde las condiciones de navegación (por ejemplo; límites de canal, claros verticales, hielo, niveles de agua) cambian con frecuencia.</a:t>
            </a:r>
            <a:endParaRPr lang="es-ES" sz="2400" b="0">
              <a:latin typeface="Calibri" pitchFamily="34" charset="0"/>
            </a:endParaRPr>
          </a:p>
          <a:p>
            <a:pPr marL="533400" indent="-533400" algn="just" eaLnBrk="0" hangingPunct="0">
              <a:buFont typeface="Wingdings" pitchFamily="2" charset="2"/>
              <a:buChar char=""/>
              <a:tabLst>
                <a:tab pos="457200" algn="l"/>
              </a:tabLst>
            </a:pPr>
            <a:r>
              <a:rPr lang="es-ES" sz="2400" b="0">
                <a:latin typeface="Calibri" pitchFamily="34" charset="0"/>
                <a:cs typeface="Times New Roman" pitchFamily="18" charset="0"/>
              </a:rPr>
              <a:t>Se transmite desde una estación AIS, apareciendo un símbolo digital en el sistema de navegación en una ubicación específica, aunque no haya ningún AtoN físico. </a:t>
            </a:r>
            <a:endParaRPr lang="es-ES" sz="2400" b="0">
              <a:latin typeface="Calibri" pitchFamily="34" charset="0"/>
            </a:endParaRPr>
          </a:p>
          <a:p>
            <a:pPr marL="533400" indent="-533400" algn="just" eaLnBrk="0" hangingPunct="0">
              <a:buFont typeface="Wingdings" pitchFamily="2" charset="2"/>
              <a:buChar char=""/>
              <a:tabLst>
                <a:tab pos="457200" algn="l"/>
              </a:tabLst>
            </a:pPr>
            <a:r>
              <a:rPr lang="es-ES" sz="2400" b="0">
                <a:latin typeface="Calibri" pitchFamily="34" charset="0"/>
                <a:cs typeface="Times New Roman" pitchFamily="18" charset="0"/>
              </a:rPr>
              <a:t>Son especialmente útiles en situaciones críticas en tiempo y para marcar o delinear áreas dinámicas donde las condiciones de navegación cambian con frecuencia, o en aplicaciones donde el uso de ayudas físicas no es práctico ni posible.</a:t>
            </a:r>
            <a:r>
              <a:rPr lang="es-ES" sz="2400" b="0">
                <a:latin typeface="Calibri" pitchFamily="34" charset="0"/>
              </a:rPr>
              <a:t> </a:t>
            </a:r>
          </a:p>
        </p:txBody>
      </p:sp>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386" name="Imagen 3"/>
          <p:cNvPicPr>
            <a:picLocks noChangeAspect="1" noChangeArrowheads="1"/>
          </p:cNvPicPr>
          <p:nvPr/>
        </p:nvPicPr>
        <p:blipFill>
          <a:blip r:embed="rId2"/>
          <a:srcRect/>
          <a:stretch>
            <a:fillRect/>
          </a:stretch>
        </p:blipFill>
        <p:spPr bwMode="auto">
          <a:xfrm>
            <a:off x="0" y="839788"/>
            <a:ext cx="9144000" cy="5973762"/>
          </a:xfrm>
          <a:prstGeom prst="rect">
            <a:avLst/>
          </a:prstGeom>
          <a:noFill/>
          <a:ln w="9525">
            <a:solidFill>
              <a:srgbClr val="FF0000"/>
            </a:solidFill>
            <a:miter lim="800000"/>
            <a:headEnd/>
            <a:tailEnd/>
          </a:ln>
        </p:spPr>
      </p:pic>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949300" y="328592"/>
            <a:ext cx="7215239" cy="954107"/>
          </a:xfrm>
          <a:prstGeom prst="rect">
            <a:avLst/>
          </a:prstGeom>
          <a:gradFill rotWithShape="1">
            <a:gsLst>
              <a:gs pos="0">
                <a:srgbClr val="009DD9">
                  <a:shade val="15000"/>
                  <a:satMod val="180000"/>
                </a:srgbClr>
              </a:gs>
              <a:gs pos="50000">
                <a:srgbClr val="009DD9">
                  <a:shade val="45000"/>
                  <a:satMod val="170000"/>
                </a:srgbClr>
              </a:gs>
              <a:gs pos="70000">
                <a:srgbClr val="009DD9">
                  <a:tint val="99000"/>
                  <a:shade val="65000"/>
                  <a:satMod val="155000"/>
                </a:srgbClr>
              </a:gs>
              <a:gs pos="100000">
                <a:srgbClr val="009DD9">
                  <a:tint val="95500"/>
                  <a:shade val="100000"/>
                  <a:satMod val="155000"/>
                </a:srgbClr>
              </a:gs>
            </a:gsLst>
            <a:lin ang="16200000" scaled="0"/>
          </a:gradFill>
          <a:ln w="28575">
            <a:solidFill>
              <a:srgbClr val="C00000"/>
            </a:solid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009DD9">
                <a:satMod val="300000"/>
              </a:srgbClr>
            </a:contourClr>
          </a:sp3d>
        </p:spPr>
        <p:txBody>
          <a:bodyPr>
            <a:spAutoFit/>
          </a:bodyPr>
          <a:lstStyle/>
          <a:p>
            <a:pPr algn="ctr">
              <a:defRPr/>
            </a:pPr>
            <a:r>
              <a:rPr lang="es-CL" sz="2800" b="0">
                <a:solidFill>
                  <a:srgbClr val="FFFF00"/>
                </a:solidFill>
                <a:effectLst>
                  <a:outerShdw blurRad="38100" dist="38100" dir="2700000" algn="tl">
                    <a:srgbClr val="C0C0C0"/>
                  </a:outerShdw>
                </a:effectLst>
                <a:latin typeface="Calibri" pitchFamily="34" charset="0"/>
              </a:rPr>
              <a:t>U.T. N° 5 “INSTRUMENTAL DE NAVEGACIÓN”</a:t>
            </a:r>
          </a:p>
          <a:p>
            <a:pPr algn="ctr">
              <a:defRPr/>
            </a:pPr>
            <a:r>
              <a:rPr lang="es-CL" sz="2800" b="0">
                <a:solidFill>
                  <a:srgbClr val="FFFF00"/>
                </a:solidFill>
                <a:effectLst>
                  <a:outerShdw blurRad="38100" dist="38100" dir="2700000" algn="tl">
                    <a:srgbClr val="C0C0C0"/>
                  </a:outerShdw>
                </a:effectLst>
                <a:latin typeface="Calibri" pitchFamily="34" charset="0"/>
              </a:rPr>
              <a:t>(PARTE N° 5)</a:t>
            </a:r>
          </a:p>
        </p:txBody>
      </p:sp>
      <p:sp>
        <p:nvSpPr>
          <p:cNvPr id="8" name="7 CuadroTexto"/>
          <p:cNvSpPr txBox="1"/>
          <p:nvPr/>
        </p:nvSpPr>
        <p:spPr>
          <a:xfrm>
            <a:off x="1979613" y="1484313"/>
            <a:ext cx="5256212" cy="466725"/>
          </a:xfrm>
          <a:prstGeom prst="rect">
            <a:avLst/>
          </a:prstGeom>
          <a:ln/>
        </p:spPr>
        <p:style>
          <a:lnRef idx="1">
            <a:schemeClr val="accent5"/>
          </a:lnRef>
          <a:fillRef idx="2">
            <a:schemeClr val="accent5"/>
          </a:fillRef>
          <a:effectRef idx="1">
            <a:schemeClr val="accent5"/>
          </a:effectRef>
          <a:fontRef idx="minor">
            <a:schemeClr val="dk1"/>
          </a:fontRef>
        </p:style>
        <p:txBody>
          <a:bodyPr>
            <a:spAutoFit/>
          </a:bodyPr>
          <a:lstStyle/>
          <a:p>
            <a:pPr marL="342900" indent="-342900" algn="ctr">
              <a:defRPr/>
            </a:pPr>
            <a:r>
              <a:rPr lang="es-ES" sz="2400" u="sng">
                <a:solidFill>
                  <a:srgbClr val="000000"/>
                </a:solidFill>
                <a:latin typeface="Arial" charset="0"/>
                <a:cs typeface="Arial" charset="0"/>
              </a:rPr>
              <a:t>RACON ( RADAR AND BEACON)</a:t>
            </a:r>
            <a:endParaRPr lang="es-CL" sz="2400">
              <a:solidFill>
                <a:srgbClr val="000000"/>
              </a:solidFill>
              <a:latin typeface="Arial" charset="0"/>
              <a:cs typeface="Arial" charset="0"/>
            </a:endParaRPr>
          </a:p>
        </p:txBody>
      </p:sp>
      <p:sp>
        <p:nvSpPr>
          <p:cNvPr id="13315" name="Rectangle 3"/>
          <p:cNvSpPr>
            <a:spLocks noChangeArrowheads="1"/>
          </p:cNvSpPr>
          <p:nvPr/>
        </p:nvSpPr>
        <p:spPr bwMode="auto">
          <a:xfrm>
            <a:off x="457200" y="2133600"/>
            <a:ext cx="8229600" cy="2808288"/>
          </a:xfrm>
          <a:prstGeom prst="rect">
            <a:avLst/>
          </a:prstGeom>
          <a:solidFill>
            <a:srgbClr val="FFCC66"/>
          </a:solidFill>
          <a:ln w="9525">
            <a:solidFill>
              <a:srgbClr val="FF0000"/>
            </a:solidFill>
            <a:miter lim="800000"/>
            <a:headEnd/>
            <a:tailEnd/>
          </a:ln>
        </p:spPr>
        <p:txBody>
          <a:bodyPr/>
          <a:lstStyle/>
          <a:p>
            <a:pPr marL="179388" lvl="1" algn="just">
              <a:lnSpc>
                <a:spcPct val="90000"/>
              </a:lnSpc>
              <a:spcBef>
                <a:spcPct val="20000"/>
              </a:spcBef>
              <a:buFont typeface="Wingdings" pitchFamily="2" charset="2"/>
              <a:buNone/>
            </a:pPr>
            <a:r>
              <a:rPr lang="es-ES" sz="2800" b="0">
                <a:solidFill>
                  <a:schemeClr val="tx1"/>
                </a:solidFill>
                <a:latin typeface="Calibri" pitchFamily="34" charset="0"/>
              </a:rPr>
              <a:t>El RACON es un respondedor de radar el que emite una señal característica cuando es barrido por el radar de un buque. La señal que emite es en la misma frecuencia que la del radar marino y se superpone automáticamente en la pantalla de radar del buque. Se utiliza para mejorar la detección de ciertos objetos, como </a:t>
            </a:r>
            <a:r>
              <a:rPr lang="es-ES" sz="2800">
                <a:solidFill>
                  <a:schemeClr val="tx1"/>
                </a:solidFill>
                <a:latin typeface="Calibri" pitchFamily="34" charset="0"/>
              </a:rPr>
              <a:t>balizas o faros.</a:t>
            </a:r>
            <a:endParaRPr lang="es-ES_tradnl" sz="2800">
              <a:solidFill>
                <a:schemeClr val="tx1"/>
              </a:solidFill>
              <a:latin typeface="Calibri" pitchFamily="34" charset="0"/>
            </a:endParaRPr>
          </a:p>
        </p:txBody>
      </p:sp>
      <p:sp>
        <p:nvSpPr>
          <p:cNvPr id="2" name="Rectangle 3"/>
          <p:cNvSpPr>
            <a:spLocks noChangeArrowheads="1"/>
          </p:cNvSpPr>
          <p:nvPr/>
        </p:nvSpPr>
        <p:spPr bwMode="auto">
          <a:xfrm>
            <a:off x="468313" y="5013325"/>
            <a:ext cx="8229600" cy="1655763"/>
          </a:xfrm>
          <a:prstGeom prst="rect">
            <a:avLst/>
          </a:prstGeom>
          <a:solidFill>
            <a:srgbClr val="FFCC66"/>
          </a:solidFill>
          <a:ln w="9525">
            <a:solidFill>
              <a:srgbClr val="FF0000"/>
            </a:solidFill>
            <a:miter lim="800000"/>
            <a:headEnd/>
            <a:tailEnd/>
          </a:ln>
        </p:spPr>
        <p:txBody>
          <a:bodyPr/>
          <a:lstStyle/>
          <a:p>
            <a:pPr marL="179388" lvl="1" algn="just">
              <a:lnSpc>
                <a:spcPct val="90000"/>
              </a:lnSpc>
              <a:spcBef>
                <a:spcPct val="20000"/>
              </a:spcBef>
              <a:buFont typeface="Wingdings" pitchFamily="2" charset="2"/>
              <a:buNone/>
            </a:pPr>
            <a:r>
              <a:rPr lang="es-ES" sz="2800" b="0">
                <a:solidFill>
                  <a:schemeClr val="tx1"/>
                </a:solidFill>
                <a:latin typeface="Calibri" pitchFamily="34" charset="0"/>
              </a:rPr>
              <a:t>La señal del RACON aparece en la pantalla del radar como una línea radial o como una señal del código Morse, originada en un punto más allá de la posición del transpondedor.</a:t>
            </a:r>
            <a:endParaRPr lang="es-ES_tradnl" sz="2800" b="0">
              <a:solidFill>
                <a:schemeClr val="tx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wipe(up)">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up)">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P spid="2"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2411413" y="2492375"/>
            <a:ext cx="1152525" cy="936625"/>
          </a:xfrm>
          <a:prstGeom prst="rect">
            <a:avLst/>
          </a:prstGeom>
          <a:solidFill>
            <a:schemeClr val="bg1"/>
          </a:solidFill>
          <a:ln w="9525">
            <a:noFill/>
            <a:miter lim="800000"/>
            <a:headEnd/>
            <a:tailEnd/>
          </a:ln>
        </p:spPr>
        <p:txBody>
          <a:bodyPr wrap="none" anchor="ctr"/>
          <a:lstStyle/>
          <a:p>
            <a:endParaRPr lang="es-CL"/>
          </a:p>
        </p:txBody>
      </p:sp>
      <p:pic>
        <p:nvPicPr>
          <p:cNvPr id="18435" name="Picture 5" descr="A01 (7210) CANAL CHACAO"/>
          <p:cNvPicPr>
            <a:picLocks noChangeAspect="1" noChangeArrowheads="1"/>
          </p:cNvPicPr>
          <p:nvPr/>
        </p:nvPicPr>
        <p:blipFill>
          <a:blip r:embed="rId2"/>
          <a:srcRect l="11835" t="38275" r="71513" b="41896"/>
          <a:stretch>
            <a:fillRect/>
          </a:stretch>
        </p:blipFill>
        <p:spPr bwMode="auto">
          <a:xfrm>
            <a:off x="377825" y="246063"/>
            <a:ext cx="8388350" cy="6365875"/>
          </a:xfrm>
          <a:prstGeom prst="rect">
            <a:avLst/>
          </a:prstGeom>
          <a:noFill/>
          <a:ln w="38100">
            <a:solidFill>
              <a:srgbClr val="FF0000"/>
            </a:solidFill>
            <a:miter lim="800000"/>
            <a:headEnd/>
            <a:tailEnd/>
          </a:ln>
        </p:spPr>
      </p:pic>
      <p:sp>
        <p:nvSpPr>
          <p:cNvPr id="18436" name="AutoShape 13"/>
          <p:cNvSpPr>
            <a:spLocks noChangeArrowheads="1"/>
          </p:cNvSpPr>
          <p:nvPr/>
        </p:nvSpPr>
        <p:spPr bwMode="auto">
          <a:xfrm>
            <a:off x="5724525" y="2349500"/>
            <a:ext cx="1470025" cy="1470025"/>
          </a:xfrm>
          <a:prstGeom prst="flowChartConnector">
            <a:avLst/>
          </a:prstGeom>
          <a:solidFill>
            <a:srgbClr val="000000"/>
          </a:solidFill>
          <a:ln w="9525">
            <a:solidFill>
              <a:schemeClr val="tx1"/>
            </a:solidFill>
            <a:round/>
            <a:headEnd/>
            <a:tailEnd/>
          </a:ln>
        </p:spPr>
        <p:txBody>
          <a:bodyPr wrap="none" anchor="ctr"/>
          <a:lstStyle/>
          <a:p>
            <a:endParaRPr lang="es-CL"/>
          </a:p>
        </p:txBody>
      </p:sp>
      <p:grpSp>
        <p:nvGrpSpPr>
          <p:cNvPr id="18437" name="Group 11"/>
          <p:cNvGrpSpPr>
            <a:grpSpLocks/>
          </p:cNvGrpSpPr>
          <p:nvPr/>
        </p:nvGrpSpPr>
        <p:grpSpPr bwMode="auto">
          <a:xfrm>
            <a:off x="6011863" y="2779713"/>
            <a:ext cx="720725" cy="720725"/>
            <a:chOff x="3651" y="1707"/>
            <a:chExt cx="636" cy="634"/>
          </a:xfrm>
        </p:grpSpPr>
        <p:sp>
          <p:nvSpPr>
            <p:cNvPr id="18438" name="Line 7"/>
            <p:cNvSpPr>
              <a:spLocks noChangeShapeType="1"/>
            </p:cNvSpPr>
            <p:nvPr/>
          </p:nvSpPr>
          <p:spPr bwMode="auto">
            <a:xfrm flipV="1">
              <a:off x="3651" y="2160"/>
              <a:ext cx="182" cy="181"/>
            </a:xfrm>
            <a:prstGeom prst="line">
              <a:avLst/>
            </a:prstGeom>
            <a:noFill/>
            <a:ln w="38100">
              <a:solidFill>
                <a:srgbClr val="FFFF00"/>
              </a:solidFill>
              <a:round/>
              <a:headEnd/>
              <a:tailEnd/>
            </a:ln>
          </p:spPr>
          <p:txBody>
            <a:bodyPr/>
            <a:lstStyle/>
            <a:p>
              <a:endParaRPr lang="es-CL"/>
            </a:p>
          </p:txBody>
        </p:sp>
        <p:sp>
          <p:nvSpPr>
            <p:cNvPr id="18439" name="Line 8"/>
            <p:cNvSpPr>
              <a:spLocks noChangeShapeType="1"/>
            </p:cNvSpPr>
            <p:nvPr/>
          </p:nvSpPr>
          <p:spPr bwMode="auto">
            <a:xfrm flipV="1">
              <a:off x="3878" y="1934"/>
              <a:ext cx="182" cy="181"/>
            </a:xfrm>
            <a:prstGeom prst="line">
              <a:avLst/>
            </a:prstGeom>
            <a:noFill/>
            <a:ln w="38100">
              <a:solidFill>
                <a:srgbClr val="FFFF00"/>
              </a:solidFill>
              <a:round/>
              <a:headEnd/>
              <a:tailEnd/>
            </a:ln>
          </p:spPr>
          <p:txBody>
            <a:bodyPr/>
            <a:lstStyle/>
            <a:p>
              <a:endParaRPr lang="es-CL"/>
            </a:p>
          </p:txBody>
        </p:sp>
        <p:sp>
          <p:nvSpPr>
            <p:cNvPr id="18440" name="Line 9"/>
            <p:cNvSpPr>
              <a:spLocks noChangeShapeType="1"/>
            </p:cNvSpPr>
            <p:nvPr/>
          </p:nvSpPr>
          <p:spPr bwMode="auto">
            <a:xfrm flipV="1">
              <a:off x="4105" y="1707"/>
              <a:ext cx="182" cy="181"/>
            </a:xfrm>
            <a:prstGeom prst="line">
              <a:avLst/>
            </a:prstGeom>
            <a:noFill/>
            <a:ln w="38100">
              <a:solidFill>
                <a:srgbClr val="FFFF00"/>
              </a:solidFill>
              <a:round/>
              <a:headEnd/>
              <a:tailEnd/>
            </a:ln>
          </p:spPr>
          <p:txBody>
            <a:bodyPr/>
            <a:lstStyle/>
            <a:p>
              <a:endParaRPr lang="es-CL"/>
            </a:p>
          </p:txBody>
        </p:sp>
      </p:grpSp>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1699</TotalTime>
  <Words>1123</Words>
  <Application>Microsoft Office PowerPoint</Application>
  <PresentationFormat>Presentación en pantalla (4:3)</PresentationFormat>
  <Paragraphs>98</Paragraphs>
  <Slides>17</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17</vt:i4>
      </vt:variant>
    </vt:vector>
  </HeadingPairs>
  <TitlesOfParts>
    <vt:vector size="25" baseType="lpstr">
      <vt:lpstr>Arial</vt:lpstr>
      <vt:lpstr>Calibri</vt:lpstr>
      <vt:lpstr>Times New Roman</vt:lpstr>
      <vt:lpstr>Wingdings</vt:lpstr>
      <vt:lpstr>Agency FB</vt:lpstr>
      <vt:lpstr>MS Reference Sans Serif</vt:lpstr>
      <vt:lpstr>Arial Unicode MS</vt:lpstr>
      <vt:lpstr>Tema de Office</vt:lpstr>
      <vt:lpstr>Diapositiva 1</vt:lpstr>
      <vt:lpstr>FUNCIONAMIENTO</vt:lpstr>
      <vt:lpstr>FUNCIONAMIENTO</vt:lpstr>
      <vt:lpstr>Diapositiva 4</vt:lpstr>
      <vt:lpstr>PARTES DEL GPS</vt:lpstr>
      <vt:lpstr>Diapositiva 6</vt:lpstr>
      <vt:lpstr>Diapositiva 7</vt:lpstr>
      <vt:lpstr>Diapositiva 8</vt:lpstr>
      <vt:lpstr>Diapositiva 9</vt:lpstr>
      <vt:lpstr>FUNCIONAMIENTO</vt:lpstr>
      <vt:lpstr>PRINCIPALES INFORMACIONES</vt:lpstr>
      <vt:lpstr>Diapositiva 12</vt:lpstr>
      <vt:lpstr>Diapositiva 13</vt:lpstr>
      <vt:lpstr>AIS (AID to N) VIRTUAL</vt:lpstr>
      <vt:lpstr>Diapositiva 15</vt:lpstr>
      <vt:lpstr>Diapositiva 16</vt:lpstr>
      <vt:lpstr>Diapositiva 17</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 VÍCTOR ZANELLI SUFFO</dc:creator>
  <cp:lastModifiedBy>7089408-4</cp:lastModifiedBy>
  <cp:revision>146</cp:revision>
  <dcterms:created xsi:type="dcterms:W3CDTF">2018-02-27T13:11:18Z</dcterms:created>
  <dcterms:modified xsi:type="dcterms:W3CDTF">2020-07-30T17:44:46Z</dcterms:modified>
</cp:coreProperties>
</file>