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653" r:id="rId2"/>
    <p:sldId id="434" r:id="rId3"/>
    <p:sldId id="708" r:id="rId4"/>
    <p:sldId id="714" r:id="rId5"/>
    <p:sldId id="709" r:id="rId6"/>
    <p:sldId id="711" r:id="rId7"/>
    <p:sldId id="723" r:id="rId8"/>
    <p:sldId id="701" r:id="rId9"/>
    <p:sldId id="718" r:id="rId10"/>
    <p:sldId id="707" r:id="rId11"/>
    <p:sldId id="719" r:id="rId12"/>
    <p:sldId id="722" r:id="rId13"/>
    <p:sldId id="720" r:id="rId14"/>
    <p:sldId id="721" r:id="rId15"/>
    <p:sldId id="688" r:id="rId16"/>
    <p:sldId id="690" r:id="rId17"/>
    <p:sldId id="698" r:id="rId18"/>
    <p:sldId id="699" r:id="rId19"/>
    <p:sldId id="700" r:id="rId20"/>
  </p:sldIdLst>
  <p:sldSz cx="12192000" cy="6858000"/>
  <p:notesSz cx="6797675" cy="9928225"/>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F4F9"/>
    <a:srgbClr val="E09904"/>
    <a:srgbClr val="01183F"/>
    <a:srgbClr val="F1F5FA"/>
    <a:srgbClr val="8497B0"/>
    <a:srgbClr val="2A9D8F"/>
    <a:srgbClr val="264653"/>
    <a:srgbClr val="FF93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83" autoAdjust="0"/>
    <p:restoredTop sz="94667"/>
  </p:normalViewPr>
  <p:slideViewPr>
    <p:cSldViewPr>
      <p:cViewPr varScale="1">
        <p:scale>
          <a:sx n="93" d="100"/>
          <a:sy n="93" d="100"/>
        </p:scale>
        <p:origin x="1048"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A962D02C-4A2E-4225-883F-8701D96993DC}" type="datetimeFigureOut">
              <a:rPr lang="es-CL" smtClean="0"/>
              <a:t>25-05-26</a:t>
            </a:fld>
            <a:endParaRPr lang="es-CL"/>
          </a:p>
        </p:txBody>
      </p:sp>
      <p:sp>
        <p:nvSpPr>
          <p:cNvPr id="4" name="Marcador de imagen de diapositiva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3DE349C8-C4FC-4DBE-B93A-E249CA9B9948}" type="slidenum">
              <a:rPr lang="es-CL" smtClean="0"/>
              <a:t>‹Nº›</a:t>
            </a:fld>
            <a:endParaRPr lang="es-CL"/>
          </a:p>
        </p:txBody>
      </p:sp>
    </p:spTree>
    <p:extLst>
      <p:ext uri="{BB962C8B-B14F-4D97-AF65-F5344CB8AC3E}">
        <p14:creationId xmlns:p14="http://schemas.microsoft.com/office/powerpoint/2010/main" val="3812880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83C12692-7923-4E43-A5B2-B669746EA98D}" type="slidenum">
              <a:rPr lang="es-CL" smtClean="0"/>
              <a:t>1</a:t>
            </a:fld>
            <a:endParaRPr lang="es-CL"/>
          </a:p>
        </p:txBody>
      </p:sp>
    </p:spTree>
    <p:extLst>
      <p:ext uri="{BB962C8B-B14F-4D97-AF65-F5344CB8AC3E}">
        <p14:creationId xmlns:p14="http://schemas.microsoft.com/office/powerpoint/2010/main" val="1548610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p:cNvSpPr>
            <a:spLocks noGrp="1"/>
          </p:cNvSpPr>
          <p:nvPr>
            <p:ph type="sldNum" sz="quarter" idx="10"/>
          </p:nvPr>
        </p:nvSpPr>
        <p:spPr/>
        <p:txBody>
          <a:bodyPr/>
          <a:lstStyle/>
          <a:p>
            <a:fld id="{83C12692-7923-4E43-A5B2-B669746EA98D}" type="slidenum">
              <a:rPr lang="es-CL" smtClean="0"/>
              <a:t>2</a:t>
            </a:fld>
            <a:endParaRPr lang="es-CL"/>
          </a:p>
        </p:txBody>
      </p:sp>
    </p:spTree>
    <p:extLst>
      <p:ext uri="{BB962C8B-B14F-4D97-AF65-F5344CB8AC3E}">
        <p14:creationId xmlns:p14="http://schemas.microsoft.com/office/powerpoint/2010/main" val="914388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04BDE-A3F4-EDA9-D222-67C2BDBE929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8E341C7-57D2-0116-6219-9407DDE8323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F24C0A9-FA14-A5AE-BA41-A2014453C136}"/>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0CDD086E-9460-8B96-DFF8-68C6036A2D77}"/>
              </a:ext>
            </a:extLst>
          </p:cNvPr>
          <p:cNvSpPr>
            <a:spLocks noGrp="1"/>
          </p:cNvSpPr>
          <p:nvPr>
            <p:ph type="sldNum" sz="quarter" idx="10"/>
          </p:nvPr>
        </p:nvSpPr>
        <p:spPr/>
        <p:txBody>
          <a:bodyPr/>
          <a:lstStyle/>
          <a:p>
            <a:fld id="{83C12692-7923-4E43-A5B2-B669746EA98D}" type="slidenum">
              <a:rPr lang="es-CL" smtClean="0"/>
              <a:t>3</a:t>
            </a:fld>
            <a:endParaRPr lang="es-CL"/>
          </a:p>
        </p:txBody>
      </p:sp>
    </p:spTree>
    <p:extLst>
      <p:ext uri="{BB962C8B-B14F-4D97-AF65-F5344CB8AC3E}">
        <p14:creationId xmlns:p14="http://schemas.microsoft.com/office/powerpoint/2010/main" val="1468775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83E41-EAF2-67F9-D9FA-4D51842CD6F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8BD505B-7AE5-D7E6-1D61-B96C8C708C4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977E36B-1573-B520-0B09-CEF6258D7258}"/>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544D13F0-CCAD-8B5C-043B-3DD1518B8E1C}"/>
              </a:ext>
            </a:extLst>
          </p:cNvPr>
          <p:cNvSpPr>
            <a:spLocks noGrp="1"/>
          </p:cNvSpPr>
          <p:nvPr>
            <p:ph type="sldNum" sz="quarter" idx="10"/>
          </p:nvPr>
        </p:nvSpPr>
        <p:spPr/>
        <p:txBody>
          <a:bodyPr/>
          <a:lstStyle/>
          <a:p>
            <a:fld id="{83C12692-7923-4E43-A5B2-B669746EA98D}" type="slidenum">
              <a:rPr lang="es-CL" smtClean="0"/>
              <a:t>4</a:t>
            </a:fld>
            <a:endParaRPr lang="es-CL"/>
          </a:p>
        </p:txBody>
      </p:sp>
    </p:spTree>
    <p:extLst>
      <p:ext uri="{BB962C8B-B14F-4D97-AF65-F5344CB8AC3E}">
        <p14:creationId xmlns:p14="http://schemas.microsoft.com/office/powerpoint/2010/main" val="2490127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1694F-AFEE-14CD-B2F1-F465E36E873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37E4D89-0C88-53D7-F71F-9867D6A8D1E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766014B-4B4F-A30F-8952-F55D5DB0523B}"/>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CB2FB96A-53CD-2608-0839-ECAE4E6B85E1}"/>
              </a:ext>
            </a:extLst>
          </p:cNvPr>
          <p:cNvSpPr>
            <a:spLocks noGrp="1"/>
          </p:cNvSpPr>
          <p:nvPr>
            <p:ph type="sldNum" sz="quarter" idx="10"/>
          </p:nvPr>
        </p:nvSpPr>
        <p:spPr/>
        <p:txBody>
          <a:bodyPr/>
          <a:lstStyle/>
          <a:p>
            <a:fld id="{83C12692-7923-4E43-A5B2-B669746EA98D}" type="slidenum">
              <a:rPr lang="es-CL" smtClean="0"/>
              <a:t>5</a:t>
            </a:fld>
            <a:endParaRPr lang="es-CL"/>
          </a:p>
        </p:txBody>
      </p:sp>
    </p:spTree>
    <p:extLst>
      <p:ext uri="{BB962C8B-B14F-4D97-AF65-F5344CB8AC3E}">
        <p14:creationId xmlns:p14="http://schemas.microsoft.com/office/powerpoint/2010/main" val="1367488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A26795-AAB2-CA7E-6072-C8BBFDF8C73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24D6D92-6905-DFB3-59A4-CBD2A1CDF7E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8516430-4D4C-AEE2-FFD4-33D2A1FC13E1}"/>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3EB03BCA-7BFE-C2C8-B03C-F4D213BAAEEB}"/>
              </a:ext>
            </a:extLst>
          </p:cNvPr>
          <p:cNvSpPr>
            <a:spLocks noGrp="1"/>
          </p:cNvSpPr>
          <p:nvPr>
            <p:ph type="sldNum" sz="quarter" idx="10"/>
          </p:nvPr>
        </p:nvSpPr>
        <p:spPr/>
        <p:txBody>
          <a:bodyPr/>
          <a:lstStyle/>
          <a:p>
            <a:fld id="{83C12692-7923-4E43-A5B2-B669746EA98D}" type="slidenum">
              <a:rPr lang="es-CL" smtClean="0"/>
              <a:t>6</a:t>
            </a:fld>
            <a:endParaRPr lang="es-CL"/>
          </a:p>
        </p:txBody>
      </p:sp>
    </p:spTree>
    <p:extLst>
      <p:ext uri="{BB962C8B-B14F-4D97-AF65-F5344CB8AC3E}">
        <p14:creationId xmlns:p14="http://schemas.microsoft.com/office/powerpoint/2010/main" val="605537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BAE639-69B3-2A11-7715-EC0AC2872B2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262E6E2-1E4A-80F7-482C-CE0AB492C8C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4570BE5-EA0E-3002-A849-1D40280109CF}"/>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317C4B9F-74C4-B7AC-5A1B-07B3A70DC4E5}"/>
              </a:ext>
            </a:extLst>
          </p:cNvPr>
          <p:cNvSpPr>
            <a:spLocks noGrp="1"/>
          </p:cNvSpPr>
          <p:nvPr>
            <p:ph type="sldNum" sz="quarter" idx="10"/>
          </p:nvPr>
        </p:nvSpPr>
        <p:spPr/>
        <p:txBody>
          <a:bodyPr/>
          <a:lstStyle/>
          <a:p>
            <a:fld id="{83C12692-7923-4E43-A5B2-B669746EA98D}" type="slidenum">
              <a:rPr lang="es-CL" smtClean="0"/>
              <a:t>7</a:t>
            </a:fld>
            <a:endParaRPr lang="es-CL"/>
          </a:p>
        </p:txBody>
      </p:sp>
    </p:spTree>
    <p:extLst>
      <p:ext uri="{BB962C8B-B14F-4D97-AF65-F5344CB8AC3E}">
        <p14:creationId xmlns:p14="http://schemas.microsoft.com/office/powerpoint/2010/main" val="1337500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p:cNvSpPr>
            <a:spLocks noGrp="1"/>
          </p:cNvSpPr>
          <p:nvPr>
            <p:ph type="sldNum" sz="quarter" idx="10"/>
          </p:nvPr>
        </p:nvSpPr>
        <p:spPr/>
        <p:txBody>
          <a:bodyPr/>
          <a:lstStyle/>
          <a:p>
            <a:fld id="{83C12692-7923-4E43-A5B2-B669746EA98D}" type="slidenum">
              <a:rPr lang="es-CL" smtClean="0"/>
              <a:t>8</a:t>
            </a:fld>
            <a:endParaRPr lang="es-CL"/>
          </a:p>
        </p:txBody>
      </p:sp>
    </p:spTree>
    <p:extLst>
      <p:ext uri="{BB962C8B-B14F-4D97-AF65-F5344CB8AC3E}">
        <p14:creationId xmlns:p14="http://schemas.microsoft.com/office/powerpoint/2010/main" val="33842812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D296A-7D38-F163-5896-2DBAE16284D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38D176B-93B8-3306-1833-7A0D7D5AA2C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1AC53F8-C888-FB90-5A57-3B28BBF21F57}"/>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59C24F8A-42F4-196F-BFC7-4FA96E24BB63}"/>
              </a:ext>
            </a:extLst>
          </p:cNvPr>
          <p:cNvSpPr>
            <a:spLocks noGrp="1"/>
          </p:cNvSpPr>
          <p:nvPr>
            <p:ph type="sldNum" sz="quarter" idx="10"/>
          </p:nvPr>
        </p:nvSpPr>
        <p:spPr/>
        <p:txBody>
          <a:bodyPr/>
          <a:lstStyle/>
          <a:p>
            <a:fld id="{83C12692-7923-4E43-A5B2-B669746EA98D}" type="slidenum">
              <a:rPr lang="es-CL" smtClean="0"/>
              <a:t>9</a:t>
            </a:fld>
            <a:endParaRPr lang="es-CL"/>
          </a:p>
        </p:txBody>
      </p:sp>
    </p:spTree>
    <p:extLst>
      <p:ext uri="{BB962C8B-B14F-4D97-AF65-F5344CB8AC3E}">
        <p14:creationId xmlns:p14="http://schemas.microsoft.com/office/powerpoint/2010/main" val="6846893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70B0F-9F79-923E-00E3-A0EFB438D4E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F49E8BF-F734-89B2-8851-7A029C2AC15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3D5401E-06F7-DDA0-8EC7-7FE5C4287066}"/>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C10C019B-8AAD-3F20-7E5C-9A9C69561648}"/>
              </a:ext>
            </a:extLst>
          </p:cNvPr>
          <p:cNvSpPr>
            <a:spLocks noGrp="1"/>
          </p:cNvSpPr>
          <p:nvPr>
            <p:ph type="sldNum" sz="quarter" idx="10"/>
          </p:nvPr>
        </p:nvSpPr>
        <p:spPr/>
        <p:txBody>
          <a:bodyPr/>
          <a:lstStyle/>
          <a:p>
            <a:fld id="{83C12692-7923-4E43-A5B2-B669746EA98D}" type="slidenum">
              <a:rPr lang="es-CL" smtClean="0"/>
              <a:t>10</a:t>
            </a:fld>
            <a:endParaRPr lang="es-CL"/>
          </a:p>
        </p:txBody>
      </p:sp>
    </p:spTree>
    <p:extLst>
      <p:ext uri="{BB962C8B-B14F-4D97-AF65-F5344CB8AC3E}">
        <p14:creationId xmlns:p14="http://schemas.microsoft.com/office/powerpoint/2010/main" val="3099635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840E0-DB6C-F042-529B-4881A2BCB4C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585CA6A-CB64-96F3-B539-80248975C33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EBCD405-2F2D-7350-0EC3-62588A559088}"/>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4AE1AC1C-E770-6D21-9327-FFF48F79B5FA}"/>
              </a:ext>
            </a:extLst>
          </p:cNvPr>
          <p:cNvSpPr>
            <a:spLocks noGrp="1"/>
          </p:cNvSpPr>
          <p:nvPr>
            <p:ph type="sldNum" sz="quarter" idx="10"/>
          </p:nvPr>
        </p:nvSpPr>
        <p:spPr/>
        <p:txBody>
          <a:bodyPr/>
          <a:lstStyle/>
          <a:p>
            <a:fld id="{83C12692-7923-4E43-A5B2-B669746EA98D}" type="slidenum">
              <a:rPr lang="es-CL" smtClean="0"/>
              <a:t>11</a:t>
            </a:fld>
            <a:endParaRPr lang="es-CL"/>
          </a:p>
        </p:txBody>
      </p:sp>
    </p:spTree>
    <p:extLst>
      <p:ext uri="{BB962C8B-B14F-4D97-AF65-F5344CB8AC3E}">
        <p14:creationId xmlns:p14="http://schemas.microsoft.com/office/powerpoint/2010/main" val="1468358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398FC-D0E3-922A-5DE1-A56EEA46E15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760978B-22B8-6E78-6265-E159C0D4426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A94DABC-90D9-69F2-9D0F-48E0363448EF}"/>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733681E8-DA73-F62F-8D00-A2042FD78011}"/>
              </a:ext>
            </a:extLst>
          </p:cNvPr>
          <p:cNvSpPr>
            <a:spLocks noGrp="1"/>
          </p:cNvSpPr>
          <p:nvPr>
            <p:ph type="sldNum" sz="quarter" idx="10"/>
          </p:nvPr>
        </p:nvSpPr>
        <p:spPr/>
        <p:txBody>
          <a:bodyPr/>
          <a:lstStyle/>
          <a:p>
            <a:fld id="{83C12692-7923-4E43-A5B2-B669746EA98D}" type="slidenum">
              <a:rPr lang="es-CL" smtClean="0"/>
              <a:t>12</a:t>
            </a:fld>
            <a:endParaRPr lang="es-CL"/>
          </a:p>
        </p:txBody>
      </p:sp>
    </p:spTree>
    <p:extLst>
      <p:ext uri="{BB962C8B-B14F-4D97-AF65-F5344CB8AC3E}">
        <p14:creationId xmlns:p14="http://schemas.microsoft.com/office/powerpoint/2010/main" val="39984767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6288D-B69C-D435-A883-32D4C09CCDF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01012DA-7A28-7CA1-55E2-15C39422B95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61644E2-933D-5B6F-3D2C-68EE0A5B2210}"/>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C29C518F-4282-4554-09F4-2D5579D1F847}"/>
              </a:ext>
            </a:extLst>
          </p:cNvPr>
          <p:cNvSpPr>
            <a:spLocks noGrp="1"/>
          </p:cNvSpPr>
          <p:nvPr>
            <p:ph type="sldNum" sz="quarter" idx="10"/>
          </p:nvPr>
        </p:nvSpPr>
        <p:spPr/>
        <p:txBody>
          <a:bodyPr/>
          <a:lstStyle/>
          <a:p>
            <a:fld id="{83C12692-7923-4E43-A5B2-B669746EA98D}" type="slidenum">
              <a:rPr lang="es-CL" smtClean="0"/>
              <a:t>13</a:t>
            </a:fld>
            <a:endParaRPr lang="es-CL"/>
          </a:p>
        </p:txBody>
      </p:sp>
    </p:spTree>
    <p:extLst>
      <p:ext uri="{BB962C8B-B14F-4D97-AF65-F5344CB8AC3E}">
        <p14:creationId xmlns:p14="http://schemas.microsoft.com/office/powerpoint/2010/main" val="5628390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303B5-7009-979A-F88F-75EEF8B5E28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DC30EEC-86B0-9087-C8D6-136123E2B2B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A52BEEA-E050-8651-8E51-D55BB0E248F4}"/>
              </a:ext>
            </a:extLst>
          </p:cNvPr>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a:extLst>
              <a:ext uri="{FF2B5EF4-FFF2-40B4-BE49-F238E27FC236}">
                <a16:creationId xmlns:a16="http://schemas.microsoft.com/office/drawing/2014/main" id="{1EE3CA32-A640-EA2B-5203-D73DE2DD3559}"/>
              </a:ext>
            </a:extLst>
          </p:cNvPr>
          <p:cNvSpPr>
            <a:spLocks noGrp="1"/>
          </p:cNvSpPr>
          <p:nvPr>
            <p:ph type="sldNum" sz="quarter" idx="10"/>
          </p:nvPr>
        </p:nvSpPr>
        <p:spPr/>
        <p:txBody>
          <a:bodyPr/>
          <a:lstStyle/>
          <a:p>
            <a:fld id="{83C12692-7923-4E43-A5B2-B669746EA98D}" type="slidenum">
              <a:rPr lang="es-CL" smtClean="0"/>
              <a:t>14</a:t>
            </a:fld>
            <a:endParaRPr lang="es-CL"/>
          </a:p>
        </p:txBody>
      </p:sp>
    </p:spTree>
    <p:extLst>
      <p:ext uri="{BB962C8B-B14F-4D97-AF65-F5344CB8AC3E}">
        <p14:creationId xmlns:p14="http://schemas.microsoft.com/office/powerpoint/2010/main" val="27025568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83C12692-7923-4E43-A5B2-B669746EA98D}" type="slidenum">
              <a:rPr lang="es-CL" smtClean="0"/>
              <a:t>15</a:t>
            </a:fld>
            <a:endParaRPr lang="es-CL"/>
          </a:p>
        </p:txBody>
      </p:sp>
    </p:spTree>
    <p:extLst>
      <p:ext uri="{BB962C8B-B14F-4D97-AF65-F5344CB8AC3E}">
        <p14:creationId xmlns:p14="http://schemas.microsoft.com/office/powerpoint/2010/main" val="30636740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p:cNvSpPr>
            <a:spLocks noGrp="1"/>
          </p:cNvSpPr>
          <p:nvPr>
            <p:ph type="sldNum" sz="quarter" idx="10"/>
          </p:nvPr>
        </p:nvSpPr>
        <p:spPr/>
        <p:txBody>
          <a:bodyPr/>
          <a:lstStyle/>
          <a:p>
            <a:fld id="{83C12692-7923-4E43-A5B2-B669746EA98D}" type="slidenum">
              <a:rPr lang="es-CL" smtClean="0"/>
              <a:t>16</a:t>
            </a:fld>
            <a:endParaRPr lang="es-CL"/>
          </a:p>
        </p:txBody>
      </p:sp>
    </p:spTree>
    <p:extLst>
      <p:ext uri="{BB962C8B-B14F-4D97-AF65-F5344CB8AC3E}">
        <p14:creationId xmlns:p14="http://schemas.microsoft.com/office/powerpoint/2010/main" val="19808876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p:cNvSpPr>
            <a:spLocks noGrp="1"/>
          </p:cNvSpPr>
          <p:nvPr>
            <p:ph type="sldNum" sz="quarter" idx="10"/>
          </p:nvPr>
        </p:nvSpPr>
        <p:spPr/>
        <p:txBody>
          <a:bodyPr/>
          <a:lstStyle/>
          <a:p>
            <a:fld id="{83C12692-7923-4E43-A5B2-B669746EA98D}" type="slidenum">
              <a:rPr lang="es-CL" smtClean="0"/>
              <a:t>17</a:t>
            </a:fld>
            <a:endParaRPr lang="es-CL"/>
          </a:p>
        </p:txBody>
      </p:sp>
    </p:spTree>
    <p:extLst>
      <p:ext uri="{BB962C8B-B14F-4D97-AF65-F5344CB8AC3E}">
        <p14:creationId xmlns:p14="http://schemas.microsoft.com/office/powerpoint/2010/main" val="3555603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p:cNvSpPr>
            <a:spLocks noGrp="1"/>
          </p:cNvSpPr>
          <p:nvPr>
            <p:ph type="sldNum" sz="quarter" idx="10"/>
          </p:nvPr>
        </p:nvSpPr>
        <p:spPr/>
        <p:txBody>
          <a:bodyPr/>
          <a:lstStyle/>
          <a:p>
            <a:fld id="{83C12692-7923-4E43-A5B2-B669746EA98D}" type="slidenum">
              <a:rPr lang="es-CL" smtClean="0"/>
              <a:t>18</a:t>
            </a:fld>
            <a:endParaRPr lang="es-CL"/>
          </a:p>
        </p:txBody>
      </p:sp>
    </p:spTree>
    <p:extLst>
      <p:ext uri="{BB962C8B-B14F-4D97-AF65-F5344CB8AC3E}">
        <p14:creationId xmlns:p14="http://schemas.microsoft.com/office/powerpoint/2010/main" val="309660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indent="-171450">
              <a:buFontTx/>
              <a:buChar char="-"/>
            </a:pPr>
            <a:r>
              <a:rPr lang="es-ES" dirty="0"/>
              <a:t>PIDAA</a:t>
            </a:r>
          </a:p>
          <a:p>
            <a:pPr marL="171450" indent="-171450">
              <a:buFontTx/>
              <a:buChar char="-"/>
            </a:pPr>
            <a:r>
              <a:rPr lang="es-ES" dirty="0"/>
              <a:t>PIGS II</a:t>
            </a:r>
          </a:p>
          <a:p>
            <a:pPr marL="171450" indent="-171450">
              <a:buFontTx/>
              <a:buChar char="-"/>
            </a:pPr>
            <a:r>
              <a:rPr lang="es-ES" dirty="0"/>
              <a:t>PIGS III</a:t>
            </a:r>
          </a:p>
          <a:p>
            <a:pPr marL="171450" indent="-171450">
              <a:buFontTx/>
              <a:buChar char="-"/>
            </a:pPr>
            <a:r>
              <a:rPr lang="es-ES" dirty="0"/>
              <a:t>PROPUENTE</a:t>
            </a:r>
            <a:r>
              <a:rPr lang="es-ES" baseline="0" dirty="0"/>
              <a:t> IV</a:t>
            </a:r>
          </a:p>
          <a:p>
            <a:pPr marL="171450" indent="-171450">
              <a:buFontTx/>
              <a:buChar char="-"/>
            </a:pPr>
            <a:r>
              <a:rPr lang="es-ES" baseline="0" dirty="0"/>
              <a:t>GAVIOTA</a:t>
            </a:r>
          </a:p>
          <a:p>
            <a:pPr marL="171450" indent="-171450">
              <a:buFontTx/>
              <a:buChar char="-"/>
            </a:pPr>
            <a:r>
              <a:rPr lang="es-ES" baseline="0" dirty="0"/>
              <a:t>REMOLCADOR II</a:t>
            </a:r>
          </a:p>
          <a:p>
            <a:pPr marL="171450" indent="-171450">
              <a:buFontTx/>
              <a:buChar char="-"/>
            </a:pPr>
            <a:r>
              <a:rPr lang="es-ES" baseline="0" dirty="0"/>
              <a:t>UPDATE P111</a:t>
            </a:r>
          </a:p>
          <a:p>
            <a:pPr marL="171450" indent="-171450">
              <a:buFontTx/>
              <a:buChar char="-"/>
            </a:pPr>
            <a:r>
              <a:rPr lang="es-ES" baseline="0" dirty="0"/>
              <a:t>DECAPFE</a:t>
            </a:r>
          </a:p>
          <a:p>
            <a:pPr marL="171450" indent="-171450">
              <a:buFontTx/>
              <a:buChar char="-"/>
            </a:pPr>
            <a:r>
              <a:rPr lang="es-ES" baseline="0" dirty="0"/>
              <a:t>BALLESTA IV</a:t>
            </a:r>
            <a:endParaRPr lang="es-CL" dirty="0"/>
          </a:p>
        </p:txBody>
      </p:sp>
      <p:sp>
        <p:nvSpPr>
          <p:cNvPr id="4" name="Marcador de número de diapositiva 3"/>
          <p:cNvSpPr>
            <a:spLocks noGrp="1"/>
          </p:cNvSpPr>
          <p:nvPr>
            <p:ph type="sldNum" sz="quarter" idx="10"/>
          </p:nvPr>
        </p:nvSpPr>
        <p:spPr/>
        <p:txBody>
          <a:bodyPr/>
          <a:lstStyle/>
          <a:p>
            <a:fld id="{83C12692-7923-4E43-A5B2-B669746EA98D}" type="slidenum">
              <a:rPr lang="es-CL" smtClean="0"/>
              <a:t>19</a:t>
            </a:fld>
            <a:endParaRPr lang="es-CL"/>
          </a:p>
        </p:txBody>
      </p:sp>
    </p:spTree>
    <p:extLst>
      <p:ext uri="{BB962C8B-B14F-4D97-AF65-F5344CB8AC3E}">
        <p14:creationId xmlns:p14="http://schemas.microsoft.com/office/powerpoint/2010/main" val="2485088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9059F94A-FAD6-44DA-A972-0CD7566EA660}" type="datetime1">
              <a:rPr lang="es-CL" smtClean="0"/>
              <a:t>25-05-26</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1431210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A32341F9-1DF6-4019-A1DA-6430BE3854F8}" type="datetime1">
              <a:rPr lang="es-CL" smtClean="0"/>
              <a:t>25-05-26</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3549283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A7BB47F7-A2E2-4182-874F-E7AC00BD82A3}" type="datetime1">
              <a:rPr lang="es-CL" smtClean="0"/>
              <a:t>25-05-26</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3604800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899B5FF9-5E86-4F9E-8A98-BC47A764486F}" type="datetime1">
              <a:rPr lang="es-CL" smtClean="0"/>
              <a:t>25-05-26</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15077430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EE302A75-3E78-4AA2-83B4-2602BE0B6625}" type="datetime1">
              <a:rPr lang="es-CL" smtClean="0"/>
              <a:t>25-05-26</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438252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702AD42B-A25B-4D20-85CB-AB040C7A23AB}" type="datetime1">
              <a:rPr lang="es-CL" smtClean="0"/>
              <a:t>25-05-26</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1421396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F4CE6FB-5E28-4B10-93B1-57A2B75317AB}" type="datetime1">
              <a:rPr lang="es-CL" smtClean="0"/>
              <a:t>25-05-26</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1412631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F96AE9E0-BA52-422D-9072-831C441A5DC3}" type="datetime1">
              <a:rPr lang="es-CL" smtClean="0"/>
              <a:t>25-05-26</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2969500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EF39189B-310D-4926-8444-647BAD863C85}" type="datetime1">
              <a:rPr lang="es-CL" smtClean="0"/>
              <a:t>25-05-26</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1465651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A2659DC7-2DCC-4DC7-9109-DF648687A63E}" type="datetime1">
              <a:rPr lang="es-CL" smtClean="0"/>
              <a:t>25-05-26</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2372438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9C3A470C-BADE-4309-9654-181794E3649F}" type="datetime1">
              <a:rPr lang="es-CL" smtClean="0"/>
              <a:t>25-05-26</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F0304A24-89CC-496E-8F35-F6F8B9E07395}" type="slidenum">
              <a:rPr lang="es-CL" smtClean="0"/>
              <a:t>‹Nº›</a:t>
            </a:fld>
            <a:endParaRPr lang="es-CL"/>
          </a:p>
        </p:txBody>
      </p:sp>
    </p:spTree>
    <p:extLst>
      <p:ext uri="{BB962C8B-B14F-4D97-AF65-F5344CB8AC3E}">
        <p14:creationId xmlns:p14="http://schemas.microsoft.com/office/powerpoint/2010/main" val="1909309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B7E57B-ADE5-461D-91B4-8C9324C18927}" type="datetime1">
              <a:rPr lang="es-CL" smtClean="0"/>
              <a:t>25-05-26</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304A24-89CC-496E-8F35-F6F8B9E07395}" type="slidenum">
              <a:rPr lang="es-CL" smtClean="0"/>
              <a:t>‹Nº›</a:t>
            </a:fld>
            <a:endParaRPr lang="es-CL"/>
          </a:p>
        </p:txBody>
      </p:sp>
    </p:spTree>
    <p:extLst>
      <p:ext uri="{BB962C8B-B14F-4D97-AF65-F5344CB8AC3E}">
        <p14:creationId xmlns:p14="http://schemas.microsoft.com/office/powerpoint/2010/main" val="3809345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3.png"/><Relationship Id="rId10" Type="http://schemas.openxmlformats.org/officeDocument/2006/relationships/image" Target="../media/image9.png"/><Relationship Id="rId4" Type="http://schemas.microsoft.com/office/2007/relationships/hdphoto" Target="../media/hdphoto1.wdp"/><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2.png"/><Relationship Id="rId7" Type="http://schemas.openxmlformats.org/officeDocument/2006/relationships/image" Target="../media/image12.jpg"/><Relationship Id="rId12"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3.png"/><Relationship Id="rId10" Type="http://schemas.openxmlformats.org/officeDocument/2006/relationships/image" Target="../media/image15.png"/><Relationship Id="rId4" Type="http://schemas.microsoft.com/office/2007/relationships/hdphoto" Target="../media/hdphoto1.wdp"/><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png"/><Relationship Id="rId7" Type="http://schemas.microsoft.com/office/2007/relationships/hdphoto" Target="../media/hdphoto2.wdp"/><Relationship Id="rId12"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2.png"/><Relationship Id="rId5" Type="http://schemas.openxmlformats.org/officeDocument/2006/relationships/image" Target="../media/image3.png"/><Relationship Id="rId10" Type="http://schemas.openxmlformats.org/officeDocument/2006/relationships/image" Target="../media/image21.png"/><Relationship Id="rId4" Type="http://schemas.microsoft.com/office/2007/relationships/hdphoto" Target="../media/hdphoto1.wdp"/><Relationship Id="rId9" Type="http://schemas.openxmlformats.org/officeDocument/2006/relationships/image" Target="../media/image20.png"/></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png"/><Relationship Id="rId7"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3.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3.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2.png"/><Relationship Id="rId5" Type="http://schemas.openxmlformats.org/officeDocument/2006/relationships/image" Target="../media/image3.png"/><Relationship Id="rId10" Type="http://schemas.openxmlformats.org/officeDocument/2006/relationships/image" Target="../media/image31.png"/><Relationship Id="rId4" Type="http://schemas.microsoft.com/office/2007/relationships/hdphoto" Target="../media/hdphoto1.wdp"/><Relationship Id="rId9"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3.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pn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1.png"/><Relationship Id="rId3" Type="http://schemas.openxmlformats.org/officeDocument/2006/relationships/image" Target="../media/image2.png"/><Relationship Id="rId7" Type="http://schemas.openxmlformats.org/officeDocument/2006/relationships/image" Target="../media/image35.png"/><Relationship Id="rId12"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4.png"/><Relationship Id="rId11" Type="http://schemas.openxmlformats.org/officeDocument/2006/relationships/image" Target="../media/image39.png"/><Relationship Id="rId5" Type="http://schemas.openxmlformats.org/officeDocument/2006/relationships/image" Target="../media/image3.png"/><Relationship Id="rId10" Type="http://schemas.openxmlformats.org/officeDocument/2006/relationships/image" Target="../media/image38.png"/><Relationship Id="rId4" Type="http://schemas.microsoft.com/office/2007/relationships/hdphoto" Target="../media/hdphoto1.wdp"/><Relationship Id="rId9" Type="http://schemas.openxmlformats.org/officeDocument/2006/relationships/image" Target="../media/image37.png"/></Relationships>
</file>

<file path=ppt/slides/_rels/slide13.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3" Type="http://schemas.openxmlformats.org/officeDocument/2006/relationships/image" Target="../media/image2.png"/><Relationship Id="rId7" Type="http://schemas.openxmlformats.org/officeDocument/2006/relationships/image" Target="../media/image34.png"/><Relationship Id="rId12" Type="http://schemas.openxmlformats.org/officeDocument/2006/relationships/image" Target="../media/image39.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2.png"/><Relationship Id="rId11" Type="http://schemas.openxmlformats.org/officeDocument/2006/relationships/image" Target="../media/image38.png"/><Relationship Id="rId5" Type="http://schemas.openxmlformats.org/officeDocument/2006/relationships/image" Target="../media/image3.png"/><Relationship Id="rId10" Type="http://schemas.openxmlformats.org/officeDocument/2006/relationships/image" Target="../media/image37.png"/><Relationship Id="rId4" Type="http://schemas.microsoft.com/office/2007/relationships/hdphoto" Target="../media/hdphoto1.wdp"/><Relationship Id="rId9" Type="http://schemas.openxmlformats.org/officeDocument/2006/relationships/image" Target="../media/image36.png"/><Relationship Id="rId14" Type="http://schemas.openxmlformats.org/officeDocument/2006/relationships/image" Target="../media/image4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3.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3.pn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pn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3.png"/><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3.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rotWithShape="1">
          <a:blip r:embed="rId3"/>
          <a:srcRect l="3367" t="19840" r="1316" b="13212"/>
          <a:stretch/>
        </p:blipFill>
        <p:spPr>
          <a:xfrm>
            <a:off x="-1" y="-33852"/>
            <a:ext cx="12216681" cy="6919236"/>
          </a:xfrm>
          <a:prstGeom prst="rect">
            <a:avLst/>
          </a:prstGeom>
          <a:noFill/>
          <a:ln>
            <a:noFill/>
          </a:ln>
        </p:spPr>
      </p:pic>
      <p:sp>
        <p:nvSpPr>
          <p:cNvPr id="66" name="Rectángulo 65">
            <a:extLst>
              <a:ext uri="{FF2B5EF4-FFF2-40B4-BE49-F238E27FC236}">
                <a16:creationId xmlns:a16="http://schemas.microsoft.com/office/drawing/2014/main" id="{3FEA47AE-C43D-CF0F-6822-75D861A7C16C}"/>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sp>
        <p:nvSpPr>
          <p:cNvPr id="2" name="Marcador de número de diapositiva 1">
            <a:extLst>
              <a:ext uri="{FF2B5EF4-FFF2-40B4-BE49-F238E27FC236}">
                <a16:creationId xmlns:a16="http://schemas.microsoft.com/office/drawing/2014/main" id="{F982BA9C-F571-8FEB-8154-3635E4E37545}"/>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schemeClr val="bg1"/>
                </a:solidFill>
              </a:rPr>
              <a:pPr>
                <a:defRPr/>
              </a:pPr>
              <a:t>1</a:t>
            </a:fld>
            <a:endParaRPr lang="es-CL" sz="1600" b="1" dirty="0">
              <a:solidFill>
                <a:schemeClr val="bg1"/>
              </a:solidFill>
            </a:endParaRPr>
          </a:p>
        </p:txBody>
      </p:sp>
      <p:sp>
        <p:nvSpPr>
          <p:cNvPr id="9" name="CuadroTexto 8"/>
          <p:cNvSpPr txBox="1"/>
          <p:nvPr/>
        </p:nvSpPr>
        <p:spPr>
          <a:xfrm>
            <a:off x="7582369" y="3968769"/>
            <a:ext cx="4392488" cy="1538883"/>
          </a:xfrm>
          <a:prstGeom prst="rect">
            <a:avLst/>
          </a:prstGeom>
          <a:noFill/>
        </p:spPr>
        <p:txBody>
          <a:bodyPr wrap="square" rtlCol="0" anchor="ctr">
            <a:spAutoFit/>
          </a:bodyPr>
          <a:lstStyle/>
          <a:p>
            <a:pPr algn="ctr"/>
            <a:r>
              <a:rPr lang="es-CL" sz="4000" b="1" dirty="0">
                <a:solidFill>
                  <a:srgbClr val="01183F"/>
                </a:solidFill>
                <a:ea typeface="Microsoft JhengHei Light" panose="020B0304030504040204" pitchFamily="34" charset="-120"/>
                <a:cs typeface="Calibri" panose="020F0502020204030204" pitchFamily="34" charset="0"/>
              </a:rPr>
              <a:t>PROYECTO</a:t>
            </a:r>
            <a:r>
              <a:rPr lang="es-CL" sz="5400" b="1" dirty="0">
                <a:solidFill>
                  <a:srgbClr val="01183F"/>
                </a:solidFill>
                <a:effectLst>
                  <a:outerShdw blurRad="38100" dist="38100" dir="2700000" algn="tl">
                    <a:srgbClr val="000000">
                      <a:alpha val="43137"/>
                    </a:srgbClr>
                  </a:outerShdw>
                </a:effectLst>
              </a:rPr>
              <a:t> </a:t>
            </a:r>
            <a:r>
              <a:rPr lang="es-CL" sz="4000" b="1" dirty="0">
                <a:solidFill>
                  <a:srgbClr val="01183F"/>
                </a:solidFill>
                <a:ea typeface="Microsoft JhengHei Light" panose="020B0304030504040204" pitchFamily="34" charset="-120"/>
                <a:cs typeface="Calibri" panose="020F0502020204030204" pitchFamily="34" charset="0"/>
              </a:rPr>
              <a:t>COUGAR XXI</a:t>
            </a:r>
          </a:p>
        </p:txBody>
      </p:sp>
      <p:pic>
        <p:nvPicPr>
          <p:cNvPr id="10" name="Picture 2" descr="COMAVNAV">
            <a:extLst>
              <a:ext uri="{FF2B5EF4-FFF2-40B4-BE49-F238E27FC236}">
                <a16:creationId xmlns:a16="http://schemas.microsoft.com/office/drawing/2014/main" id="{52080BE4-6267-7EA7-9FD6-D4F1073FE79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a:extLst>
              <a:ext uri="{FF2B5EF4-FFF2-40B4-BE49-F238E27FC236}">
                <a16:creationId xmlns:a16="http://schemas.microsoft.com/office/drawing/2014/main" id="{83777BED-CEF1-4A53-9094-F1DFE58BC4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uadroTexto 2"/>
          <p:cNvSpPr txBox="1"/>
          <p:nvPr/>
        </p:nvSpPr>
        <p:spPr>
          <a:xfrm>
            <a:off x="7906405" y="5615374"/>
            <a:ext cx="3744416" cy="369332"/>
          </a:xfrm>
          <a:prstGeom prst="rect">
            <a:avLst/>
          </a:prstGeom>
          <a:noFill/>
        </p:spPr>
        <p:txBody>
          <a:bodyPr wrap="square" rtlCol="0">
            <a:spAutoFit/>
          </a:bodyPr>
          <a:lstStyle/>
          <a:p>
            <a:pPr algn="ctr"/>
            <a:r>
              <a:rPr lang="es-CL" dirty="0">
                <a:solidFill>
                  <a:srgbClr val="002060"/>
                </a:solidFill>
              </a:rPr>
              <a:t>Mayo 2026</a:t>
            </a:r>
          </a:p>
        </p:txBody>
      </p:sp>
    </p:spTree>
    <p:extLst>
      <p:ext uri="{BB962C8B-B14F-4D97-AF65-F5344CB8AC3E}">
        <p14:creationId xmlns:p14="http://schemas.microsoft.com/office/powerpoint/2010/main" val="344089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Rectangle 4">
            <a:extLst>
              <a:ext uri="{FF2B5EF4-FFF2-40B4-BE49-F238E27FC236}">
                <a16:creationId xmlns:a16="http://schemas.microsoft.com/office/drawing/2014/main" id="{FFE061A7-5521-4347-8C23-2DEBB5843F7F}"/>
              </a:ext>
            </a:extLst>
          </p:cNvPr>
          <p:cNvSpPr/>
          <p:nvPr/>
        </p:nvSpPr>
        <p:spPr>
          <a:xfrm>
            <a:off x="1532" y="43552"/>
            <a:ext cx="1222258" cy="6858000"/>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Segoe UI"/>
            </a:endParaRPr>
          </a:p>
        </p:txBody>
      </p:sp>
      <p:sp>
        <p:nvSpPr>
          <p:cNvPr id="91" name="Rectangle 72">
            <a:extLst>
              <a:ext uri="{FF2B5EF4-FFF2-40B4-BE49-F238E27FC236}">
                <a16:creationId xmlns:a16="http://schemas.microsoft.com/office/drawing/2014/main" id="{BE26667F-D5F5-488A-A081-F23CB6CB4D11}"/>
              </a:ext>
            </a:extLst>
          </p:cNvPr>
          <p:cNvSpPr/>
          <p:nvPr/>
        </p:nvSpPr>
        <p:spPr>
          <a:xfrm>
            <a:off x="738300" y="911382"/>
            <a:ext cx="621641" cy="5954145"/>
          </a:xfrm>
          <a:prstGeom prst="rect">
            <a:avLst/>
          </a:prstGeom>
          <a:gradFill flip="none" rotWithShape="1">
            <a:gsLst>
              <a:gs pos="15000">
                <a:sysClr val="window" lastClr="FFFFFF">
                  <a:lumMod val="95000"/>
                </a:sysClr>
              </a:gs>
              <a:gs pos="100000">
                <a:sysClr val="window" lastClr="FFFFFF">
                  <a:lumMod val="85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Segoe UI"/>
            </a:endParaRPr>
          </a:p>
        </p:txBody>
      </p:sp>
      <p:cxnSp>
        <p:nvCxnSpPr>
          <p:cNvPr id="48" name="Conector recto 47">
            <a:extLst>
              <a:ext uri="{FF2B5EF4-FFF2-40B4-BE49-F238E27FC236}">
                <a16:creationId xmlns:a16="http://schemas.microsoft.com/office/drawing/2014/main" id="{9B61C118-9D89-8796-2EA8-0064D4539135}"/>
              </a:ext>
            </a:extLst>
          </p:cNvPr>
          <p:cNvCxnSpPr>
            <a:cxnSpLocks/>
          </p:cNvCxnSpPr>
          <p:nvPr/>
        </p:nvCxnSpPr>
        <p:spPr>
          <a:xfrm>
            <a:off x="773"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66" name="Rectángulo 65">
            <a:extLst>
              <a:ext uri="{FF2B5EF4-FFF2-40B4-BE49-F238E27FC236}">
                <a16:creationId xmlns:a16="http://schemas.microsoft.com/office/drawing/2014/main" id="{3FEA47AE-C43D-CF0F-6822-75D861A7C16C}"/>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sp>
        <p:nvSpPr>
          <p:cNvPr id="2" name="Marcador de número de diapositiva 1">
            <a:extLst>
              <a:ext uri="{FF2B5EF4-FFF2-40B4-BE49-F238E27FC236}">
                <a16:creationId xmlns:a16="http://schemas.microsoft.com/office/drawing/2014/main" id="{F982BA9C-F571-8FEB-8154-3635E4E37545}"/>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2</a:t>
            </a:fld>
            <a:endParaRPr lang="es-CL" sz="1600" b="1" dirty="0">
              <a:solidFill>
                <a:prstClr val="black">
                  <a:tint val="75000"/>
                </a:prstClr>
              </a:solidFill>
            </a:endParaRPr>
          </a:p>
        </p:txBody>
      </p:sp>
      <p:sp>
        <p:nvSpPr>
          <p:cNvPr id="52" name="CuadroTexto 51">
            <a:extLst>
              <a:ext uri="{FF2B5EF4-FFF2-40B4-BE49-F238E27FC236}">
                <a16:creationId xmlns:a16="http://schemas.microsoft.com/office/drawing/2014/main" id="{7FD56D97-0D38-55D2-5AE7-223CAFC51B22}"/>
              </a:ext>
            </a:extLst>
          </p:cNvPr>
          <p:cNvSpPr txBox="1"/>
          <p:nvPr/>
        </p:nvSpPr>
        <p:spPr>
          <a:xfrm>
            <a:off x="1048181" y="195969"/>
            <a:ext cx="7635057" cy="707886"/>
          </a:xfrm>
          <a:prstGeom prst="rect">
            <a:avLst/>
          </a:prstGeom>
          <a:noFill/>
        </p:spPr>
        <p:txBody>
          <a:bodyPr wrap="square">
            <a:spAutoFit/>
          </a:bodyPr>
          <a:lstStyle/>
          <a:p>
            <a:pPr marL="60325">
              <a:spcAft>
                <a:spcPts val="2400"/>
              </a:spcAft>
              <a:buFont typeface="+mj-lt"/>
              <a:buNone/>
              <a:defRPr/>
            </a:pPr>
            <a:r>
              <a:rPr lang="en-US" sz="4000" b="1" dirty="0" err="1">
                <a:solidFill>
                  <a:srgbClr val="002060"/>
                </a:solidFill>
                <a:ea typeface="Microsoft JhengHei Light" panose="020B0304030504040204" pitchFamily="34" charset="-120"/>
                <a:cs typeface="Calibri" panose="020F0502020204030204" pitchFamily="34" charset="0"/>
              </a:rPr>
              <a:t>Temario</a:t>
            </a:r>
            <a:endParaRPr lang="en-US" sz="4000" b="1" dirty="0">
              <a:solidFill>
                <a:srgbClr val="002060"/>
              </a:solidFill>
              <a:ea typeface="Microsoft JhengHei Light" panose="020B0304030504040204" pitchFamily="34" charset="-120"/>
              <a:cs typeface="Calibri" panose="020F0502020204030204" pitchFamily="34" charset="0"/>
            </a:endParaRPr>
          </a:p>
        </p:txBody>
      </p:sp>
      <p:pic>
        <p:nvPicPr>
          <p:cNvPr id="37" name="Picture 2" descr="COMAVNAV">
            <a:extLst>
              <a:ext uri="{FF2B5EF4-FFF2-40B4-BE49-F238E27FC236}">
                <a16:creationId xmlns:a16="http://schemas.microsoft.com/office/drawing/2014/main" id="{52080BE4-6267-7EA7-9FD6-D4F1073FE79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Imagen 37">
            <a:extLst>
              <a:ext uri="{FF2B5EF4-FFF2-40B4-BE49-F238E27FC236}">
                <a16:creationId xmlns:a16="http://schemas.microsoft.com/office/drawing/2014/main" id="{BB85D501-0A0E-918A-0FC3-6D6CAEEBC4CB}"/>
              </a:ext>
            </a:extLst>
          </p:cNvPr>
          <p:cNvPicPr>
            <a:picLocks noChangeAspect="1"/>
          </p:cNvPicPr>
          <p:nvPr/>
        </p:nvPicPr>
        <p:blipFill rotWithShape="1">
          <a:blip r:embed="rId5"/>
          <a:srcRect l="9690" t="10134" r="7765" b="9775"/>
          <a:stretch/>
        </p:blipFill>
        <p:spPr>
          <a:xfrm>
            <a:off x="6816080" y="2004336"/>
            <a:ext cx="3289069" cy="3210446"/>
          </a:xfrm>
          <a:prstGeom prst="rect">
            <a:avLst/>
          </a:prstGeom>
        </p:spPr>
      </p:pic>
      <p:pic>
        <p:nvPicPr>
          <p:cNvPr id="40" name="Picture 2">
            <a:extLst>
              <a:ext uri="{FF2B5EF4-FFF2-40B4-BE49-F238E27FC236}">
                <a16:creationId xmlns:a16="http://schemas.microsoft.com/office/drawing/2014/main" id="{83777BED-CEF1-4A53-9094-F1DFE58BC4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1" name="TextBox 30">
            <a:extLst>
              <a:ext uri="{FF2B5EF4-FFF2-40B4-BE49-F238E27FC236}">
                <a16:creationId xmlns:a16="http://schemas.microsoft.com/office/drawing/2014/main" id="{763818B5-2A8F-4632-9D4C-80775AEDBEBD}"/>
              </a:ext>
            </a:extLst>
          </p:cNvPr>
          <p:cNvSpPr txBox="1"/>
          <p:nvPr/>
        </p:nvSpPr>
        <p:spPr>
          <a:xfrm>
            <a:off x="1803886" y="1841196"/>
            <a:ext cx="1997471" cy="338554"/>
          </a:xfrm>
          <a:prstGeom prst="rect">
            <a:avLst/>
          </a:prstGeom>
          <a:noFill/>
        </p:spPr>
        <p:txBody>
          <a:bodyPr wrap="none" lIns="0" rIns="0" rtlCol="0" anchor="ctr">
            <a:spAutoFit/>
          </a:bodyPr>
          <a:lstStyle>
            <a:defPPr>
              <a:defRPr lang="es-CL"/>
            </a:defPPr>
            <a:lvl1pPr marL="355600" indent="-342900" algn="ctr">
              <a:defRPr sz="1600" b="1">
                <a:solidFill>
                  <a:schemeClr val="bg1"/>
                </a:solidFill>
              </a:defRPr>
            </a:lvl1pPr>
          </a:lstStyle>
          <a:p>
            <a:r>
              <a:rPr lang="es-ES" dirty="0"/>
              <a:t>Portafolio de proyectos</a:t>
            </a:r>
          </a:p>
        </p:txBody>
      </p:sp>
      <p:sp>
        <p:nvSpPr>
          <p:cNvPr id="89" name="Pentagon 70">
            <a:extLst>
              <a:ext uri="{FF2B5EF4-FFF2-40B4-BE49-F238E27FC236}">
                <a16:creationId xmlns:a16="http://schemas.microsoft.com/office/drawing/2014/main" id="{54307B83-54A4-4F73-B024-EE1D14CFC13D}"/>
              </a:ext>
            </a:extLst>
          </p:cNvPr>
          <p:cNvSpPr/>
          <p:nvPr/>
        </p:nvSpPr>
        <p:spPr>
          <a:xfrm>
            <a:off x="1360165" y="2385679"/>
            <a:ext cx="4114372" cy="473734"/>
          </a:xfrm>
          <a:prstGeom prst="homePlate">
            <a:avLst/>
          </a:pr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sp>
        <p:nvSpPr>
          <p:cNvPr id="94" name="Trapezoid 66">
            <a:extLst>
              <a:ext uri="{FF2B5EF4-FFF2-40B4-BE49-F238E27FC236}">
                <a16:creationId xmlns:a16="http://schemas.microsoft.com/office/drawing/2014/main" id="{E79B7239-24A8-4C3F-BD7C-57FF232A4C6E}"/>
              </a:ext>
            </a:extLst>
          </p:cNvPr>
          <p:cNvSpPr/>
          <p:nvPr/>
        </p:nvSpPr>
        <p:spPr>
          <a:xfrm rot="5400000" flipH="1">
            <a:off x="602259" y="2097450"/>
            <a:ext cx="891991" cy="626144"/>
          </a:xfrm>
          <a:custGeom>
            <a:avLst/>
            <a:gdLst>
              <a:gd name="connsiteX0" fmla="*/ 0 w 813390"/>
              <a:gd name="connsiteY0" fmla="*/ 1822995 h 1822995"/>
              <a:gd name="connsiteX1" fmla="*/ 141457 w 813390"/>
              <a:gd name="connsiteY1" fmla="*/ 0 h 1822995"/>
              <a:gd name="connsiteX2" fmla="*/ 671933 w 813390"/>
              <a:gd name="connsiteY2" fmla="*/ 0 h 1822995"/>
              <a:gd name="connsiteX3" fmla="*/ 813390 w 813390"/>
              <a:gd name="connsiteY3" fmla="*/ 1822995 h 1822995"/>
              <a:gd name="connsiteX4" fmla="*/ 0 w 813390"/>
              <a:gd name="connsiteY4" fmla="*/ 1822995 h 1822995"/>
              <a:gd name="connsiteX0" fmla="*/ 195091 w 1008481"/>
              <a:gd name="connsiteY0" fmla="*/ 1822995 h 1822995"/>
              <a:gd name="connsiteX1" fmla="*/ 0 w 1008481"/>
              <a:gd name="connsiteY1" fmla="*/ 12700 h 1822995"/>
              <a:gd name="connsiteX2" fmla="*/ 867024 w 1008481"/>
              <a:gd name="connsiteY2" fmla="*/ 0 h 1822995"/>
              <a:gd name="connsiteX3" fmla="*/ 1008481 w 1008481"/>
              <a:gd name="connsiteY3" fmla="*/ 1822995 h 1822995"/>
              <a:gd name="connsiteX4" fmla="*/ 195091 w 1008481"/>
              <a:gd name="connsiteY4" fmla="*/ 1822995 h 1822995"/>
              <a:gd name="connsiteX0" fmla="*/ 195091 w 1008481"/>
              <a:gd name="connsiteY0" fmla="*/ 1810295 h 1810295"/>
              <a:gd name="connsiteX1" fmla="*/ 0 w 1008481"/>
              <a:gd name="connsiteY1" fmla="*/ 0 h 1810295"/>
              <a:gd name="connsiteX2" fmla="*/ 524124 w 1008481"/>
              <a:gd name="connsiteY2" fmla="*/ 6350 h 1810295"/>
              <a:gd name="connsiteX3" fmla="*/ 1008481 w 1008481"/>
              <a:gd name="connsiteY3" fmla="*/ 1810295 h 1810295"/>
              <a:gd name="connsiteX4" fmla="*/ 195091 w 1008481"/>
              <a:gd name="connsiteY4" fmla="*/ 1810295 h 1810295"/>
              <a:gd name="connsiteX0" fmla="*/ 195091 w 1008481"/>
              <a:gd name="connsiteY0" fmla="*/ 1811089 h 1811089"/>
              <a:gd name="connsiteX1" fmla="*/ 0 w 1008481"/>
              <a:gd name="connsiteY1" fmla="*/ 794 h 1811089"/>
              <a:gd name="connsiteX2" fmla="*/ 528886 w 1008481"/>
              <a:gd name="connsiteY2" fmla="*/ 0 h 1811089"/>
              <a:gd name="connsiteX3" fmla="*/ 1008481 w 1008481"/>
              <a:gd name="connsiteY3" fmla="*/ 1811089 h 1811089"/>
              <a:gd name="connsiteX4" fmla="*/ 195091 w 1008481"/>
              <a:gd name="connsiteY4" fmla="*/ 1811089 h 1811089"/>
              <a:gd name="connsiteX0" fmla="*/ 195091 w 1008481"/>
              <a:gd name="connsiteY0" fmla="*/ 1821631 h 1821631"/>
              <a:gd name="connsiteX1" fmla="*/ 0 w 1008481"/>
              <a:gd name="connsiteY1" fmla="*/ 11336 h 1821631"/>
              <a:gd name="connsiteX2" fmla="*/ 528886 w 1008481"/>
              <a:gd name="connsiteY2" fmla="*/ 0 h 1821631"/>
              <a:gd name="connsiteX3" fmla="*/ 1008481 w 1008481"/>
              <a:gd name="connsiteY3" fmla="*/ 1821631 h 1821631"/>
              <a:gd name="connsiteX4" fmla="*/ 195091 w 1008481"/>
              <a:gd name="connsiteY4" fmla="*/ 1821631 h 1821631"/>
              <a:gd name="connsiteX0" fmla="*/ 197101 w 1010491"/>
              <a:gd name="connsiteY0" fmla="*/ 1821631 h 1821631"/>
              <a:gd name="connsiteX1" fmla="*/ 0 w 1010491"/>
              <a:gd name="connsiteY1" fmla="*/ 6066 h 1821631"/>
              <a:gd name="connsiteX2" fmla="*/ 530896 w 1010491"/>
              <a:gd name="connsiteY2" fmla="*/ 0 h 1821631"/>
              <a:gd name="connsiteX3" fmla="*/ 1010491 w 1010491"/>
              <a:gd name="connsiteY3" fmla="*/ 1821631 h 1821631"/>
              <a:gd name="connsiteX4" fmla="*/ 197101 w 1010491"/>
              <a:gd name="connsiteY4" fmla="*/ 1821631 h 1821631"/>
              <a:gd name="connsiteX0" fmla="*/ 197101 w 1010491"/>
              <a:gd name="connsiteY0" fmla="*/ 1821631 h 1821631"/>
              <a:gd name="connsiteX1" fmla="*/ 0 w 1010491"/>
              <a:gd name="connsiteY1" fmla="*/ 6066 h 1821631"/>
              <a:gd name="connsiteX2" fmla="*/ 532907 w 1010491"/>
              <a:gd name="connsiteY2" fmla="*/ 0 h 1821631"/>
              <a:gd name="connsiteX3" fmla="*/ 1010491 w 1010491"/>
              <a:gd name="connsiteY3" fmla="*/ 1821631 h 1821631"/>
              <a:gd name="connsiteX4" fmla="*/ 197101 w 1010491"/>
              <a:gd name="connsiteY4" fmla="*/ 1821631 h 1821631"/>
              <a:gd name="connsiteX0" fmla="*/ 203129 w 1016519"/>
              <a:gd name="connsiteY0" fmla="*/ 1821631 h 1821631"/>
              <a:gd name="connsiteX1" fmla="*/ 0 w 1016519"/>
              <a:gd name="connsiteY1" fmla="*/ 795 h 1821631"/>
              <a:gd name="connsiteX2" fmla="*/ 538935 w 1016519"/>
              <a:gd name="connsiteY2" fmla="*/ 0 h 1821631"/>
              <a:gd name="connsiteX3" fmla="*/ 1016519 w 1016519"/>
              <a:gd name="connsiteY3" fmla="*/ 1821631 h 1821631"/>
              <a:gd name="connsiteX4" fmla="*/ 203129 w 1016519"/>
              <a:gd name="connsiteY4" fmla="*/ 1821631 h 1821631"/>
              <a:gd name="connsiteX0" fmla="*/ 197100 w 1010490"/>
              <a:gd name="connsiteY0" fmla="*/ 1821631 h 1821631"/>
              <a:gd name="connsiteX1" fmla="*/ 0 w 1010490"/>
              <a:gd name="connsiteY1" fmla="*/ 795 h 1821631"/>
              <a:gd name="connsiteX2" fmla="*/ 532906 w 1010490"/>
              <a:gd name="connsiteY2" fmla="*/ 0 h 1821631"/>
              <a:gd name="connsiteX3" fmla="*/ 1010490 w 1010490"/>
              <a:gd name="connsiteY3" fmla="*/ 1821631 h 1821631"/>
              <a:gd name="connsiteX4" fmla="*/ 197100 w 1010490"/>
              <a:gd name="connsiteY4" fmla="*/ 1821631 h 1821631"/>
              <a:gd name="connsiteX0" fmla="*/ 199109 w 1012499"/>
              <a:gd name="connsiteY0" fmla="*/ 1821631 h 1821631"/>
              <a:gd name="connsiteX1" fmla="*/ 0 w 1012499"/>
              <a:gd name="connsiteY1" fmla="*/ 795 h 1821631"/>
              <a:gd name="connsiteX2" fmla="*/ 534915 w 1012499"/>
              <a:gd name="connsiteY2" fmla="*/ 0 h 1821631"/>
              <a:gd name="connsiteX3" fmla="*/ 1012499 w 1012499"/>
              <a:gd name="connsiteY3" fmla="*/ 1821631 h 1821631"/>
              <a:gd name="connsiteX4" fmla="*/ 199109 w 1012499"/>
              <a:gd name="connsiteY4" fmla="*/ 1821631 h 1821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2499" h="1821631">
                <a:moveTo>
                  <a:pt x="199109" y="1821631"/>
                </a:moveTo>
                <a:lnTo>
                  <a:pt x="0" y="795"/>
                </a:lnTo>
                <a:lnTo>
                  <a:pt x="534915" y="0"/>
                </a:lnTo>
                <a:lnTo>
                  <a:pt x="1012499" y="1821631"/>
                </a:lnTo>
                <a:lnTo>
                  <a:pt x="199109" y="1821631"/>
                </a:lnTo>
                <a:close/>
              </a:path>
            </a:pathLst>
          </a:cu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grpSp>
        <p:nvGrpSpPr>
          <p:cNvPr id="100" name="Group 2">
            <a:extLst>
              <a:ext uri="{FF2B5EF4-FFF2-40B4-BE49-F238E27FC236}">
                <a16:creationId xmlns:a16="http://schemas.microsoft.com/office/drawing/2014/main" id="{CC0D6B08-D28F-4D78-AFB8-544D7B07F690}"/>
              </a:ext>
            </a:extLst>
          </p:cNvPr>
          <p:cNvGrpSpPr/>
          <p:nvPr/>
        </p:nvGrpSpPr>
        <p:grpSpPr>
          <a:xfrm>
            <a:off x="66584" y="1964604"/>
            <a:ext cx="669142" cy="716581"/>
            <a:chOff x="550864" y="2942339"/>
            <a:chExt cx="669142" cy="716581"/>
          </a:xfrm>
        </p:grpSpPr>
        <p:sp>
          <p:nvSpPr>
            <p:cNvPr id="101" name="Rectangle 55">
              <a:extLst>
                <a:ext uri="{FF2B5EF4-FFF2-40B4-BE49-F238E27FC236}">
                  <a16:creationId xmlns:a16="http://schemas.microsoft.com/office/drawing/2014/main" id="{C7761138-980A-4860-8E94-71522D237319}"/>
                </a:ext>
              </a:extLst>
            </p:cNvPr>
            <p:cNvSpPr/>
            <p:nvPr/>
          </p:nvSpPr>
          <p:spPr>
            <a:xfrm>
              <a:off x="550864" y="2942339"/>
              <a:ext cx="669142" cy="716581"/>
            </a:xfrm>
            <a:prstGeom prst="rect">
              <a:avLst/>
            </a:pr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sp>
          <p:nvSpPr>
            <p:cNvPr id="102" name="TextBox 18">
              <a:extLst>
                <a:ext uri="{FF2B5EF4-FFF2-40B4-BE49-F238E27FC236}">
                  <a16:creationId xmlns:a16="http://schemas.microsoft.com/office/drawing/2014/main" id="{EFC98FD7-87A4-4D63-A6D5-19B3F7160233}"/>
                </a:ext>
              </a:extLst>
            </p:cNvPr>
            <p:cNvSpPr txBox="1"/>
            <p:nvPr/>
          </p:nvSpPr>
          <p:spPr>
            <a:xfrm>
              <a:off x="593192" y="3115963"/>
              <a:ext cx="583942" cy="369332"/>
            </a:xfrm>
            <a:prstGeom prst="rect">
              <a:avLst/>
            </a:pr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defPPr>
                <a:defRPr lang="es-CL"/>
              </a:defPPr>
              <a:lvl1pPr algn="ctr">
                <a:defRPr kern="0">
                  <a:solidFill>
                    <a:prstClr val="white"/>
                  </a:solidFill>
                  <a:latin typeface="Segoe UI"/>
                </a:defRPr>
              </a:lvl1pPr>
            </a:lstStyle>
            <a:p>
              <a:r>
                <a:rPr lang="en-US" dirty="0"/>
                <a:t>01</a:t>
              </a:r>
            </a:p>
          </p:txBody>
        </p:sp>
      </p:grpSp>
      <p:sp>
        <p:nvSpPr>
          <p:cNvPr id="112" name="TextBox 31">
            <a:extLst>
              <a:ext uri="{FF2B5EF4-FFF2-40B4-BE49-F238E27FC236}">
                <a16:creationId xmlns:a16="http://schemas.microsoft.com/office/drawing/2014/main" id="{85C4EA08-62E5-43BF-86B9-9EAC9FA39569}"/>
              </a:ext>
            </a:extLst>
          </p:cNvPr>
          <p:cNvSpPr txBox="1"/>
          <p:nvPr/>
        </p:nvSpPr>
        <p:spPr>
          <a:xfrm>
            <a:off x="1803886" y="2452447"/>
            <a:ext cx="1180580" cy="338554"/>
          </a:xfrm>
          <a:prstGeom prst="rect">
            <a:avLst/>
          </a:prstGeom>
          <a:noFill/>
        </p:spPr>
        <p:txBody>
          <a:bodyPr wrap="none" lIns="0" rIns="0" rtlCol="0" anchor="ctr">
            <a:spAutoFit/>
          </a:bodyPr>
          <a:lstStyle>
            <a:defPPr>
              <a:defRPr lang="es-CL"/>
            </a:defPPr>
            <a:lvl1pPr marL="355600" indent="-342900" algn="ctr">
              <a:defRPr sz="1600" b="1">
                <a:solidFill>
                  <a:schemeClr val="bg1"/>
                </a:solidFill>
              </a:defRPr>
            </a:lvl1pPr>
          </a:lstStyle>
          <a:p>
            <a:r>
              <a:rPr lang="es-ES" dirty="0"/>
              <a:t>Antecedentes</a:t>
            </a:r>
          </a:p>
        </p:txBody>
      </p:sp>
      <p:sp>
        <p:nvSpPr>
          <p:cNvPr id="87" name="Pentagon 23">
            <a:extLst>
              <a:ext uri="{FF2B5EF4-FFF2-40B4-BE49-F238E27FC236}">
                <a16:creationId xmlns:a16="http://schemas.microsoft.com/office/drawing/2014/main" id="{D7FDECFD-0B62-460E-84A2-B66678ADD4CA}"/>
              </a:ext>
            </a:extLst>
          </p:cNvPr>
          <p:cNvSpPr/>
          <p:nvPr/>
        </p:nvSpPr>
        <p:spPr>
          <a:xfrm>
            <a:off x="1360164" y="2982964"/>
            <a:ext cx="4114373" cy="473734"/>
          </a:xfrm>
          <a:prstGeom prst="homePlate">
            <a:avLst/>
          </a:pr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sp>
        <p:nvSpPr>
          <p:cNvPr id="95" name="Trapezoid 25">
            <a:extLst>
              <a:ext uri="{FF2B5EF4-FFF2-40B4-BE49-F238E27FC236}">
                <a16:creationId xmlns:a16="http://schemas.microsoft.com/office/drawing/2014/main" id="{BC6BB8BC-38D6-40DC-A239-AD0371669DB4}"/>
              </a:ext>
            </a:extLst>
          </p:cNvPr>
          <p:cNvSpPr/>
          <p:nvPr/>
        </p:nvSpPr>
        <p:spPr>
          <a:xfrm rot="5400000">
            <a:off x="690385" y="2903184"/>
            <a:ext cx="716824" cy="626143"/>
          </a:xfrm>
          <a:custGeom>
            <a:avLst/>
            <a:gdLst>
              <a:gd name="connsiteX0" fmla="*/ 0 w 964171"/>
              <a:gd name="connsiteY0" fmla="*/ 824235 h 824235"/>
              <a:gd name="connsiteX1" fmla="*/ 166924 w 964171"/>
              <a:gd name="connsiteY1" fmla="*/ 0 h 824235"/>
              <a:gd name="connsiteX2" fmla="*/ 797247 w 964171"/>
              <a:gd name="connsiteY2" fmla="*/ 0 h 824235"/>
              <a:gd name="connsiteX3" fmla="*/ 964171 w 964171"/>
              <a:gd name="connsiteY3" fmla="*/ 824235 h 824235"/>
              <a:gd name="connsiteX4" fmla="*/ 0 w 964171"/>
              <a:gd name="connsiteY4" fmla="*/ 824235 h 824235"/>
              <a:gd name="connsiteX0" fmla="*/ 0 w 964171"/>
              <a:gd name="connsiteY0" fmla="*/ 824235 h 824235"/>
              <a:gd name="connsiteX1" fmla="*/ 166924 w 964171"/>
              <a:gd name="connsiteY1" fmla="*/ 0 h 824235"/>
              <a:gd name="connsiteX2" fmla="*/ 804391 w 964171"/>
              <a:gd name="connsiteY2" fmla="*/ 0 h 824235"/>
              <a:gd name="connsiteX3" fmla="*/ 964171 w 964171"/>
              <a:gd name="connsiteY3" fmla="*/ 824235 h 824235"/>
              <a:gd name="connsiteX4" fmla="*/ 0 w 964171"/>
              <a:gd name="connsiteY4" fmla="*/ 824235 h 824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4171" h="824235">
                <a:moveTo>
                  <a:pt x="0" y="824235"/>
                </a:moveTo>
                <a:lnTo>
                  <a:pt x="166924" y="0"/>
                </a:lnTo>
                <a:lnTo>
                  <a:pt x="804391" y="0"/>
                </a:lnTo>
                <a:lnTo>
                  <a:pt x="964171" y="824235"/>
                </a:lnTo>
                <a:lnTo>
                  <a:pt x="0" y="824235"/>
                </a:lnTo>
                <a:close/>
              </a:path>
            </a:pathLst>
          </a:cu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grpSp>
        <p:nvGrpSpPr>
          <p:cNvPr id="103" name="Group 5">
            <a:extLst>
              <a:ext uri="{FF2B5EF4-FFF2-40B4-BE49-F238E27FC236}">
                <a16:creationId xmlns:a16="http://schemas.microsoft.com/office/drawing/2014/main" id="{DAE2236A-523B-4A6A-8E67-A1006DE4E373}"/>
              </a:ext>
            </a:extLst>
          </p:cNvPr>
          <p:cNvGrpSpPr/>
          <p:nvPr/>
        </p:nvGrpSpPr>
        <p:grpSpPr>
          <a:xfrm>
            <a:off x="66585" y="2858087"/>
            <a:ext cx="669142" cy="716581"/>
            <a:chOff x="550865" y="3950410"/>
            <a:chExt cx="669142" cy="716581"/>
          </a:xfrm>
        </p:grpSpPr>
        <p:sp>
          <p:nvSpPr>
            <p:cNvPr id="104" name="Rectangle 59">
              <a:extLst>
                <a:ext uri="{FF2B5EF4-FFF2-40B4-BE49-F238E27FC236}">
                  <a16:creationId xmlns:a16="http://schemas.microsoft.com/office/drawing/2014/main" id="{E10CF37F-D163-4115-8C41-2BEC3A4C4DA5}"/>
                </a:ext>
              </a:extLst>
            </p:cNvPr>
            <p:cNvSpPr/>
            <p:nvPr/>
          </p:nvSpPr>
          <p:spPr>
            <a:xfrm>
              <a:off x="550865" y="3950410"/>
              <a:ext cx="669142" cy="716581"/>
            </a:xfrm>
            <a:prstGeom prst="rect">
              <a:avLst/>
            </a:pr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sp>
          <p:nvSpPr>
            <p:cNvPr id="105" name="TextBox 22">
              <a:extLst>
                <a:ext uri="{FF2B5EF4-FFF2-40B4-BE49-F238E27FC236}">
                  <a16:creationId xmlns:a16="http://schemas.microsoft.com/office/drawing/2014/main" id="{EAA21E8B-C37C-4105-BE52-2A10F62FBB22}"/>
                </a:ext>
              </a:extLst>
            </p:cNvPr>
            <p:cNvSpPr txBox="1"/>
            <p:nvPr/>
          </p:nvSpPr>
          <p:spPr>
            <a:xfrm>
              <a:off x="593192" y="4124034"/>
              <a:ext cx="583942" cy="369332"/>
            </a:xfrm>
            <a:prstGeom prst="rect">
              <a:avLst/>
            </a:prstGeom>
            <a:noFill/>
            <a:ln w="12700" cap="flat" cmpd="sng" algn="ctr">
              <a:noFill/>
              <a:prstDash val="solid"/>
              <a:miter lim="800000"/>
            </a:ln>
            <a:effectLst/>
          </p:spPr>
          <p:txBody>
            <a:bodyPr rtlCol="0" anchor="ctr"/>
            <a:lstStyle>
              <a:defPPr>
                <a:defRPr lang="es-CL"/>
              </a:defPPr>
              <a:lvl1pPr algn="ctr">
                <a:defRPr kern="0">
                  <a:solidFill>
                    <a:prstClr val="white"/>
                  </a:solidFill>
                  <a:latin typeface="Segoe UI"/>
                </a:defRPr>
              </a:lvl1pPr>
            </a:lstStyle>
            <a:p>
              <a:r>
                <a:rPr lang="en-US" dirty="0"/>
                <a:t>02</a:t>
              </a:r>
            </a:p>
          </p:txBody>
        </p:sp>
      </p:grpSp>
      <p:sp>
        <p:nvSpPr>
          <p:cNvPr id="113" name="TextBox 32">
            <a:extLst>
              <a:ext uri="{FF2B5EF4-FFF2-40B4-BE49-F238E27FC236}">
                <a16:creationId xmlns:a16="http://schemas.microsoft.com/office/drawing/2014/main" id="{E30B2E37-B8F6-43AE-A3D6-AFEC472315C6}"/>
              </a:ext>
            </a:extLst>
          </p:cNvPr>
          <p:cNvSpPr txBox="1"/>
          <p:nvPr/>
        </p:nvSpPr>
        <p:spPr>
          <a:xfrm>
            <a:off x="1803886" y="3046978"/>
            <a:ext cx="834267" cy="338554"/>
          </a:xfrm>
          <a:prstGeom prst="rect">
            <a:avLst/>
          </a:prstGeom>
          <a:noFill/>
        </p:spPr>
        <p:txBody>
          <a:bodyPr wrap="none" lIns="0" rIns="0" rtlCol="0" anchor="ctr">
            <a:spAutoFit/>
          </a:bodyPr>
          <a:lstStyle>
            <a:defPPr>
              <a:defRPr lang="es-CL"/>
            </a:defPPr>
            <a:lvl1pPr marL="355600" indent="-342900" algn="ctr">
              <a:defRPr sz="1600" b="1">
                <a:solidFill>
                  <a:schemeClr val="bg1"/>
                </a:solidFill>
              </a:defRPr>
            </a:lvl1pPr>
          </a:lstStyle>
          <a:p>
            <a:r>
              <a:rPr lang="es-ES" dirty="0"/>
              <a:t>Problema</a:t>
            </a:r>
            <a:endParaRPr lang="es-CL" dirty="0"/>
          </a:p>
        </p:txBody>
      </p:sp>
      <p:grpSp>
        <p:nvGrpSpPr>
          <p:cNvPr id="19" name="Grupo 18"/>
          <p:cNvGrpSpPr/>
          <p:nvPr/>
        </p:nvGrpSpPr>
        <p:grpSpPr>
          <a:xfrm>
            <a:off x="74869" y="3591812"/>
            <a:ext cx="5397144" cy="872090"/>
            <a:chOff x="74646" y="3876707"/>
            <a:chExt cx="5397144" cy="872090"/>
          </a:xfrm>
        </p:grpSpPr>
        <p:grpSp>
          <p:nvGrpSpPr>
            <p:cNvPr id="51" name="Group 5">
              <a:extLst>
                <a:ext uri="{FF2B5EF4-FFF2-40B4-BE49-F238E27FC236}">
                  <a16:creationId xmlns:a16="http://schemas.microsoft.com/office/drawing/2014/main" id="{DAE2236A-523B-4A6A-8E67-A1006DE4E373}"/>
                </a:ext>
              </a:extLst>
            </p:cNvPr>
            <p:cNvGrpSpPr/>
            <p:nvPr/>
          </p:nvGrpSpPr>
          <p:grpSpPr>
            <a:xfrm>
              <a:off x="74646" y="4031671"/>
              <a:ext cx="669142" cy="716581"/>
              <a:chOff x="550865" y="3950410"/>
              <a:chExt cx="669142" cy="716581"/>
            </a:xfrm>
          </p:grpSpPr>
          <p:sp>
            <p:nvSpPr>
              <p:cNvPr id="54" name="Rectangle 59">
                <a:extLst>
                  <a:ext uri="{FF2B5EF4-FFF2-40B4-BE49-F238E27FC236}">
                    <a16:creationId xmlns:a16="http://schemas.microsoft.com/office/drawing/2014/main" id="{E10CF37F-D163-4115-8C41-2BEC3A4C4DA5}"/>
                  </a:ext>
                </a:extLst>
              </p:cNvPr>
              <p:cNvSpPr/>
              <p:nvPr/>
            </p:nvSpPr>
            <p:spPr>
              <a:xfrm>
                <a:off x="550865" y="3950410"/>
                <a:ext cx="669142" cy="716581"/>
              </a:xfrm>
              <a:prstGeom prst="rect">
                <a:avLst/>
              </a:pr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sp>
            <p:nvSpPr>
              <p:cNvPr id="55" name="TextBox 22">
                <a:extLst>
                  <a:ext uri="{FF2B5EF4-FFF2-40B4-BE49-F238E27FC236}">
                    <a16:creationId xmlns:a16="http://schemas.microsoft.com/office/drawing/2014/main" id="{EAA21E8B-C37C-4105-BE52-2A10F62FBB22}"/>
                  </a:ext>
                </a:extLst>
              </p:cNvPr>
              <p:cNvSpPr txBox="1"/>
              <p:nvPr/>
            </p:nvSpPr>
            <p:spPr>
              <a:xfrm>
                <a:off x="593192" y="4124034"/>
                <a:ext cx="583942" cy="369332"/>
              </a:xfrm>
              <a:prstGeom prst="rect">
                <a:avLst/>
              </a:prstGeom>
              <a:noFill/>
              <a:ln w="12700" cap="flat" cmpd="sng" algn="ctr">
                <a:noFill/>
                <a:prstDash val="solid"/>
                <a:miter lim="800000"/>
              </a:ln>
              <a:effectLst/>
            </p:spPr>
            <p:txBody>
              <a:bodyPr rtlCol="0" anchor="ctr"/>
              <a:lstStyle>
                <a:defPPr>
                  <a:defRPr lang="es-CL"/>
                </a:defPPr>
                <a:lvl1pPr algn="ctr">
                  <a:defRPr kern="0">
                    <a:solidFill>
                      <a:prstClr val="white"/>
                    </a:solidFill>
                    <a:latin typeface="Segoe UI"/>
                  </a:defRPr>
                </a:lvl1pPr>
              </a:lstStyle>
              <a:p>
                <a:r>
                  <a:rPr lang="en-US" dirty="0"/>
                  <a:t>03</a:t>
                </a:r>
              </a:p>
            </p:txBody>
          </p:sp>
        </p:grpSp>
        <p:sp>
          <p:nvSpPr>
            <p:cNvPr id="49" name="Pentagon 23">
              <a:extLst>
                <a:ext uri="{FF2B5EF4-FFF2-40B4-BE49-F238E27FC236}">
                  <a16:creationId xmlns:a16="http://schemas.microsoft.com/office/drawing/2014/main" id="{D7FDECFD-0B62-460E-84A2-B66678ADD4CA}"/>
                </a:ext>
              </a:extLst>
            </p:cNvPr>
            <p:cNvSpPr/>
            <p:nvPr/>
          </p:nvSpPr>
          <p:spPr>
            <a:xfrm>
              <a:off x="1357417" y="3876707"/>
              <a:ext cx="4114373" cy="473734"/>
            </a:xfrm>
            <a:prstGeom prst="homePlate">
              <a:avLst/>
            </a:pr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sp>
          <p:nvSpPr>
            <p:cNvPr id="53" name="TextBox 32">
              <a:extLst>
                <a:ext uri="{FF2B5EF4-FFF2-40B4-BE49-F238E27FC236}">
                  <a16:creationId xmlns:a16="http://schemas.microsoft.com/office/drawing/2014/main" id="{E30B2E37-B8F6-43AE-A3D6-AFEC472315C6}"/>
                </a:ext>
              </a:extLst>
            </p:cNvPr>
            <p:cNvSpPr txBox="1"/>
            <p:nvPr/>
          </p:nvSpPr>
          <p:spPr>
            <a:xfrm>
              <a:off x="1803663" y="3940721"/>
              <a:ext cx="673647" cy="338554"/>
            </a:xfrm>
            <a:prstGeom prst="rect">
              <a:avLst/>
            </a:prstGeom>
            <a:noFill/>
          </p:spPr>
          <p:txBody>
            <a:bodyPr wrap="none" lIns="0" rIns="0" rtlCol="0" anchor="ctr">
              <a:spAutoFit/>
            </a:bodyPr>
            <a:lstStyle>
              <a:defPPr>
                <a:defRPr lang="es-CL"/>
              </a:defPPr>
              <a:lvl1pPr marL="355600" indent="-342900" algn="ctr">
                <a:defRPr sz="1600" b="1">
                  <a:solidFill>
                    <a:schemeClr val="bg1"/>
                  </a:solidFill>
                </a:defRPr>
              </a:lvl1pPr>
            </a:lstStyle>
            <a:p>
              <a:r>
                <a:rPr lang="es-ES" dirty="0"/>
                <a:t>Alcance</a:t>
              </a:r>
              <a:endParaRPr lang="es-CL" dirty="0"/>
            </a:p>
          </p:txBody>
        </p:sp>
        <p:sp>
          <p:nvSpPr>
            <p:cNvPr id="50" name="Trapezoid 25">
              <a:extLst>
                <a:ext uri="{FF2B5EF4-FFF2-40B4-BE49-F238E27FC236}">
                  <a16:creationId xmlns:a16="http://schemas.microsoft.com/office/drawing/2014/main" id="{BC6BB8BC-38D6-40DC-A239-AD0371669DB4}"/>
                </a:ext>
              </a:extLst>
            </p:cNvPr>
            <p:cNvSpPr/>
            <p:nvPr/>
          </p:nvSpPr>
          <p:spPr>
            <a:xfrm rot="5400000">
              <a:off x="610579" y="4001226"/>
              <a:ext cx="869851" cy="625292"/>
            </a:xfrm>
            <a:custGeom>
              <a:avLst/>
              <a:gdLst>
                <a:gd name="connsiteX0" fmla="*/ 0 w 964171"/>
                <a:gd name="connsiteY0" fmla="*/ 824235 h 824235"/>
                <a:gd name="connsiteX1" fmla="*/ 166924 w 964171"/>
                <a:gd name="connsiteY1" fmla="*/ 0 h 824235"/>
                <a:gd name="connsiteX2" fmla="*/ 797247 w 964171"/>
                <a:gd name="connsiteY2" fmla="*/ 0 h 824235"/>
                <a:gd name="connsiteX3" fmla="*/ 964171 w 964171"/>
                <a:gd name="connsiteY3" fmla="*/ 824235 h 824235"/>
                <a:gd name="connsiteX4" fmla="*/ 0 w 964171"/>
                <a:gd name="connsiteY4" fmla="*/ 824235 h 824235"/>
                <a:gd name="connsiteX0" fmla="*/ 0 w 964171"/>
                <a:gd name="connsiteY0" fmla="*/ 824235 h 824235"/>
                <a:gd name="connsiteX1" fmla="*/ 166924 w 964171"/>
                <a:gd name="connsiteY1" fmla="*/ 0 h 824235"/>
                <a:gd name="connsiteX2" fmla="*/ 804391 w 964171"/>
                <a:gd name="connsiteY2" fmla="*/ 0 h 824235"/>
                <a:gd name="connsiteX3" fmla="*/ 964171 w 964171"/>
                <a:gd name="connsiteY3" fmla="*/ 824235 h 824235"/>
                <a:gd name="connsiteX4" fmla="*/ 0 w 964171"/>
                <a:gd name="connsiteY4" fmla="*/ 824235 h 824235"/>
                <a:gd name="connsiteX0" fmla="*/ 134148 w 1098319"/>
                <a:gd name="connsiteY0" fmla="*/ 824235 h 824235"/>
                <a:gd name="connsiteX1" fmla="*/ 0 w 1098319"/>
                <a:gd name="connsiteY1" fmla="*/ 3134 h 824235"/>
                <a:gd name="connsiteX2" fmla="*/ 938539 w 1098319"/>
                <a:gd name="connsiteY2" fmla="*/ 0 h 824235"/>
                <a:gd name="connsiteX3" fmla="*/ 1098319 w 1098319"/>
                <a:gd name="connsiteY3" fmla="*/ 824235 h 824235"/>
                <a:gd name="connsiteX4" fmla="*/ 134148 w 1098319"/>
                <a:gd name="connsiteY4" fmla="*/ 824235 h 824235"/>
                <a:gd name="connsiteX0" fmla="*/ 134148 w 1098319"/>
                <a:gd name="connsiteY0" fmla="*/ 821101 h 821101"/>
                <a:gd name="connsiteX1" fmla="*/ 0 w 1098319"/>
                <a:gd name="connsiteY1" fmla="*/ 0 h 821101"/>
                <a:gd name="connsiteX2" fmla="*/ 640671 w 1098319"/>
                <a:gd name="connsiteY2" fmla="*/ 0 h 821101"/>
                <a:gd name="connsiteX3" fmla="*/ 1098319 w 1098319"/>
                <a:gd name="connsiteY3" fmla="*/ 821101 h 821101"/>
                <a:gd name="connsiteX4" fmla="*/ 134148 w 1098319"/>
                <a:gd name="connsiteY4" fmla="*/ 821101 h 821101"/>
                <a:gd name="connsiteX0" fmla="*/ 134148 w 1098319"/>
                <a:gd name="connsiteY0" fmla="*/ 821101 h 823834"/>
                <a:gd name="connsiteX1" fmla="*/ 0 w 1098319"/>
                <a:gd name="connsiteY1" fmla="*/ 0 h 823834"/>
                <a:gd name="connsiteX2" fmla="*/ 640671 w 1098319"/>
                <a:gd name="connsiteY2" fmla="*/ 0 h 823834"/>
                <a:gd name="connsiteX3" fmla="*/ 1098319 w 1098319"/>
                <a:gd name="connsiteY3" fmla="*/ 821101 h 823834"/>
                <a:gd name="connsiteX4" fmla="*/ 680850 w 1098319"/>
                <a:gd name="connsiteY4" fmla="*/ 823834 h 823834"/>
                <a:gd name="connsiteX5" fmla="*/ 134148 w 1098319"/>
                <a:gd name="connsiteY5" fmla="*/ 821101 h 823834"/>
                <a:gd name="connsiteX0" fmla="*/ 134148 w 1098319"/>
                <a:gd name="connsiteY0" fmla="*/ 821101 h 823834"/>
                <a:gd name="connsiteX1" fmla="*/ 0 w 1098319"/>
                <a:gd name="connsiteY1" fmla="*/ 0 h 823834"/>
                <a:gd name="connsiteX2" fmla="*/ 640671 w 1098319"/>
                <a:gd name="connsiteY2" fmla="*/ 0 h 823834"/>
                <a:gd name="connsiteX3" fmla="*/ 1098319 w 1098319"/>
                <a:gd name="connsiteY3" fmla="*/ 821101 h 823834"/>
                <a:gd name="connsiteX4" fmla="*/ 680850 w 1098319"/>
                <a:gd name="connsiteY4" fmla="*/ 823834 h 823834"/>
                <a:gd name="connsiteX5" fmla="*/ 693662 w 1098319"/>
                <a:gd name="connsiteY5" fmla="*/ 820700 h 823834"/>
                <a:gd name="connsiteX6" fmla="*/ 134148 w 1098319"/>
                <a:gd name="connsiteY6" fmla="*/ 821101 h 823834"/>
                <a:gd name="connsiteX0" fmla="*/ 312855 w 1098319"/>
                <a:gd name="connsiteY0" fmla="*/ 821101 h 823834"/>
                <a:gd name="connsiteX1" fmla="*/ 0 w 1098319"/>
                <a:gd name="connsiteY1" fmla="*/ 0 h 823834"/>
                <a:gd name="connsiteX2" fmla="*/ 640671 w 1098319"/>
                <a:gd name="connsiteY2" fmla="*/ 0 h 823834"/>
                <a:gd name="connsiteX3" fmla="*/ 1098319 w 1098319"/>
                <a:gd name="connsiteY3" fmla="*/ 821101 h 823834"/>
                <a:gd name="connsiteX4" fmla="*/ 680850 w 1098319"/>
                <a:gd name="connsiteY4" fmla="*/ 823834 h 823834"/>
                <a:gd name="connsiteX5" fmla="*/ 693662 w 1098319"/>
                <a:gd name="connsiteY5" fmla="*/ 820700 h 823834"/>
                <a:gd name="connsiteX6" fmla="*/ 312855 w 1098319"/>
                <a:gd name="connsiteY6" fmla="*/ 821101 h 823834"/>
                <a:gd name="connsiteX0" fmla="*/ 207219 w 1098319"/>
                <a:gd name="connsiteY0" fmla="*/ 821101 h 823834"/>
                <a:gd name="connsiteX1" fmla="*/ 0 w 1098319"/>
                <a:gd name="connsiteY1" fmla="*/ 0 h 823834"/>
                <a:gd name="connsiteX2" fmla="*/ 640671 w 1098319"/>
                <a:gd name="connsiteY2" fmla="*/ 0 h 823834"/>
                <a:gd name="connsiteX3" fmla="*/ 1098319 w 1098319"/>
                <a:gd name="connsiteY3" fmla="*/ 821101 h 823834"/>
                <a:gd name="connsiteX4" fmla="*/ 680850 w 1098319"/>
                <a:gd name="connsiteY4" fmla="*/ 823834 h 823834"/>
                <a:gd name="connsiteX5" fmla="*/ 693662 w 1098319"/>
                <a:gd name="connsiteY5" fmla="*/ 820700 h 823834"/>
                <a:gd name="connsiteX6" fmla="*/ 207219 w 1098319"/>
                <a:gd name="connsiteY6" fmla="*/ 821101 h 823834"/>
                <a:gd name="connsiteX0" fmla="*/ 207219 w 1170001"/>
                <a:gd name="connsiteY0" fmla="*/ 821101 h 823834"/>
                <a:gd name="connsiteX1" fmla="*/ 0 w 1170001"/>
                <a:gd name="connsiteY1" fmla="*/ 0 h 823834"/>
                <a:gd name="connsiteX2" fmla="*/ 640671 w 1170001"/>
                <a:gd name="connsiteY2" fmla="*/ 0 h 823834"/>
                <a:gd name="connsiteX3" fmla="*/ 1170001 w 1170001"/>
                <a:gd name="connsiteY3" fmla="*/ 821101 h 823834"/>
                <a:gd name="connsiteX4" fmla="*/ 680850 w 1170001"/>
                <a:gd name="connsiteY4" fmla="*/ 823834 h 823834"/>
                <a:gd name="connsiteX5" fmla="*/ 693662 w 1170001"/>
                <a:gd name="connsiteY5" fmla="*/ 820700 h 823834"/>
                <a:gd name="connsiteX6" fmla="*/ 207219 w 1170001"/>
                <a:gd name="connsiteY6" fmla="*/ 821101 h 823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0001" h="823834">
                  <a:moveTo>
                    <a:pt x="207219" y="821101"/>
                  </a:moveTo>
                  <a:lnTo>
                    <a:pt x="0" y="0"/>
                  </a:lnTo>
                  <a:lnTo>
                    <a:pt x="640671" y="0"/>
                  </a:lnTo>
                  <a:lnTo>
                    <a:pt x="1170001" y="821101"/>
                  </a:lnTo>
                  <a:lnTo>
                    <a:pt x="680850" y="823834"/>
                  </a:lnTo>
                  <a:cubicBezTo>
                    <a:pt x="658430" y="822789"/>
                    <a:pt x="716082" y="821745"/>
                    <a:pt x="693662" y="820700"/>
                  </a:cubicBezTo>
                  <a:lnTo>
                    <a:pt x="207219" y="821101"/>
                  </a:lnTo>
                  <a:close/>
                </a:path>
              </a:pathLst>
            </a:cu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grpSp>
      <p:sp>
        <p:nvSpPr>
          <p:cNvPr id="69" name="Pentagon 23">
            <a:extLst>
              <a:ext uri="{FF2B5EF4-FFF2-40B4-BE49-F238E27FC236}">
                <a16:creationId xmlns:a16="http://schemas.microsoft.com/office/drawing/2014/main" id="{D7FDECFD-0B62-460E-84A2-B66678ADD4CA}"/>
              </a:ext>
            </a:extLst>
          </p:cNvPr>
          <p:cNvSpPr/>
          <p:nvPr/>
        </p:nvSpPr>
        <p:spPr>
          <a:xfrm>
            <a:off x="1349354" y="4199305"/>
            <a:ext cx="4114373" cy="473734"/>
          </a:xfrm>
          <a:prstGeom prst="homePlate">
            <a:avLst/>
          </a:pr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sp>
        <p:nvSpPr>
          <p:cNvPr id="70" name="TextBox 32">
            <a:extLst>
              <a:ext uri="{FF2B5EF4-FFF2-40B4-BE49-F238E27FC236}">
                <a16:creationId xmlns:a16="http://schemas.microsoft.com/office/drawing/2014/main" id="{E30B2E37-B8F6-43AE-A3D6-AFEC472315C6}"/>
              </a:ext>
            </a:extLst>
          </p:cNvPr>
          <p:cNvSpPr txBox="1"/>
          <p:nvPr/>
        </p:nvSpPr>
        <p:spPr>
          <a:xfrm>
            <a:off x="1803886" y="4262485"/>
            <a:ext cx="2055627" cy="338554"/>
          </a:xfrm>
          <a:prstGeom prst="rect">
            <a:avLst/>
          </a:prstGeom>
          <a:noFill/>
        </p:spPr>
        <p:txBody>
          <a:bodyPr wrap="none" lIns="0" rIns="0" rtlCol="0" anchor="ctr">
            <a:spAutoFit/>
          </a:bodyPr>
          <a:lstStyle>
            <a:defPPr>
              <a:defRPr lang="es-CL"/>
            </a:defPPr>
            <a:lvl1pPr marL="355600" indent="-342900" algn="ctr">
              <a:defRPr sz="1600" b="1">
                <a:solidFill>
                  <a:schemeClr val="bg1"/>
                </a:solidFill>
              </a:defRPr>
            </a:lvl1pPr>
          </a:lstStyle>
          <a:p>
            <a:r>
              <a:rPr lang="es-ES" dirty="0"/>
              <a:t>Alternativas de solución</a:t>
            </a:r>
            <a:endParaRPr lang="es-CL" dirty="0"/>
          </a:p>
        </p:txBody>
      </p:sp>
      <p:sp>
        <p:nvSpPr>
          <p:cNvPr id="71" name="Trapezoid 25">
            <a:extLst>
              <a:ext uri="{FF2B5EF4-FFF2-40B4-BE49-F238E27FC236}">
                <a16:creationId xmlns:a16="http://schemas.microsoft.com/office/drawing/2014/main" id="{BC6BB8BC-38D6-40DC-A239-AD0371669DB4}"/>
              </a:ext>
            </a:extLst>
          </p:cNvPr>
          <p:cNvSpPr/>
          <p:nvPr/>
        </p:nvSpPr>
        <p:spPr>
          <a:xfrm rot="5400000">
            <a:off x="460782" y="4465560"/>
            <a:ext cx="1153320" cy="625292"/>
          </a:xfrm>
          <a:custGeom>
            <a:avLst/>
            <a:gdLst>
              <a:gd name="connsiteX0" fmla="*/ 0 w 964171"/>
              <a:gd name="connsiteY0" fmla="*/ 824235 h 824235"/>
              <a:gd name="connsiteX1" fmla="*/ 166924 w 964171"/>
              <a:gd name="connsiteY1" fmla="*/ 0 h 824235"/>
              <a:gd name="connsiteX2" fmla="*/ 797247 w 964171"/>
              <a:gd name="connsiteY2" fmla="*/ 0 h 824235"/>
              <a:gd name="connsiteX3" fmla="*/ 964171 w 964171"/>
              <a:gd name="connsiteY3" fmla="*/ 824235 h 824235"/>
              <a:gd name="connsiteX4" fmla="*/ 0 w 964171"/>
              <a:gd name="connsiteY4" fmla="*/ 824235 h 824235"/>
              <a:gd name="connsiteX0" fmla="*/ 0 w 964171"/>
              <a:gd name="connsiteY0" fmla="*/ 824235 h 824235"/>
              <a:gd name="connsiteX1" fmla="*/ 166924 w 964171"/>
              <a:gd name="connsiteY1" fmla="*/ 0 h 824235"/>
              <a:gd name="connsiteX2" fmla="*/ 804391 w 964171"/>
              <a:gd name="connsiteY2" fmla="*/ 0 h 824235"/>
              <a:gd name="connsiteX3" fmla="*/ 964171 w 964171"/>
              <a:gd name="connsiteY3" fmla="*/ 824235 h 824235"/>
              <a:gd name="connsiteX4" fmla="*/ 0 w 964171"/>
              <a:gd name="connsiteY4" fmla="*/ 824235 h 824235"/>
              <a:gd name="connsiteX0" fmla="*/ 134148 w 1098319"/>
              <a:gd name="connsiteY0" fmla="*/ 824235 h 824235"/>
              <a:gd name="connsiteX1" fmla="*/ 0 w 1098319"/>
              <a:gd name="connsiteY1" fmla="*/ 3134 h 824235"/>
              <a:gd name="connsiteX2" fmla="*/ 938539 w 1098319"/>
              <a:gd name="connsiteY2" fmla="*/ 0 h 824235"/>
              <a:gd name="connsiteX3" fmla="*/ 1098319 w 1098319"/>
              <a:gd name="connsiteY3" fmla="*/ 824235 h 824235"/>
              <a:gd name="connsiteX4" fmla="*/ 134148 w 1098319"/>
              <a:gd name="connsiteY4" fmla="*/ 824235 h 824235"/>
              <a:gd name="connsiteX0" fmla="*/ 134148 w 1098319"/>
              <a:gd name="connsiteY0" fmla="*/ 821101 h 821101"/>
              <a:gd name="connsiteX1" fmla="*/ 0 w 1098319"/>
              <a:gd name="connsiteY1" fmla="*/ 0 h 821101"/>
              <a:gd name="connsiteX2" fmla="*/ 640671 w 1098319"/>
              <a:gd name="connsiteY2" fmla="*/ 0 h 821101"/>
              <a:gd name="connsiteX3" fmla="*/ 1098319 w 1098319"/>
              <a:gd name="connsiteY3" fmla="*/ 821101 h 821101"/>
              <a:gd name="connsiteX4" fmla="*/ 134148 w 1098319"/>
              <a:gd name="connsiteY4" fmla="*/ 821101 h 821101"/>
              <a:gd name="connsiteX0" fmla="*/ 134148 w 1098319"/>
              <a:gd name="connsiteY0" fmla="*/ 821101 h 823834"/>
              <a:gd name="connsiteX1" fmla="*/ 0 w 1098319"/>
              <a:gd name="connsiteY1" fmla="*/ 0 h 823834"/>
              <a:gd name="connsiteX2" fmla="*/ 640671 w 1098319"/>
              <a:gd name="connsiteY2" fmla="*/ 0 h 823834"/>
              <a:gd name="connsiteX3" fmla="*/ 1098319 w 1098319"/>
              <a:gd name="connsiteY3" fmla="*/ 821101 h 823834"/>
              <a:gd name="connsiteX4" fmla="*/ 680850 w 1098319"/>
              <a:gd name="connsiteY4" fmla="*/ 823834 h 823834"/>
              <a:gd name="connsiteX5" fmla="*/ 134148 w 1098319"/>
              <a:gd name="connsiteY5" fmla="*/ 821101 h 823834"/>
              <a:gd name="connsiteX0" fmla="*/ 134148 w 1098319"/>
              <a:gd name="connsiteY0" fmla="*/ 821101 h 823834"/>
              <a:gd name="connsiteX1" fmla="*/ 0 w 1098319"/>
              <a:gd name="connsiteY1" fmla="*/ 0 h 823834"/>
              <a:gd name="connsiteX2" fmla="*/ 640671 w 1098319"/>
              <a:gd name="connsiteY2" fmla="*/ 0 h 823834"/>
              <a:gd name="connsiteX3" fmla="*/ 1098319 w 1098319"/>
              <a:gd name="connsiteY3" fmla="*/ 821101 h 823834"/>
              <a:gd name="connsiteX4" fmla="*/ 680850 w 1098319"/>
              <a:gd name="connsiteY4" fmla="*/ 823834 h 823834"/>
              <a:gd name="connsiteX5" fmla="*/ 693662 w 1098319"/>
              <a:gd name="connsiteY5" fmla="*/ 820700 h 823834"/>
              <a:gd name="connsiteX6" fmla="*/ 134148 w 1098319"/>
              <a:gd name="connsiteY6" fmla="*/ 821101 h 823834"/>
              <a:gd name="connsiteX0" fmla="*/ 312855 w 1098319"/>
              <a:gd name="connsiteY0" fmla="*/ 821101 h 823834"/>
              <a:gd name="connsiteX1" fmla="*/ 0 w 1098319"/>
              <a:gd name="connsiteY1" fmla="*/ 0 h 823834"/>
              <a:gd name="connsiteX2" fmla="*/ 640671 w 1098319"/>
              <a:gd name="connsiteY2" fmla="*/ 0 h 823834"/>
              <a:gd name="connsiteX3" fmla="*/ 1098319 w 1098319"/>
              <a:gd name="connsiteY3" fmla="*/ 821101 h 823834"/>
              <a:gd name="connsiteX4" fmla="*/ 680850 w 1098319"/>
              <a:gd name="connsiteY4" fmla="*/ 823834 h 823834"/>
              <a:gd name="connsiteX5" fmla="*/ 693662 w 1098319"/>
              <a:gd name="connsiteY5" fmla="*/ 820700 h 823834"/>
              <a:gd name="connsiteX6" fmla="*/ 312855 w 1098319"/>
              <a:gd name="connsiteY6" fmla="*/ 821101 h 823834"/>
              <a:gd name="connsiteX0" fmla="*/ 207219 w 1098319"/>
              <a:gd name="connsiteY0" fmla="*/ 821101 h 823834"/>
              <a:gd name="connsiteX1" fmla="*/ 0 w 1098319"/>
              <a:gd name="connsiteY1" fmla="*/ 0 h 823834"/>
              <a:gd name="connsiteX2" fmla="*/ 640671 w 1098319"/>
              <a:gd name="connsiteY2" fmla="*/ 0 h 823834"/>
              <a:gd name="connsiteX3" fmla="*/ 1098319 w 1098319"/>
              <a:gd name="connsiteY3" fmla="*/ 821101 h 823834"/>
              <a:gd name="connsiteX4" fmla="*/ 680850 w 1098319"/>
              <a:gd name="connsiteY4" fmla="*/ 823834 h 823834"/>
              <a:gd name="connsiteX5" fmla="*/ 693662 w 1098319"/>
              <a:gd name="connsiteY5" fmla="*/ 820700 h 823834"/>
              <a:gd name="connsiteX6" fmla="*/ 207219 w 1098319"/>
              <a:gd name="connsiteY6" fmla="*/ 821101 h 823834"/>
              <a:gd name="connsiteX0" fmla="*/ 207219 w 1170001"/>
              <a:gd name="connsiteY0" fmla="*/ 821101 h 823834"/>
              <a:gd name="connsiteX1" fmla="*/ 0 w 1170001"/>
              <a:gd name="connsiteY1" fmla="*/ 0 h 823834"/>
              <a:gd name="connsiteX2" fmla="*/ 640671 w 1170001"/>
              <a:gd name="connsiteY2" fmla="*/ 0 h 823834"/>
              <a:gd name="connsiteX3" fmla="*/ 1170001 w 1170001"/>
              <a:gd name="connsiteY3" fmla="*/ 821101 h 823834"/>
              <a:gd name="connsiteX4" fmla="*/ 680850 w 1170001"/>
              <a:gd name="connsiteY4" fmla="*/ 823834 h 823834"/>
              <a:gd name="connsiteX5" fmla="*/ 693662 w 1170001"/>
              <a:gd name="connsiteY5" fmla="*/ 820700 h 823834"/>
              <a:gd name="connsiteX6" fmla="*/ 207219 w 1170001"/>
              <a:gd name="connsiteY6" fmla="*/ 821101 h 823834"/>
              <a:gd name="connsiteX0" fmla="*/ 207219 w 1538982"/>
              <a:gd name="connsiteY0" fmla="*/ 821101 h 823834"/>
              <a:gd name="connsiteX1" fmla="*/ 0 w 1538982"/>
              <a:gd name="connsiteY1" fmla="*/ 0 h 823834"/>
              <a:gd name="connsiteX2" fmla="*/ 640671 w 1538982"/>
              <a:gd name="connsiteY2" fmla="*/ 0 h 823834"/>
              <a:gd name="connsiteX3" fmla="*/ 1538981 w 1538982"/>
              <a:gd name="connsiteY3" fmla="*/ 815077 h 823834"/>
              <a:gd name="connsiteX4" fmla="*/ 680850 w 1538982"/>
              <a:gd name="connsiteY4" fmla="*/ 823834 h 823834"/>
              <a:gd name="connsiteX5" fmla="*/ 693662 w 1538982"/>
              <a:gd name="connsiteY5" fmla="*/ 820700 h 823834"/>
              <a:gd name="connsiteX6" fmla="*/ 207219 w 1538982"/>
              <a:gd name="connsiteY6" fmla="*/ 821101 h 823834"/>
              <a:gd name="connsiteX0" fmla="*/ 207219 w 1563579"/>
              <a:gd name="connsiteY0" fmla="*/ 821101 h 823834"/>
              <a:gd name="connsiteX1" fmla="*/ 0 w 1563579"/>
              <a:gd name="connsiteY1" fmla="*/ 0 h 823834"/>
              <a:gd name="connsiteX2" fmla="*/ 640671 w 1563579"/>
              <a:gd name="connsiteY2" fmla="*/ 0 h 823834"/>
              <a:gd name="connsiteX3" fmla="*/ 1563579 w 1563579"/>
              <a:gd name="connsiteY3" fmla="*/ 821100 h 823834"/>
              <a:gd name="connsiteX4" fmla="*/ 680850 w 1563579"/>
              <a:gd name="connsiteY4" fmla="*/ 823834 h 823834"/>
              <a:gd name="connsiteX5" fmla="*/ 693662 w 1563579"/>
              <a:gd name="connsiteY5" fmla="*/ 820700 h 823834"/>
              <a:gd name="connsiteX6" fmla="*/ 207219 w 1563579"/>
              <a:gd name="connsiteY6" fmla="*/ 821101 h 823834"/>
              <a:gd name="connsiteX0" fmla="*/ 207219 w 1551282"/>
              <a:gd name="connsiteY0" fmla="*/ 821101 h 823834"/>
              <a:gd name="connsiteX1" fmla="*/ 0 w 1551282"/>
              <a:gd name="connsiteY1" fmla="*/ 0 h 823834"/>
              <a:gd name="connsiteX2" fmla="*/ 640671 w 1551282"/>
              <a:gd name="connsiteY2" fmla="*/ 0 h 823834"/>
              <a:gd name="connsiteX3" fmla="*/ 1551283 w 1551282"/>
              <a:gd name="connsiteY3" fmla="*/ 821099 h 823834"/>
              <a:gd name="connsiteX4" fmla="*/ 680850 w 1551282"/>
              <a:gd name="connsiteY4" fmla="*/ 823834 h 823834"/>
              <a:gd name="connsiteX5" fmla="*/ 693662 w 1551282"/>
              <a:gd name="connsiteY5" fmla="*/ 820700 h 823834"/>
              <a:gd name="connsiteX6" fmla="*/ 207219 w 1551282"/>
              <a:gd name="connsiteY6" fmla="*/ 821101 h 823834"/>
              <a:gd name="connsiteX0" fmla="*/ 600797 w 1551283"/>
              <a:gd name="connsiteY0" fmla="*/ 821101 h 823834"/>
              <a:gd name="connsiteX1" fmla="*/ 0 w 1551283"/>
              <a:gd name="connsiteY1" fmla="*/ 0 h 823834"/>
              <a:gd name="connsiteX2" fmla="*/ 640671 w 1551283"/>
              <a:gd name="connsiteY2" fmla="*/ 0 h 823834"/>
              <a:gd name="connsiteX3" fmla="*/ 1551283 w 1551283"/>
              <a:gd name="connsiteY3" fmla="*/ 821099 h 823834"/>
              <a:gd name="connsiteX4" fmla="*/ 680850 w 1551283"/>
              <a:gd name="connsiteY4" fmla="*/ 823834 h 823834"/>
              <a:gd name="connsiteX5" fmla="*/ 693662 w 1551283"/>
              <a:gd name="connsiteY5" fmla="*/ 820700 h 823834"/>
              <a:gd name="connsiteX6" fmla="*/ 600797 w 1551283"/>
              <a:gd name="connsiteY6" fmla="*/ 821101 h 823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51283" h="823834">
                <a:moveTo>
                  <a:pt x="600797" y="821101"/>
                </a:moveTo>
                <a:lnTo>
                  <a:pt x="0" y="0"/>
                </a:lnTo>
                <a:lnTo>
                  <a:pt x="640671" y="0"/>
                </a:lnTo>
                <a:lnTo>
                  <a:pt x="1551283" y="821099"/>
                </a:lnTo>
                <a:lnTo>
                  <a:pt x="680850" y="823834"/>
                </a:lnTo>
                <a:cubicBezTo>
                  <a:pt x="658430" y="822789"/>
                  <a:pt x="716082" y="821745"/>
                  <a:pt x="693662" y="820700"/>
                </a:cubicBezTo>
                <a:lnTo>
                  <a:pt x="600797" y="821101"/>
                </a:lnTo>
                <a:close/>
              </a:path>
            </a:pathLst>
          </a:cu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grpSp>
        <p:nvGrpSpPr>
          <p:cNvPr id="68" name="Group 5">
            <a:extLst>
              <a:ext uri="{FF2B5EF4-FFF2-40B4-BE49-F238E27FC236}">
                <a16:creationId xmlns:a16="http://schemas.microsoft.com/office/drawing/2014/main" id="{DAE2236A-523B-4A6A-8E67-A1006DE4E373}"/>
              </a:ext>
            </a:extLst>
          </p:cNvPr>
          <p:cNvGrpSpPr/>
          <p:nvPr/>
        </p:nvGrpSpPr>
        <p:grpSpPr>
          <a:xfrm>
            <a:off x="69380" y="4635162"/>
            <a:ext cx="669142" cy="716581"/>
            <a:chOff x="550865" y="3950410"/>
            <a:chExt cx="669142" cy="716581"/>
          </a:xfrm>
        </p:grpSpPr>
        <p:sp>
          <p:nvSpPr>
            <p:cNvPr id="72" name="Rectangle 59">
              <a:extLst>
                <a:ext uri="{FF2B5EF4-FFF2-40B4-BE49-F238E27FC236}">
                  <a16:creationId xmlns:a16="http://schemas.microsoft.com/office/drawing/2014/main" id="{E10CF37F-D163-4115-8C41-2BEC3A4C4DA5}"/>
                </a:ext>
              </a:extLst>
            </p:cNvPr>
            <p:cNvSpPr/>
            <p:nvPr/>
          </p:nvSpPr>
          <p:spPr>
            <a:xfrm>
              <a:off x="550865" y="3950410"/>
              <a:ext cx="669142" cy="716581"/>
            </a:xfrm>
            <a:prstGeom prst="rect">
              <a:avLst/>
            </a:prstGeom>
            <a:gradFill flip="none" rotWithShape="1">
              <a:gsLst>
                <a:gs pos="15000">
                  <a:schemeClr val="accent1"/>
                </a:gs>
                <a:gs pos="100000">
                  <a:schemeClr val="accent1">
                    <a:lumMod val="75000"/>
                  </a:schemeClr>
                </a:gs>
              </a:gsLst>
              <a:lin ang="0" scaled="1"/>
              <a:tileRect/>
            </a:gradFill>
            <a:ln w="12700" cap="flat" cmpd="sng" algn="ctr">
              <a:noFill/>
              <a:prstDash val="solid"/>
              <a:miter lim="800000"/>
            </a:ln>
            <a:effectLst/>
          </p:spPr>
          <p:txBody>
            <a:bodyPr rtlCol="0" anchor="ctr"/>
            <a:lstStyle/>
            <a:p>
              <a:pPr algn="ctr"/>
              <a:endParaRPr lang="en-IN" kern="0" dirty="0">
                <a:solidFill>
                  <a:prstClr val="white"/>
                </a:solidFill>
                <a:latin typeface="Segoe UI"/>
              </a:endParaRPr>
            </a:p>
          </p:txBody>
        </p:sp>
        <p:sp>
          <p:nvSpPr>
            <p:cNvPr id="73" name="TextBox 22">
              <a:extLst>
                <a:ext uri="{FF2B5EF4-FFF2-40B4-BE49-F238E27FC236}">
                  <a16:creationId xmlns:a16="http://schemas.microsoft.com/office/drawing/2014/main" id="{EAA21E8B-C37C-4105-BE52-2A10F62FBB22}"/>
                </a:ext>
              </a:extLst>
            </p:cNvPr>
            <p:cNvSpPr txBox="1"/>
            <p:nvPr/>
          </p:nvSpPr>
          <p:spPr>
            <a:xfrm>
              <a:off x="593192" y="4124034"/>
              <a:ext cx="583942" cy="369332"/>
            </a:xfrm>
            <a:prstGeom prst="rect">
              <a:avLst/>
            </a:prstGeom>
            <a:noFill/>
            <a:ln w="12700" cap="flat" cmpd="sng" algn="ctr">
              <a:noFill/>
              <a:prstDash val="solid"/>
              <a:miter lim="800000"/>
            </a:ln>
            <a:effectLst/>
          </p:spPr>
          <p:txBody>
            <a:bodyPr rtlCol="0" anchor="ctr"/>
            <a:lstStyle>
              <a:defPPr>
                <a:defRPr lang="es-CL"/>
              </a:defPPr>
              <a:lvl1pPr algn="ctr">
                <a:defRPr kern="0">
                  <a:solidFill>
                    <a:prstClr val="white"/>
                  </a:solidFill>
                  <a:latin typeface="Segoe UI"/>
                </a:defRPr>
              </a:lvl1pPr>
            </a:lstStyle>
            <a:p>
              <a:r>
                <a:rPr lang="en-US" dirty="0"/>
                <a:t>04</a:t>
              </a:r>
            </a:p>
          </p:txBody>
        </p:sp>
      </p:grpSp>
    </p:spTree>
    <p:extLst>
      <p:ext uri="{BB962C8B-B14F-4D97-AF65-F5344CB8AC3E}">
        <p14:creationId xmlns:p14="http://schemas.microsoft.com/office/powerpoint/2010/main" val="3101308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A5F4E-1E06-FEBC-A655-1B00D93B6F11}"/>
            </a:ext>
          </a:extLst>
        </p:cNvPr>
        <p:cNvGrpSpPr/>
        <p:nvPr/>
      </p:nvGrpSpPr>
      <p:grpSpPr>
        <a:xfrm>
          <a:off x="0" y="0"/>
          <a:ext cx="0" cy="0"/>
          <a:chOff x="0" y="0"/>
          <a:chExt cx="0" cy="0"/>
        </a:xfrm>
      </p:grpSpPr>
      <p:sp>
        <p:nvSpPr>
          <p:cNvPr id="66" name="Rectángulo 65">
            <a:extLst>
              <a:ext uri="{FF2B5EF4-FFF2-40B4-BE49-F238E27FC236}">
                <a16:creationId xmlns:a16="http://schemas.microsoft.com/office/drawing/2014/main" id="{1F5AB780-68FE-8AB6-F312-EA79D7D875F5}"/>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9AB6A6CA-E37E-295D-C0FD-4126A7467D7C}"/>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C16BD9A5-0807-EB33-D469-4F8BAE03CBC0}"/>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3</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9221C60A-775F-154A-E598-945A90202031}"/>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Antecedentes</a:t>
            </a:r>
            <a:endParaRPr lang="en-US" sz="3600" b="1" dirty="0">
              <a:solidFill>
                <a:srgbClr val="002060"/>
              </a:solidFill>
              <a:ea typeface="Microsoft JhengHei Light" panose="020B0304030504040204" pitchFamily="34" charset="-120"/>
              <a:cs typeface="Calibri" panose="020F0502020204030204" pitchFamily="34" charset="0"/>
            </a:endParaRPr>
          </a:p>
        </p:txBody>
      </p:sp>
      <p:pic>
        <p:nvPicPr>
          <p:cNvPr id="27" name="Picture 2" descr="COMAVNAV">
            <a:extLst>
              <a:ext uri="{FF2B5EF4-FFF2-40B4-BE49-F238E27FC236}">
                <a16:creationId xmlns:a16="http://schemas.microsoft.com/office/drawing/2014/main" id="{572FCB5E-6F32-AEB5-6EF2-77639806F72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22C147C6-2E98-523C-036E-2328F7800A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22" name="Straight Connector 31">
            <a:extLst>
              <a:ext uri="{FF2B5EF4-FFF2-40B4-BE49-F238E27FC236}">
                <a16:creationId xmlns:a16="http://schemas.microsoft.com/office/drawing/2014/main" id="{25D6130E-3B11-536B-D53D-614F28FE5FBD}"/>
              </a:ext>
            </a:extLst>
          </p:cNvPr>
          <p:cNvCxnSpPr>
            <a:cxnSpLocks/>
          </p:cNvCxnSpPr>
          <p:nvPr/>
        </p:nvCxnSpPr>
        <p:spPr>
          <a:xfrm flipV="1">
            <a:off x="39344" y="4623038"/>
            <a:ext cx="9264353" cy="1"/>
          </a:xfrm>
          <a:prstGeom prst="line">
            <a:avLst/>
          </a:prstGeom>
          <a:ln w="76200">
            <a:solidFill>
              <a:srgbClr val="01183F"/>
            </a:solidFill>
            <a:headEnd type="none" w="med" len="med"/>
            <a:tailEnd type="triangle" w="med" len="med"/>
          </a:ln>
        </p:spPr>
        <p:style>
          <a:lnRef idx="1">
            <a:schemeClr val="accent2"/>
          </a:lnRef>
          <a:fillRef idx="0">
            <a:schemeClr val="accent2"/>
          </a:fillRef>
          <a:effectRef idx="0">
            <a:schemeClr val="accent2"/>
          </a:effectRef>
          <a:fontRef idx="minor">
            <a:schemeClr val="tx1"/>
          </a:fontRef>
        </p:style>
      </p:cxnSp>
      <p:sp>
        <p:nvSpPr>
          <p:cNvPr id="145" name="Freeform 30">
            <a:extLst>
              <a:ext uri="{FF2B5EF4-FFF2-40B4-BE49-F238E27FC236}">
                <a16:creationId xmlns:a16="http://schemas.microsoft.com/office/drawing/2014/main" id="{5B0A7C2B-0071-8174-B4AE-7BAAF4A238B4}"/>
              </a:ext>
            </a:extLst>
          </p:cNvPr>
          <p:cNvSpPr>
            <a:spLocks/>
          </p:cNvSpPr>
          <p:nvPr/>
        </p:nvSpPr>
        <p:spPr bwMode="auto">
          <a:xfrm>
            <a:off x="692376" y="4507365"/>
            <a:ext cx="807100" cy="252682"/>
          </a:xfrm>
          <a:custGeom>
            <a:avLst/>
            <a:gdLst>
              <a:gd name="T0" fmla="*/ 184 w 203"/>
              <a:gd name="T1" fmla="*/ 80 h 80"/>
              <a:gd name="T2" fmla="*/ 19 w 203"/>
              <a:gd name="T3" fmla="*/ 80 h 80"/>
              <a:gd name="T4" fmla="*/ 0 w 203"/>
              <a:gd name="T5" fmla="*/ 61 h 80"/>
              <a:gd name="T6" fmla="*/ 0 w 203"/>
              <a:gd name="T7" fmla="*/ 18 h 80"/>
              <a:gd name="T8" fmla="*/ 19 w 203"/>
              <a:gd name="T9" fmla="*/ 0 h 80"/>
              <a:gd name="T10" fmla="*/ 184 w 203"/>
              <a:gd name="T11" fmla="*/ 0 h 80"/>
              <a:gd name="T12" fmla="*/ 203 w 203"/>
              <a:gd name="T13" fmla="*/ 18 h 80"/>
              <a:gd name="T14" fmla="*/ 203 w 203"/>
              <a:gd name="T15" fmla="*/ 61 h 80"/>
              <a:gd name="T16" fmla="*/ 184 w 203"/>
              <a:gd name="T17"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80">
                <a:moveTo>
                  <a:pt x="184" y="80"/>
                </a:moveTo>
                <a:cubicBezTo>
                  <a:pt x="19" y="80"/>
                  <a:pt x="19" y="80"/>
                  <a:pt x="19" y="80"/>
                </a:cubicBezTo>
                <a:cubicBezTo>
                  <a:pt x="8" y="80"/>
                  <a:pt x="0" y="72"/>
                  <a:pt x="0" y="61"/>
                </a:cubicBezTo>
                <a:cubicBezTo>
                  <a:pt x="0" y="18"/>
                  <a:pt x="0" y="18"/>
                  <a:pt x="0" y="18"/>
                </a:cubicBezTo>
                <a:cubicBezTo>
                  <a:pt x="0" y="8"/>
                  <a:pt x="8" y="0"/>
                  <a:pt x="19" y="0"/>
                </a:cubicBezTo>
                <a:cubicBezTo>
                  <a:pt x="184" y="0"/>
                  <a:pt x="184" y="0"/>
                  <a:pt x="184" y="0"/>
                </a:cubicBezTo>
                <a:cubicBezTo>
                  <a:pt x="195" y="0"/>
                  <a:pt x="203" y="8"/>
                  <a:pt x="203" y="18"/>
                </a:cubicBezTo>
                <a:cubicBezTo>
                  <a:pt x="203" y="61"/>
                  <a:pt x="203" y="61"/>
                  <a:pt x="203" y="61"/>
                </a:cubicBezTo>
                <a:cubicBezTo>
                  <a:pt x="203" y="72"/>
                  <a:pt x="195" y="80"/>
                  <a:pt x="184" y="80"/>
                </a:cubicBezTo>
                <a:close/>
              </a:path>
            </a:pathLst>
          </a:custGeom>
          <a:solidFill>
            <a:schemeClr val="accent3"/>
          </a:solidFill>
          <a:ln>
            <a:noFill/>
          </a:ln>
        </p:spPr>
        <p:txBody>
          <a:bodyPr vert="horz" wrap="square" lIns="91440" tIns="45720" rIns="91440" bIns="45720" numCol="1" anchor="ctr" anchorCtr="0" compatLnSpc="1">
            <a:prstTxWarp prst="textNoShape">
              <a:avLst/>
            </a:prstTxWarp>
          </a:bodyPr>
          <a:lstStyle/>
          <a:p>
            <a:pPr algn="ctr"/>
            <a:r>
              <a:rPr lang="es-419" b="1" dirty="0">
                <a:solidFill>
                  <a:schemeClr val="bg1"/>
                </a:solidFill>
              </a:rPr>
              <a:t>1991</a:t>
            </a:r>
            <a:endParaRPr lang="ru-RU" sz="1200" b="1" dirty="0">
              <a:solidFill>
                <a:schemeClr val="bg1"/>
              </a:solidFill>
            </a:endParaRPr>
          </a:p>
        </p:txBody>
      </p:sp>
      <p:sp>
        <p:nvSpPr>
          <p:cNvPr id="148" name="Freeform 31">
            <a:extLst>
              <a:ext uri="{FF2B5EF4-FFF2-40B4-BE49-F238E27FC236}">
                <a16:creationId xmlns:a16="http://schemas.microsoft.com/office/drawing/2014/main" id="{0E480D4F-C244-FD05-9F52-C11BEB1C68BB}"/>
              </a:ext>
            </a:extLst>
          </p:cNvPr>
          <p:cNvSpPr>
            <a:spLocks/>
          </p:cNvSpPr>
          <p:nvPr/>
        </p:nvSpPr>
        <p:spPr bwMode="auto">
          <a:xfrm>
            <a:off x="2369263" y="4507365"/>
            <a:ext cx="807100" cy="252682"/>
          </a:xfrm>
          <a:custGeom>
            <a:avLst/>
            <a:gdLst>
              <a:gd name="T0" fmla="*/ 185 w 203"/>
              <a:gd name="T1" fmla="*/ 80 h 80"/>
              <a:gd name="T2" fmla="*/ 19 w 203"/>
              <a:gd name="T3" fmla="*/ 80 h 80"/>
              <a:gd name="T4" fmla="*/ 0 w 203"/>
              <a:gd name="T5" fmla="*/ 61 h 80"/>
              <a:gd name="T6" fmla="*/ 0 w 203"/>
              <a:gd name="T7" fmla="*/ 18 h 80"/>
              <a:gd name="T8" fmla="*/ 19 w 203"/>
              <a:gd name="T9" fmla="*/ 0 h 80"/>
              <a:gd name="T10" fmla="*/ 185 w 203"/>
              <a:gd name="T11" fmla="*/ 0 h 80"/>
              <a:gd name="T12" fmla="*/ 203 w 203"/>
              <a:gd name="T13" fmla="*/ 18 h 80"/>
              <a:gd name="T14" fmla="*/ 203 w 203"/>
              <a:gd name="T15" fmla="*/ 61 h 80"/>
              <a:gd name="T16" fmla="*/ 185 w 203"/>
              <a:gd name="T17"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80">
                <a:moveTo>
                  <a:pt x="185" y="80"/>
                </a:moveTo>
                <a:cubicBezTo>
                  <a:pt x="19" y="80"/>
                  <a:pt x="19" y="80"/>
                  <a:pt x="19" y="80"/>
                </a:cubicBezTo>
                <a:cubicBezTo>
                  <a:pt x="9" y="80"/>
                  <a:pt x="0" y="72"/>
                  <a:pt x="0" y="61"/>
                </a:cubicBezTo>
                <a:cubicBezTo>
                  <a:pt x="0" y="18"/>
                  <a:pt x="0" y="18"/>
                  <a:pt x="0" y="18"/>
                </a:cubicBezTo>
                <a:cubicBezTo>
                  <a:pt x="0" y="8"/>
                  <a:pt x="9" y="0"/>
                  <a:pt x="19" y="0"/>
                </a:cubicBezTo>
                <a:cubicBezTo>
                  <a:pt x="185" y="0"/>
                  <a:pt x="185" y="0"/>
                  <a:pt x="185" y="0"/>
                </a:cubicBezTo>
                <a:cubicBezTo>
                  <a:pt x="195" y="0"/>
                  <a:pt x="203" y="8"/>
                  <a:pt x="203" y="18"/>
                </a:cubicBezTo>
                <a:cubicBezTo>
                  <a:pt x="203" y="61"/>
                  <a:pt x="203" y="61"/>
                  <a:pt x="203" y="61"/>
                </a:cubicBezTo>
                <a:cubicBezTo>
                  <a:pt x="203" y="72"/>
                  <a:pt x="195" y="80"/>
                  <a:pt x="185" y="80"/>
                </a:cubicBezTo>
                <a:close/>
              </a:path>
            </a:pathLst>
          </a:custGeom>
          <a:solidFill>
            <a:schemeClr val="accent3"/>
          </a:solidFill>
          <a:ln>
            <a:noFill/>
          </a:ln>
        </p:spPr>
        <p:txBody>
          <a:bodyPr vert="horz" wrap="square" lIns="91440" tIns="45720" rIns="91440" bIns="45720" numCol="1" anchor="ctr" anchorCtr="0" compatLnSpc="1">
            <a:prstTxWarp prst="textNoShape">
              <a:avLst/>
            </a:prstTxWarp>
          </a:bodyPr>
          <a:lstStyle/>
          <a:p>
            <a:pPr algn="ctr"/>
            <a:r>
              <a:rPr lang="es-419" b="1">
                <a:solidFill>
                  <a:schemeClr val="bg1"/>
                </a:solidFill>
              </a:rPr>
              <a:t>1993</a:t>
            </a:r>
            <a:endParaRPr lang="ru-RU" b="1" dirty="0">
              <a:solidFill>
                <a:schemeClr val="bg1"/>
              </a:solidFill>
            </a:endParaRPr>
          </a:p>
        </p:txBody>
      </p:sp>
      <p:sp>
        <p:nvSpPr>
          <p:cNvPr id="151" name="Freeform 32">
            <a:extLst>
              <a:ext uri="{FF2B5EF4-FFF2-40B4-BE49-F238E27FC236}">
                <a16:creationId xmlns:a16="http://schemas.microsoft.com/office/drawing/2014/main" id="{C5D69572-8D96-AD97-BD56-0C52549EBC2E}"/>
              </a:ext>
            </a:extLst>
          </p:cNvPr>
          <p:cNvSpPr>
            <a:spLocks/>
          </p:cNvSpPr>
          <p:nvPr/>
        </p:nvSpPr>
        <p:spPr bwMode="auto">
          <a:xfrm>
            <a:off x="4062330" y="4511831"/>
            <a:ext cx="807100" cy="252682"/>
          </a:xfrm>
          <a:custGeom>
            <a:avLst/>
            <a:gdLst>
              <a:gd name="T0" fmla="*/ 184 w 203"/>
              <a:gd name="T1" fmla="*/ 80 h 80"/>
              <a:gd name="T2" fmla="*/ 18 w 203"/>
              <a:gd name="T3" fmla="*/ 80 h 80"/>
              <a:gd name="T4" fmla="*/ 0 w 203"/>
              <a:gd name="T5" fmla="*/ 61 h 80"/>
              <a:gd name="T6" fmla="*/ 0 w 203"/>
              <a:gd name="T7" fmla="*/ 18 h 80"/>
              <a:gd name="T8" fmla="*/ 18 w 203"/>
              <a:gd name="T9" fmla="*/ 0 h 80"/>
              <a:gd name="T10" fmla="*/ 184 w 203"/>
              <a:gd name="T11" fmla="*/ 0 h 80"/>
              <a:gd name="T12" fmla="*/ 203 w 203"/>
              <a:gd name="T13" fmla="*/ 18 h 80"/>
              <a:gd name="T14" fmla="*/ 203 w 203"/>
              <a:gd name="T15" fmla="*/ 61 h 80"/>
              <a:gd name="T16" fmla="*/ 184 w 203"/>
              <a:gd name="T17"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80">
                <a:moveTo>
                  <a:pt x="184" y="80"/>
                </a:moveTo>
                <a:cubicBezTo>
                  <a:pt x="18" y="80"/>
                  <a:pt x="18" y="80"/>
                  <a:pt x="18" y="80"/>
                </a:cubicBezTo>
                <a:cubicBezTo>
                  <a:pt x="8" y="80"/>
                  <a:pt x="0" y="72"/>
                  <a:pt x="0" y="61"/>
                </a:cubicBezTo>
                <a:cubicBezTo>
                  <a:pt x="0" y="18"/>
                  <a:pt x="0" y="18"/>
                  <a:pt x="0" y="18"/>
                </a:cubicBezTo>
                <a:cubicBezTo>
                  <a:pt x="0" y="8"/>
                  <a:pt x="8" y="0"/>
                  <a:pt x="18" y="0"/>
                </a:cubicBezTo>
                <a:cubicBezTo>
                  <a:pt x="184" y="0"/>
                  <a:pt x="184" y="0"/>
                  <a:pt x="184" y="0"/>
                </a:cubicBezTo>
                <a:cubicBezTo>
                  <a:pt x="194" y="0"/>
                  <a:pt x="203" y="8"/>
                  <a:pt x="203" y="18"/>
                </a:cubicBezTo>
                <a:cubicBezTo>
                  <a:pt x="203" y="61"/>
                  <a:pt x="203" y="61"/>
                  <a:pt x="203" y="61"/>
                </a:cubicBezTo>
                <a:cubicBezTo>
                  <a:pt x="203" y="72"/>
                  <a:pt x="194" y="80"/>
                  <a:pt x="184" y="80"/>
                </a:cubicBezTo>
                <a:close/>
              </a:path>
            </a:pathLst>
          </a:custGeom>
          <a:solidFill>
            <a:schemeClr val="accent3"/>
          </a:solidFill>
          <a:ln>
            <a:noFill/>
          </a:ln>
        </p:spPr>
        <p:txBody>
          <a:bodyPr vert="horz" wrap="square" lIns="91440" tIns="45720" rIns="91440" bIns="45720" numCol="1" anchor="ctr" anchorCtr="0" compatLnSpc="1">
            <a:prstTxWarp prst="textNoShape">
              <a:avLst/>
            </a:prstTxWarp>
          </a:bodyPr>
          <a:lstStyle/>
          <a:p>
            <a:pPr algn="ctr"/>
            <a:r>
              <a:rPr lang="es-419" b="1" dirty="0">
                <a:solidFill>
                  <a:schemeClr val="bg1"/>
                </a:solidFill>
              </a:rPr>
              <a:t>2012</a:t>
            </a:r>
            <a:endParaRPr lang="ru-RU" b="1" dirty="0">
              <a:solidFill>
                <a:schemeClr val="bg1"/>
              </a:solidFill>
            </a:endParaRPr>
          </a:p>
        </p:txBody>
      </p:sp>
      <p:sp>
        <p:nvSpPr>
          <p:cNvPr id="154" name="Freeform 33">
            <a:extLst>
              <a:ext uri="{FF2B5EF4-FFF2-40B4-BE49-F238E27FC236}">
                <a16:creationId xmlns:a16="http://schemas.microsoft.com/office/drawing/2014/main" id="{283D3DC1-0F9F-C112-9D16-A0E0018459A2}"/>
              </a:ext>
            </a:extLst>
          </p:cNvPr>
          <p:cNvSpPr>
            <a:spLocks/>
          </p:cNvSpPr>
          <p:nvPr/>
        </p:nvSpPr>
        <p:spPr bwMode="auto">
          <a:xfrm>
            <a:off x="5759528" y="4507365"/>
            <a:ext cx="807100" cy="252682"/>
          </a:xfrm>
          <a:custGeom>
            <a:avLst/>
            <a:gdLst>
              <a:gd name="T0" fmla="*/ 184 w 203"/>
              <a:gd name="T1" fmla="*/ 80 h 80"/>
              <a:gd name="T2" fmla="*/ 19 w 203"/>
              <a:gd name="T3" fmla="*/ 80 h 80"/>
              <a:gd name="T4" fmla="*/ 0 w 203"/>
              <a:gd name="T5" fmla="*/ 61 h 80"/>
              <a:gd name="T6" fmla="*/ 0 w 203"/>
              <a:gd name="T7" fmla="*/ 18 h 80"/>
              <a:gd name="T8" fmla="*/ 19 w 203"/>
              <a:gd name="T9" fmla="*/ 0 h 80"/>
              <a:gd name="T10" fmla="*/ 184 w 203"/>
              <a:gd name="T11" fmla="*/ 0 h 80"/>
              <a:gd name="T12" fmla="*/ 203 w 203"/>
              <a:gd name="T13" fmla="*/ 18 h 80"/>
              <a:gd name="T14" fmla="*/ 203 w 203"/>
              <a:gd name="T15" fmla="*/ 61 h 80"/>
              <a:gd name="T16" fmla="*/ 184 w 203"/>
              <a:gd name="T17"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80">
                <a:moveTo>
                  <a:pt x="184" y="80"/>
                </a:moveTo>
                <a:cubicBezTo>
                  <a:pt x="19" y="80"/>
                  <a:pt x="19" y="80"/>
                  <a:pt x="19" y="80"/>
                </a:cubicBezTo>
                <a:cubicBezTo>
                  <a:pt x="8" y="80"/>
                  <a:pt x="0" y="72"/>
                  <a:pt x="0" y="61"/>
                </a:cubicBezTo>
                <a:cubicBezTo>
                  <a:pt x="0" y="18"/>
                  <a:pt x="0" y="18"/>
                  <a:pt x="0" y="18"/>
                </a:cubicBezTo>
                <a:cubicBezTo>
                  <a:pt x="0" y="8"/>
                  <a:pt x="8" y="0"/>
                  <a:pt x="19" y="0"/>
                </a:cubicBezTo>
                <a:cubicBezTo>
                  <a:pt x="184" y="0"/>
                  <a:pt x="184" y="0"/>
                  <a:pt x="184" y="0"/>
                </a:cubicBezTo>
                <a:cubicBezTo>
                  <a:pt x="195" y="0"/>
                  <a:pt x="203" y="8"/>
                  <a:pt x="203" y="18"/>
                </a:cubicBezTo>
                <a:cubicBezTo>
                  <a:pt x="203" y="61"/>
                  <a:pt x="203" y="61"/>
                  <a:pt x="203" y="61"/>
                </a:cubicBezTo>
                <a:cubicBezTo>
                  <a:pt x="203" y="72"/>
                  <a:pt x="195" y="80"/>
                  <a:pt x="184" y="80"/>
                </a:cubicBezTo>
                <a:close/>
              </a:path>
            </a:pathLst>
          </a:custGeom>
          <a:solidFill>
            <a:schemeClr val="accent3"/>
          </a:solidFill>
          <a:ln>
            <a:noFill/>
          </a:ln>
        </p:spPr>
        <p:txBody>
          <a:bodyPr vert="horz" wrap="square" lIns="91440" tIns="45720" rIns="91440" bIns="45720" numCol="1" anchor="ctr" anchorCtr="0" compatLnSpc="1">
            <a:prstTxWarp prst="textNoShape">
              <a:avLst/>
            </a:prstTxWarp>
          </a:bodyPr>
          <a:lstStyle/>
          <a:p>
            <a:pPr algn="ctr"/>
            <a:r>
              <a:rPr lang="es-419" b="1">
                <a:solidFill>
                  <a:schemeClr val="bg1"/>
                </a:solidFill>
              </a:rPr>
              <a:t>2019</a:t>
            </a:r>
            <a:endParaRPr lang="ru-RU" b="1" dirty="0">
              <a:solidFill>
                <a:schemeClr val="bg1"/>
              </a:solidFill>
            </a:endParaRPr>
          </a:p>
        </p:txBody>
      </p:sp>
      <p:sp>
        <p:nvSpPr>
          <p:cNvPr id="157" name="Freeform 34">
            <a:extLst>
              <a:ext uri="{FF2B5EF4-FFF2-40B4-BE49-F238E27FC236}">
                <a16:creationId xmlns:a16="http://schemas.microsoft.com/office/drawing/2014/main" id="{40616C87-DB02-B327-D3FC-20C403EC5470}"/>
              </a:ext>
            </a:extLst>
          </p:cNvPr>
          <p:cNvSpPr>
            <a:spLocks/>
          </p:cNvSpPr>
          <p:nvPr/>
        </p:nvSpPr>
        <p:spPr bwMode="auto">
          <a:xfrm>
            <a:off x="7456725" y="4506681"/>
            <a:ext cx="807100" cy="252682"/>
          </a:xfrm>
          <a:custGeom>
            <a:avLst/>
            <a:gdLst>
              <a:gd name="T0" fmla="*/ 185 w 203"/>
              <a:gd name="T1" fmla="*/ 80 h 80"/>
              <a:gd name="T2" fmla="*/ 19 w 203"/>
              <a:gd name="T3" fmla="*/ 80 h 80"/>
              <a:gd name="T4" fmla="*/ 0 w 203"/>
              <a:gd name="T5" fmla="*/ 61 h 80"/>
              <a:gd name="T6" fmla="*/ 0 w 203"/>
              <a:gd name="T7" fmla="*/ 18 h 80"/>
              <a:gd name="T8" fmla="*/ 19 w 203"/>
              <a:gd name="T9" fmla="*/ 0 h 80"/>
              <a:gd name="T10" fmla="*/ 185 w 203"/>
              <a:gd name="T11" fmla="*/ 0 h 80"/>
              <a:gd name="T12" fmla="*/ 203 w 203"/>
              <a:gd name="T13" fmla="*/ 18 h 80"/>
              <a:gd name="T14" fmla="*/ 203 w 203"/>
              <a:gd name="T15" fmla="*/ 61 h 80"/>
              <a:gd name="T16" fmla="*/ 185 w 203"/>
              <a:gd name="T17"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80">
                <a:moveTo>
                  <a:pt x="185" y="80"/>
                </a:moveTo>
                <a:cubicBezTo>
                  <a:pt x="19" y="80"/>
                  <a:pt x="19" y="80"/>
                  <a:pt x="19" y="80"/>
                </a:cubicBezTo>
                <a:cubicBezTo>
                  <a:pt x="9" y="80"/>
                  <a:pt x="0" y="72"/>
                  <a:pt x="0" y="61"/>
                </a:cubicBezTo>
                <a:cubicBezTo>
                  <a:pt x="0" y="18"/>
                  <a:pt x="0" y="18"/>
                  <a:pt x="0" y="18"/>
                </a:cubicBezTo>
                <a:cubicBezTo>
                  <a:pt x="0" y="8"/>
                  <a:pt x="9" y="0"/>
                  <a:pt x="19" y="0"/>
                </a:cubicBezTo>
                <a:cubicBezTo>
                  <a:pt x="185" y="0"/>
                  <a:pt x="185" y="0"/>
                  <a:pt x="185" y="0"/>
                </a:cubicBezTo>
                <a:cubicBezTo>
                  <a:pt x="195" y="0"/>
                  <a:pt x="203" y="8"/>
                  <a:pt x="203" y="18"/>
                </a:cubicBezTo>
                <a:cubicBezTo>
                  <a:pt x="203" y="61"/>
                  <a:pt x="203" y="61"/>
                  <a:pt x="203" y="61"/>
                </a:cubicBezTo>
                <a:cubicBezTo>
                  <a:pt x="203" y="72"/>
                  <a:pt x="195" y="80"/>
                  <a:pt x="185" y="80"/>
                </a:cubicBezTo>
                <a:close/>
              </a:path>
            </a:pathLst>
          </a:custGeom>
          <a:solidFill>
            <a:schemeClr val="accent3"/>
          </a:solidFill>
          <a:ln>
            <a:noFill/>
          </a:ln>
        </p:spPr>
        <p:txBody>
          <a:bodyPr vert="horz" wrap="square" lIns="91440" tIns="45720" rIns="91440" bIns="45720" numCol="1" anchor="ctr" anchorCtr="0" compatLnSpc="1">
            <a:prstTxWarp prst="textNoShape">
              <a:avLst/>
            </a:prstTxWarp>
          </a:bodyPr>
          <a:lstStyle/>
          <a:p>
            <a:pPr algn="ctr"/>
            <a:r>
              <a:rPr lang="es-419" b="1">
                <a:solidFill>
                  <a:schemeClr val="bg1"/>
                </a:solidFill>
              </a:rPr>
              <a:t>2021</a:t>
            </a:r>
            <a:endParaRPr lang="ru-RU" b="1" dirty="0">
              <a:solidFill>
                <a:schemeClr val="bg1"/>
              </a:solidFill>
            </a:endParaRPr>
          </a:p>
        </p:txBody>
      </p:sp>
      <p:sp>
        <p:nvSpPr>
          <p:cNvPr id="239" name="Freeform 7">
            <a:extLst>
              <a:ext uri="{FF2B5EF4-FFF2-40B4-BE49-F238E27FC236}">
                <a16:creationId xmlns:a16="http://schemas.microsoft.com/office/drawing/2014/main" id="{1CCD165C-050D-E2C9-4FA8-FFEB7D38B8F8}"/>
              </a:ext>
            </a:extLst>
          </p:cNvPr>
          <p:cNvSpPr>
            <a:spLocks/>
          </p:cNvSpPr>
          <p:nvPr/>
        </p:nvSpPr>
        <p:spPr bwMode="auto">
          <a:xfrm>
            <a:off x="332013" y="1628799"/>
            <a:ext cx="1527827" cy="2762751"/>
          </a:xfrm>
          <a:custGeom>
            <a:avLst/>
            <a:gdLst>
              <a:gd name="T0" fmla="*/ 0 w 452"/>
              <a:gd name="T1" fmla="*/ 34 h 621"/>
              <a:gd name="T2" fmla="*/ 0 w 452"/>
              <a:gd name="T3" fmla="*/ 525 h 621"/>
              <a:gd name="T4" fmla="*/ 34 w 452"/>
              <a:gd name="T5" fmla="*/ 558 h 621"/>
              <a:gd name="T6" fmla="*/ 175 w 452"/>
              <a:gd name="T7" fmla="*/ 558 h 621"/>
              <a:gd name="T8" fmla="*/ 226 w 452"/>
              <a:gd name="T9" fmla="*/ 621 h 621"/>
              <a:gd name="T10" fmla="*/ 277 w 452"/>
              <a:gd name="T11" fmla="*/ 558 h 621"/>
              <a:gd name="T12" fmla="*/ 418 w 452"/>
              <a:gd name="T13" fmla="*/ 558 h 621"/>
              <a:gd name="T14" fmla="*/ 452 w 452"/>
              <a:gd name="T15" fmla="*/ 525 h 621"/>
              <a:gd name="T16" fmla="*/ 452 w 452"/>
              <a:gd name="T17" fmla="*/ 34 h 621"/>
              <a:gd name="T18" fmla="*/ 418 w 452"/>
              <a:gd name="T19" fmla="*/ 0 h 621"/>
              <a:gd name="T20" fmla="*/ 34 w 452"/>
              <a:gd name="T21" fmla="*/ 0 h 621"/>
              <a:gd name="T22" fmla="*/ 0 w 452"/>
              <a:gd name="T23" fmla="*/ 3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2" h="621">
                <a:moveTo>
                  <a:pt x="0" y="34"/>
                </a:moveTo>
                <a:cubicBezTo>
                  <a:pt x="0" y="525"/>
                  <a:pt x="0" y="525"/>
                  <a:pt x="0" y="525"/>
                </a:cubicBezTo>
                <a:cubicBezTo>
                  <a:pt x="0" y="543"/>
                  <a:pt x="15" y="558"/>
                  <a:pt x="34" y="558"/>
                </a:cubicBezTo>
                <a:cubicBezTo>
                  <a:pt x="175" y="558"/>
                  <a:pt x="175" y="558"/>
                  <a:pt x="175" y="558"/>
                </a:cubicBezTo>
                <a:cubicBezTo>
                  <a:pt x="226" y="621"/>
                  <a:pt x="226" y="621"/>
                  <a:pt x="226" y="621"/>
                </a:cubicBezTo>
                <a:cubicBezTo>
                  <a:pt x="277" y="558"/>
                  <a:pt x="277" y="558"/>
                  <a:pt x="277" y="558"/>
                </a:cubicBezTo>
                <a:cubicBezTo>
                  <a:pt x="418" y="558"/>
                  <a:pt x="418" y="558"/>
                  <a:pt x="418" y="558"/>
                </a:cubicBezTo>
                <a:cubicBezTo>
                  <a:pt x="437" y="558"/>
                  <a:pt x="452" y="543"/>
                  <a:pt x="452" y="525"/>
                </a:cubicBezTo>
                <a:cubicBezTo>
                  <a:pt x="452" y="34"/>
                  <a:pt x="452" y="34"/>
                  <a:pt x="452" y="34"/>
                </a:cubicBezTo>
                <a:cubicBezTo>
                  <a:pt x="452" y="15"/>
                  <a:pt x="437" y="0"/>
                  <a:pt x="418" y="0"/>
                </a:cubicBezTo>
                <a:cubicBezTo>
                  <a:pt x="34" y="0"/>
                  <a:pt x="34" y="0"/>
                  <a:pt x="34" y="0"/>
                </a:cubicBezTo>
                <a:cubicBezTo>
                  <a:pt x="15" y="0"/>
                  <a:pt x="0" y="15"/>
                  <a:pt x="0" y="34"/>
                </a:cubicBezTo>
                <a:close/>
              </a:path>
            </a:pathLst>
          </a:custGeom>
          <a:solidFill>
            <a:srgbClr val="F1F5FA"/>
          </a:solidFill>
          <a:ln>
            <a:solidFill>
              <a:srgbClr val="01183F"/>
            </a:solid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ru-RU"/>
          </a:p>
        </p:txBody>
      </p:sp>
      <p:sp>
        <p:nvSpPr>
          <p:cNvPr id="242" name="TextBox 28">
            <a:extLst>
              <a:ext uri="{FF2B5EF4-FFF2-40B4-BE49-F238E27FC236}">
                <a16:creationId xmlns:a16="http://schemas.microsoft.com/office/drawing/2014/main" id="{3DBE8DD1-B333-C2D8-2844-C33D3DB9C1AB}"/>
              </a:ext>
            </a:extLst>
          </p:cNvPr>
          <p:cNvSpPr txBox="1"/>
          <p:nvPr/>
        </p:nvSpPr>
        <p:spPr>
          <a:xfrm>
            <a:off x="401897" y="2281669"/>
            <a:ext cx="1372943" cy="1569660"/>
          </a:xfrm>
          <a:prstGeom prst="rect">
            <a:avLst/>
          </a:prstGeom>
          <a:noFill/>
          <a:ln>
            <a:noFill/>
          </a:ln>
        </p:spPr>
        <p:txBody>
          <a:bodyPr wrap="square" rtlCol="0">
            <a:spAutoFit/>
          </a:bodyPr>
          <a:lstStyle/>
          <a:p>
            <a:pPr algn="ctr"/>
            <a:r>
              <a:rPr lang="es-CL" sz="1600" dirty="0">
                <a:solidFill>
                  <a:schemeClr val="tx2">
                    <a:lumMod val="50000"/>
                  </a:schemeClr>
                </a:solidFill>
              </a:rPr>
              <a:t>Adquisición de 6 helicópteros de ataque y sus sistemas de armas.</a:t>
            </a:r>
            <a:endParaRPr lang="ru-RU" sz="1600" dirty="0"/>
          </a:p>
        </p:txBody>
      </p:sp>
      <p:sp>
        <p:nvSpPr>
          <p:cNvPr id="244" name="Freeform 7">
            <a:extLst>
              <a:ext uri="{FF2B5EF4-FFF2-40B4-BE49-F238E27FC236}">
                <a16:creationId xmlns:a16="http://schemas.microsoft.com/office/drawing/2014/main" id="{C32E6A35-237D-A616-E58A-446D3887E32C}"/>
              </a:ext>
            </a:extLst>
          </p:cNvPr>
          <p:cNvSpPr>
            <a:spLocks/>
          </p:cNvSpPr>
          <p:nvPr/>
        </p:nvSpPr>
        <p:spPr bwMode="auto">
          <a:xfrm>
            <a:off x="2004769" y="1628799"/>
            <a:ext cx="1527827" cy="2762751"/>
          </a:xfrm>
          <a:custGeom>
            <a:avLst/>
            <a:gdLst>
              <a:gd name="T0" fmla="*/ 0 w 452"/>
              <a:gd name="T1" fmla="*/ 34 h 621"/>
              <a:gd name="T2" fmla="*/ 0 w 452"/>
              <a:gd name="T3" fmla="*/ 525 h 621"/>
              <a:gd name="T4" fmla="*/ 34 w 452"/>
              <a:gd name="T5" fmla="*/ 558 h 621"/>
              <a:gd name="T6" fmla="*/ 175 w 452"/>
              <a:gd name="T7" fmla="*/ 558 h 621"/>
              <a:gd name="T8" fmla="*/ 226 w 452"/>
              <a:gd name="T9" fmla="*/ 621 h 621"/>
              <a:gd name="T10" fmla="*/ 277 w 452"/>
              <a:gd name="T11" fmla="*/ 558 h 621"/>
              <a:gd name="T12" fmla="*/ 418 w 452"/>
              <a:gd name="T13" fmla="*/ 558 h 621"/>
              <a:gd name="T14" fmla="*/ 452 w 452"/>
              <a:gd name="T15" fmla="*/ 525 h 621"/>
              <a:gd name="T16" fmla="*/ 452 w 452"/>
              <a:gd name="T17" fmla="*/ 34 h 621"/>
              <a:gd name="T18" fmla="*/ 418 w 452"/>
              <a:gd name="T19" fmla="*/ 0 h 621"/>
              <a:gd name="T20" fmla="*/ 34 w 452"/>
              <a:gd name="T21" fmla="*/ 0 h 621"/>
              <a:gd name="T22" fmla="*/ 0 w 452"/>
              <a:gd name="T23" fmla="*/ 3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2" h="621">
                <a:moveTo>
                  <a:pt x="0" y="34"/>
                </a:moveTo>
                <a:cubicBezTo>
                  <a:pt x="0" y="525"/>
                  <a:pt x="0" y="525"/>
                  <a:pt x="0" y="525"/>
                </a:cubicBezTo>
                <a:cubicBezTo>
                  <a:pt x="0" y="543"/>
                  <a:pt x="15" y="558"/>
                  <a:pt x="34" y="558"/>
                </a:cubicBezTo>
                <a:cubicBezTo>
                  <a:pt x="175" y="558"/>
                  <a:pt x="175" y="558"/>
                  <a:pt x="175" y="558"/>
                </a:cubicBezTo>
                <a:cubicBezTo>
                  <a:pt x="226" y="621"/>
                  <a:pt x="226" y="621"/>
                  <a:pt x="226" y="621"/>
                </a:cubicBezTo>
                <a:cubicBezTo>
                  <a:pt x="277" y="558"/>
                  <a:pt x="277" y="558"/>
                  <a:pt x="277" y="558"/>
                </a:cubicBezTo>
                <a:cubicBezTo>
                  <a:pt x="418" y="558"/>
                  <a:pt x="418" y="558"/>
                  <a:pt x="418" y="558"/>
                </a:cubicBezTo>
                <a:cubicBezTo>
                  <a:pt x="437" y="558"/>
                  <a:pt x="452" y="543"/>
                  <a:pt x="452" y="525"/>
                </a:cubicBezTo>
                <a:cubicBezTo>
                  <a:pt x="452" y="34"/>
                  <a:pt x="452" y="34"/>
                  <a:pt x="452" y="34"/>
                </a:cubicBezTo>
                <a:cubicBezTo>
                  <a:pt x="452" y="15"/>
                  <a:pt x="437" y="0"/>
                  <a:pt x="418" y="0"/>
                </a:cubicBezTo>
                <a:cubicBezTo>
                  <a:pt x="34" y="0"/>
                  <a:pt x="34" y="0"/>
                  <a:pt x="34" y="0"/>
                </a:cubicBezTo>
                <a:cubicBezTo>
                  <a:pt x="15" y="0"/>
                  <a:pt x="0" y="15"/>
                  <a:pt x="0" y="34"/>
                </a:cubicBezTo>
                <a:close/>
              </a:path>
            </a:pathLst>
          </a:custGeom>
          <a:solidFill>
            <a:srgbClr val="F1F5FA"/>
          </a:solidFill>
          <a:ln>
            <a:solidFill>
              <a:srgbClr val="01183F"/>
            </a:solid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ru-RU"/>
          </a:p>
        </p:txBody>
      </p:sp>
      <p:sp>
        <p:nvSpPr>
          <p:cNvPr id="247" name="TextBox 28">
            <a:extLst>
              <a:ext uri="{FF2B5EF4-FFF2-40B4-BE49-F238E27FC236}">
                <a16:creationId xmlns:a16="http://schemas.microsoft.com/office/drawing/2014/main" id="{2D25B694-777E-7B4F-5CE6-BF98CA733A64}"/>
              </a:ext>
            </a:extLst>
          </p:cNvPr>
          <p:cNvSpPr txBox="1"/>
          <p:nvPr/>
        </p:nvSpPr>
        <p:spPr>
          <a:xfrm>
            <a:off x="2004769" y="2254941"/>
            <a:ext cx="1527827" cy="1623116"/>
          </a:xfrm>
          <a:prstGeom prst="rect">
            <a:avLst/>
          </a:prstGeom>
          <a:noFill/>
          <a:ln>
            <a:noFill/>
          </a:ln>
        </p:spPr>
        <p:txBody>
          <a:bodyPr wrap="square" rtlCol="0">
            <a:spAutoFit/>
          </a:bodyPr>
          <a:lstStyle/>
          <a:p>
            <a:pPr algn="ctr"/>
            <a:r>
              <a:rPr lang="es-CL" sz="1600" dirty="0">
                <a:solidFill>
                  <a:schemeClr val="tx2">
                    <a:lumMod val="50000"/>
                  </a:schemeClr>
                </a:solidFill>
              </a:rPr>
              <a:t>Pérdida de estabilización en </a:t>
            </a:r>
            <a:r>
              <a:rPr lang="es-CL" sz="1600" dirty="0" err="1">
                <a:solidFill>
                  <a:schemeClr val="tx2">
                    <a:lumMod val="50000"/>
                  </a:schemeClr>
                </a:solidFill>
              </a:rPr>
              <a:t>hover</a:t>
            </a:r>
            <a:r>
              <a:rPr lang="es-CL" sz="1600" dirty="0">
                <a:solidFill>
                  <a:schemeClr val="tx2">
                    <a:lumMod val="50000"/>
                  </a:schemeClr>
                </a:solidFill>
              </a:rPr>
              <a:t> por problema inherente a radar Doppler.</a:t>
            </a:r>
            <a:endParaRPr lang="ru-RU" sz="1600" dirty="0"/>
          </a:p>
        </p:txBody>
      </p:sp>
      <p:sp>
        <p:nvSpPr>
          <p:cNvPr id="165" name="Freeform 6">
            <a:extLst>
              <a:ext uri="{FF2B5EF4-FFF2-40B4-BE49-F238E27FC236}">
                <a16:creationId xmlns:a16="http://schemas.microsoft.com/office/drawing/2014/main" id="{1B9CF33D-FBEF-1D99-58B2-8B480B0371C2}"/>
              </a:ext>
            </a:extLst>
          </p:cNvPr>
          <p:cNvSpPr>
            <a:spLocks/>
          </p:cNvSpPr>
          <p:nvPr/>
        </p:nvSpPr>
        <p:spPr bwMode="auto">
          <a:xfrm>
            <a:off x="335772" y="1634761"/>
            <a:ext cx="1505194" cy="444732"/>
          </a:xfrm>
          <a:custGeom>
            <a:avLst/>
            <a:gdLst>
              <a:gd name="T0" fmla="*/ 397 w 397"/>
              <a:gd name="T1" fmla="*/ 126 h 126"/>
              <a:gd name="T2" fmla="*/ 397 w 397"/>
              <a:gd name="T3" fmla="*/ 33 h 126"/>
              <a:gd name="T4" fmla="*/ 363 w 397"/>
              <a:gd name="T5" fmla="*/ 0 h 126"/>
              <a:gd name="T6" fmla="*/ 33 w 397"/>
              <a:gd name="T7" fmla="*/ 0 h 126"/>
              <a:gd name="T8" fmla="*/ 0 w 397"/>
              <a:gd name="T9" fmla="*/ 33 h 126"/>
              <a:gd name="T10" fmla="*/ 0 w 397"/>
              <a:gd name="T11" fmla="*/ 126 h 126"/>
              <a:gd name="T12" fmla="*/ 397 w 397"/>
              <a:gd name="T13" fmla="*/ 126 h 126"/>
            </a:gdLst>
            <a:ahLst/>
            <a:cxnLst>
              <a:cxn ang="0">
                <a:pos x="T0" y="T1"/>
              </a:cxn>
              <a:cxn ang="0">
                <a:pos x="T2" y="T3"/>
              </a:cxn>
              <a:cxn ang="0">
                <a:pos x="T4" y="T5"/>
              </a:cxn>
              <a:cxn ang="0">
                <a:pos x="T6" y="T7"/>
              </a:cxn>
              <a:cxn ang="0">
                <a:pos x="T8" y="T9"/>
              </a:cxn>
              <a:cxn ang="0">
                <a:pos x="T10" y="T11"/>
              </a:cxn>
              <a:cxn ang="0">
                <a:pos x="T12" y="T13"/>
              </a:cxn>
            </a:cxnLst>
            <a:rect l="0" t="0" r="r" b="b"/>
            <a:pathLst>
              <a:path w="397" h="126">
                <a:moveTo>
                  <a:pt x="397" y="126"/>
                </a:moveTo>
                <a:cubicBezTo>
                  <a:pt x="397" y="33"/>
                  <a:pt x="397" y="33"/>
                  <a:pt x="397" y="33"/>
                </a:cubicBezTo>
                <a:cubicBezTo>
                  <a:pt x="397" y="15"/>
                  <a:pt x="382" y="0"/>
                  <a:pt x="363" y="0"/>
                </a:cubicBezTo>
                <a:cubicBezTo>
                  <a:pt x="33" y="0"/>
                  <a:pt x="33" y="0"/>
                  <a:pt x="33" y="0"/>
                </a:cubicBezTo>
                <a:cubicBezTo>
                  <a:pt x="15" y="0"/>
                  <a:pt x="0" y="15"/>
                  <a:pt x="0" y="33"/>
                </a:cubicBezTo>
                <a:cubicBezTo>
                  <a:pt x="0" y="126"/>
                  <a:pt x="0" y="126"/>
                  <a:pt x="0" y="126"/>
                </a:cubicBezTo>
                <a:lnTo>
                  <a:pt x="397" y="126"/>
                </a:lnTo>
                <a:close/>
              </a:path>
            </a:pathLst>
          </a:custGeom>
          <a:solidFill>
            <a:srgbClr val="01183F"/>
          </a:solidFill>
          <a:ln w="19050">
            <a:solidFill>
              <a:srgbClr val="01183F"/>
            </a:solidFill>
          </a:ln>
        </p:spPr>
        <p:txBody>
          <a:bodyPr vert="horz" wrap="square" lIns="91440" tIns="45720" rIns="91440" bIns="45720" numCol="1" anchor="ctr" anchorCtr="0" compatLnSpc="1">
            <a:prstTxWarp prst="textNoShape">
              <a:avLst/>
            </a:prstTxWarp>
          </a:bodyPr>
          <a:lstStyle/>
          <a:p>
            <a:pPr algn="ctr"/>
            <a:r>
              <a:rPr lang="es-419" sz="1400" b="1" dirty="0">
                <a:solidFill>
                  <a:schemeClr val="bg1"/>
                </a:solidFill>
              </a:rPr>
              <a:t>INCORPORACIÓN</a:t>
            </a:r>
            <a:endParaRPr lang="ru-RU" sz="1400" b="1" dirty="0">
              <a:solidFill>
                <a:schemeClr val="bg1"/>
              </a:solidFill>
            </a:endParaRPr>
          </a:p>
        </p:txBody>
      </p:sp>
      <p:sp>
        <p:nvSpPr>
          <p:cNvPr id="248" name="Freeform 6">
            <a:extLst>
              <a:ext uri="{FF2B5EF4-FFF2-40B4-BE49-F238E27FC236}">
                <a16:creationId xmlns:a16="http://schemas.microsoft.com/office/drawing/2014/main" id="{50C2C366-683A-5755-E862-FF59CEA45176}"/>
              </a:ext>
            </a:extLst>
          </p:cNvPr>
          <p:cNvSpPr>
            <a:spLocks/>
          </p:cNvSpPr>
          <p:nvPr/>
        </p:nvSpPr>
        <p:spPr bwMode="auto">
          <a:xfrm>
            <a:off x="2004769" y="1628800"/>
            <a:ext cx="1527827" cy="444732"/>
          </a:xfrm>
          <a:custGeom>
            <a:avLst/>
            <a:gdLst>
              <a:gd name="T0" fmla="*/ 397 w 397"/>
              <a:gd name="T1" fmla="*/ 126 h 126"/>
              <a:gd name="T2" fmla="*/ 397 w 397"/>
              <a:gd name="T3" fmla="*/ 33 h 126"/>
              <a:gd name="T4" fmla="*/ 363 w 397"/>
              <a:gd name="T5" fmla="*/ 0 h 126"/>
              <a:gd name="T6" fmla="*/ 33 w 397"/>
              <a:gd name="T7" fmla="*/ 0 h 126"/>
              <a:gd name="T8" fmla="*/ 0 w 397"/>
              <a:gd name="T9" fmla="*/ 33 h 126"/>
              <a:gd name="T10" fmla="*/ 0 w 397"/>
              <a:gd name="T11" fmla="*/ 126 h 126"/>
              <a:gd name="T12" fmla="*/ 397 w 397"/>
              <a:gd name="T13" fmla="*/ 126 h 126"/>
            </a:gdLst>
            <a:ahLst/>
            <a:cxnLst>
              <a:cxn ang="0">
                <a:pos x="T0" y="T1"/>
              </a:cxn>
              <a:cxn ang="0">
                <a:pos x="T2" y="T3"/>
              </a:cxn>
              <a:cxn ang="0">
                <a:pos x="T4" y="T5"/>
              </a:cxn>
              <a:cxn ang="0">
                <a:pos x="T6" y="T7"/>
              </a:cxn>
              <a:cxn ang="0">
                <a:pos x="T8" y="T9"/>
              </a:cxn>
              <a:cxn ang="0">
                <a:pos x="T10" y="T11"/>
              </a:cxn>
              <a:cxn ang="0">
                <a:pos x="T12" y="T13"/>
              </a:cxn>
            </a:cxnLst>
            <a:rect l="0" t="0" r="r" b="b"/>
            <a:pathLst>
              <a:path w="397" h="126">
                <a:moveTo>
                  <a:pt x="397" y="126"/>
                </a:moveTo>
                <a:cubicBezTo>
                  <a:pt x="397" y="33"/>
                  <a:pt x="397" y="33"/>
                  <a:pt x="397" y="33"/>
                </a:cubicBezTo>
                <a:cubicBezTo>
                  <a:pt x="397" y="15"/>
                  <a:pt x="382" y="0"/>
                  <a:pt x="363" y="0"/>
                </a:cubicBezTo>
                <a:cubicBezTo>
                  <a:pt x="33" y="0"/>
                  <a:pt x="33" y="0"/>
                  <a:pt x="33" y="0"/>
                </a:cubicBezTo>
                <a:cubicBezTo>
                  <a:pt x="15" y="0"/>
                  <a:pt x="0" y="15"/>
                  <a:pt x="0" y="33"/>
                </a:cubicBezTo>
                <a:cubicBezTo>
                  <a:pt x="0" y="126"/>
                  <a:pt x="0" y="126"/>
                  <a:pt x="0" y="126"/>
                </a:cubicBezTo>
                <a:lnTo>
                  <a:pt x="397" y="126"/>
                </a:lnTo>
                <a:close/>
              </a:path>
            </a:pathLst>
          </a:custGeom>
          <a:solidFill>
            <a:srgbClr val="01183F"/>
          </a:solidFill>
          <a:ln w="19050">
            <a:solidFill>
              <a:srgbClr val="01183F"/>
            </a:solidFill>
          </a:ln>
        </p:spPr>
        <p:txBody>
          <a:bodyPr vert="horz" wrap="square" lIns="91440" tIns="45720" rIns="91440" bIns="45720" numCol="1" anchor="ctr" anchorCtr="0" compatLnSpc="1">
            <a:prstTxWarp prst="textNoShape">
              <a:avLst/>
            </a:prstTxWarp>
          </a:bodyPr>
          <a:lstStyle/>
          <a:p>
            <a:pPr algn="ctr"/>
            <a:r>
              <a:rPr lang="es-419" sz="1400" b="1" dirty="0">
                <a:solidFill>
                  <a:schemeClr val="bg1"/>
                </a:solidFill>
              </a:rPr>
              <a:t>ACCIDENTE N-72</a:t>
            </a:r>
            <a:endParaRPr lang="ru-RU" sz="1400" b="1" dirty="0">
              <a:solidFill>
                <a:schemeClr val="bg1"/>
              </a:solidFill>
            </a:endParaRPr>
          </a:p>
        </p:txBody>
      </p:sp>
      <p:sp>
        <p:nvSpPr>
          <p:cNvPr id="250" name="Freeform 7">
            <a:extLst>
              <a:ext uri="{FF2B5EF4-FFF2-40B4-BE49-F238E27FC236}">
                <a16:creationId xmlns:a16="http://schemas.microsoft.com/office/drawing/2014/main" id="{0EE56207-E84B-C505-A482-F09BDB1E5690}"/>
              </a:ext>
            </a:extLst>
          </p:cNvPr>
          <p:cNvSpPr>
            <a:spLocks/>
          </p:cNvSpPr>
          <p:nvPr/>
        </p:nvSpPr>
        <p:spPr bwMode="auto">
          <a:xfrm>
            <a:off x="3701967" y="1628799"/>
            <a:ext cx="1527827" cy="2762751"/>
          </a:xfrm>
          <a:custGeom>
            <a:avLst/>
            <a:gdLst>
              <a:gd name="T0" fmla="*/ 0 w 452"/>
              <a:gd name="T1" fmla="*/ 34 h 621"/>
              <a:gd name="T2" fmla="*/ 0 w 452"/>
              <a:gd name="T3" fmla="*/ 525 h 621"/>
              <a:gd name="T4" fmla="*/ 34 w 452"/>
              <a:gd name="T5" fmla="*/ 558 h 621"/>
              <a:gd name="T6" fmla="*/ 175 w 452"/>
              <a:gd name="T7" fmla="*/ 558 h 621"/>
              <a:gd name="T8" fmla="*/ 226 w 452"/>
              <a:gd name="T9" fmla="*/ 621 h 621"/>
              <a:gd name="T10" fmla="*/ 277 w 452"/>
              <a:gd name="T11" fmla="*/ 558 h 621"/>
              <a:gd name="T12" fmla="*/ 418 w 452"/>
              <a:gd name="T13" fmla="*/ 558 h 621"/>
              <a:gd name="T14" fmla="*/ 452 w 452"/>
              <a:gd name="T15" fmla="*/ 525 h 621"/>
              <a:gd name="T16" fmla="*/ 452 w 452"/>
              <a:gd name="T17" fmla="*/ 34 h 621"/>
              <a:gd name="T18" fmla="*/ 418 w 452"/>
              <a:gd name="T19" fmla="*/ 0 h 621"/>
              <a:gd name="T20" fmla="*/ 34 w 452"/>
              <a:gd name="T21" fmla="*/ 0 h 621"/>
              <a:gd name="T22" fmla="*/ 0 w 452"/>
              <a:gd name="T23" fmla="*/ 3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2" h="621">
                <a:moveTo>
                  <a:pt x="0" y="34"/>
                </a:moveTo>
                <a:cubicBezTo>
                  <a:pt x="0" y="525"/>
                  <a:pt x="0" y="525"/>
                  <a:pt x="0" y="525"/>
                </a:cubicBezTo>
                <a:cubicBezTo>
                  <a:pt x="0" y="543"/>
                  <a:pt x="15" y="558"/>
                  <a:pt x="34" y="558"/>
                </a:cubicBezTo>
                <a:cubicBezTo>
                  <a:pt x="175" y="558"/>
                  <a:pt x="175" y="558"/>
                  <a:pt x="175" y="558"/>
                </a:cubicBezTo>
                <a:cubicBezTo>
                  <a:pt x="226" y="621"/>
                  <a:pt x="226" y="621"/>
                  <a:pt x="226" y="621"/>
                </a:cubicBezTo>
                <a:cubicBezTo>
                  <a:pt x="277" y="558"/>
                  <a:pt x="277" y="558"/>
                  <a:pt x="277" y="558"/>
                </a:cubicBezTo>
                <a:cubicBezTo>
                  <a:pt x="418" y="558"/>
                  <a:pt x="418" y="558"/>
                  <a:pt x="418" y="558"/>
                </a:cubicBezTo>
                <a:cubicBezTo>
                  <a:pt x="437" y="558"/>
                  <a:pt x="452" y="543"/>
                  <a:pt x="452" y="525"/>
                </a:cubicBezTo>
                <a:cubicBezTo>
                  <a:pt x="452" y="34"/>
                  <a:pt x="452" y="34"/>
                  <a:pt x="452" y="34"/>
                </a:cubicBezTo>
                <a:cubicBezTo>
                  <a:pt x="452" y="15"/>
                  <a:pt x="437" y="0"/>
                  <a:pt x="418" y="0"/>
                </a:cubicBezTo>
                <a:cubicBezTo>
                  <a:pt x="34" y="0"/>
                  <a:pt x="34" y="0"/>
                  <a:pt x="34" y="0"/>
                </a:cubicBezTo>
                <a:cubicBezTo>
                  <a:pt x="15" y="0"/>
                  <a:pt x="0" y="15"/>
                  <a:pt x="0" y="34"/>
                </a:cubicBezTo>
                <a:close/>
              </a:path>
            </a:pathLst>
          </a:custGeom>
          <a:solidFill>
            <a:srgbClr val="F1F5FA"/>
          </a:solidFill>
          <a:ln>
            <a:solidFill>
              <a:srgbClr val="01183F"/>
            </a:solid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ru-RU"/>
          </a:p>
        </p:txBody>
      </p:sp>
      <p:sp>
        <p:nvSpPr>
          <p:cNvPr id="251" name="TextBox 28">
            <a:extLst>
              <a:ext uri="{FF2B5EF4-FFF2-40B4-BE49-F238E27FC236}">
                <a16:creationId xmlns:a16="http://schemas.microsoft.com/office/drawing/2014/main" id="{45C59811-0B33-81C4-2F0B-9126F959A76C}"/>
              </a:ext>
            </a:extLst>
          </p:cNvPr>
          <p:cNvSpPr txBox="1"/>
          <p:nvPr/>
        </p:nvSpPr>
        <p:spPr>
          <a:xfrm>
            <a:off x="3701967" y="2254941"/>
            <a:ext cx="1527827" cy="1569660"/>
          </a:xfrm>
          <a:prstGeom prst="rect">
            <a:avLst/>
          </a:prstGeom>
          <a:noFill/>
          <a:ln>
            <a:noFill/>
          </a:ln>
        </p:spPr>
        <p:txBody>
          <a:bodyPr wrap="square" rtlCol="0">
            <a:spAutoFit/>
          </a:bodyPr>
          <a:lstStyle/>
          <a:p>
            <a:pPr algn="ctr"/>
            <a:r>
              <a:rPr lang="es-CL" sz="1600" dirty="0">
                <a:solidFill>
                  <a:schemeClr val="tx2">
                    <a:lumMod val="50000"/>
                  </a:schemeClr>
                </a:solidFill>
              </a:rPr>
              <a:t>Consideró el cambio del sonar de profundidad variable (HELRAS).</a:t>
            </a:r>
            <a:endParaRPr lang="ru-RU" sz="1600" dirty="0"/>
          </a:p>
        </p:txBody>
      </p:sp>
      <p:sp>
        <p:nvSpPr>
          <p:cNvPr id="252" name="Freeform 6">
            <a:extLst>
              <a:ext uri="{FF2B5EF4-FFF2-40B4-BE49-F238E27FC236}">
                <a16:creationId xmlns:a16="http://schemas.microsoft.com/office/drawing/2014/main" id="{9A9338EC-8021-EDF2-2885-050BAC3323C6}"/>
              </a:ext>
            </a:extLst>
          </p:cNvPr>
          <p:cNvSpPr>
            <a:spLocks/>
          </p:cNvSpPr>
          <p:nvPr/>
        </p:nvSpPr>
        <p:spPr bwMode="auto">
          <a:xfrm>
            <a:off x="3701967" y="1628800"/>
            <a:ext cx="1527827" cy="444732"/>
          </a:xfrm>
          <a:custGeom>
            <a:avLst/>
            <a:gdLst>
              <a:gd name="T0" fmla="*/ 397 w 397"/>
              <a:gd name="T1" fmla="*/ 126 h 126"/>
              <a:gd name="T2" fmla="*/ 397 w 397"/>
              <a:gd name="T3" fmla="*/ 33 h 126"/>
              <a:gd name="T4" fmla="*/ 363 w 397"/>
              <a:gd name="T5" fmla="*/ 0 h 126"/>
              <a:gd name="T6" fmla="*/ 33 w 397"/>
              <a:gd name="T7" fmla="*/ 0 h 126"/>
              <a:gd name="T8" fmla="*/ 0 w 397"/>
              <a:gd name="T9" fmla="*/ 33 h 126"/>
              <a:gd name="T10" fmla="*/ 0 w 397"/>
              <a:gd name="T11" fmla="*/ 126 h 126"/>
              <a:gd name="T12" fmla="*/ 397 w 397"/>
              <a:gd name="T13" fmla="*/ 126 h 126"/>
            </a:gdLst>
            <a:ahLst/>
            <a:cxnLst>
              <a:cxn ang="0">
                <a:pos x="T0" y="T1"/>
              </a:cxn>
              <a:cxn ang="0">
                <a:pos x="T2" y="T3"/>
              </a:cxn>
              <a:cxn ang="0">
                <a:pos x="T4" y="T5"/>
              </a:cxn>
              <a:cxn ang="0">
                <a:pos x="T6" y="T7"/>
              </a:cxn>
              <a:cxn ang="0">
                <a:pos x="T8" y="T9"/>
              </a:cxn>
              <a:cxn ang="0">
                <a:pos x="T10" y="T11"/>
              </a:cxn>
              <a:cxn ang="0">
                <a:pos x="T12" y="T13"/>
              </a:cxn>
            </a:cxnLst>
            <a:rect l="0" t="0" r="r" b="b"/>
            <a:pathLst>
              <a:path w="397" h="126">
                <a:moveTo>
                  <a:pt x="397" y="126"/>
                </a:moveTo>
                <a:cubicBezTo>
                  <a:pt x="397" y="33"/>
                  <a:pt x="397" y="33"/>
                  <a:pt x="397" y="33"/>
                </a:cubicBezTo>
                <a:cubicBezTo>
                  <a:pt x="397" y="15"/>
                  <a:pt x="382" y="0"/>
                  <a:pt x="363" y="0"/>
                </a:cubicBezTo>
                <a:cubicBezTo>
                  <a:pt x="33" y="0"/>
                  <a:pt x="33" y="0"/>
                  <a:pt x="33" y="0"/>
                </a:cubicBezTo>
                <a:cubicBezTo>
                  <a:pt x="15" y="0"/>
                  <a:pt x="0" y="15"/>
                  <a:pt x="0" y="33"/>
                </a:cubicBezTo>
                <a:cubicBezTo>
                  <a:pt x="0" y="126"/>
                  <a:pt x="0" y="126"/>
                  <a:pt x="0" y="126"/>
                </a:cubicBezTo>
                <a:lnTo>
                  <a:pt x="397" y="126"/>
                </a:lnTo>
                <a:close/>
              </a:path>
            </a:pathLst>
          </a:custGeom>
          <a:solidFill>
            <a:srgbClr val="01183F"/>
          </a:solidFill>
          <a:ln w="19050">
            <a:solidFill>
              <a:srgbClr val="01183F"/>
            </a:solidFill>
          </a:ln>
        </p:spPr>
        <p:txBody>
          <a:bodyPr vert="horz" wrap="square" lIns="91440" tIns="45720" rIns="91440" bIns="45720" numCol="1" anchor="ctr" anchorCtr="0" compatLnSpc="1">
            <a:prstTxWarp prst="textNoShape">
              <a:avLst/>
            </a:prstTxWarp>
          </a:bodyPr>
          <a:lstStyle/>
          <a:p>
            <a:pPr algn="ctr"/>
            <a:r>
              <a:rPr lang="es-419" sz="1400" b="1" dirty="0">
                <a:solidFill>
                  <a:schemeClr val="bg1"/>
                </a:solidFill>
              </a:rPr>
              <a:t>PROYECTO PIGAS</a:t>
            </a:r>
            <a:endParaRPr lang="ru-RU" sz="1400" b="1" dirty="0">
              <a:solidFill>
                <a:schemeClr val="bg1"/>
              </a:solidFill>
            </a:endParaRPr>
          </a:p>
        </p:txBody>
      </p:sp>
      <p:sp>
        <p:nvSpPr>
          <p:cNvPr id="254" name="Freeform 7">
            <a:extLst>
              <a:ext uri="{FF2B5EF4-FFF2-40B4-BE49-F238E27FC236}">
                <a16:creationId xmlns:a16="http://schemas.microsoft.com/office/drawing/2014/main" id="{8A2FF66D-594F-9633-81CC-3F9FE6C9A989}"/>
              </a:ext>
            </a:extLst>
          </p:cNvPr>
          <p:cNvSpPr>
            <a:spLocks/>
          </p:cNvSpPr>
          <p:nvPr/>
        </p:nvSpPr>
        <p:spPr bwMode="auto">
          <a:xfrm>
            <a:off x="5399165" y="1628799"/>
            <a:ext cx="1527827" cy="2762751"/>
          </a:xfrm>
          <a:custGeom>
            <a:avLst/>
            <a:gdLst>
              <a:gd name="T0" fmla="*/ 0 w 452"/>
              <a:gd name="T1" fmla="*/ 34 h 621"/>
              <a:gd name="T2" fmla="*/ 0 w 452"/>
              <a:gd name="T3" fmla="*/ 525 h 621"/>
              <a:gd name="T4" fmla="*/ 34 w 452"/>
              <a:gd name="T5" fmla="*/ 558 h 621"/>
              <a:gd name="T6" fmla="*/ 175 w 452"/>
              <a:gd name="T7" fmla="*/ 558 h 621"/>
              <a:gd name="T8" fmla="*/ 226 w 452"/>
              <a:gd name="T9" fmla="*/ 621 h 621"/>
              <a:gd name="T10" fmla="*/ 277 w 452"/>
              <a:gd name="T11" fmla="*/ 558 h 621"/>
              <a:gd name="T12" fmla="*/ 418 w 452"/>
              <a:gd name="T13" fmla="*/ 558 h 621"/>
              <a:gd name="T14" fmla="*/ 452 w 452"/>
              <a:gd name="T15" fmla="*/ 525 h 621"/>
              <a:gd name="T16" fmla="*/ 452 w 452"/>
              <a:gd name="T17" fmla="*/ 34 h 621"/>
              <a:gd name="T18" fmla="*/ 418 w 452"/>
              <a:gd name="T19" fmla="*/ 0 h 621"/>
              <a:gd name="T20" fmla="*/ 34 w 452"/>
              <a:gd name="T21" fmla="*/ 0 h 621"/>
              <a:gd name="T22" fmla="*/ 0 w 452"/>
              <a:gd name="T23" fmla="*/ 3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2" h="621">
                <a:moveTo>
                  <a:pt x="0" y="34"/>
                </a:moveTo>
                <a:cubicBezTo>
                  <a:pt x="0" y="525"/>
                  <a:pt x="0" y="525"/>
                  <a:pt x="0" y="525"/>
                </a:cubicBezTo>
                <a:cubicBezTo>
                  <a:pt x="0" y="543"/>
                  <a:pt x="15" y="558"/>
                  <a:pt x="34" y="558"/>
                </a:cubicBezTo>
                <a:cubicBezTo>
                  <a:pt x="175" y="558"/>
                  <a:pt x="175" y="558"/>
                  <a:pt x="175" y="558"/>
                </a:cubicBezTo>
                <a:cubicBezTo>
                  <a:pt x="226" y="621"/>
                  <a:pt x="226" y="621"/>
                  <a:pt x="226" y="621"/>
                </a:cubicBezTo>
                <a:cubicBezTo>
                  <a:pt x="277" y="558"/>
                  <a:pt x="277" y="558"/>
                  <a:pt x="277" y="558"/>
                </a:cubicBezTo>
                <a:cubicBezTo>
                  <a:pt x="418" y="558"/>
                  <a:pt x="418" y="558"/>
                  <a:pt x="418" y="558"/>
                </a:cubicBezTo>
                <a:cubicBezTo>
                  <a:pt x="437" y="558"/>
                  <a:pt x="452" y="543"/>
                  <a:pt x="452" y="525"/>
                </a:cubicBezTo>
                <a:cubicBezTo>
                  <a:pt x="452" y="34"/>
                  <a:pt x="452" y="34"/>
                  <a:pt x="452" y="34"/>
                </a:cubicBezTo>
                <a:cubicBezTo>
                  <a:pt x="452" y="15"/>
                  <a:pt x="437" y="0"/>
                  <a:pt x="418" y="0"/>
                </a:cubicBezTo>
                <a:cubicBezTo>
                  <a:pt x="34" y="0"/>
                  <a:pt x="34" y="0"/>
                  <a:pt x="34" y="0"/>
                </a:cubicBezTo>
                <a:cubicBezTo>
                  <a:pt x="15" y="0"/>
                  <a:pt x="0" y="15"/>
                  <a:pt x="0" y="34"/>
                </a:cubicBezTo>
                <a:close/>
              </a:path>
            </a:pathLst>
          </a:custGeom>
          <a:solidFill>
            <a:srgbClr val="F1F5FA"/>
          </a:solidFill>
          <a:ln>
            <a:solidFill>
              <a:srgbClr val="01183F"/>
            </a:solid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ru-RU"/>
          </a:p>
        </p:txBody>
      </p:sp>
      <p:sp>
        <p:nvSpPr>
          <p:cNvPr id="255" name="TextBox 28">
            <a:extLst>
              <a:ext uri="{FF2B5EF4-FFF2-40B4-BE49-F238E27FC236}">
                <a16:creationId xmlns:a16="http://schemas.microsoft.com/office/drawing/2014/main" id="{7E5FF6EF-EE27-DB26-D195-7D52C8579F6E}"/>
              </a:ext>
            </a:extLst>
          </p:cNvPr>
          <p:cNvSpPr txBox="1"/>
          <p:nvPr/>
        </p:nvSpPr>
        <p:spPr>
          <a:xfrm>
            <a:off x="5399165" y="2159703"/>
            <a:ext cx="1527827" cy="1815882"/>
          </a:xfrm>
          <a:prstGeom prst="rect">
            <a:avLst/>
          </a:prstGeom>
          <a:noFill/>
          <a:ln>
            <a:noFill/>
          </a:ln>
        </p:spPr>
        <p:txBody>
          <a:bodyPr wrap="square" rtlCol="0">
            <a:spAutoFit/>
          </a:bodyPr>
          <a:lstStyle>
            <a:defPPr>
              <a:defRPr lang="es-CL"/>
            </a:defPPr>
            <a:lvl1pPr algn="ctr">
              <a:defRPr sz="1400">
                <a:solidFill>
                  <a:schemeClr val="tx2">
                    <a:lumMod val="50000"/>
                  </a:schemeClr>
                </a:solidFill>
              </a:defRPr>
            </a:lvl1pPr>
          </a:lstStyle>
          <a:p>
            <a:r>
              <a:rPr lang="es-CL" sz="1600" dirty="0"/>
              <a:t>Tras 30 años de operación surgieron limitaciones operacionales, técnicas y logísticas.</a:t>
            </a:r>
            <a:endParaRPr lang="ru-RU" sz="1600" dirty="0"/>
          </a:p>
        </p:txBody>
      </p:sp>
      <p:sp>
        <p:nvSpPr>
          <p:cNvPr id="257" name="Freeform 7">
            <a:extLst>
              <a:ext uri="{FF2B5EF4-FFF2-40B4-BE49-F238E27FC236}">
                <a16:creationId xmlns:a16="http://schemas.microsoft.com/office/drawing/2014/main" id="{69EC9767-BEDC-DD85-9362-053889975CFE}"/>
              </a:ext>
            </a:extLst>
          </p:cNvPr>
          <p:cNvSpPr>
            <a:spLocks/>
          </p:cNvSpPr>
          <p:nvPr/>
        </p:nvSpPr>
        <p:spPr bwMode="auto">
          <a:xfrm>
            <a:off x="7096363" y="1628799"/>
            <a:ext cx="1527827" cy="2762751"/>
          </a:xfrm>
          <a:custGeom>
            <a:avLst/>
            <a:gdLst>
              <a:gd name="T0" fmla="*/ 0 w 452"/>
              <a:gd name="T1" fmla="*/ 34 h 621"/>
              <a:gd name="T2" fmla="*/ 0 w 452"/>
              <a:gd name="T3" fmla="*/ 525 h 621"/>
              <a:gd name="T4" fmla="*/ 34 w 452"/>
              <a:gd name="T5" fmla="*/ 558 h 621"/>
              <a:gd name="T6" fmla="*/ 175 w 452"/>
              <a:gd name="T7" fmla="*/ 558 h 621"/>
              <a:gd name="T8" fmla="*/ 226 w 452"/>
              <a:gd name="T9" fmla="*/ 621 h 621"/>
              <a:gd name="T10" fmla="*/ 277 w 452"/>
              <a:gd name="T11" fmla="*/ 558 h 621"/>
              <a:gd name="T12" fmla="*/ 418 w 452"/>
              <a:gd name="T13" fmla="*/ 558 h 621"/>
              <a:gd name="T14" fmla="*/ 452 w 452"/>
              <a:gd name="T15" fmla="*/ 525 h 621"/>
              <a:gd name="T16" fmla="*/ 452 w 452"/>
              <a:gd name="T17" fmla="*/ 34 h 621"/>
              <a:gd name="T18" fmla="*/ 418 w 452"/>
              <a:gd name="T19" fmla="*/ 0 h 621"/>
              <a:gd name="T20" fmla="*/ 34 w 452"/>
              <a:gd name="T21" fmla="*/ 0 h 621"/>
              <a:gd name="T22" fmla="*/ 0 w 452"/>
              <a:gd name="T23" fmla="*/ 3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2" h="621">
                <a:moveTo>
                  <a:pt x="0" y="34"/>
                </a:moveTo>
                <a:cubicBezTo>
                  <a:pt x="0" y="525"/>
                  <a:pt x="0" y="525"/>
                  <a:pt x="0" y="525"/>
                </a:cubicBezTo>
                <a:cubicBezTo>
                  <a:pt x="0" y="543"/>
                  <a:pt x="15" y="558"/>
                  <a:pt x="34" y="558"/>
                </a:cubicBezTo>
                <a:cubicBezTo>
                  <a:pt x="175" y="558"/>
                  <a:pt x="175" y="558"/>
                  <a:pt x="175" y="558"/>
                </a:cubicBezTo>
                <a:cubicBezTo>
                  <a:pt x="226" y="621"/>
                  <a:pt x="226" y="621"/>
                  <a:pt x="226" y="621"/>
                </a:cubicBezTo>
                <a:cubicBezTo>
                  <a:pt x="277" y="558"/>
                  <a:pt x="277" y="558"/>
                  <a:pt x="277" y="558"/>
                </a:cubicBezTo>
                <a:cubicBezTo>
                  <a:pt x="418" y="558"/>
                  <a:pt x="418" y="558"/>
                  <a:pt x="418" y="558"/>
                </a:cubicBezTo>
                <a:cubicBezTo>
                  <a:pt x="437" y="558"/>
                  <a:pt x="452" y="543"/>
                  <a:pt x="452" y="525"/>
                </a:cubicBezTo>
                <a:cubicBezTo>
                  <a:pt x="452" y="34"/>
                  <a:pt x="452" y="34"/>
                  <a:pt x="452" y="34"/>
                </a:cubicBezTo>
                <a:cubicBezTo>
                  <a:pt x="452" y="15"/>
                  <a:pt x="437" y="0"/>
                  <a:pt x="418" y="0"/>
                </a:cubicBezTo>
                <a:cubicBezTo>
                  <a:pt x="34" y="0"/>
                  <a:pt x="34" y="0"/>
                  <a:pt x="34" y="0"/>
                </a:cubicBezTo>
                <a:cubicBezTo>
                  <a:pt x="15" y="0"/>
                  <a:pt x="0" y="15"/>
                  <a:pt x="0" y="34"/>
                </a:cubicBezTo>
                <a:close/>
              </a:path>
            </a:pathLst>
          </a:custGeom>
          <a:solidFill>
            <a:srgbClr val="F1F5FA"/>
          </a:solidFill>
          <a:ln>
            <a:solidFill>
              <a:srgbClr val="01183F"/>
            </a:solid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ru-RU"/>
          </a:p>
        </p:txBody>
      </p:sp>
      <p:sp>
        <p:nvSpPr>
          <p:cNvPr id="258" name="TextBox 28">
            <a:extLst>
              <a:ext uri="{FF2B5EF4-FFF2-40B4-BE49-F238E27FC236}">
                <a16:creationId xmlns:a16="http://schemas.microsoft.com/office/drawing/2014/main" id="{1C88250C-277D-AB94-2F20-A3AF510085A8}"/>
              </a:ext>
            </a:extLst>
          </p:cNvPr>
          <p:cNvSpPr txBox="1"/>
          <p:nvPr/>
        </p:nvSpPr>
        <p:spPr>
          <a:xfrm>
            <a:off x="7096363" y="2254941"/>
            <a:ext cx="1527827" cy="1815882"/>
          </a:xfrm>
          <a:prstGeom prst="rect">
            <a:avLst/>
          </a:prstGeom>
          <a:noFill/>
          <a:ln>
            <a:noFill/>
          </a:ln>
        </p:spPr>
        <p:txBody>
          <a:bodyPr wrap="square" rtlCol="0">
            <a:spAutoFit/>
          </a:bodyPr>
          <a:lstStyle/>
          <a:p>
            <a:pPr algn="ctr"/>
            <a:r>
              <a:rPr lang="es-CL" sz="1600" dirty="0">
                <a:solidFill>
                  <a:schemeClr val="tx2">
                    <a:lumMod val="50000"/>
                  </a:schemeClr>
                </a:solidFill>
              </a:rPr>
              <a:t>Se gestionó unir PRO COUGAR XXI y PRO ESCORPIÓ, postergándose la renovación de la flota.</a:t>
            </a:r>
            <a:endParaRPr lang="ru-RU" sz="1600" dirty="0"/>
          </a:p>
        </p:txBody>
      </p:sp>
      <p:sp>
        <p:nvSpPr>
          <p:cNvPr id="259" name="Freeform 6">
            <a:extLst>
              <a:ext uri="{FF2B5EF4-FFF2-40B4-BE49-F238E27FC236}">
                <a16:creationId xmlns:a16="http://schemas.microsoft.com/office/drawing/2014/main" id="{557A8113-E485-B92C-C36D-6EA0FAAE4692}"/>
              </a:ext>
            </a:extLst>
          </p:cNvPr>
          <p:cNvSpPr>
            <a:spLocks/>
          </p:cNvSpPr>
          <p:nvPr/>
        </p:nvSpPr>
        <p:spPr bwMode="auto">
          <a:xfrm>
            <a:off x="5399165" y="1628800"/>
            <a:ext cx="1527827" cy="444732"/>
          </a:xfrm>
          <a:custGeom>
            <a:avLst/>
            <a:gdLst>
              <a:gd name="T0" fmla="*/ 397 w 397"/>
              <a:gd name="T1" fmla="*/ 126 h 126"/>
              <a:gd name="T2" fmla="*/ 397 w 397"/>
              <a:gd name="T3" fmla="*/ 33 h 126"/>
              <a:gd name="T4" fmla="*/ 363 w 397"/>
              <a:gd name="T5" fmla="*/ 0 h 126"/>
              <a:gd name="T6" fmla="*/ 33 w 397"/>
              <a:gd name="T7" fmla="*/ 0 h 126"/>
              <a:gd name="T8" fmla="*/ 0 w 397"/>
              <a:gd name="T9" fmla="*/ 33 h 126"/>
              <a:gd name="T10" fmla="*/ 0 w 397"/>
              <a:gd name="T11" fmla="*/ 126 h 126"/>
              <a:gd name="T12" fmla="*/ 397 w 397"/>
              <a:gd name="T13" fmla="*/ 126 h 126"/>
            </a:gdLst>
            <a:ahLst/>
            <a:cxnLst>
              <a:cxn ang="0">
                <a:pos x="T0" y="T1"/>
              </a:cxn>
              <a:cxn ang="0">
                <a:pos x="T2" y="T3"/>
              </a:cxn>
              <a:cxn ang="0">
                <a:pos x="T4" y="T5"/>
              </a:cxn>
              <a:cxn ang="0">
                <a:pos x="T6" y="T7"/>
              </a:cxn>
              <a:cxn ang="0">
                <a:pos x="T8" y="T9"/>
              </a:cxn>
              <a:cxn ang="0">
                <a:pos x="T10" y="T11"/>
              </a:cxn>
              <a:cxn ang="0">
                <a:pos x="T12" y="T13"/>
              </a:cxn>
            </a:cxnLst>
            <a:rect l="0" t="0" r="r" b="b"/>
            <a:pathLst>
              <a:path w="397" h="126">
                <a:moveTo>
                  <a:pt x="397" y="126"/>
                </a:moveTo>
                <a:cubicBezTo>
                  <a:pt x="397" y="33"/>
                  <a:pt x="397" y="33"/>
                  <a:pt x="397" y="33"/>
                </a:cubicBezTo>
                <a:cubicBezTo>
                  <a:pt x="397" y="15"/>
                  <a:pt x="382" y="0"/>
                  <a:pt x="363" y="0"/>
                </a:cubicBezTo>
                <a:cubicBezTo>
                  <a:pt x="33" y="0"/>
                  <a:pt x="33" y="0"/>
                  <a:pt x="33" y="0"/>
                </a:cubicBezTo>
                <a:cubicBezTo>
                  <a:pt x="15" y="0"/>
                  <a:pt x="0" y="15"/>
                  <a:pt x="0" y="33"/>
                </a:cubicBezTo>
                <a:cubicBezTo>
                  <a:pt x="0" y="126"/>
                  <a:pt x="0" y="126"/>
                  <a:pt x="0" y="126"/>
                </a:cubicBezTo>
                <a:lnTo>
                  <a:pt x="397" y="126"/>
                </a:lnTo>
                <a:close/>
              </a:path>
            </a:pathLst>
          </a:custGeom>
          <a:solidFill>
            <a:srgbClr val="01183F"/>
          </a:solidFill>
          <a:ln w="19050">
            <a:solidFill>
              <a:srgbClr val="01183F"/>
            </a:solidFill>
          </a:ln>
        </p:spPr>
        <p:txBody>
          <a:bodyPr vert="horz" wrap="square" lIns="91440" tIns="45720" rIns="91440" bIns="45720" numCol="1" anchor="ctr" anchorCtr="0" compatLnSpc="1">
            <a:prstTxWarp prst="textNoShape">
              <a:avLst/>
            </a:prstTxWarp>
          </a:bodyPr>
          <a:lstStyle/>
          <a:p>
            <a:pPr algn="ctr"/>
            <a:r>
              <a:rPr lang="es-419" sz="1400" b="1" dirty="0">
                <a:solidFill>
                  <a:schemeClr val="bg1"/>
                </a:solidFill>
              </a:rPr>
              <a:t>OBSOLESCENCIAS</a:t>
            </a:r>
            <a:endParaRPr lang="ru-RU" sz="1400" b="1" dirty="0">
              <a:solidFill>
                <a:schemeClr val="bg1"/>
              </a:solidFill>
            </a:endParaRPr>
          </a:p>
        </p:txBody>
      </p:sp>
      <p:sp>
        <p:nvSpPr>
          <p:cNvPr id="260" name="Freeform 6">
            <a:extLst>
              <a:ext uri="{FF2B5EF4-FFF2-40B4-BE49-F238E27FC236}">
                <a16:creationId xmlns:a16="http://schemas.microsoft.com/office/drawing/2014/main" id="{09F1CDD1-972C-8A13-F976-9E81096508FA}"/>
              </a:ext>
            </a:extLst>
          </p:cNvPr>
          <p:cNvSpPr>
            <a:spLocks/>
          </p:cNvSpPr>
          <p:nvPr/>
        </p:nvSpPr>
        <p:spPr bwMode="auto">
          <a:xfrm>
            <a:off x="7096362" y="1628800"/>
            <a:ext cx="1527827" cy="444732"/>
          </a:xfrm>
          <a:custGeom>
            <a:avLst/>
            <a:gdLst>
              <a:gd name="T0" fmla="*/ 397 w 397"/>
              <a:gd name="T1" fmla="*/ 126 h 126"/>
              <a:gd name="T2" fmla="*/ 397 w 397"/>
              <a:gd name="T3" fmla="*/ 33 h 126"/>
              <a:gd name="T4" fmla="*/ 363 w 397"/>
              <a:gd name="T5" fmla="*/ 0 h 126"/>
              <a:gd name="T6" fmla="*/ 33 w 397"/>
              <a:gd name="T7" fmla="*/ 0 h 126"/>
              <a:gd name="T8" fmla="*/ 0 w 397"/>
              <a:gd name="T9" fmla="*/ 33 h 126"/>
              <a:gd name="T10" fmla="*/ 0 w 397"/>
              <a:gd name="T11" fmla="*/ 126 h 126"/>
              <a:gd name="T12" fmla="*/ 397 w 397"/>
              <a:gd name="T13" fmla="*/ 126 h 126"/>
            </a:gdLst>
            <a:ahLst/>
            <a:cxnLst>
              <a:cxn ang="0">
                <a:pos x="T0" y="T1"/>
              </a:cxn>
              <a:cxn ang="0">
                <a:pos x="T2" y="T3"/>
              </a:cxn>
              <a:cxn ang="0">
                <a:pos x="T4" y="T5"/>
              </a:cxn>
              <a:cxn ang="0">
                <a:pos x="T6" y="T7"/>
              </a:cxn>
              <a:cxn ang="0">
                <a:pos x="T8" y="T9"/>
              </a:cxn>
              <a:cxn ang="0">
                <a:pos x="T10" y="T11"/>
              </a:cxn>
              <a:cxn ang="0">
                <a:pos x="T12" y="T13"/>
              </a:cxn>
            </a:cxnLst>
            <a:rect l="0" t="0" r="r" b="b"/>
            <a:pathLst>
              <a:path w="397" h="126">
                <a:moveTo>
                  <a:pt x="397" y="126"/>
                </a:moveTo>
                <a:cubicBezTo>
                  <a:pt x="397" y="33"/>
                  <a:pt x="397" y="33"/>
                  <a:pt x="397" y="33"/>
                </a:cubicBezTo>
                <a:cubicBezTo>
                  <a:pt x="397" y="15"/>
                  <a:pt x="382" y="0"/>
                  <a:pt x="363" y="0"/>
                </a:cubicBezTo>
                <a:cubicBezTo>
                  <a:pt x="33" y="0"/>
                  <a:pt x="33" y="0"/>
                  <a:pt x="33" y="0"/>
                </a:cubicBezTo>
                <a:cubicBezTo>
                  <a:pt x="15" y="0"/>
                  <a:pt x="0" y="15"/>
                  <a:pt x="0" y="33"/>
                </a:cubicBezTo>
                <a:cubicBezTo>
                  <a:pt x="0" y="126"/>
                  <a:pt x="0" y="126"/>
                  <a:pt x="0" y="126"/>
                </a:cubicBezTo>
                <a:lnTo>
                  <a:pt x="397" y="126"/>
                </a:lnTo>
                <a:close/>
              </a:path>
            </a:pathLst>
          </a:custGeom>
          <a:solidFill>
            <a:srgbClr val="01183F"/>
          </a:solidFill>
          <a:ln w="19050">
            <a:solidFill>
              <a:srgbClr val="01183F"/>
            </a:solidFill>
          </a:ln>
        </p:spPr>
        <p:txBody>
          <a:bodyPr vert="horz" wrap="square" lIns="91440" tIns="45720" rIns="91440" bIns="45720" numCol="1" anchor="ctr" anchorCtr="0" compatLnSpc="1">
            <a:prstTxWarp prst="textNoShape">
              <a:avLst/>
            </a:prstTxWarp>
          </a:bodyPr>
          <a:lstStyle/>
          <a:p>
            <a:pPr algn="ctr"/>
            <a:r>
              <a:rPr lang="es-419" sz="1400" b="1" dirty="0">
                <a:solidFill>
                  <a:schemeClr val="bg1"/>
                </a:solidFill>
              </a:rPr>
              <a:t>COUGAR XXI 2.0</a:t>
            </a:r>
            <a:endParaRPr lang="ru-RU" sz="1400" b="1" dirty="0">
              <a:solidFill>
                <a:schemeClr val="bg1"/>
              </a:solidFill>
            </a:endParaRPr>
          </a:p>
        </p:txBody>
      </p:sp>
      <p:sp>
        <p:nvSpPr>
          <p:cNvPr id="261" name="Rectángulo redondeado 260">
            <a:extLst>
              <a:ext uri="{FF2B5EF4-FFF2-40B4-BE49-F238E27FC236}">
                <a16:creationId xmlns:a16="http://schemas.microsoft.com/office/drawing/2014/main" id="{2A7C1E6C-4606-8B74-0A93-EEC9A0938D5B}"/>
              </a:ext>
            </a:extLst>
          </p:cNvPr>
          <p:cNvSpPr/>
          <p:nvPr/>
        </p:nvSpPr>
        <p:spPr>
          <a:xfrm>
            <a:off x="9448626" y="3584931"/>
            <a:ext cx="2607207" cy="2096183"/>
          </a:xfrm>
          <a:prstGeom prst="roundRect">
            <a:avLst/>
          </a:prstGeom>
          <a:solidFill>
            <a:srgbClr val="F0F4F9"/>
          </a:solidFill>
          <a:ln w="38100">
            <a:prstDash val="dash"/>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63" name="Rectángulo redondeado 262">
            <a:extLst>
              <a:ext uri="{FF2B5EF4-FFF2-40B4-BE49-F238E27FC236}">
                <a16:creationId xmlns:a16="http://schemas.microsoft.com/office/drawing/2014/main" id="{EC8CAABF-4B5B-CFF3-4974-D10C608C8FB9}"/>
              </a:ext>
            </a:extLst>
          </p:cNvPr>
          <p:cNvSpPr/>
          <p:nvPr/>
        </p:nvSpPr>
        <p:spPr>
          <a:xfrm>
            <a:off x="9733404" y="3824601"/>
            <a:ext cx="2048887" cy="510398"/>
          </a:xfrm>
          <a:prstGeom prst="round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PRO COUGAR XXI</a:t>
            </a:r>
          </a:p>
        </p:txBody>
      </p:sp>
      <p:sp>
        <p:nvSpPr>
          <p:cNvPr id="264" name="Rectángulo redondeado 263">
            <a:extLst>
              <a:ext uri="{FF2B5EF4-FFF2-40B4-BE49-F238E27FC236}">
                <a16:creationId xmlns:a16="http://schemas.microsoft.com/office/drawing/2014/main" id="{E1BF7EB8-BDD4-9AF7-791D-4776DD5134F5}"/>
              </a:ext>
            </a:extLst>
          </p:cNvPr>
          <p:cNvSpPr/>
          <p:nvPr/>
        </p:nvSpPr>
        <p:spPr>
          <a:xfrm>
            <a:off x="9733404" y="4776215"/>
            <a:ext cx="2048887" cy="510398"/>
          </a:xfrm>
          <a:prstGeom prst="round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PRO ESCORPIÓN</a:t>
            </a:r>
          </a:p>
        </p:txBody>
      </p:sp>
      <p:sp>
        <p:nvSpPr>
          <p:cNvPr id="266" name="Más 265">
            <a:extLst>
              <a:ext uri="{FF2B5EF4-FFF2-40B4-BE49-F238E27FC236}">
                <a16:creationId xmlns:a16="http://schemas.microsoft.com/office/drawing/2014/main" id="{5EE1D767-CFF3-2E79-82A4-39A7D69A77E1}"/>
              </a:ext>
            </a:extLst>
          </p:cNvPr>
          <p:cNvSpPr/>
          <p:nvPr/>
        </p:nvSpPr>
        <p:spPr>
          <a:xfrm>
            <a:off x="10401382" y="4174711"/>
            <a:ext cx="720000" cy="720000"/>
          </a:xfrm>
          <a:prstGeom prst="mathPlus">
            <a:avLst/>
          </a:prstGeom>
          <a:solidFill>
            <a:srgbClr val="E09904"/>
          </a:solidFill>
          <a:ln>
            <a:solidFill>
              <a:srgbClr val="E0990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1401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9C4A2-8C23-F173-9D39-29D3B6B62E97}"/>
            </a:ext>
          </a:extLst>
        </p:cNvPr>
        <p:cNvGrpSpPr/>
        <p:nvPr/>
      </p:nvGrpSpPr>
      <p:grpSpPr>
        <a:xfrm>
          <a:off x="0" y="0"/>
          <a:ext cx="0" cy="0"/>
          <a:chOff x="0" y="0"/>
          <a:chExt cx="0" cy="0"/>
        </a:xfrm>
      </p:grpSpPr>
      <p:sp>
        <p:nvSpPr>
          <p:cNvPr id="66" name="Rectángulo 65">
            <a:extLst>
              <a:ext uri="{FF2B5EF4-FFF2-40B4-BE49-F238E27FC236}">
                <a16:creationId xmlns:a16="http://schemas.microsoft.com/office/drawing/2014/main" id="{E869CB71-FFCA-8470-5A9C-07EFC0E46012}"/>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42492077-9A2C-EF94-A45C-10CE80B2685E}"/>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4509BCE7-3A15-FEB2-30CA-2354E04CE56B}"/>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4</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94B59954-342F-918D-A53C-2EE8F178A965}"/>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Problema</a:t>
            </a:r>
            <a:endParaRPr lang="en-US" sz="3600" b="1" dirty="0">
              <a:solidFill>
                <a:srgbClr val="002060"/>
              </a:solidFill>
              <a:ea typeface="Microsoft JhengHei Light" panose="020B0304030504040204" pitchFamily="34" charset="-120"/>
              <a:cs typeface="Calibri" panose="020F0502020204030204" pitchFamily="34" charset="0"/>
            </a:endParaRPr>
          </a:p>
        </p:txBody>
      </p:sp>
      <p:pic>
        <p:nvPicPr>
          <p:cNvPr id="27" name="Picture 2" descr="COMAVNAV">
            <a:extLst>
              <a:ext uri="{FF2B5EF4-FFF2-40B4-BE49-F238E27FC236}">
                <a16:creationId xmlns:a16="http://schemas.microsoft.com/office/drawing/2014/main" id="{CAC55691-00D2-EC61-0923-D3D4670BD761}"/>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D64572D6-3C2B-B7A2-1CBF-45F313E9EE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Rectángulo redondeado 19">
            <a:extLst>
              <a:ext uri="{FF2B5EF4-FFF2-40B4-BE49-F238E27FC236}">
                <a16:creationId xmlns:a16="http://schemas.microsoft.com/office/drawing/2014/main" id="{32BF6302-AA42-0EF8-4A84-F0FB7745D14C}"/>
              </a:ext>
            </a:extLst>
          </p:cNvPr>
          <p:cNvSpPr/>
          <p:nvPr/>
        </p:nvSpPr>
        <p:spPr>
          <a:xfrm>
            <a:off x="381455" y="1383152"/>
            <a:ext cx="2573268" cy="4508388"/>
          </a:xfrm>
          <a:prstGeom prst="roundRect">
            <a:avLst>
              <a:gd name="adj" fmla="val 6506"/>
            </a:avLst>
          </a:prstGeom>
          <a:solidFill>
            <a:srgbClr val="F0F4F9"/>
          </a:solidFill>
          <a:effectLst>
            <a:outerShdw blurRad="50800" dist="38100" dir="2700000" algn="tl" rotWithShape="0">
              <a:prstClr val="black">
                <a:alpha val="40000"/>
              </a:prstClr>
            </a:outerShdw>
            <a:softEdge rad="0"/>
          </a:effectLst>
        </p:spPr>
        <p:txBody>
          <a:bodyPr wrap="square" rtlCol="0" anchor="ctr">
            <a:spAutoFit/>
          </a:bodyPr>
          <a:lstStyle/>
          <a:p>
            <a:pPr algn="ctr"/>
            <a:endParaRPr lang="es-CL" dirty="0"/>
          </a:p>
        </p:txBody>
      </p:sp>
      <p:sp>
        <p:nvSpPr>
          <p:cNvPr id="25" name="Rectángulo redondeado 24">
            <a:extLst>
              <a:ext uri="{FF2B5EF4-FFF2-40B4-BE49-F238E27FC236}">
                <a16:creationId xmlns:a16="http://schemas.microsoft.com/office/drawing/2014/main" id="{68DA0CBB-3BCA-4E7E-4ECC-3050C05620E0}"/>
              </a:ext>
            </a:extLst>
          </p:cNvPr>
          <p:cNvSpPr/>
          <p:nvPr/>
        </p:nvSpPr>
        <p:spPr>
          <a:xfrm>
            <a:off x="455283" y="3315929"/>
            <a:ext cx="2412631" cy="503878"/>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dirty="0">
                <a:solidFill>
                  <a:schemeClr val="tx1"/>
                </a:solidFill>
              </a:rPr>
              <a:t>RADAR</a:t>
            </a:r>
          </a:p>
        </p:txBody>
      </p:sp>
      <p:sp>
        <p:nvSpPr>
          <p:cNvPr id="29" name="Rectángulo redondeado 28">
            <a:extLst>
              <a:ext uri="{FF2B5EF4-FFF2-40B4-BE49-F238E27FC236}">
                <a16:creationId xmlns:a16="http://schemas.microsoft.com/office/drawing/2014/main" id="{F39BBA8D-15AD-AB95-BF68-C6A933FF34FA}"/>
              </a:ext>
            </a:extLst>
          </p:cNvPr>
          <p:cNvSpPr/>
          <p:nvPr/>
        </p:nvSpPr>
        <p:spPr>
          <a:xfrm>
            <a:off x="455283" y="3939172"/>
            <a:ext cx="2412631" cy="503878"/>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dirty="0">
                <a:solidFill>
                  <a:schemeClr val="tx1"/>
                </a:solidFill>
              </a:rPr>
              <a:t>MAE</a:t>
            </a:r>
          </a:p>
        </p:txBody>
      </p:sp>
      <p:sp>
        <p:nvSpPr>
          <p:cNvPr id="30" name="Rectángulo redondeado 29">
            <a:extLst>
              <a:ext uri="{FF2B5EF4-FFF2-40B4-BE49-F238E27FC236}">
                <a16:creationId xmlns:a16="http://schemas.microsoft.com/office/drawing/2014/main" id="{476C924D-9BD1-B7F5-8C4D-D7F65C039370}"/>
              </a:ext>
            </a:extLst>
          </p:cNvPr>
          <p:cNvSpPr/>
          <p:nvPr/>
        </p:nvSpPr>
        <p:spPr>
          <a:xfrm>
            <a:off x="455283" y="2069443"/>
            <a:ext cx="2412631" cy="503878"/>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dirty="0">
                <a:solidFill>
                  <a:schemeClr val="tx1"/>
                </a:solidFill>
              </a:rPr>
              <a:t>AVIÓNICA</a:t>
            </a:r>
          </a:p>
        </p:txBody>
      </p:sp>
      <p:sp>
        <p:nvSpPr>
          <p:cNvPr id="31" name="Rectángulo redondeado 30">
            <a:extLst>
              <a:ext uri="{FF2B5EF4-FFF2-40B4-BE49-F238E27FC236}">
                <a16:creationId xmlns:a16="http://schemas.microsoft.com/office/drawing/2014/main" id="{829B4A34-EE19-ABD3-E96B-82E8ADC8074B}"/>
              </a:ext>
            </a:extLst>
          </p:cNvPr>
          <p:cNvSpPr/>
          <p:nvPr/>
        </p:nvSpPr>
        <p:spPr>
          <a:xfrm>
            <a:off x="455283" y="2692686"/>
            <a:ext cx="2412631" cy="503878"/>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dirty="0">
                <a:solidFill>
                  <a:schemeClr val="tx1"/>
                </a:solidFill>
              </a:rPr>
              <a:t>ESTABILIZACIÓN</a:t>
            </a:r>
          </a:p>
        </p:txBody>
      </p:sp>
      <p:sp>
        <p:nvSpPr>
          <p:cNvPr id="33" name="Rectángulo redondeado 32">
            <a:extLst>
              <a:ext uri="{FF2B5EF4-FFF2-40B4-BE49-F238E27FC236}">
                <a16:creationId xmlns:a16="http://schemas.microsoft.com/office/drawing/2014/main" id="{1A7ED6EF-51D4-361F-86BC-7AB638A6E030}"/>
              </a:ext>
            </a:extLst>
          </p:cNvPr>
          <p:cNvSpPr/>
          <p:nvPr/>
        </p:nvSpPr>
        <p:spPr>
          <a:xfrm>
            <a:off x="455283" y="4562415"/>
            <a:ext cx="2412631" cy="503878"/>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dirty="0">
                <a:solidFill>
                  <a:schemeClr val="tx1"/>
                </a:solidFill>
              </a:rPr>
              <a:t>SMC</a:t>
            </a:r>
          </a:p>
        </p:txBody>
      </p:sp>
      <p:sp>
        <p:nvSpPr>
          <p:cNvPr id="34" name="Rectángulo redondeado 33">
            <a:extLst>
              <a:ext uri="{FF2B5EF4-FFF2-40B4-BE49-F238E27FC236}">
                <a16:creationId xmlns:a16="http://schemas.microsoft.com/office/drawing/2014/main" id="{81EC6C34-B44E-13EA-488F-27A91C04BB80}"/>
              </a:ext>
            </a:extLst>
          </p:cNvPr>
          <p:cNvSpPr/>
          <p:nvPr/>
        </p:nvSpPr>
        <p:spPr>
          <a:xfrm>
            <a:off x="3094214" y="1372802"/>
            <a:ext cx="4433636" cy="4508388"/>
          </a:xfrm>
          <a:prstGeom prst="roundRect">
            <a:avLst>
              <a:gd name="adj" fmla="val 6878"/>
            </a:avLst>
          </a:prstGeom>
          <a:solidFill>
            <a:srgbClr val="F0F4F9"/>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42" name="Rectángulo redondeado 41">
            <a:extLst>
              <a:ext uri="{FF2B5EF4-FFF2-40B4-BE49-F238E27FC236}">
                <a16:creationId xmlns:a16="http://schemas.microsoft.com/office/drawing/2014/main" id="{64371897-36E3-5AE5-9410-ED1B5FEDBDDC}"/>
              </a:ext>
            </a:extLst>
          </p:cNvPr>
          <p:cNvSpPr/>
          <p:nvPr/>
        </p:nvSpPr>
        <p:spPr>
          <a:xfrm>
            <a:off x="8662038" y="1392364"/>
            <a:ext cx="3275920" cy="4508388"/>
          </a:xfrm>
          <a:prstGeom prst="roundRect">
            <a:avLst>
              <a:gd name="adj" fmla="val 3255"/>
            </a:avLst>
          </a:prstGeom>
          <a:solidFill>
            <a:srgbClr val="F0F4F9"/>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44" name="Rectángulo 43">
            <a:extLst>
              <a:ext uri="{FF2B5EF4-FFF2-40B4-BE49-F238E27FC236}">
                <a16:creationId xmlns:a16="http://schemas.microsoft.com/office/drawing/2014/main" id="{6D30DBEC-EBC0-822C-3D4E-CF2FF0A55BDB}"/>
              </a:ext>
            </a:extLst>
          </p:cNvPr>
          <p:cNvSpPr/>
          <p:nvPr/>
        </p:nvSpPr>
        <p:spPr>
          <a:xfrm>
            <a:off x="8823944" y="2016620"/>
            <a:ext cx="3114014" cy="3785652"/>
          </a:xfrm>
          <a:prstGeom prst="rect">
            <a:avLst/>
          </a:prstGeom>
        </p:spPr>
        <p:txBody>
          <a:bodyPr wrap="square">
            <a:spAutoFit/>
          </a:bodyPr>
          <a:lstStyle/>
          <a:p>
            <a:pPr algn="ctr"/>
            <a:r>
              <a:rPr lang="es-CL" sz="2400" dirty="0">
                <a:cs typeface="Arial" pitchFamily="34" charset="0"/>
              </a:rPr>
              <a:t>“</a:t>
            </a:r>
            <a:r>
              <a:rPr lang="es-CL" sz="2400" b="1" dirty="0">
                <a:cs typeface="Arial" pitchFamily="34" charset="0"/>
              </a:rPr>
              <a:t>Reducción de la capacidad </a:t>
            </a:r>
            <a:r>
              <a:rPr lang="es-CL" sz="2400" dirty="0">
                <a:cs typeface="Arial" pitchFamily="34" charset="0"/>
              </a:rPr>
              <a:t>existente de guerra </a:t>
            </a:r>
            <a:r>
              <a:rPr lang="es-CL" sz="2400" dirty="0" err="1">
                <a:cs typeface="Arial" pitchFamily="34" charset="0"/>
              </a:rPr>
              <a:t>antisuperficie</a:t>
            </a:r>
            <a:r>
              <a:rPr lang="es-CL" sz="2400" dirty="0">
                <a:cs typeface="Arial" pitchFamily="34" charset="0"/>
              </a:rPr>
              <a:t> y antisubmarina de la </a:t>
            </a:r>
            <a:r>
              <a:rPr lang="es-CL" sz="2400" b="1" dirty="0">
                <a:cs typeface="Arial" pitchFamily="34" charset="0"/>
              </a:rPr>
              <a:t>Escuadra Nacional</a:t>
            </a:r>
            <a:r>
              <a:rPr lang="es-CL" sz="2400" dirty="0">
                <a:cs typeface="Arial" pitchFamily="34" charset="0"/>
              </a:rPr>
              <a:t>, debido a la degradación de diversos sistemas de su </a:t>
            </a:r>
            <a:r>
              <a:rPr lang="es-CL" sz="2400" b="1" dirty="0">
                <a:cs typeface="Arial" pitchFamily="34" charset="0"/>
              </a:rPr>
              <a:t>medio aéreo orgánico embarcado</a:t>
            </a:r>
            <a:r>
              <a:rPr lang="es-CL" sz="2400" dirty="0">
                <a:cs typeface="Arial" pitchFamily="34" charset="0"/>
              </a:rPr>
              <a:t>”</a:t>
            </a:r>
          </a:p>
        </p:txBody>
      </p:sp>
      <p:sp>
        <p:nvSpPr>
          <p:cNvPr id="53" name="Rectángulo redondeado 52">
            <a:extLst>
              <a:ext uri="{FF2B5EF4-FFF2-40B4-BE49-F238E27FC236}">
                <a16:creationId xmlns:a16="http://schemas.microsoft.com/office/drawing/2014/main" id="{68982DA8-A16C-9A5E-CD42-2BBF22F7D78F}"/>
              </a:ext>
            </a:extLst>
          </p:cNvPr>
          <p:cNvSpPr/>
          <p:nvPr/>
        </p:nvSpPr>
        <p:spPr>
          <a:xfrm>
            <a:off x="455283" y="5185657"/>
            <a:ext cx="2412631" cy="503878"/>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dirty="0">
                <a:solidFill>
                  <a:schemeClr val="tx1"/>
                </a:solidFill>
              </a:rPr>
              <a:t>LINK</a:t>
            </a:r>
          </a:p>
        </p:txBody>
      </p:sp>
      <p:sp>
        <p:nvSpPr>
          <p:cNvPr id="3" name="Freeform 6">
            <a:extLst>
              <a:ext uri="{FF2B5EF4-FFF2-40B4-BE49-F238E27FC236}">
                <a16:creationId xmlns:a16="http://schemas.microsoft.com/office/drawing/2014/main" id="{D1C2A51F-EEC7-904A-87C1-20A21F732DAB}"/>
              </a:ext>
            </a:extLst>
          </p:cNvPr>
          <p:cNvSpPr>
            <a:spLocks/>
          </p:cNvSpPr>
          <p:nvPr/>
        </p:nvSpPr>
        <p:spPr bwMode="auto">
          <a:xfrm>
            <a:off x="381454" y="1392364"/>
            <a:ext cx="2564941" cy="444732"/>
          </a:xfrm>
          <a:custGeom>
            <a:avLst/>
            <a:gdLst>
              <a:gd name="T0" fmla="*/ 397 w 397"/>
              <a:gd name="T1" fmla="*/ 126 h 126"/>
              <a:gd name="T2" fmla="*/ 397 w 397"/>
              <a:gd name="T3" fmla="*/ 33 h 126"/>
              <a:gd name="T4" fmla="*/ 363 w 397"/>
              <a:gd name="T5" fmla="*/ 0 h 126"/>
              <a:gd name="T6" fmla="*/ 33 w 397"/>
              <a:gd name="T7" fmla="*/ 0 h 126"/>
              <a:gd name="T8" fmla="*/ 0 w 397"/>
              <a:gd name="T9" fmla="*/ 33 h 126"/>
              <a:gd name="T10" fmla="*/ 0 w 397"/>
              <a:gd name="T11" fmla="*/ 126 h 126"/>
              <a:gd name="T12" fmla="*/ 397 w 397"/>
              <a:gd name="T13" fmla="*/ 126 h 126"/>
            </a:gdLst>
            <a:ahLst/>
            <a:cxnLst>
              <a:cxn ang="0">
                <a:pos x="T0" y="T1"/>
              </a:cxn>
              <a:cxn ang="0">
                <a:pos x="T2" y="T3"/>
              </a:cxn>
              <a:cxn ang="0">
                <a:pos x="T4" y="T5"/>
              </a:cxn>
              <a:cxn ang="0">
                <a:pos x="T6" y="T7"/>
              </a:cxn>
              <a:cxn ang="0">
                <a:pos x="T8" y="T9"/>
              </a:cxn>
              <a:cxn ang="0">
                <a:pos x="T10" y="T11"/>
              </a:cxn>
              <a:cxn ang="0">
                <a:pos x="T12" y="T13"/>
              </a:cxn>
            </a:cxnLst>
            <a:rect l="0" t="0" r="r" b="b"/>
            <a:pathLst>
              <a:path w="397" h="126">
                <a:moveTo>
                  <a:pt x="397" y="126"/>
                </a:moveTo>
                <a:cubicBezTo>
                  <a:pt x="397" y="33"/>
                  <a:pt x="397" y="33"/>
                  <a:pt x="397" y="33"/>
                </a:cubicBezTo>
                <a:cubicBezTo>
                  <a:pt x="397" y="15"/>
                  <a:pt x="382" y="0"/>
                  <a:pt x="363" y="0"/>
                </a:cubicBezTo>
                <a:cubicBezTo>
                  <a:pt x="33" y="0"/>
                  <a:pt x="33" y="0"/>
                  <a:pt x="33" y="0"/>
                </a:cubicBezTo>
                <a:cubicBezTo>
                  <a:pt x="15" y="0"/>
                  <a:pt x="0" y="15"/>
                  <a:pt x="0" y="33"/>
                </a:cubicBezTo>
                <a:cubicBezTo>
                  <a:pt x="0" y="126"/>
                  <a:pt x="0" y="126"/>
                  <a:pt x="0" y="126"/>
                </a:cubicBezTo>
                <a:lnTo>
                  <a:pt x="397" y="126"/>
                </a:lnTo>
                <a:close/>
              </a:path>
            </a:pathLst>
          </a:custGeom>
          <a:solidFill>
            <a:srgbClr val="01183F"/>
          </a:solidFill>
          <a:ln w="19050">
            <a:solidFill>
              <a:srgbClr val="01183F"/>
            </a:solidFill>
          </a:ln>
        </p:spPr>
        <p:txBody>
          <a:bodyPr vert="horz" wrap="square" lIns="91440" tIns="45720" rIns="91440" bIns="45720" numCol="1" anchor="ctr" anchorCtr="0" compatLnSpc="1">
            <a:prstTxWarp prst="textNoShape">
              <a:avLst/>
            </a:prstTxWarp>
          </a:bodyPr>
          <a:lstStyle/>
          <a:p>
            <a:pPr algn="ctr"/>
            <a:r>
              <a:rPr lang="es-419" sz="2000" b="1" dirty="0">
                <a:solidFill>
                  <a:schemeClr val="bg1"/>
                </a:solidFill>
              </a:rPr>
              <a:t>SISTEMAS</a:t>
            </a:r>
            <a:endParaRPr lang="ru-RU" sz="2000" b="1" dirty="0">
              <a:solidFill>
                <a:schemeClr val="bg1"/>
              </a:solidFill>
            </a:endParaRPr>
          </a:p>
        </p:txBody>
      </p:sp>
      <p:grpSp>
        <p:nvGrpSpPr>
          <p:cNvPr id="88" name="Grupo 87">
            <a:extLst>
              <a:ext uri="{FF2B5EF4-FFF2-40B4-BE49-F238E27FC236}">
                <a16:creationId xmlns:a16="http://schemas.microsoft.com/office/drawing/2014/main" id="{CCC600F3-A217-6AAB-BE3A-60707C1F2EFE}"/>
              </a:ext>
            </a:extLst>
          </p:cNvPr>
          <p:cNvGrpSpPr/>
          <p:nvPr/>
        </p:nvGrpSpPr>
        <p:grpSpPr>
          <a:xfrm>
            <a:off x="3340005" y="3975089"/>
            <a:ext cx="1246757" cy="1762224"/>
            <a:chOff x="3340005" y="3969524"/>
            <a:chExt cx="1246757" cy="1762224"/>
          </a:xfrm>
        </p:grpSpPr>
        <p:grpSp>
          <p:nvGrpSpPr>
            <p:cNvPr id="55" name="Grupo 54">
              <a:extLst>
                <a:ext uri="{FF2B5EF4-FFF2-40B4-BE49-F238E27FC236}">
                  <a16:creationId xmlns:a16="http://schemas.microsoft.com/office/drawing/2014/main" id="{D3B9A3FC-E1A7-9026-3628-E01364632680}"/>
                </a:ext>
              </a:extLst>
            </p:cNvPr>
            <p:cNvGrpSpPr/>
            <p:nvPr/>
          </p:nvGrpSpPr>
          <p:grpSpPr>
            <a:xfrm>
              <a:off x="3340005" y="3969524"/>
              <a:ext cx="1246757" cy="1762224"/>
              <a:chOff x="3545599" y="2249002"/>
              <a:chExt cx="1246757" cy="1762224"/>
            </a:xfrm>
          </p:grpSpPr>
          <p:sp>
            <p:nvSpPr>
              <p:cNvPr id="56" name="Rectángulo redondeado 55">
                <a:extLst>
                  <a:ext uri="{FF2B5EF4-FFF2-40B4-BE49-F238E27FC236}">
                    <a16:creationId xmlns:a16="http://schemas.microsoft.com/office/drawing/2014/main" id="{253E67E5-DD3A-5461-1197-848329FEFDAD}"/>
                  </a:ext>
                </a:extLst>
              </p:cNvPr>
              <p:cNvSpPr/>
              <p:nvPr/>
            </p:nvSpPr>
            <p:spPr>
              <a:xfrm>
                <a:off x="3551611" y="2249002"/>
                <a:ext cx="1188000" cy="1762224"/>
              </a:xfrm>
              <a:prstGeom prst="roundRect">
                <a:avLst/>
              </a:prstGeom>
              <a:solidFill>
                <a:srgbClr val="01183F"/>
              </a:solidFill>
              <a:scene3d>
                <a:camera prst="orthographicFront"/>
                <a:lightRig rig="threePt" dir="t"/>
              </a:scene3d>
              <a:sp3d>
                <a:bevelT w="165100" prst="coolSlan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b="1" dirty="0"/>
              </a:p>
            </p:txBody>
          </p:sp>
          <p:sp>
            <p:nvSpPr>
              <p:cNvPr id="58" name="CuadroTexto 57">
                <a:extLst>
                  <a:ext uri="{FF2B5EF4-FFF2-40B4-BE49-F238E27FC236}">
                    <a16:creationId xmlns:a16="http://schemas.microsoft.com/office/drawing/2014/main" id="{0E26F841-5C9D-4527-7037-5AC0E8164EBE}"/>
                  </a:ext>
                </a:extLst>
              </p:cNvPr>
              <p:cNvSpPr txBox="1"/>
              <p:nvPr/>
            </p:nvSpPr>
            <p:spPr>
              <a:xfrm>
                <a:off x="3545599" y="3366153"/>
                <a:ext cx="1246757" cy="600164"/>
              </a:xfrm>
              <a:prstGeom prst="rect">
                <a:avLst/>
              </a:prstGeom>
              <a:noFill/>
              <a:scene3d>
                <a:camera prst="orthographicFront"/>
                <a:lightRig rig="threePt" dir="t"/>
              </a:scene3d>
              <a:sp3d>
                <a:bevelT w="165100" prst="coolSlant"/>
              </a:sp3d>
            </p:spPr>
            <p:txBody>
              <a:bodyPr wrap="square" rtlCol="0">
                <a:spAutoFit/>
              </a:bodyPr>
              <a:lstStyle/>
              <a:p>
                <a:pPr algn="ctr"/>
                <a:r>
                  <a:rPr lang="es-CL" sz="1100" dirty="0">
                    <a:solidFill>
                      <a:schemeClr val="bg1"/>
                    </a:solidFill>
                  </a:rPr>
                  <a:t>DEGRADACIÓN SISTEMAS Y BAJA DISPONIBILIDAD</a:t>
                </a:r>
              </a:p>
            </p:txBody>
          </p:sp>
        </p:grpSp>
        <p:pic>
          <p:nvPicPr>
            <p:cNvPr id="50" name="Imagen 49">
              <a:extLst>
                <a:ext uri="{FF2B5EF4-FFF2-40B4-BE49-F238E27FC236}">
                  <a16:creationId xmlns:a16="http://schemas.microsoft.com/office/drawing/2014/main" id="{CDE73E34-1E80-E24E-A9DD-C1076DC28F46}"/>
                </a:ext>
              </a:extLst>
            </p:cNvPr>
            <p:cNvPicPr>
              <a:picLocks noChangeAspect="1"/>
            </p:cNvPicPr>
            <p:nvPr/>
          </p:nvPicPr>
          <p:blipFill>
            <a:blip r:embed="rId6">
              <a:extLst>
                <a:ext uri="{28A0092B-C50C-407E-A947-70E740481C1C}">
                  <a14:useLocalDpi xmlns:a14="http://schemas.microsoft.com/office/drawing/2010/main" val="0"/>
                </a:ext>
              </a:extLst>
            </a:blip>
            <a:srcRect l="19676" t="19387" r="20912" b="23422"/>
            <a:stretch>
              <a:fillRect/>
            </a:stretch>
          </p:blipFill>
          <p:spPr>
            <a:xfrm>
              <a:off x="3479072" y="4074879"/>
              <a:ext cx="885067" cy="851985"/>
            </a:xfrm>
            <a:prstGeom prst="rect">
              <a:avLst/>
            </a:prstGeom>
          </p:spPr>
        </p:pic>
      </p:grpSp>
      <p:sp>
        <p:nvSpPr>
          <p:cNvPr id="59" name="Freeform 6">
            <a:extLst>
              <a:ext uri="{FF2B5EF4-FFF2-40B4-BE49-F238E27FC236}">
                <a16:creationId xmlns:a16="http://schemas.microsoft.com/office/drawing/2014/main" id="{2FD77FF0-94BF-01D4-EBA1-8D97DC3E4BD7}"/>
              </a:ext>
            </a:extLst>
          </p:cNvPr>
          <p:cNvSpPr>
            <a:spLocks/>
          </p:cNvSpPr>
          <p:nvPr/>
        </p:nvSpPr>
        <p:spPr bwMode="auto">
          <a:xfrm>
            <a:off x="3094214" y="1376070"/>
            <a:ext cx="4427624" cy="461026"/>
          </a:xfrm>
          <a:custGeom>
            <a:avLst/>
            <a:gdLst>
              <a:gd name="T0" fmla="*/ 397 w 397"/>
              <a:gd name="T1" fmla="*/ 126 h 126"/>
              <a:gd name="T2" fmla="*/ 397 w 397"/>
              <a:gd name="T3" fmla="*/ 33 h 126"/>
              <a:gd name="T4" fmla="*/ 363 w 397"/>
              <a:gd name="T5" fmla="*/ 0 h 126"/>
              <a:gd name="T6" fmla="*/ 33 w 397"/>
              <a:gd name="T7" fmla="*/ 0 h 126"/>
              <a:gd name="T8" fmla="*/ 0 w 397"/>
              <a:gd name="T9" fmla="*/ 33 h 126"/>
              <a:gd name="T10" fmla="*/ 0 w 397"/>
              <a:gd name="T11" fmla="*/ 126 h 126"/>
              <a:gd name="T12" fmla="*/ 397 w 397"/>
              <a:gd name="T13" fmla="*/ 126 h 126"/>
            </a:gdLst>
            <a:ahLst/>
            <a:cxnLst>
              <a:cxn ang="0">
                <a:pos x="T0" y="T1"/>
              </a:cxn>
              <a:cxn ang="0">
                <a:pos x="T2" y="T3"/>
              </a:cxn>
              <a:cxn ang="0">
                <a:pos x="T4" y="T5"/>
              </a:cxn>
              <a:cxn ang="0">
                <a:pos x="T6" y="T7"/>
              </a:cxn>
              <a:cxn ang="0">
                <a:pos x="T8" y="T9"/>
              </a:cxn>
              <a:cxn ang="0">
                <a:pos x="T10" y="T11"/>
              </a:cxn>
              <a:cxn ang="0">
                <a:pos x="T12" y="T13"/>
              </a:cxn>
            </a:cxnLst>
            <a:rect l="0" t="0" r="r" b="b"/>
            <a:pathLst>
              <a:path w="397" h="126">
                <a:moveTo>
                  <a:pt x="397" y="126"/>
                </a:moveTo>
                <a:cubicBezTo>
                  <a:pt x="397" y="33"/>
                  <a:pt x="397" y="33"/>
                  <a:pt x="397" y="33"/>
                </a:cubicBezTo>
                <a:cubicBezTo>
                  <a:pt x="397" y="15"/>
                  <a:pt x="382" y="0"/>
                  <a:pt x="363" y="0"/>
                </a:cubicBezTo>
                <a:cubicBezTo>
                  <a:pt x="33" y="0"/>
                  <a:pt x="33" y="0"/>
                  <a:pt x="33" y="0"/>
                </a:cubicBezTo>
                <a:cubicBezTo>
                  <a:pt x="15" y="0"/>
                  <a:pt x="0" y="15"/>
                  <a:pt x="0" y="33"/>
                </a:cubicBezTo>
                <a:cubicBezTo>
                  <a:pt x="0" y="126"/>
                  <a:pt x="0" y="126"/>
                  <a:pt x="0" y="126"/>
                </a:cubicBezTo>
                <a:lnTo>
                  <a:pt x="397" y="126"/>
                </a:lnTo>
                <a:close/>
              </a:path>
            </a:pathLst>
          </a:custGeom>
          <a:solidFill>
            <a:srgbClr val="01183F"/>
          </a:solidFill>
          <a:ln w="19050">
            <a:solidFill>
              <a:srgbClr val="01183F"/>
            </a:solidFill>
          </a:ln>
        </p:spPr>
        <p:txBody>
          <a:bodyPr vert="horz" wrap="square" lIns="91440" tIns="45720" rIns="91440" bIns="45720" numCol="1" anchor="ctr" anchorCtr="0" compatLnSpc="1">
            <a:prstTxWarp prst="textNoShape">
              <a:avLst/>
            </a:prstTxWarp>
          </a:bodyPr>
          <a:lstStyle/>
          <a:p>
            <a:pPr algn="ctr"/>
            <a:r>
              <a:rPr lang="es-419" sz="2000" b="1" dirty="0">
                <a:solidFill>
                  <a:schemeClr val="bg1"/>
                </a:solidFill>
              </a:rPr>
              <a:t>CAUSAS</a:t>
            </a:r>
            <a:endParaRPr lang="ru-RU" sz="2000" b="1" dirty="0">
              <a:solidFill>
                <a:schemeClr val="bg1"/>
              </a:solidFill>
            </a:endParaRPr>
          </a:p>
        </p:txBody>
      </p:sp>
      <p:grpSp>
        <p:nvGrpSpPr>
          <p:cNvPr id="60" name="Grupo 59">
            <a:extLst>
              <a:ext uri="{FF2B5EF4-FFF2-40B4-BE49-F238E27FC236}">
                <a16:creationId xmlns:a16="http://schemas.microsoft.com/office/drawing/2014/main" id="{399459EC-241F-F297-9AAE-12B716921A7C}"/>
              </a:ext>
            </a:extLst>
          </p:cNvPr>
          <p:cNvGrpSpPr/>
          <p:nvPr/>
        </p:nvGrpSpPr>
        <p:grpSpPr>
          <a:xfrm>
            <a:off x="4719319" y="2066797"/>
            <a:ext cx="1250354" cy="1764803"/>
            <a:chOff x="3542002" y="2246423"/>
            <a:chExt cx="1250354" cy="1764803"/>
          </a:xfrm>
        </p:grpSpPr>
        <p:sp>
          <p:nvSpPr>
            <p:cNvPr id="61" name="Rectángulo redondeado 60">
              <a:extLst>
                <a:ext uri="{FF2B5EF4-FFF2-40B4-BE49-F238E27FC236}">
                  <a16:creationId xmlns:a16="http://schemas.microsoft.com/office/drawing/2014/main" id="{F67B508C-3ADF-F853-9782-8F3148024B7F}"/>
                </a:ext>
              </a:extLst>
            </p:cNvPr>
            <p:cNvSpPr/>
            <p:nvPr/>
          </p:nvSpPr>
          <p:spPr>
            <a:xfrm>
              <a:off x="3551611" y="2249002"/>
              <a:ext cx="1188000" cy="1762224"/>
            </a:xfrm>
            <a:prstGeom prst="roundRect">
              <a:avLst/>
            </a:prstGeom>
            <a:solidFill>
              <a:srgbClr val="01183F"/>
            </a:solidFill>
            <a:scene3d>
              <a:camera prst="orthographicFront"/>
              <a:lightRig rig="threePt" dir="t"/>
            </a:scene3d>
            <a:sp3d>
              <a:bevelT w="165100" prst="coolSlan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b="1" dirty="0"/>
            </a:p>
          </p:txBody>
        </p:sp>
        <p:pic>
          <p:nvPicPr>
            <p:cNvPr id="62" name="Imagen 61">
              <a:extLst>
                <a:ext uri="{FF2B5EF4-FFF2-40B4-BE49-F238E27FC236}">
                  <a16:creationId xmlns:a16="http://schemas.microsoft.com/office/drawing/2014/main" id="{307F001E-ACE4-4CC9-9221-E7D8D3ED8103}"/>
                </a:ext>
              </a:extLst>
            </p:cNvPr>
            <p:cNvPicPr>
              <a:picLocks noChangeAspect="1"/>
            </p:cNvPicPr>
            <p:nvPr/>
          </p:nvPicPr>
          <p:blipFill>
            <a:blip r:embed="rId7">
              <a:extLst>
                <a:ext uri="{28A0092B-C50C-407E-A947-70E740481C1C}">
                  <a14:useLocalDpi xmlns:a14="http://schemas.microsoft.com/office/drawing/2010/main" val="0"/>
                </a:ext>
              </a:extLst>
            </a:blip>
            <a:srcRect l="17059" r="19582" b="7673"/>
            <a:stretch>
              <a:fillRect/>
            </a:stretch>
          </p:blipFill>
          <p:spPr>
            <a:xfrm>
              <a:off x="3542002" y="2246423"/>
              <a:ext cx="1188001" cy="1154094"/>
            </a:xfrm>
            <a:prstGeom prst="rect">
              <a:avLst/>
            </a:prstGeom>
            <a:scene3d>
              <a:camera prst="orthographicFront"/>
              <a:lightRig rig="threePt" dir="t"/>
            </a:scene3d>
            <a:sp3d>
              <a:bevelT w="165100" prst="coolSlant"/>
            </a:sp3d>
          </p:spPr>
        </p:pic>
        <p:sp>
          <p:nvSpPr>
            <p:cNvPr id="63" name="CuadroTexto 62">
              <a:extLst>
                <a:ext uri="{FF2B5EF4-FFF2-40B4-BE49-F238E27FC236}">
                  <a16:creationId xmlns:a16="http://schemas.microsoft.com/office/drawing/2014/main" id="{545191F4-4E07-1487-B220-6AFFA4D17E5C}"/>
                </a:ext>
              </a:extLst>
            </p:cNvPr>
            <p:cNvSpPr txBox="1"/>
            <p:nvPr/>
          </p:nvSpPr>
          <p:spPr>
            <a:xfrm>
              <a:off x="3545599" y="3366153"/>
              <a:ext cx="1246757" cy="600164"/>
            </a:xfrm>
            <a:prstGeom prst="rect">
              <a:avLst/>
            </a:prstGeom>
            <a:noFill/>
            <a:scene3d>
              <a:camera prst="orthographicFront"/>
              <a:lightRig rig="threePt" dir="t"/>
            </a:scene3d>
            <a:sp3d>
              <a:bevelT w="165100" prst="coolSlant"/>
            </a:sp3d>
          </p:spPr>
          <p:txBody>
            <a:bodyPr wrap="square" rtlCol="0">
              <a:spAutoFit/>
            </a:bodyPr>
            <a:lstStyle/>
            <a:p>
              <a:pPr algn="ctr"/>
              <a:r>
                <a:rPr lang="es-CL" sz="1100" dirty="0">
                  <a:solidFill>
                    <a:schemeClr val="bg1"/>
                  </a:solidFill>
                </a:rPr>
                <a:t>RESTRICCIONES CALADAS DIURNAS</a:t>
              </a:r>
            </a:p>
          </p:txBody>
        </p:sp>
      </p:grpSp>
      <p:grpSp>
        <p:nvGrpSpPr>
          <p:cNvPr id="54" name="Grupo 53">
            <a:extLst>
              <a:ext uri="{FF2B5EF4-FFF2-40B4-BE49-F238E27FC236}">
                <a16:creationId xmlns:a16="http://schemas.microsoft.com/office/drawing/2014/main" id="{37F52DB1-3418-8C1C-265C-26340FD1C410}"/>
              </a:ext>
            </a:extLst>
          </p:cNvPr>
          <p:cNvGrpSpPr/>
          <p:nvPr/>
        </p:nvGrpSpPr>
        <p:grpSpPr>
          <a:xfrm>
            <a:off x="3330396" y="2066797"/>
            <a:ext cx="1246757" cy="1762224"/>
            <a:chOff x="3545599" y="2249002"/>
            <a:chExt cx="1246757" cy="1762224"/>
          </a:xfrm>
        </p:grpSpPr>
        <p:sp>
          <p:nvSpPr>
            <p:cNvPr id="4" name="Rectángulo redondeado 3">
              <a:extLst>
                <a:ext uri="{FF2B5EF4-FFF2-40B4-BE49-F238E27FC236}">
                  <a16:creationId xmlns:a16="http://schemas.microsoft.com/office/drawing/2014/main" id="{C856C4D4-DD26-FE02-98E2-477C6CEB44F8}"/>
                </a:ext>
              </a:extLst>
            </p:cNvPr>
            <p:cNvSpPr/>
            <p:nvPr/>
          </p:nvSpPr>
          <p:spPr>
            <a:xfrm>
              <a:off x="3551611" y="2249002"/>
              <a:ext cx="1188000" cy="1762224"/>
            </a:xfrm>
            <a:prstGeom prst="roundRect">
              <a:avLst/>
            </a:prstGeom>
            <a:solidFill>
              <a:srgbClr val="01183F"/>
            </a:solidFill>
            <a:scene3d>
              <a:camera prst="orthographicFront"/>
              <a:lightRig rig="threePt" dir="t"/>
            </a:scene3d>
            <a:sp3d>
              <a:bevelT w="165100" prst="coolSlan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b="1" dirty="0"/>
            </a:p>
          </p:txBody>
        </p:sp>
        <p:sp>
          <p:nvSpPr>
            <p:cNvPr id="17" name="CuadroTexto 16">
              <a:extLst>
                <a:ext uri="{FF2B5EF4-FFF2-40B4-BE49-F238E27FC236}">
                  <a16:creationId xmlns:a16="http://schemas.microsoft.com/office/drawing/2014/main" id="{7E795F1E-1E7D-AFFB-43F7-05BB557260F7}"/>
                </a:ext>
              </a:extLst>
            </p:cNvPr>
            <p:cNvSpPr txBox="1"/>
            <p:nvPr/>
          </p:nvSpPr>
          <p:spPr>
            <a:xfrm>
              <a:off x="3545599" y="3366153"/>
              <a:ext cx="1246757" cy="430887"/>
            </a:xfrm>
            <a:prstGeom prst="rect">
              <a:avLst/>
            </a:prstGeom>
            <a:noFill/>
          </p:spPr>
          <p:txBody>
            <a:bodyPr wrap="square" rtlCol="0">
              <a:spAutoFit/>
            </a:bodyPr>
            <a:lstStyle/>
            <a:p>
              <a:pPr algn="ctr"/>
              <a:r>
                <a:rPr lang="es-CL" sz="1100" dirty="0">
                  <a:solidFill>
                    <a:schemeClr val="bg1"/>
                  </a:solidFill>
                </a:rPr>
                <a:t>RIESGO OPERACIONAL</a:t>
              </a:r>
            </a:p>
          </p:txBody>
        </p:sp>
      </p:grpSp>
      <p:grpSp>
        <p:nvGrpSpPr>
          <p:cNvPr id="86" name="Grupo 85">
            <a:extLst>
              <a:ext uri="{FF2B5EF4-FFF2-40B4-BE49-F238E27FC236}">
                <a16:creationId xmlns:a16="http://schemas.microsoft.com/office/drawing/2014/main" id="{39F97ADC-6DAB-5F96-1B49-4E7C991E6A69}"/>
              </a:ext>
            </a:extLst>
          </p:cNvPr>
          <p:cNvGrpSpPr/>
          <p:nvPr/>
        </p:nvGrpSpPr>
        <p:grpSpPr>
          <a:xfrm>
            <a:off x="6111838" y="2066797"/>
            <a:ext cx="1246757" cy="1762224"/>
            <a:chOff x="6097422" y="2123298"/>
            <a:chExt cx="1246757" cy="1762224"/>
          </a:xfrm>
        </p:grpSpPr>
        <p:grpSp>
          <p:nvGrpSpPr>
            <p:cNvPr id="64" name="Grupo 63">
              <a:extLst>
                <a:ext uri="{FF2B5EF4-FFF2-40B4-BE49-F238E27FC236}">
                  <a16:creationId xmlns:a16="http://schemas.microsoft.com/office/drawing/2014/main" id="{D67F82FB-469C-24D2-8482-34A78321E009}"/>
                </a:ext>
              </a:extLst>
            </p:cNvPr>
            <p:cNvGrpSpPr/>
            <p:nvPr/>
          </p:nvGrpSpPr>
          <p:grpSpPr>
            <a:xfrm>
              <a:off x="6097422" y="2123298"/>
              <a:ext cx="1246757" cy="1762224"/>
              <a:chOff x="3545599" y="2249002"/>
              <a:chExt cx="1246757" cy="1762224"/>
            </a:xfrm>
          </p:grpSpPr>
          <p:sp>
            <p:nvSpPr>
              <p:cNvPr id="65" name="Rectángulo redondeado 64">
                <a:extLst>
                  <a:ext uri="{FF2B5EF4-FFF2-40B4-BE49-F238E27FC236}">
                    <a16:creationId xmlns:a16="http://schemas.microsoft.com/office/drawing/2014/main" id="{3BD384B1-1381-23DC-D720-F9FA291B9BD0}"/>
                  </a:ext>
                </a:extLst>
              </p:cNvPr>
              <p:cNvSpPr/>
              <p:nvPr/>
            </p:nvSpPr>
            <p:spPr>
              <a:xfrm>
                <a:off x="3551611" y="2249002"/>
                <a:ext cx="1188000" cy="1762224"/>
              </a:xfrm>
              <a:prstGeom prst="roundRect">
                <a:avLst/>
              </a:prstGeom>
              <a:solidFill>
                <a:srgbClr val="01183F"/>
              </a:solidFill>
              <a:scene3d>
                <a:camera prst="orthographicFront"/>
                <a:lightRig rig="threePt" dir="t"/>
              </a:scene3d>
              <a:sp3d>
                <a:bevelT w="165100" prst="coolSlan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b="1" dirty="0"/>
              </a:p>
            </p:txBody>
          </p:sp>
          <p:sp>
            <p:nvSpPr>
              <p:cNvPr id="68" name="CuadroTexto 67">
                <a:extLst>
                  <a:ext uri="{FF2B5EF4-FFF2-40B4-BE49-F238E27FC236}">
                    <a16:creationId xmlns:a16="http://schemas.microsoft.com/office/drawing/2014/main" id="{4E27F01B-0557-2BD7-66E0-8F3F35DF6571}"/>
                  </a:ext>
                </a:extLst>
              </p:cNvPr>
              <p:cNvSpPr txBox="1"/>
              <p:nvPr/>
            </p:nvSpPr>
            <p:spPr>
              <a:xfrm>
                <a:off x="3545599" y="3366153"/>
                <a:ext cx="1246757" cy="600164"/>
              </a:xfrm>
              <a:prstGeom prst="rect">
                <a:avLst/>
              </a:prstGeom>
              <a:noFill/>
              <a:scene3d>
                <a:camera prst="orthographicFront"/>
                <a:lightRig rig="threePt" dir="t"/>
              </a:scene3d>
              <a:sp3d>
                <a:bevelT w="165100" prst="coolSlant"/>
              </a:sp3d>
            </p:spPr>
            <p:txBody>
              <a:bodyPr wrap="square" rtlCol="0">
                <a:spAutoFit/>
              </a:bodyPr>
              <a:lstStyle/>
              <a:p>
                <a:pPr algn="ctr"/>
                <a:r>
                  <a:rPr lang="es-CL" sz="1100" dirty="0">
                    <a:solidFill>
                      <a:schemeClr val="bg1"/>
                    </a:solidFill>
                  </a:rPr>
                  <a:t>RESTRICCIONES CALADAS NOCTURNAS</a:t>
                </a:r>
              </a:p>
            </p:txBody>
          </p:sp>
        </p:grpSp>
        <p:pic>
          <p:nvPicPr>
            <p:cNvPr id="14" name="Imagen 13">
              <a:extLst>
                <a:ext uri="{FF2B5EF4-FFF2-40B4-BE49-F238E27FC236}">
                  <a16:creationId xmlns:a16="http://schemas.microsoft.com/office/drawing/2014/main" id="{D6A2CA26-F4DB-A1FD-760A-F3588E4B5043}"/>
                </a:ext>
              </a:extLst>
            </p:cNvPr>
            <p:cNvPicPr>
              <a:picLocks noChangeAspect="1"/>
            </p:cNvPicPr>
            <p:nvPr/>
          </p:nvPicPr>
          <p:blipFill>
            <a:blip r:embed="rId8">
              <a:extLst>
                <a:ext uri="{28A0092B-C50C-407E-A947-70E740481C1C}">
                  <a14:useLocalDpi xmlns:a14="http://schemas.microsoft.com/office/drawing/2010/main" val="0"/>
                </a:ext>
              </a:extLst>
            </a:blip>
            <a:srcRect l="22222" t="7157" r="17799" b="16570"/>
            <a:stretch>
              <a:fillRect/>
            </a:stretch>
          </p:blipFill>
          <p:spPr>
            <a:xfrm>
              <a:off x="6155129" y="2192497"/>
              <a:ext cx="1118761" cy="948471"/>
            </a:xfrm>
            <a:prstGeom prst="rect">
              <a:avLst/>
            </a:prstGeom>
          </p:spPr>
        </p:pic>
      </p:grpSp>
      <p:grpSp>
        <p:nvGrpSpPr>
          <p:cNvPr id="73" name="Grupo 72">
            <a:extLst>
              <a:ext uri="{FF2B5EF4-FFF2-40B4-BE49-F238E27FC236}">
                <a16:creationId xmlns:a16="http://schemas.microsoft.com/office/drawing/2014/main" id="{D67A4107-065B-6083-678E-B65DA9556EFC}"/>
              </a:ext>
            </a:extLst>
          </p:cNvPr>
          <p:cNvGrpSpPr/>
          <p:nvPr/>
        </p:nvGrpSpPr>
        <p:grpSpPr>
          <a:xfrm>
            <a:off x="4486217" y="3955898"/>
            <a:ext cx="1694207" cy="1781415"/>
            <a:chOff x="4481837" y="3945975"/>
            <a:chExt cx="1694207" cy="1781415"/>
          </a:xfrm>
        </p:grpSpPr>
        <p:grpSp>
          <p:nvGrpSpPr>
            <p:cNvPr id="70" name="Grupo 69">
              <a:extLst>
                <a:ext uri="{FF2B5EF4-FFF2-40B4-BE49-F238E27FC236}">
                  <a16:creationId xmlns:a16="http://schemas.microsoft.com/office/drawing/2014/main" id="{1D99AD49-9019-AB5A-E467-90D2E6B2CD3D}"/>
                </a:ext>
              </a:extLst>
            </p:cNvPr>
            <p:cNvGrpSpPr/>
            <p:nvPr/>
          </p:nvGrpSpPr>
          <p:grpSpPr>
            <a:xfrm>
              <a:off x="4705563" y="3965166"/>
              <a:ext cx="1246757" cy="1762224"/>
              <a:chOff x="3545599" y="2249002"/>
              <a:chExt cx="1246757" cy="1762224"/>
            </a:xfrm>
          </p:grpSpPr>
          <p:sp>
            <p:nvSpPr>
              <p:cNvPr id="71" name="Rectángulo redondeado 70">
                <a:extLst>
                  <a:ext uri="{FF2B5EF4-FFF2-40B4-BE49-F238E27FC236}">
                    <a16:creationId xmlns:a16="http://schemas.microsoft.com/office/drawing/2014/main" id="{3A20380D-05FE-CAA0-F243-F5BB9D14ACB9}"/>
                  </a:ext>
                </a:extLst>
              </p:cNvPr>
              <p:cNvSpPr/>
              <p:nvPr/>
            </p:nvSpPr>
            <p:spPr>
              <a:xfrm>
                <a:off x="3551611" y="2249002"/>
                <a:ext cx="1188000" cy="1762224"/>
              </a:xfrm>
              <a:prstGeom prst="roundRect">
                <a:avLst/>
              </a:prstGeom>
              <a:solidFill>
                <a:srgbClr val="01183F"/>
              </a:solidFill>
              <a:scene3d>
                <a:camera prst="orthographicFront"/>
                <a:lightRig rig="threePt" dir="t"/>
              </a:scene3d>
              <a:sp3d>
                <a:bevelT w="165100" prst="coolSlan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b="1" dirty="0"/>
              </a:p>
            </p:txBody>
          </p:sp>
          <p:sp>
            <p:nvSpPr>
              <p:cNvPr id="72" name="CuadroTexto 71">
                <a:extLst>
                  <a:ext uri="{FF2B5EF4-FFF2-40B4-BE49-F238E27FC236}">
                    <a16:creationId xmlns:a16="http://schemas.microsoft.com/office/drawing/2014/main" id="{564CEBF1-4821-C2CE-8E8D-CF9F54329B09}"/>
                  </a:ext>
                </a:extLst>
              </p:cNvPr>
              <p:cNvSpPr txBox="1"/>
              <p:nvPr/>
            </p:nvSpPr>
            <p:spPr>
              <a:xfrm>
                <a:off x="3545599" y="3366153"/>
                <a:ext cx="1246757" cy="600164"/>
              </a:xfrm>
              <a:prstGeom prst="rect">
                <a:avLst/>
              </a:prstGeom>
              <a:noFill/>
              <a:scene3d>
                <a:camera prst="orthographicFront"/>
                <a:lightRig rig="threePt" dir="t"/>
              </a:scene3d>
              <a:sp3d>
                <a:bevelT w="165100" prst="coolSlant"/>
              </a:sp3d>
            </p:spPr>
            <p:txBody>
              <a:bodyPr wrap="square" rtlCol="0">
                <a:spAutoFit/>
              </a:bodyPr>
              <a:lstStyle/>
              <a:p>
                <a:pPr algn="ctr"/>
                <a:r>
                  <a:rPr lang="es-CL" sz="1100" dirty="0">
                    <a:solidFill>
                      <a:schemeClr val="bg1"/>
                    </a:solidFill>
                  </a:rPr>
                  <a:t>LIMITADA CAPACIDAD DE DETECCIÓN</a:t>
                </a:r>
              </a:p>
            </p:txBody>
          </p:sp>
        </p:grpSp>
        <p:pic>
          <p:nvPicPr>
            <p:cNvPr id="69" name="Imagen 68">
              <a:extLst>
                <a:ext uri="{FF2B5EF4-FFF2-40B4-BE49-F238E27FC236}">
                  <a16:creationId xmlns:a16="http://schemas.microsoft.com/office/drawing/2014/main" id="{802B8537-FE8C-C12D-6D94-23D7684CFB01}"/>
                </a:ext>
              </a:extLst>
            </p:cNvPr>
            <p:cNvPicPr>
              <a:picLocks noChangeAspect="1"/>
            </p:cNvPicPr>
            <p:nvPr/>
          </p:nvPicPr>
          <p:blipFill>
            <a:blip r:embed="rId9"/>
            <a:stretch/>
          </p:blipFill>
          <p:spPr>
            <a:xfrm>
              <a:off x="4481837" y="3945975"/>
              <a:ext cx="1694207" cy="1129471"/>
            </a:xfrm>
            <a:prstGeom prst="rect">
              <a:avLst/>
            </a:prstGeom>
            <a:scene3d>
              <a:camera prst="orthographicFront"/>
              <a:lightRig rig="threePt" dir="t"/>
            </a:scene3d>
            <a:sp3d>
              <a:bevelT w="165100" prst="coolSlant"/>
            </a:sp3d>
          </p:spPr>
        </p:pic>
      </p:grpSp>
      <p:grpSp>
        <p:nvGrpSpPr>
          <p:cNvPr id="82" name="Grupo 81">
            <a:extLst>
              <a:ext uri="{FF2B5EF4-FFF2-40B4-BE49-F238E27FC236}">
                <a16:creationId xmlns:a16="http://schemas.microsoft.com/office/drawing/2014/main" id="{11F0AF75-C13A-798F-6722-08D1DCD4663A}"/>
              </a:ext>
            </a:extLst>
          </p:cNvPr>
          <p:cNvGrpSpPr/>
          <p:nvPr/>
        </p:nvGrpSpPr>
        <p:grpSpPr>
          <a:xfrm>
            <a:off x="6079878" y="3975089"/>
            <a:ext cx="1246757" cy="1762224"/>
            <a:chOff x="6079878" y="3975089"/>
            <a:chExt cx="1246757" cy="1762224"/>
          </a:xfrm>
        </p:grpSpPr>
        <p:sp>
          <p:nvSpPr>
            <p:cNvPr id="77" name="Rectángulo redondeado 76">
              <a:extLst>
                <a:ext uri="{FF2B5EF4-FFF2-40B4-BE49-F238E27FC236}">
                  <a16:creationId xmlns:a16="http://schemas.microsoft.com/office/drawing/2014/main" id="{13C6AF30-8814-B4F9-5A05-DD919A801452}"/>
                </a:ext>
              </a:extLst>
            </p:cNvPr>
            <p:cNvSpPr/>
            <p:nvPr/>
          </p:nvSpPr>
          <p:spPr>
            <a:xfrm>
              <a:off x="6085890" y="3975089"/>
              <a:ext cx="1188000" cy="1762224"/>
            </a:xfrm>
            <a:prstGeom prst="roundRect">
              <a:avLst/>
            </a:prstGeom>
            <a:solidFill>
              <a:srgbClr val="01183F"/>
            </a:solidFill>
            <a:scene3d>
              <a:camera prst="orthographicFront"/>
              <a:lightRig rig="threePt" dir="t"/>
            </a:scene3d>
            <a:sp3d>
              <a:bevelT w="165100" prst="coolSlan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b="1" dirty="0"/>
            </a:p>
          </p:txBody>
        </p:sp>
        <p:sp>
          <p:nvSpPr>
            <p:cNvPr id="78" name="CuadroTexto 77">
              <a:extLst>
                <a:ext uri="{FF2B5EF4-FFF2-40B4-BE49-F238E27FC236}">
                  <a16:creationId xmlns:a16="http://schemas.microsoft.com/office/drawing/2014/main" id="{4F393828-6323-B0B7-2AE1-3588E549097E}"/>
                </a:ext>
              </a:extLst>
            </p:cNvPr>
            <p:cNvSpPr txBox="1"/>
            <p:nvPr/>
          </p:nvSpPr>
          <p:spPr>
            <a:xfrm>
              <a:off x="6079878" y="5092240"/>
              <a:ext cx="1246757" cy="430887"/>
            </a:xfrm>
            <a:prstGeom prst="rect">
              <a:avLst/>
            </a:prstGeom>
            <a:noFill/>
            <a:scene3d>
              <a:camera prst="orthographicFront"/>
              <a:lightRig rig="threePt" dir="t"/>
            </a:scene3d>
            <a:sp3d>
              <a:bevelT w="165100" prst="coolSlant"/>
            </a:sp3d>
          </p:spPr>
          <p:txBody>
            <a:bodyPr wrap="square" rtlCol="0">
              <a:spAutoFit/>
            </a:bodyPr>
            <a:lstStyle/>
            <a:p>
              <a:pPr algn="ctr"/>
              <a:r>
                <a:rPr lang="es-CL" sz="1100" dirty="0">
                  <a:solidFill>
                    <a:schemeClr val="bg1"/>
                  </a:solidFill>
                </a:rPr>
                <a:t>LIMITADA CAPACIDAD </a:t>
              </a:r>
              <a:r>
                <a:rPr lang="es-CL" sz="1100" dirty="0" err="1">
                  <a:solidFill>
                    <a:schemeClr val="bg1"/>
                  </a:solidFill>
                </a:rPr>
                <a:t>MyC</a:t>
              </a:r>
              <a:endParaRPr lang="es-CL" sz="1100" dirty="0">
                <a:solidFill>
                  <a:schemeClr val="bg1"/>
                </a:solidFill>
              </a:endParaRPr>
            </a:p>
          </p:txBody>
        </p:sp>
      </p:grpSp>
      <p:sp>
        <p:nvSpPr>
          <p:cNvPr id="89" name="Freeform 6">
            <a:extLst>
              <a:ext uri="{FF2B5EF4-FFF2-40B4-BE49-F238E27FC236}">
                <a16:creationId xmlns:a16="http://schemas.microsoft.com/office/drawing/2014/main" id="{B6B6B6DD-2E0B-FEE9-0E4A-CBD3BBA6E589}"/>
              </a:ext>
            </a:extLst>
          </p:cNvPr>
          <p:cNvSpPr>
            <a:spLocks/>
          </p:cNvSpPr>
          <p:nvPr/>
        </p:nvSpPr>
        <p:spPr bwMode="auto">
          <a:xfrm>
            <a:off x="8662038" y="1372801"/>
            <a:ext cx="3278265" cy="461025"/>
          </a:xfrm>
          <a:custGeom>
            <a:avLst/>
            <a:gdLst>
              <a:gd name="T0" fmla="*/ 397 w 397"/>
              <a:gd name="T1" fmla="*/ 126 h 126"/>
              <a:gd name="T2" fmla="*/ 397 w 397"/>
              <a:gd name="T3" fmla="*/ 33 h 126"/>
              <a:gd name="T4" fmla="*/ 363 w 397"/>
              <a:gd name="T5" fmla="*/ 0 h 126"/>
              <a:gd name="T6" fmla="*/ 33 w 397"/>
              <a:gd name="T7" fmla="*/ 0 h 126"/>
              <a:gd name="T8" fmla="*/ 0 w 397"/>
              <a:gd name="T9" fmla="*/ 33 h 126"/>
              <a:gd name="T10" fmla="*/ 0 w 397"/>
              <a:gd name="T11" fmla="*/ 126 h 126"/>
              <a:gd name="T12" fmla="*/ 397 w 397"/>
              <a:gd name="T13" fmla="*/ 126 h 126"/>
            </a:gdLst>
            <a:ahLst/>
            <a:cxnLst>
              <a:cxn ang="0">
                <a:pos x="T0" y="T1"/>
              </a:cxn>
              <a:cxn ang="0">
                <a:pos x="T2" y="T3"/>
              </a:cxn>
              <a:cxn ang="0">
                <a:pos x="T4" y="T5"/>
              </a:cxn>
              <a:cxn ang="0">
                <a:pos x="T6" y="T7"/>
              </a:cxn>
              <a:cxn ang="0">
                <a:pos x="T8" y="T9"/>
              </a:cxn>
              <a:cxn ang="0">
                <a:pos x="T10" y="T11"/>
              </a:cxn>
              <a:cxn ang="0">
                <a:pos x="T12" y="T13"/>
              </a:cxn>
            </a:cxnLst>
            <a:rect l="0" t="0" r="r" b="b"/>
            <a:pathLst>
              <a:path w="397" h="126">
                <a:moveTo>
                  <a:pt x="397" y="126"/>
                </a:moveTo>
                <a:cubicBezTo>
                  <a:pt x="397" y="33"/>
                  <a:pt x="397" y="33"/>
                  <a:pt x="397" y="33"/>
                </a:cubicBezTo>
                <a:cubicBezTo>
                  <a:pt x="397" y="15"/>
                  <a:pt x="382" y="0"/>
                  <a:pt x="363" y="0"/>
                </a:cubicBezTo>
                <a:cubicBezTo>
                  <a:pt x="33" y="0"/>
                  <a:pt x="33" y="0"/>
                  <a:pt x="33" y="0"/>
                </a:cubicBezTo>
                <a:cubicBezTo>
                  <a:pt x="15" y="0"/>
                  <a:pt x="0" y="15"/>
                  <a:pt x="0" y="33"/>
                </a:cubicBezTo>
                <a:cubicBezTo>
                  <a:pt x="0" y="126"/>
                  <a:pt x="0" y="126"/>
                  <a:pt x="0" y="126"/>
                </a:cubicBezTo>
                <a:lnTo>
                  <a:pt x="397" y="126"/>
                </a:lnTo>
                <a:close/>
              </a:path>
            </a:pathLst>
          </a:custGeom>
          <a:solidFill>
            <a:srgbClr val="01183F"/>
          </a:solidFill>
          <a:ln w="19050">
            <a:solidFill>
              <a:srgbClr val="01183F"/>
            </a:solidFill>
          </a:ln>
        </p:spPr>
        <p:txBody>
          <a:bodyPr vert="horz" wrap="square" lIns="91440" tIns="45720" rIns="91440" bIns="45720" numCol="1" anchor="ctr" anchorCtr="0" compatLnSpc="1">
            <a:prstTxWarp prst="textNoShape">
              <a:avLst/>
            </a:prstTxWarp>
          </a:bodyPr>
          <a:lstStyle/>
          <a:p>
            <a:pPr algn="ctr"/>
            <a:r>
              <a:rPr lang="es-419" sz="2000" b="1" dirty="0">
                <a:solidFill>
                  <a:schemeClr val="bg1"/>
                </a:solidFill>
              </a:rPr>
              <a:t>PROBLEMA</a:t>
            </a:r>
            <a:endParaRPr lang="ru-RU" sz="2000" b="1" dirty="0">
              <a:solidFill>
                <a:schemeClr val="bg1"/>
              </a:solidFill>
            </a:endParaRPr>
          </a:p>
        </p:txBody>
      </p:sp>
      <p:grpSp>
        <p:nvGrpSpPr>
          <p:cNvPr id="90" name="Grupo 89">
            <a:extLst>
              <a:ext uri="{FF2B5EF4-FFF2-40B4-BE49-F238E27FC236}">
                <a16:creationId xmlns:a16="http://schemas.microsoft.com/office/drawing/2014/main" id="{D06610E5-1FB7-30F5-325C-11F3B849F699}"/>
              </a:ext>
            </a:extLst>
          </p:cNvPr>
          <p:cNvGrpSpPr/>
          <p:nvPr/>
        </p:nvGrpSpPr>
        <p:grpSpPr>
          <a:xfrm>
            <a:off x="7828956" y="3219339"/>
            <a:ext cx="550457" cy="874846"/>
            <a:chOff x="5680270" y="1628800"/>
            <a:chExt cx="550457" cy="874846"/>
          </a:xfrm>
          <a:solidFill>
            <a:srgbClr val="E09904"/>
          </a:solidFill>
        </p:grpSpPr>
        <p:sp>
          <p:nvSpPr>
            <p:cNvPr id="91" name="Chevron 90">
              <a:extLst>
                <a:ext uri="{FF2B5EF4-FFF2-40B4-BE49-F238E27FC236}">
                  <a16:creationId xmlns:a16="http://schemas.microsoft.com/office/drawing/2014/main" id="{D2C1E4C2-4CD3-D906-3DDF-F929A1BF1E7F}"/>
                </a:ext>
              </a:extLst>
            </p:cNvPr>
            <p:cNvSpPr/>
            <p:nvPr/>
          </p:nvSpPr>
          <p:spPr>
            <a:xfrm>
              <a:off x="5879976" y="1628800"/>
              <a:ext cx="350751" cy="873900"/>
            </a:xfrm>
            <a:prstGeom prst="chevron">
              <a:avLst>
                <a:gd name="adj" fmla="val 68188"/>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92" name="Chevron 91">
              <a:extLst>
                <a:ext uri="{FF2B5EF4-FFF2-40B4-BE49-F238E27FC236}">
                  <a16:creationId xmlns:a16="http://schemas.microsoft.com/office/drawing/2014/main" id="{22BEAEB4-EF5C-EA54-1944-A17E9B336B02}"/>
                </a:ext>
              </a:extLst>
            </p:cNvPr>
            <p:cNvSpPr/>
            <p:nvPr/>
          </p:nvSpPr>
          <p:spPr>
            <a:xfrm>
              <a:off x="5680270" y="1629746"/>
              <a:ext cx="350751" cy="873900"/>
            </a:xfrm>
            <a:prstGeom prst="chevron">
              <a:avLst>
                <a:gd name="adj" fmla="val 68188"/>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pSp>
      <p:pic>
        <p:nvPicPr>
          <p:cNvPr id="6" name="Imagen 5">
            <a:extLst>
              <a:ext uri="{FF2B5EF4-FFF2-40B4-BE49-F238E27FC236}">
                <a16:creationId xmlns:a16="http://schemas.microsoft.com/office/drawing/2014/main" id="{7F9DB0AD-B296-277B-289D-54E024E166D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594740" y="2301280"/>
            <a:ext cx="736600" cy="736600"/>
          </a:xfrm>
          <a:prstGeom prst="rect">
            <a:avLst/>
          </a:prstGeom>
        </p:spPr>
      </p:pic>
      <p:pic>
        <p:nvPicPr>
          <p:cNvPr id="8" name="Imagen 7">
            <a:extLst>
              <a:ext uri="{FF2B5EF4-FFF2-40B4-BE49-F238E27FC236}">
                <a16:creationId xmlns:a16="http://schemas.microsoft.com/office/drawing/2014/main" id="{461C4C00-86D4-F983-5F2E-53EB7852E00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290506" y="4149665"/>
            <a:ext cx="825500" cy="825500"/>
          </a:xfrm>
          <a:prstGeom prst="rect">
            <a:avLst/>
          </a:prstGeom>
        </p:spPr>
      </p:pic>
    </p:spTree>
    <p:extLst>
      <p:ext uri="{BB962C8B-B14F-4D97-AF65-F5344CB8AC3E}">
        <p14:creationId xmlns:p14="http://schemas.microsoft.com/office/powerpoint/2010/main" val="2398761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94A6A-D85B-6091-BD5D-FF4FB2CCBB0C}"/>
            </a:ext>
          </a:extLst>
        </p:cNvPr>
        <p:cNvGrpSpPr/>
        <p:nvPr/>
      </p:nvGrpSpPr>
      <p:grpSpPr>
        <a:xfrm>
          <a:off x="0" y="0"/>
          <a:ext cx="0" cy="0"/>
          <a:chOff x="0" y="0"/>
          <a:chExt cx="0" cy="0"/>
        </a:xfrm>
      </p:grpSpPr>
      <p:sp>
        <p:nvSpPr>
          <p:cNvPr id="66" name="Rectángulo 65">
            <a:extLst>
              <a:ext uri="{FF2B5EF4-FFF2-40B4-BE49-F238E27FC236}">
                <a16:creationId xmlns:a16="http://schemas.microsoft.com/office/drawing/2014/main" id="{47AD281C-3CC6-F6DE-E97C-446B44225AC4}"/>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9F4022DD-2776-8522-20BB-301BA9B791C8}"/>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D81169DA-B557-5A33-C5CC-070248A67116}"/>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5</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CDD292A4-D735-39AF-E75E-FFE3EC7D3859}"/>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Alcance</a:t>
            </a:r>
            <a:endParaRPr lang="en-US" sz="3600" b="1" dirty="0">
              <a:solidFill>
                <a:srgbClr val="002060"/>
              </a:solidFill>
              <a:ea typeface="Microsoft JhengHei Light" panose="020B0304030504040204" pitchFamily="34" charset="-120"/>
              <a:cs typeface="Calibri" panose="020F0502020204030204" pitchFamily="34" charset="0"/>
            </a:endParaRPr>
          </a:p>
        </p:txBody>
      </p:sp>
      <p:pic>
        <p:nvPicPr>
          <p:cNvPr id="27" name="Picture 2" descr="COMAVNAV">
            <a:extLst>
              <a:ext uri="{FF2B5EF4-FFF2-40B4-BE49-F238E27FC236}">
                <a16:creationId xmlns:a16="http://schemas.microsoft.com/office/drawing/2014/main" id="{C30B6787-2784-80EF-5453-D11E4A1F3459}"/>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CE409FEE-62F7-7579-6990-D3AB2EB6D33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81" name="Grupo 80">
            <a:extLst>
              <a:ext uri="{FF2B5EF4-FFF2-40B4-BE49-F238E27FC236}">
                <a16:creationId xmlns:a16="http://schemas.microsoft.com/office/drawing/2014/main" id="{E687A10F-F776-45EF-2EC7-55BA9E91EDB4}"/>
              </a:ext>
            </a:extLst>
          </p:cNvPr>
          <p:cNvGrpSpPr/>
          <p:nvPr/>
        </p:nvGrpSpPr>
        <p:grpSpPr>
          <a:xfrm>
            <a:off x="316563" y="1538690"/>
            <a:ext cx="5006754" cy="3778303"/>
            <a:chOff x="371025" y="1767328"/>
            <a:chExt cx="5006754" cy="3778303"/>
          </a:xfrm>
          <a:effectLst>
            <a:outerShdw blurRad="50800" dist="38100" dir="2700000" algn="tl" rotWithShape="0">
              <a:prstClr val="black">
                <a:alpha val="40000"/>
              </a:prstClr>
            </a:outerShdw>
          </a:effectLst>
        </p:grpSpPr>
        <p:grpSp>
          <p:nvGrpSpPr>
            <p:cNvPr id="74" name="Grupo 73">
              <a:extLst>
                <a:ext uri="{FF2B5EF4-FFF2-40B4-BE49-F238E27FC236}">
                  <a16:creationId xmlns:a16="http://schemas.microsoft.com/office/drawing/2014/main" id="{E5611F34-7A40-BA21-5382-649308AA918A}"/>
                </a:ext>
              </a:extLst>
            </p:cNvPr>
            <p:cNvGrpSpPr/>
            <p:nvPr/>
          </p:nvGrpSpPr>
          <p:grpSpPr>
            <a:xfrm>
              <a:off x="373223" y="1767328"/>
              <a:ext cx="5004556" cy="1447939"/>
              <a:chOff x="360389" y="1384781"/>
              <a:chExt cx="5004556" cy="1447939"/>
            </a:xfrm>
          </p:grpSpPr>
          <p:grpSp>
            <p:nvGrpSpPr>
              <p:cNvPr id="12" name="Grupo 11">
                <a:extLst>
                  <a:ext uri="{FF2B5EF4-FFF2-40B4-BE49-F238E27FC236}">
                    <a16:creationId xmlns:a16="http://schemas.microsoft.com/office/drawing/2014/main" id="{E9E0817D-89CD-9574-16FF-1E1B6950CB3B}"/>
                  </a:ext>
                </a:extLst>
              </p:cNvPr>
              <p:cNvGrpSpPr/>
              <p:nvPr/>
            </p:nvGrpSpPr>
            <p:grpSpPr>
              <a:xfrm>
                <a:off x="360389" y="1384781"/>
                <a:ext cx="5004556" cy="1447939"/>
                <a:chOff x="360389" y="1384781"/>
                <a:chExt cx="5004556" cy="1342525"/>
              </a:xfrm>
            </p:grpSpPr>
            <p:sp>
              <p:nvSpPr>
                <p:cNvPr id="6" name="Redondear rectángulo de esquina del mismo lado 5">
                  <a:extLst>
                    <a:ext uri="{FF2B5EF4-FFF2-40B4-BE49-F238E27FC236}">
                      <a16:creationId xmlns:a16="http://schemas.microsoft.com/office/drawing/2014/main" id="{AA56F087-CAD4-18E3-9E99-9C0B75A2A5AD}"/>
                    </a:ext>
                  </a:extLst>
                </p:cNvPr>
                <p:cNvSpPr/>
                <p:nvPr/>
              </p:nvSpPr>
              <p:spPr>
                <a:xfrm rot="5400000">
                  <a:off x="2770379" y="132740"/>
                  <a:ext cx="1342525" cy="3846607"/>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 name="Redondear rectángulo de esquina del mismo lado 3">
                  <a:extLst>
                    <a:ext uri="{FF2B5EF4-FFF2-40B4-BE49-F238E27FC236}">
                      <a16:creationId xmlns:a16="http://schemas.microsoft.com/office/drawing/2014/main" id="{F9817686-0DA7-9DA6-BDED-C8621A4EFE03}"/>
                    </a:ext>
                  </a:extLst>
                </p:cNvPr>
                <p:cNvSpPr/>
                <p:nvPr/>
              </p:nvSpPr>
              <p:spPr>
                <a:xfrm rot="16200000">
                  <a:off x="268101" y="1477069"/>
                  <a:ext cx="1342525" cy="1157950"/>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grpSp>
          <p:sp>
            <p:nvSpPr>
              <p:cNvPr id="8" name="CuadroTexto 7">
                <a:extLst>
                  <a:ext uri="{FF2B5EF4-FFF2-40B4-BE49-F238E27FC236}">
                    <a16:creationId xmlns:a16="http://schemas.microsoft.com/office/drawing/2014/main" id="{CA6CF1EA-DD62-2376-284C-2FB9AF61A5BC}"/>
                  </a:ext>
                </a:extLst>
              </p:cNvPr>
              <p:cNvSpPr txBox="1"/>
              <p:nvPr/>
            </p:nvSpPr>
            <p:spPr>
              <a:xfrm>
                <a:off x="1601901" y="1544431"/>
                <a:ext cx="3679479" cy="1200329"/>
              </a:xfrm>
              <a:prstGeom prst="rect">
                <a:avLst/>
              </a:prstGeom>
              <a:noFill/>
            </p:spPr>
            <p:txBody>
              <a:bodyPr wrap="square">
                <a:spAutoFit/>
              </a:bodyPr>
              <a:lstStyle/>
              <a:p>
                <a:pPr lvl="0" algn="ctr">
                  <a:defRPr/>
                </a:pPr>
                <a:r>
                  <a:rPr lang="es-CL" b="0" kern="1200" dirty="0">
                    <a:solidFill>
                      <a:srgbClr val="002060"/>
                    </a:solidFill>
                    <a:effectLst/>
                    <a:latin typeface="+mn-lt"/>
                    <a:ea typeface="+mn-ea"/>
                    <a:cs typeface="+mn-cs"/>
                  </a:rPr>
                  <a:t>Mantener</a:t>
                </a:r>
                <a:r>
                  <a:rPr lang="es-CL" b="0" kern="1200" baseline="0" dirty="0">
                    <a:solidFill>
                      <a:srgbClr val="002060"/>
                    </a:solidFill>
                    <a:effectLst/>
                    <a:latin typeface="+mn-lt"/>
                    <a:ea typeface="+mn-ea"/>
                    <a:cs typeface="+mn-cs"/>
                  </a:rPr>
                  <a:t> las </a:t>
                </a:r>
                <a:r>
                  <a:rPr lang="es-CL" dirty="0">
                    <a:solidFill>
                      <a:srgbClr val="002060"/>
                    </a:solidFill>
                  </a:rPr>
                  <a:t>capacidades </a:t>
                </a:r>
                <a:r>
                  <a:rPr lang="es-ES" dirty="0">
                    <a:solidFill>
                      <a:srgbClr val="002060"/>
                    </a:solidFill>
                  </a:rPr>
                  <a:t>los 5 helicópteros SH-32 Cougar, mediante el reemplazo de los sistemas obsoletos.</a:t>
                </a:r>
                <a:endParaRPr lang="es-CL" dirty="0">
                  <a:solidFill>
                    <a:srgbClr val="002060"/>
                  </a:solidFill>
                </a:endParaRPr>
              </a:p>
            </p:txBody>
          </p:sp>
          <p:sp>
            <p:nvSpPr>
              <p:cNvPr id="29" name="CuadroTexto 28">
                <a:extLst>
                  <a:ext uri="{FF2B5EF4-FFF2-40B4-BE49-F238E27FC236}">
                    <a16:creationId xmlns:a16="http://schemas.microsoft.com/office/drawing/2014/main" id="{6F31DCBC-0FC1-F13A-3420-4E0CBD75BB72}"/>
                  </a:ext>
                </a:extLst>
              </p:cNvPr>
              <p:cNvSpPr txBox="1"/>
              <p:nvPr/>
            </p:nvSpPr>
            <p:spPr>
              <a:xfrm>
                <a:off x="495308" y="2298781"/>
                <a:ext cx="98982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b="1" kern="1200" dirty="0">
                    <a:solidFill>
                      <a:schemeClr val="bg1"/>
                    </a:solidFill>
                    <a:effectLst/>
                    <a:latin typeface="+mn-lt"/>
                    <a:ea typeface="+mn-ea"/>
                    <a:cs typeface="+mn-cs"/>
                  </a:rPr>
                  <a:t>OBJETO</a:t>
                </a:r>
                <a:endParaRPr lang="es-CL" b="1" kern="1200" dirty="0">
                  <a:solidFill>
                    <a:schemeClr val="bg1"/>
                  </a:solidFill>
                </a:endParaRPr>
              </a:p>
            </p:txBody>
          </p:sp>
        </p:grpSp>
        <p:grpSp>
          <p:nvGrpSpPr>
            <p:cNvPr id="75" name="Grupo 74">
              <a:extLst>
                <a:ext uri="{FF2B5EF4-FFF2-40B4-BE49-F238E27FC236}">
                  <a16:creationId xmlns:a16="http://schemas.microsoft.com/office/drawing/2014/main" id="{06D0CA52-A5B4-A81B-283E-CCDF7958ED90}"/>
                </a:ext>
              </a:extLst>
            </p:cNvPr>
            <p:cNvGrpSpPr/>
            <p:nvPr/>
          </p:nvGrpSpPr>
          <p:grpSpPr>
            <a:xfrm>
              <a:off x="371026" y="3407238"/>
              <a:ext cx="5004556" cy="964143"/>
              <a:chOff x="366733" y="4018725"/>
              <a:chExt cx="5004556" cy="964143"/>
            </a:xfrm>
          </p:grpSpPr>
          <p:grpSp>
            <p:nvGrpSpPr>
              <p:cNvPr id="24" name="Grupo 23">
                <a:extLst>
                  <a:ext uri="{FF2B5EF4-FFF2-40B4-BE49-F238E27FC236}">
                    <a16:creationId xmlns:a16="http://schemas.microsoft.com/office/drawing/2014/main" id="{4DEB113F-E073-A772-9B93-CDCBE0DB9534}"/>
                  </a:ext>
                </a:extLst>
              </p:cNvPr>
              <p:cNvGrpSpPr/>
              <p:nvPr/>
            </p:nvGrpSpPr>
            <p:grpSpPr>
              <a:xfrm>
                <a:off x="366733" y="4018725"/>
                <a:ext cx="5004556" cy="964143"/>
                <a:chOff x="360389" y="1384781"/>
                <a:chExt cx="5004556" cy="1342525"/>
              </a:xfrm>
            </p:grpSpPr>
            <p:sp>
              <p:nvSpPr>
                <p:cNvPr id="25" name="Redondear rectángulo de esquina del mismo lado 24">
                  <a:extLst>
                    <a:ext uri="{FF2B5EF4-FFF2-40B4-BE49-F238E27FC236}">
                      <a16:creationId xmlns:a16="http://schemas.microsoft.com/office/drawing/2014/main" id="{6BD5A0A7-B816-DE22-790F-31E18BB23D96}"/>
                    </a:ext>
                  </a:extLst>
                </p:cNvPr>
                <p:cNvSpPr/>
                <p:nvPr/>
              </p:nvSpPr>
              <p:spPr>
                <a:xfrm rot="5400000">
                  <a:off x="2770379" y="132740"/>
                  <a:ext cx="1342525" cy="3846607"/>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6" name="Redondear rectángulo de esquina del mismo lado 25">
                  <a:extLst>
                    <a:ext uri="{FF2B5EF4-FFF2-40B4-BE49-F238E27FC236}">
                      <a16:creationId xmlns:a16="http://schemas.microsoft.com/office/drawing/2014/main" id="{A859815C-17F8-07E8-1E4D-9FDF2B99EB77}"/>
                    </a:ext>
                  </a:extLst>
                </p:cNvPr>
                <p:cNvSpPr/>
                <p:nvPr/>
              </p:nvSpPr>
              <p:spPr>
                <a:xfrm rot="16200000">
                  <a:off x="268101" y="1477069"/>
                  <a:ext cx="1342525" cy="1157950"/>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grpSp>
          <p:sp>
            <p:nvSpPr>
              <p:cNvPr id="30" name="CuadroTexto 29">
                <a:extLst>
                  <a:ext uri="{FF2B5EF4-FFF2-40B4-BE49-F238E27FC236}">
                    <a16:creationId xmlns:a16="http://schemas.microsoft.com/office/drawing/2014/main" id="{1D168210-8E6C-5872-0D06-367A0669C4C8}"/>
                  </a:ext>
                </a:extLst>
              </p:cNvPr>
              <p:cNvSpPr txBox="1"/>
              <p:nvPr/>
            </p:nvSpPr>
            <p:spPr>
              <a:xfrm>
                <a:off x="381810" y="4578640"/>
                <a:ext cx="115795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b="1" kern="1200" dirty="0">
                    <a:solidFill>
                      <a:schemeClr val="bg1"/>
                    </a:solidFill>
                    <a:effectLst/>
                    <a:latin typeface="+mn-lt"/>
                    <a:ea typeface="+mn-ea"/>
                    <a:cs typeface="+mn-cs"/>
                  </a:rPr>
                  <a:t>MONTOS</a:t>
                </a:r>
                <a:endParaRPr lang="es-CL" b="1" kern="1200" dirty="0">
                  <a:solidFill>
                    <a:schemeClr val="bg1"/>
                  </a:solidFill>
                </a:endParaRPr>
              </a:p>
            </p:txBody>
          </p:sp>
          <p:sp>
            <p:nvSpPr>
              <p:cNvPr id="61" name="CuadroTexto 60">
                <a:extLst>
                  <a:ext uri="{FF2B5EF4-FFF2-40B4-BE49-F238E27FC236}">
                    <a16:creationId xmlns:a16="http://schemas.microsoft.com/office/drawing/2014/main" id="{826B266F-EA74-E5CF-E571-D88974C49D4B}"/>
                  </a:ext>
                </a:extLst>
              </p:cNvPr>
              <p:cNvSpPr txBox="1"/>
              <p:nvPr/>
            </p:nvSpPr>
            <p:spPr>
              <a:xfrm>
                <a:off x="1583802" y="4309932"/>
                <a:ext cx="3679479"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400" b="0" kern="1200" dirty="0">
                    <a:solidFill>
                      <a:srgbClr val="002060"/>
                    </a:solidFill>
                    <a:effectLst/>
                    <a:latin typeface="+mn-lt"/>
                    <a:ea typeface="+mn-ea"/>
                    <a:cs typeface="+mn-cs"/>
                  </a:rPr>
                  <a:t>82.000.000 USD</a:t>
                </a:r>
                <a:endParaRPr lang="es-CL" sz="2400" b="0" kern="1200" dirty="0">
                  <a:solidFill>
                    <a:srgbClr val="002060"/>
                  </a:solidFill>
                </a:endParaRPr>
              </a:p>
            </p:txBody>
          </p:sp>
        </p:grpSp>
        <p:grpSp>
          <p:nvGrpSpPr>
            <p:cNvPr id="76" name="Grupo 75">
              <a:extLst>
                <a:ext uri="{FF2B5EF4-FFF2-40B4-BE49-F238E27FC236}">
                  <a16:creationId xmlns:a16="http://schemas.microsoft.com/office/drawing/2014/main" id="{2432EB3D-49D9-3753-1252-62F35AA0B9A8}"/>
                </a:ext>
              </a:extLst>
            </p:cNvPr>
            <p:cNvGrpSpPr/>
            <p:nvPr/>
          </p:nvGrpSpPr>
          <p:grpSpPr>
            <a:xfrm>
              <a:off x="371025" y="4563350"/>
              <a:ext cx="5004557" cy="982281"/>
              <a:chOff x="360388" y="5266182"/>
              <a:chExt cx="5004557" cy="982281"/>
            </a:xfrm>
          </p:grpSpPr>
          <p:grpSp>
            <p:nvGrpSpPr>
              <p:cNvPr id="17" name="Grupo 16">
                <a:extLst>
                  <a:ext uri="{FF2B5EF4-FFF2-40B4-BE49-F238E27FC236}">
                    <a16:creationId xmlns:a16="http://schemas.microsoft.com/office/drawing/2014/main" id="{7BB0AAC8-115F-E949-CEE4-457D82F588B5}"/>
                  </a:ext>
                </a:extLst>
              </p:cNvPr>
              <p:cNvGrpSpPr/>
              <p:nvPr/>
            </p:nvGrpSpPr>
            <p:grpSpPr>
              <a:xfrm>
                <a:off x="360389" y="5266182"/>
                <a:ext cx="5004556" cy="964143"/>
                <a:chOff x="360389" y="1384781"/>
                <a:chExt cx="5004556" cy="1342525"/>
              </a:xfrm>
            </p:grpSpPr>
            <p:sp>
              <p:nvSpPr>
                <p:cNvPr id="20" name="Redondear rectángulo de esquina del mismo lado 19">
                  <a:extLst>
                    <a:ext uri="{FF2B5EF4-FFF2-40B4-BE49-F238E27FC236}">
                      <a16:creationId xmlns:a16="http://schemas.microsoft.com/office/drawing/2014/main" id="{15DFF507-0D9D-0FA5-FE87-143CC86BB8D3}"/>
                    </a:ext>
                  </a:extLst>
                </p:cNvPr>
                <p:cNvSpPr/>
                <p:nvPr/>
              </p:nvSpPr>
              <p:spPr>
                <a:xfrm rot="5400000">
                  <a:off x="2770379" y="132740"/>
                  <a:ext cx="1342525" cy="3846607"/>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3" name="Redondear rectángulo de esquina del mismo lado 22">
                  <a:extLst>
                    <a:ext uri="{FF2B5EF4-FFF2-40B4-BE49-F238E27FC236}">
                      <a16:creationId xmlns:a16="http://schemas.microsoft.com/office/drawing/2014/main" id="{9D7217D5-02E1-9F6A-ECA0-64C2009B5062}"/>
                    </a:ext>
                  </a:extLst>
                </p:cNvPr>
                <p:cNvSpPr/>
                <p:nvPr/>
              </p:nvSpPr>
              <p:spPr>
                <a:xfrm rot="16200000">
                  <a:off x="268101" y="1477069"/>
                  <a:ext cx="1342525" cy="1157950"/>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grpSp>
          <p:sp>
            <p:nvSpPr>
              <p:cNvPr id="31" name="CuadroTexto 30">
                <a:extLst>
                  <a:ext uri="{FF2B5EF4-FFF2-40B4-BE49-F238E27FC236}">
                    <a16:creationId xmlns:a16="http://schemas.microsoft.com/office/drawing/2014/main" id="{004153B1-A630-E93B-ABE3-086EBA2EA54D}"/>
                  </a:ext>
                </a:extLst>
              </p:cNvPr>
              <p:cNvSpPr txBox="1"/>
              <p:nvPr/>
            </p:nvSpPr>
            <p:spPr>
              <a:xfrm>
                <a:off x="360388" y="5879131"/>
                <a:ext cx="115795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b="1" kern="1200" dirty="0">
                    <a:solidFill>
                      <a:schemeClr val="bg1"/>
                    </a:solidFill>
                    <a:effectLst/>
                    <a:latin typeface="+mn-lt"/>
                    <a:ea typeface="+mn-ea"/>
                    <a:cs typeface="+mn-cs"/>
                  </a:rPr>
                  <a:t>HITOS</a:t>
                </a:r>
                <a:endParaRPr lang="es-CL" b="1" kern="1200" dirty="0">
                  <a:solidFill>
                    <a:schemeClr val="bg1"/>
                  </a:solidFill>
                </a:endParaRPr>
              </a:p>
            </p:txBody>
          </p:sp>
          <p:sp>
            <p:nvSpPr>
              <p:cNvPr id="62" name="CuadroTexto 61">
                <a:extLst>
                  <a:ext uri="{FF2B5EF4-FFF2-40B4-BE49-F238E27FC236}">
                    <a16:creationId xmlns:a16="http://schemas.microsoft.com/office/drawing/2014/main" id="{77EF9D2A-9376-F24F-32D7-08852089D57B}"/>
                  </a:ext>
                </a:extLst>
              </p:cNvPr>
              <p:cNvSpPr txBox="1"/>
              <p:nvPr/>
            </p:nvSpPr>
            <p:spPr>
              <a:xfrm>
                <a:off x="1608549" y="5415724"/>
                <a:ext cx="3679479" cy="646331"/>
              </a:xfrm>
              <a:prstGeom prst="rect">
                <a:avLst/>
              </a:prstGeom>
              <a:noFill/>
            </p:spPr>
            <p:txBody>
              <a:bodyPr wrap="square">
                <a:spAutoFit/>
              </a:bodyPr>
              <a:lstStyle/>
              <a:p>
                <a:pPr algn="ctr"/>
                <a:r>
                  <a:rPr lang="es-CL" dirty="0">
                    <a:solidFill>
                      <a:srgbClr val="01183F"/>
                    </a:solidFill>
                  </a:rPr>
                  <a:t>Estudio de Factibilidad en fase de revisión final por DEP</a:t>
                </a:r>
              </a:p>
            </p:txBody>
          </p:sp>
        </p:grpSp>
      </p:grpSp>
      <p:grpSp>
        <p:nvGrpSpPr>
          <p:cNvPr id="82" name="Grupo 81">
            <a:extLst>
              <a:ext uri="{FF2B5EF4-FFF2-40B4-BE49-F238E27FC236}">
                <a16:creationId xmlns:a16="http://schemas.microsoft.com/office/drawing/2014/main" id="{109E9726-7FF8-BD04-6752-CEFFD68BE7FF}"/>
              </a:ext>
            </a:extLst>
          </p:cNvPr>
          <p:cNvGrpSpPr/>
          <p:nvPr/>
        </p:nvGrpSpPr>
        <p:grpSpPr>
          <a:xfrm>
            <a:off x="6471777" y="1353457"/>
            <a:ext cx="5011932" cy="1800005"/>
            <a:chOff x="6471777" y="1353457"/>
            <a:chExt cx="5011932" cy="1800005"/>
          </a:xfrm>
          <a:effectLst>
            <a:outerShdw blurRad="50800" dist="38100" dir="2700000" algn="tl" rotWithShape="0">
              <a:prstClr val="black">
                <a:alpha val="40000"/>
              </a:prstClr>
            </a:outerShdw>
          </a:effectLst>
        </p:grpSpPr>
        <p:grpSp>
          <p:nvGrpSpPr>
            <p:cNvPr id="45" name="Grupo 44">
              <a:extLst>
                <a:ext uri="{FF2B5EF4-FFF2-40B4-BE49-F238E27FC236}">
                  <a16:creationId xmlns:a16="http://schemas.microsoft.com/office/drawing/2014/main" id="{6159CD1E-2ABC-E3C5-7CA9-0B144AAB8894}"/>
                </a:ext>
              </a:extLst>
            </p:cNvPr>
            <p:cNvGrpSpPr/>
            <p:nvPr/>
          </p:nvGrpSpPr>
          <p:grpSpPr>
            <a:xfrm>
              <a:off x="6471777" y="1353459"/>
              <a:ext cx="4998735" cy="1800003"/>
              <a:chOff x="6352437" y="1436698"/>
              <a:chExt cx="4998735" cy="1800003"/>
            </a:xfrm>
          </p:grpSpPr>
          <p:sp>
            <p:nvSpPr>
              <p:cNvPr id="40" name="Redondear rectángulo de esquina del mismo lado 39">
                <a:extLst>
                  <a:ext uri="{FF2B5EF4-FFF2-40B4-BE49-F238E27FC236}">
                    <a16:creationId xmlns:a16="http://schemas.microsoft.com/office/drawing/2014/main" id="{AAF87524-3939-9CBB-EA9A-B93C2E29C1B1}"/>
                  </a:ext>
                </a:extLst>
              </p:cNvPr>
              <p:cNvSpPr/>
              <p:nvPr/>
            </p:nvSpPr>
            <p:spPr>
              <a:xfrm rot="5400000">
                <a:off x="8527868" y="413396"/>
                <a:ext cx="1800002" cy="3846607"/>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2" name="Rectángulo redondeado 41">
                <a:extLst>
                  <a:ext uri="{FF2B5EF4-FFF2-40B4-BE49-F238E27FC236}">
                    <a16:creationId xmlns:a16="http://schemas.microsoft.com/office/drawing/2014/main" id="{804FDA53-C367-F210-B0BE-993EB5B5E820}"/>
                  </a:ext>
                </a:extLst>
              </p:cNvPr>
              <p:cNvSpPr/>
              <p:nvPr/>
            </p:nvSpPr>
            <p:spPr>
              <a:xfrm rot="16200000">
                <a:off x="6424546" y="1436598"/>
                <a:ext cx="1800000" cy="1800200"/>
              </a:xfrm>
              <a:prstGeom prst="roundRect">
                <a:avLst/>
              </a:prstGeom>
              <a:solidFill>
                <a:srgbClr val="E09904"/>
              </a:solidFill>
              <a:ln>
                <a:solidFill>
                  <a:srgbClr val="E0990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1" name="Rectángulo redondeado 40">
                <a:extLst>
                  <a:ext uri="{FF2B5EF4-FFF2-40B4-BE49-F238E27FC236}">
                    <a16:creationId xmlns:a16="http://schemas.microsoft.com/office/drawing/2014/main" id="{3795DEFF-54D7-1189-7F29-A892A3A7F41B}"/>
                  </a:ext>
                </a:extLst>
              </p:cNvPr>
              <p:cNvSpPr/>
              <p:nvPr/>
            </p:nvSpPr>
            <p:spPr>
              <a:xfrm rot="16200000">
                <a:off x="6352537" y="1436598"/>
                <a:ext cx="1800000" cy="1800200"/>
              </a:xfrm>
              <a:prstGeom prst="round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grpSp>
        <p:pic>
          <p:nvPicPr>
            <p:cNvPr id="46" name="Imagen 45">
              <a:extLst>
                <a:ext uri="{FF2B5EF4-FFF2-40B4-BE49-F238E27FC236}">
                  <a16:creationId xmlns:a16="http://schemas.microsoft.com/office/drawing/2014/main" id="{7FD455E8-1E4D-5E8D-3DF9-8C31C4C8B0B2}"/>
                </a:ext>
              </a:extLst>
            </p:cNvPr>
            <p:cNvPicPr>
              <a:picLocks noChangeAspect="1"/>
            </p:cNvPicPr>
            <p:nvPr/>
          </p:nvPicPr>
          <p:blipFill>
            <a:blip r:embed="rId6"/>
            <a:stretch>
              <a:fillRect/>
            </a:stretch>
          </p:blipFill>
          <p:spPr>
            <a:xfrm>
              <a:off x="6648768" y="1695116"/>
              <a:ext cx="1446218" cy="964145"/>
            </a:xfrm>
            <a:prstGeom prst="rect">
              <a:avLst/>
            </a:prstGeom>
          </p:spPr>
        </p:pic>
        <p:sp>
          <p:nvSpPr>
            <p:cNvPr id="49" name="Rectángulo redondeado 48">
              <a:extLst>
                <a:ext uri="{FF2B5EF4-FFF2-40B4-BE49-F238E27FC236}">
                  <a16:creationId xmlns:a16="http://schemas.microsoft.com/office/drawing/2014/main" id="{4709D35C-F36F-FE69-E39E-51BBAFE55510}"/>
                </a:ext>
              </a:extLst>
            </p:cNvPr>
            <p:cNvSpPr/>
            <p:nvPr/>
          </p:nvSpPr>
          <p:spPr>
            <a:xfrm>
              <a:off x="8965680" y="1353457"/>
              <a:ext cx="2518029" cy="1787609"/>
            </a:xfrm>
            <a:prstGeom prst="round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0" name="Rectángulo redondeado 49">
              <a:extLst>
                <a:ext uri="{FF2B5EF4-FFF2-40B4-BE49-F238E27FC236}">
                  <a16:creationId xmlns:a16="http://schemas.microsoft.com/office/drawing/2014/main" id="{14099568-1A33-A2DB-824B-69E643B7235F}"/>
                </a:ext>
              </a:extLst>
            </p:cNvPr>
            <p:cNvSpPr/>
            <p:nvPr/>
          </p:nvSpPr>
          <p:spPr>
            <a:xfrm rot="5400000">
              <a:off x="8863939" y="833506"/>
              <a:ext cx="1800000" cy="2839906"/>
            </a:xfrm>
            <a:prstGeom prst="roundRect">
              <a:avLst/>
            </a:prstGeom>
            <a:gradFill>
              <a:gsLst>
                <a:gs pos="0">
                  <a:schemeClr val="accent1">
                    <a:lumMod val="5000"/>
                    <a:lumOff val="95000"/>
                    <a:alpha val="0"/>
                  </a:schemeClr>
                </a:gs>
                <a:gs pos="37000">
                  <a:srgbClr val="F0F4F9"/>
                </a:gs>
                <a:gs pos="83000">
                  <a:srgbClr val="F0F4F9"/>
                </a:gs>
                <a:gs pos="20000">
                  <a:srgbClr val="F0F4F9">
                    <a:alpha val="40541"/>
                  </a:srgbClr>
                </a:gs>
                <a:gs pos="73000">
                  <a:srgbClr val="F0F4F9"/>
                </a:gs>
                <a:gs pos="100000">
                  <a:srgbClr val="F0F4F9"/>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3" name="CuadroTexto 62">
              <a:extLst>
                <a:ext uri="{FF2B5EF4-FFF2-40B4-BE49-F238E27FC236}">
                  <a16:creationId xmlns:a16="http://schemas.microsoft.com/office/drawing/2014/main" id="{681DCA82-797D-9A62-D38C-6DC04D8430DD}"/>
                </a:ext>
              </a:extLst>
            </p:cNvPr>
            <p:cNvSpPr txBox="1"/>
            <p:nvPr/>
          </p:nvSpPr>
          <p:spPr>
            <a:xfrm>
              <a:off x="6806204" y="2587080"/>
              <a:ext cx="1275364"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b="1" kern="1200" dirty="0">
                  <a:solidFill>
                    <a:schemeClr val="bg1"/>
                  </a:solidFill>
                  <a:effectLst/>
                  <a:latin typeface="+mn-lt"/>
                  <a:ea typeface="+mn-ea"/>
                  <a:cs typeface="+mn-cs"/>
                </a:rPr>
                <a:t>AVIÓNICA</a:t>
              </a:r>
              <a:endParaRPr lang="es-CL" b="1" kern="1200" dirty="0">
                <a:solidFill>
                  <a:schemeClr val="bg1"/>
                </a:solidFill>
              </a:endParaRPr>
            </a:p>
          </p:txBody>
        </p:sp>
        <p:sp>
          <p:nvSpPr>
            <p:cNvPr id="65" name="CuadroTexto 64">
              <a:extLst>
                <a:ext uri="{FF2B5EF4-FFF2-40B4-BE49-F238E27FC236}">
                  <a16:creationId xmlns:a16="http://schemas.microsoft.com/office/drawing/2014/main" id="{D4EC3C5C-5360-70E0-DBCB-A3CFAEC3CD31}"/>
                </a:ext>
              </a:extLst>
            </p:cNvPr>
            <p:cNvSpPr txBox="1"/>
            <p:nvPr/>
          </p:nvSpPr>
          <p:spPr>
            <a:xfrm>
              <a:off x="8219208" y="1877775"/>
              <a:ext cx="1995168" cy="923330"/>
            </a:xfrm>
            <a:prstGeom prst="rect">
              <a:avLst/>
            </a:prstGeom>
            <a:noFill/>
          </p:spPr>
          <p:txBody>
            <a:bodyPr wrap="square" rtlCol="0">
              <a:spAutoFit/>
            </a:bodyPr>
            <a:lstStyle/>
            <a:p>
              <a:pPr marL="279400" indent="-190500">
                <a:buClr>
                  <a:srgbClr val="E09904"/>
                </a:buClr>
                <a:buFont typeface="Wingdings" pitchFamily="2" charset="2"/>
                <a:buChar char="§"/>
              </a:pPr>
              <a:r>
                <a:rPr lang="es-CL" dirty="0"/>
                <a:t>AVIÓNICA</a:t>
              </a:r>
            </a:p>
            <a:p>
              <a:pPr marL="279400" indent="-190500">
                <a:buClr>
                  <a:srgbClr val="E09904"/>
                </a:buClr>
                <a:buFont typeface="Wingdings" pitchFamily="2" charset="2"/>
                <a:buChar char="§"/>
              </a:pPr>
              <a:r>
                <a:rPr lang="es-CL" dirty="0"/>
                <a:t>SISTEMA DE ESTABILIZACIÓN</a:t>
              </a:r>
            </a:p>
          </p:txBody>
        </p:sp>
      </p:grpSp>
      <p:grpSp>
        <p:nvGrpSpPr>
          <p:cNvPr id="83" name="Grupo 82">
            <a:extLst>
              <a:ext uri="{FF2B5EF4-FFF2-40B4-BE49-F238E27FC236}">
                <a16:creationId xmlns:a16="http://schemas.microsoft.com/office/drawing/2014/main" id="{F730B9DD-AA33-85FB-DBB9-7839DD7AED7C}"/>
              </a:ext>
            </a:extLst>
          </p:cNvPr>
          <p:cNvGrpSpPr/>
          <p:nvPr/>
        </p:nvGrpSpPr>
        <p:grpSpPr>
          <a:xfrm>
            <a:off x="6471777" y="3702221"/>
            <a:ext cx="5011932" cy="1800005"/>
            <a:chOff x="6471777" y="3702221"/>
            <a:chExt cx="5011932" cy="1800005"/>
          </a:xfrm>
          <a:effectLst>
            <a:outerShdw blurRad="50800" dist="38100" dir="2700000" algn="tl" rotWithShape="0">
              <a:prstClr val="black">
                <a:alpha val="40000"/>
              </a:prstClr>
            </a:outerShdw>
          </a:effectLst>
        </p:grpSpPr>
        <p:grpSp>
          <p:nvGrpSpPr>
            <p:cNvPr id="54" name="Grupo 53">
              <a:extLst>
                <a:ext uri="{FF2B5EF4-FFF2-40B4-BE49-F238E27FC236}">
                  <a16:creationId xmlns:a16="http://schemas.microsoft.com/office/drawing/2014/main" id="{1D20F930-7500-926B-2A80-BF4CE3E5AA80}"/>
                </a:ext>
              </a:extLst>
            </p:cNvPr>
            <p:cNvGrpSpPr/>
            <p:nvPr/>
          </p:nvGrpSpPr>
          <p:grpSpPr>
            <a:xfrm>
              <a:off x="6471777" y="3702223"/>
              <a:ext cx="4998735" cy="1800003"/>
              <a:chOff x="6352437" y="1436698"/>
              <a:chExt cx="4998735" cy="1800003"/>
            </a:xfrm>
          </p:grpSpPr>
          <p:sp>
            <p:nvSpPr>
              <p:cNvPr id="55" name="Redondear rectángulo de esquina del mismo lado 54">
                <a:extLst>
                  <a:ext uri="{FF2B5EF4-FFF2-40B4-BE49-F238E27FC236}">
                    <a16:creationId xmlns:a16="http://schemas.microsoft.com/office/drawing/2014/main" id="{BA3AA04C-3B4A-D5F1-0181-D0D243F3CF8A}"/>
                  </a:ext>
                </a:extLst>
              </p:cNvPr>
              <p:cNvSpPr/>
              <p:nvPr/>
            </p:nvSpPr>
            <p:spPr>
              <a:xfrm rot="5400000">
                <a:off x="8527868" y="413396"/>
                <a:ext cx="1800002" cy="3846607"/>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6" name="Rectángulo redondeado 55">
                <a:extLst>
                  <a:ext uri="{FF2B5EF4-FFF2-40B4-BE49-F238E27FC236}">
                    <a16:creationId xmlns:a16="http://schemas.microsoft.com/office/drawing/2014/main" id="{DE33584D-FD37-A99B-CAE1-A45C1F3CE955}"/>
                  </a:ext>
                </a:extLst>
              </p:cNvPr>
              <p:cNvSpPr/>
              <p:nvPr/>
            </p:nvSpPr>
            <p:spPr>
              <a:xfrm rot="16200000">
                <a:off x="6424546" y="1436598"/>
                <a:ext cx="1800000" cy="1800200"/>
              </a:xfrm>
              <a:prstGeom prst="roundRect">
                <a:avLst/>
              </a:prstGeom>
              <a:solidFill>
                <a:srgbClr val="E09904"/>
              </a:solidFill>
              <a:ln>
                <a:solidFill>
                  <a:srgbClr val="E0990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7" name="Rectángulo redondeado 56">
                <a:extLst>
                  <a:ext uri="{FF2B5EF4-FFF2-40B4-BE49-F238E27FC236}">
                    <a16:creationId xmlns:a16="http://schemas.microsoft.com/office/drawing/2014/main" id="{6A589326-AAF1-33D5-6326-0697576A13AE}"/>
                  </a:ext>
                </a:extLst>
              </p:cNvPr>
              <p:cNvSpPr/>
              <p:nvPr/>
            </p:nvSpPr>
            <p:spPr>
              <a:xfrm rot="16200000">
                <a:off x="6352537" y="1436598"/>
                <a:ext cx="1800000" cy="1800200"/>
              </a:xfrm>
              <a:prstGeom prst="round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grpSp>
        <p:sp>
          <p:nvSpPr>
            <p:cNvPr id="59" name="Rectángulo redondeado 58">
              <a:extLst>
                <a:ext uri="{FF2B5EF4-FFF2-40B4-BE49-F238E27FC236}">
                  <a16:creationId xmlns:a16="http://schemas.microsoft.com/office/drawing/2014/main" id="{953EAEAD-0A4D-805A-5E09-948361C75D8D}"/>
                </a:ext>
              </a:extLst>
            </p:cNvPr>
            <p:cNvSpPr/>
            <p:nvPr/>
          </p:nvSpPr>
          <p:spPr>
            <a:xfrm>
              <a:off x="8965680" y="3702221"/>
              <a:ext cx="2518029" cy="1787609"/>
            </a:xfrm>
            <a:prstGeom prst="roundRect">
              <a:avLst/>
            </a:prstGeom>
            <a:blipFill dpi="0" rotWithShape="1">
              <a:blip r:embed="rId8">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0" name="Rectángulo redondeado 59">
              <a:extLst>
                <a:ext uri="{FF2B5EF4-FFF2-40B4-BE49-F238E27FC236}">
                  <a16:creationId xmlns:a16="http://schemas.microsoft.com/office/drawing/2014/main" id="{EFAACAB3-C616-3451-6BF0-A12B6178C9A9}"/>
                </a:ext>
              </a:extLst>
            </p:cNvPr>
            <p:cNvSpPr/>
            <p:nvPr/>
          </p:nvSpPr>
          <p:spPr>
            <a:xfrm rot="5400000">
              <a:off x="8863939" y="3182270"/>
              <a:ext cx="1800000" cy="2839906"/>
            </a:xfrm>
            <a:prstGeom prst="roundRect">
              <a:avLst/>
            </a:prstGeom>
            <a:gradFill>
              <a:gsLst>
                <a:gs pos="0">
                  <a:schemeClr val="accent1">
                    <a:lumMod val="5000"/>
                    <a:lumOff val="95000"/>
                    <a:alpha val="0"/>
                  </a:schemeClr>
                </a:gs>
                <a:gs pos="37000">
                  <a:srgbClr val="F0F4F9"/>
                </a:gs>
                <a:gs pos="83000">
                  <a:srgbClr val="F0F4F9"/>
                </a:gs>
                <a:gs pos="20000">
                  <a:srgbClr val="F0F4F9">
                    <a:alpha val="40541"/>
                  </a:srgbClr>
                </a:gs>
                <a:gs pos="73000">
                  <a:srgbClr val="F0F4F9"/>
                </a:gs>
                <a:gs pos="100000">
                  <a:srgbClr val="F0F4F9"/>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4" name="CuadroTexto 63">
              <a:extLst>
                <a:ext uri="{FF2B5EF4-FFF2-40B4-BE49-F238E27FC236}">
                  <a16:creationId xmlns:a16="http://schemas.microsoft.com/office/drawing/2014/main" id="{DB37D88F-D105-2761-98D1-7EEF62027F2A}"/>
                </a:ext>
              </a:extLst>
            </p:cNvPr>
            <p:cNvSpPr txBox="1"/>
            <p:nvPr/>
          </p:nvSpPr>
          <p:spPr>
            <a:xfrm>
              <a:off x="6797336" y="4976334"/>
              <a:ext cx="1275364"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b="1" kern="1200" dirty="0">
                  <a:solidFill>
                    <a:schemeClr val="bg1"/>
                  </a:solidFill>
                  <a:effectLst/>
                  <a:latin typeface="+mn-lt"/>
                  <a:ea typeface="+mn-ea"/>
                  <a:cs typeface="+mn-cs"/>
                </a:rPr>
                <a:t>SS.AA.</a:t>
              </a:r>
              <a:endParaRPr lang="es-CL" b="1" kern="1200" dirty="0">
                <a:solidFill>
                  <a:schemeClr val="bg1"/>
                </a:solidFill>
              </a:endParaRPr>
            </a:p>
          </p:txBody>
        </p:sp>
        <p:sp>
          <p:nvSpPr>
            <p:cNvPr id="67" name="CuadroTexto 66">
              <a:extLst>
                <a:ext uri="{FF2B5EF4-FFF2-40B4-BE49-F238E27FC236}">
                  <a16:creationId xmlns:a16="http://schemas.microsoft.com/office/drawing/2014/main" id="{EE345570-3D46-688C-B852-0C35C781E39C}"/>
                </a:ext>
              </a:extLst>
            </p:cNvPr>
            <p:cNvSpPr txBox="1"/>
            <p:nvPr/>
          </p:nvSpPr>
          <p:spPr>
            <a:xfrm>
              <a:off x="8271977" y="4003393"/>
              <a:ext cx="1687778" cy="1200329"/>
            </a:xfrm>
            <a:prstGeom prst="rect">
              <a:avLst/>
            </a:prstGeom>
            <a:noFill/>
          </p:spPr>
          <p:txBody>
            <a:bodyPr wrap="square" rtlCol="0">
              <a:spAutoFit/>
            </a:bodyPr>
            <a:lstStyle/>
            <a:p>
              <a:pPr marL="285750" indent="-196850">
                <a:buClr>
                  <a:srgbClr val="E09904"/>
                </a:buClr>
                <a:buFont typeface="Wingdings" pitchFamily="2" charset="2"/>
                <a:buChar char="§"/>
              </a:pPr>
              <a:r>
                <a:rPr lang="es-CL" dirty="0"/>
                <a:t>RADAR</a:t>
              </a:r>
            </a:p>
            <a:p>
              <a:pPr marL="285750" indent="-196850">
                <a:buClr>
                  <a:srgbClr val="E09904"/>
                </a:buClr>
                <a:buFont typeface="Wingdings" pitchFamily="2" charset="2"/>
                <a:buChar char="§"/>
              </a:pPr>
              <a:r>
                <a:rPr lang="es-CL" dirty="0"/>
                <a:t>MAE</a:t>
              </a:r>
            </a:p>
            <a:p>
              <a:pPr marL="285750" indent="-196850">
                <a:buClr>
                  <a:srgbClr val="E09904"/>
                </a:buClr>
                <a:buFont typeface="Wingdings" pitchFamily="2" charset="2"/>
                <a:buChar char="§"/>
              </a:pPr>
              <a:r>
                <a:rPr lang="es-CL" dirty="0"/>
                <a:t>SMC</a:t>
              </a:r>
            </a:p>
            <a:p>
              <a:pPr marL="285750" indent="-196850">
                <a:buClr>
                  <a:srgbClr val="E09904"/>
                </a:buClr>
                <a:buFont typeface="Wingdings" pitchFamily="2" charset="2"/>
                <a:buChar char="§"/>
              </a:pPr>
              <a:r>
                <a:rPr lang="es-CL" dirty="0"/>
                <a:t>LINK</a:t>
              </a:r>
            </a:p>
          </p:txBody>
        </p:sp>
        <p:pic>
          <p:nvPicPr>
            <p:cNvPr id="73" name="Imagen 72">
              <a:extLst>
                <a:ext uri="{FF2B5EF4-FFF2-40B4-BE49-F238E27FC236}">
                  <a16:creationId xmlns:a16="http://schemas.microsoft.com/office/drawing/2014/main" id="{45C5B427-E11A-4BAF-2670-D7D9D02DBD01}"/>
                </a:ext>
              </a:extLst>
            </p:cNvPr>
            <p:cNvPicPr>
              <a:picLocks noChangeAspect="1"/>
            </p:cNvPicPr>
            <p:nvPr/>
          </p:nvPicPr>
          <p:blipFill>
            <a:blip r:embed="rId9">
              <a:extLst>
                <a:ext uri="{28A0092B-C50C-407E-A947-70E740481C1C}">
                  <a14:useLocalDpi xmlns:a14="http://schemas.microsoft.com/office/drawing/2010/main" val="0"/>
                </a:ext>
              </a:extLst>
            </a:blip>
            <a:srcRect l="33131" t="15995" r="30331" b="25448"/>
            <a:stretch>
              <a:fillRect/>
            </a:stretch>
          </p:blipFill>
          <p:spPr>
            <a:xfrm>
              <a:off x="7046561" y="4170020"/>
              <a:ext cx="657719" cy="702719"/>
            </a:xfrm>
            <a:prstGeom prst="rect">
              <a:avLst/>
            </a:prstGeom>
          </p:spPr>
        </p:pic>
      </p:grpSp>
      <p:grpSp>
        <p:nvGrpSpPr>
          <p:cNvPr id="80" name="Grupo 79">
            <a:extLst>
              <a:ext uri="{FF2B5EF4-FFF2-40B4-BE49-F238E27FC236}">
                <a16:creationId xmlns:a16="http://schemas.microsoft.com/office/drawing/2014/main" id="{55DA5058-2D22-83F4-971A-7F1E5BA74A43}"/>
              </a:ext>
            </a:extLst>
          </p:cNvPr>
          <p:cNvGrpSpPr/>
          <p:nvPr/>
        </p:nvGrpSpPr>
        <p:grpSpPr>
          <a:xfrm>
            <a:off x="5670168" y="2990892"/>
            <a:ext cx="550457" cy="874846"/>
            <a:chOff x="5680270" y="1628800"/>
            <a:chExt cx="550457" cy="874846"/>
          </a:xfrm>
        </p:grpSpPr>
        <p:sp>
          <p:nvSpPr>
            <p:cNvPr id="78" name="Chevron 77">
              <a:extLst>
                <a:ext uri="{FF2B5EF4-FFF2-40B4-BE49-F238E27FC236}">
                  <a16:creationId xmlns:a16="http://schemas.microsoft.com/office/drawing/2014/main" id="{02A3EBD8-3C93-EAD2-B48D-F415ED868643}"/>
                </a:ext>
              </a:extLst>
            </p:cNvPr>
            <p:cNvSpPr/>
            <p:nvPr/>
          </p:nvSpPr>
          <p:spPr>
            <a:xfrm>
              <a:off x="5879976" y="1628800"/>
              <a:ext cx="350751" cy="873900"/>
            </a:xfrm>
            <a:prstGeom prst="chevron">
              <a:avLst>
                <a:gd name="adj" fmla="val 68188"/>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79" name="Chevron 78">
              <a:extLst>
                <a:ext uri="{FF2B5EF4-FFF2-40B4-BE49-F238E27FC236}">
                  <a16:creationId xmlns:a16="http://schemas.microsoft.com/office/drawing/2014/main" id="{4EFC8D15-0AFA-4AED-817E-C2B4FB65B715}"/>
                </a:ext>
              </a:extLst>
            </p:cNvPr>
            <p:cNvSpPr/>
            <p:nvPr/>
          </p:nvSpPr>
          <p:spPr>
            <a:xfrm>
              <a:off x="5680270" y="1629746"/>
              <a:ext cx="350751" cy="873900"/>
            </a:xfrm>
            <a:prstGeom prst="chevron">
              <a:avLst>
                <a:gd name="adj" fmla="val 68188"/>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pSp>
      <p:pic>
        <p:nvPicPr>
          <p:cNvPr id="5" name="Imagen 4">
            <a:extLst>
              <a:ext uri="{FF2B5EF4-FFF2-40B4-BE49-F238E27FC236}">
                <a16:creationId xmlns:a16="http://schemas.microsoft.com/office/drawing/2014/main" id="{E8DC41C5-3CBC-9728-4D10-2ED0C307A89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50807" y="1821566"/>
            <a:ext cx="609600" cy="609600"/>
          </a:xfrm>
          <a:prstGeom prst="rect">
            <a:avLst/>
          </a:prstGeom>
        </p:spPr>
      </p:pic>
      <p:pic>
        <p:nvPicPr>
          <p:cNvPr id="9" name="Imagen 8">
            <a:extLst>
              <a:ext uri="{FF2B5EF4-FFF2-40B4-BE49-F238E27FC236}">
                <a16:creationId xmlns:a16="http://schemas.microsoft.com/office/drawing/2014/main" id="{32404E1F-33C7-EC93-1597-3D65E8EAECE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81459" y="3291459"/>
            <a:ext cx="495300" cy="495300"/>
          </a:xfrm>
          <a:prstGeom prst="rect">
            <a:avLst/>
          </a:prstGeom>
        </p:spPr>
      </p:pic>
      <p:pic>
        <p:nvPicPr>
          <p:cNvPr id="11" name="Imagen 10">
            <a:extLst>
              <a:ext uri="{FF2B5EF4-FFF2-40B4-BE49-F238E27FC236}">
                <a16:creationId xmlns:a16="http://schemas.microsoft.com/office/drawing/2014/main" id="{D3144369-6311-2C8B-F945-D176FF9EA9DE}"/>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33975" y="4414261"/>
            <a:ext cx="533400" cy="533400"/>
          </a:xfrm>
          <a:prstGeom prst="rect">
            <a:avLst/>
          </a:prstGeom>
        </p:spPr>
      </p:pic>
    </p:spTree>
    <p:extLst>
      <p:ext uri="{BB962C8B-B14F-4D97-AF65-F5344CB8AC3E}">
        <p14:creationId xmlns:p14="http://schemas.microsoft.com/office/powerpoint/2010/main" val="2748090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52773-FE10-F785-F399-7DE1478C0816}"/>
            </a:ext>
          </a:extLst>
        </p:cNvPr>
        <p:cNvGrpSpPr/>
        <p:nvPr/>
      </p:nvGrpSpPr>
      <p:grpSpPr>
        <a:xfrm>
          <a:off x="0" y="0"/>
          <a:ext cx="0" cy="0"/>
          <a:chOff x="0" y="0"/>
          <a:chExt cx="0" cy="0"/>
        </a:xfrm>
      </p:grpSpPr>
      <p:sp>
        <p:nvSpPr>
          <p:cNvPr id="66" name="Rectángulo 65">
            <a:extLst>
              <a:ext uri="{FF2B5EF4-FFF2-40B4-BE49-F238E27FC236}">
                <a16:creationId xmlns:a16="http://schemas.microsoft.com/office/drawing/2014/main" id="{41420CE8-083D-8998-DC64-4B246A8A370F}"/>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87AD6867-982A-E8FF-79D7-0EEC88ECEDB3}"/>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0433B6C0-3372-7544-1FEE-2AE7FF3667BB}"/>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6</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2D90A04B-B3D9-A15A-2212-83AE9E80F579}"/>
              </a:ext>
            </a:extLst>
          </p:cNvPr>
          <p:cNvSpPr txBox="1"/>
          <p:nvPr/>
        </p:nvSpPr>
        <p:spPr>
          <a:xfrm>
            <a:off x="797348" y="187708"/>
            <a:ext cx="7635057" cy="646331"/>
          </a:xfrm>
          <a:prstGeom prst="rect">
            <a:avLst/>
          </a:prstGeom>
          <a:noFill/>
        </p:spPr>
        <p:txBody>
          <a:bodyPr wrap="square">
            <a:spAutoFit/>
          </a:bodyPr>
          <a:lstStyle/>
          <a:p>
            <a:pPr marL="60325">
              <a:spcAft>
                <a:spcPts val="2400"/>
              </a:spcAft>
              <a:buFont typeface="+mj-lt"/>
              <a:buNone/>
              <a:defRPr/>
            </a:pPr>
            <a:r>
              <a:rPr lang="en-US" sz="3600" b="1" dirty="0">
                <a:solidFill>
                  <a:srgbClr val="002060"/>
                </a:solidFill>
                <a:ea typeface="Microsoft JhengHei Light" panose="020B0304030504040204" pitchFamily="34" charset="-120"/>
                <a:cs typeface="Calibri" panose="020F0502020204030204" pitchFamily="34" charset="0"/>
              </a:rPr>
              <a:t>RAN</a:t>
            </a:r>
          </a:p>
        </p:txBody>
      </p:sp>
      <p:pic>
        <p:nvPicPr>
          <p:cNvPr id="27" name="Picture 2" descr="COMAVNAV">
            <a:extLst>
              <a:ext uri="{FF2B5EF4-FFF2-40B4-BE49-F238E27FC236}">
                <a16:creationId xmlns:a16="http://schemas.microsoft.com/office/drawing/2014/main" id="{CB0CA329-CD0F-1323-E6B0-EBC47BE10D39}"/>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BF12EFF4-4229-161F-E3F8-2051229BAD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2" name="Grupo 61">
            <a:extLst>
              <a:ext uri="{FF2B5EF4-FFF2-40B4-BE49-F238E27FC236}">
                <a16:creationId xmlns:a16="http://schemas.microsoft.com/office/drawing/2014/main" id="{1F5995BB-B04D-C0F9-D909-2797730DBA68}"/>
              </a:ext>
            </a:extLst>
          </p:cNvPr>
          <p:cNvGrpSpPr/>
          <p:nvPr/>
        </p:nvGrpSpPr>
        <p:grpSpPr>
          <a:xfrm>
            <a:off x="335360" y="1233864"/>
            <a:ext cx="1796216" cy="4996461"/>
            <a:chOff x="335360" y="1233864"/>
            <a:chExt cx="1796216" cy="4996461"/>
          </a:xfrm>
          <a:effectLst>
            <a:outerShdw blurRad="50800" dist="38100" dir="2700000" algn="tl" rotWithShape="0">
              <a:prstClr val="black">
                <a:alpha val="40000"/>
              </a:prstClr>
            </a:outerShdw>
          </a:effectLst>
        </p:grpSpPr>
        <p:sp>
          <p:nvSpPr>
            <p:cNvPr id="3" name="Redondear rectángulo de esquina del mismo lado 2">
              <a:extLst>
                <a:ext uri="{FF2B5EF4-FFF2-40B4-BE49-F238E27FC236}">
                  <a16:creationId xmlns:a16="http://schemas.microsoft.com/office/drawing/2014/main" id="{E2B3746F-92CD-6A1F-4A79-59469B736615}"/>
                </a:ext>
              </a:extLst>
            </p:cNvPr>
            <p:cNvSpPr/>
            <p:nvPr/>
          </p:nvSpPr>
          <p:spPr>
            <a:xfrm>
              <a:off x="335360" y="1233864"/>
              <a:ext cx="1796216" cy="1187306"/>
            </a:xfrm>
            <a:prstGeom prst="round2SameRect">
              <a:avLst/>
            </a:prstGeom>
            <a:blipFill dpi="0" rotWithShape="1">
              <a:blip r:embed="rId6">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redondeado 4">
              <a:extLst>
                <a:ext uri="{FF2B5EF4-FFF2-40B4-BE49-F238E27FC236}">
                  <a16:creationId xmlns:a16="http://schemas.microsoft.com/office/drawing/2014/main" id="{8AEA5F4A-955B-B21C-1E86-DAE4A3ED6353}"/>
                </a:ext>
              </a:extLst>
            </p:cNvPr>
            <p:cNvSpPr/>
            <p:nvPr/>
          </p:nvSpPr>
          <p:spPr>
            <a:xfrm>
              <a:off x="335360" y="2276872"/>
              <a:ext cx="1796216" cy="3953453"/>
            </a:xfrm>
            <a:prstGeom prst="roundRect">
              <a:avLst>
                <a:gd name="adj" fmla="val 10267"/>
              </a:avLst>
            </a:prstGeom>
            <a:solidFill>
              <a:srgbClr val="F0F4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57" name="Rectángulo redondeado 56">
            <a:extLst>
              <a:ext uri="{FF2B5EF4-FFF2-40B4-BE49-F238E27FC236}">
                <a16:creationId xmlns:a16="http://schemas.microsoft.com/office/drawing/2014/main" id="{FA3254BD-383C-DB20-14BB-1AF4B269CF47}"/>
              </a:ext>
            </a:extLst>
          </p:cNvPr>
          <p:cNvSpPr/>
          <p:nvPr/>
        </p:nvSpPr>
        <p:spPr>
          <a:xfrm>
            <a:off x="772537" y="5874188"/>
            <a:ext cx="1044000" cy="216024"/>
          </a:xfrm>
          <a:prstGeom prst="round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400" dirty="0"/>
              <a:t>ESENCIAL</a:t>
            </a:r>
          </a:p>
        </p:txBody>
      </p:sp>
      <p:sp>
        <p:nvSpPr>
          <p:cNvPr id="58" name="CuadroTexto 57">
            <a:extLst>
              <a:ext uri="{FF2B5EF4-FFF2-40B4-BE49-F238E27FC236}">
                <a16:creationId xmlns:a16="http://schemas.microsoft.com/office/drawing/2014/main" id="{3AE4AC1F-41BB-2010-B4D0-1622C2A9B806}"/>
              </a:ext>
            </a:extLst>
          </p:cNvPr>
          <p:cNvSpPr txBox="1"/>
          <p:nvPr/>
        </p:nvSpPr>
        <p:spPr>
          <a:xfrm>
            <a:off x="478380" y="2361242"/>
            <a:ext cx="1510176" cy="461665"/>
          </a:xfrm>
          <a:prstGeom prst="rect">
            <a:avLst/>
          </a:prstGeom>
          <a:noFill/>
        </p:spPr>
        <p:txBody>
          <a:bodyPr wrap="square" rtlCol="0">
            <a:spAutoFit/>
          </a:bodyPr>
          <a:lstStyle/>
          <a:p>
            <a:pPr algn="ctr"/>
            <a:r>
              <a:rPr lang="es-CL" sz="2400" b="1" dirty="0">
                <a:solidFill>
                  <a:srgbClr val="01183F"/>
                </a:solidFill>
              </a:rPr>
              <a:t>AVIÓNICA</a:t>
            </a:r>
          </a:p>
        </p:txBody>
      </p:sp>
      <p:cxnSp>
        <p:nvCxnSpPr>
          <p:cNvPr id="60" name="Conector recto 59">
            <a:extLst>
              <a:ext uri="{FF2B5EF4-FFF2-40B4-BE49-F238E27FC236}">
                <a16:creationId xmlns:a16="http://schemas.microsoft.com/office/drawing/2014/main" id="{A29AF86F-3143-EC57-119E-FDFF2F115C37}"/>
              </a:ext>
            </a:extLst>
          </p:cNvPr>
          <p:cNvCxnSpPr>
            <a:cxnSpLocks/>
          </p:cNvCxnSpPr>
          <p:nvPr/>
        </p:nvCxnSpPr>
        <p:spPr>
          <a:xfrm>
            <a:off x="1053448" y="2822907"/>
            <a:ext cx="360040"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63" name="CuadroTexto 62">
            <a:extLst>
              <a:ext uri="{FF2B5EF4-FFF2-40B4-BE49-F238E27FC236}">
                <a16:creationId xmlns:a16="http://schemas.microsoft.com/office/drawing/2014/main" id="{C1DE8D0C-E935-BADD-6A21-F692333F2F1A}"/>
              </a:ext>
            </a:extLst>
          </p:cNvPr>
          <p:cNvSpPr txBox="1"/>
          <p:nvPr/>
        </p:nvSpPr>
        <p:spPr>
          <a:xfrm>
            <a:off x="335360" y="2953309"/>
            <a:ext cx="1796216" cy="1169551"/>
          </a:xfrm>
          <a:prstGeom prst="rect">
            <a:avLst/>
          </a:prstGeom>
          <a:noFill/>
        </p:spPr>
        <p:txBody>
          <a:bodyPr wrap="square" rtlCol="0">
            <a:spAutoFit/>
          </a:bodyPr>
          <a:lstStyle/>
          <a:p>
            <a:pPr algn="ctr"/>
            <a:r>
              <a:rPr lang="es-CL" sz="1400" dirty="0">
                <a:solidFill>
                  <a:srgbClr val="01183F"/>
                </a:solidFill>
              </a:rPr>
              <a:t>Aeronavegación, comunicaciones e integración para la operación segura y eficiente</a:t>
            </a:r>
          </a:p>
        </p:txBody>
      </p:sp>
      <p:sp>
        <p:nvSpPr>
          <p:cNvPr id="76" name="Redondear rectángulo de esquina del mismo lado 75">
            <a:extLst>
              <a:ext uri="{FF2B5EF4-FFF2-40B4-BE49-F238E27FC236}">
                <a16:creationId xmlns:a16="http://schemas.microsoft.com/office/drawing/2014/main" id="{6E8A0617-DBB0-3A93-D7A2-89A04DA7BB43}"/>
              </a:ext>
            </a:extLst>
          </p:cNvPr>
          <p:cNvSpPr/>
          <p:nvPr/>
        </p:nvSpPr>
        <p:spPr>
          <a:xfrm>
            <a:off x="406870" y="4216714"/>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200" dirty="0">
              <a:solidFill>
                <a:srgbClr val="01183F"/>
              </a:solidFill>
            </a:endParaRPr>
          </a:p>
        </p:txBody>
      </p:sp>
      <p:sp>
        <p:nvSpPr>
          <p:cNvPr id="77" name="Rectángulo 76">
            <a:extLst>
              <a:ext uri="{FF2B5EF4-FFF2-40B4-BE49-F238E27FC236}">
                <a16:creationId xmlns:a16="http://schemas.microsoft.com/office/drawing/2014/main" id="{5115CB4D-FF66-1740-ECC5-0FDA46F86CB6}"/>
              </a:ext>
            </a:extLst>
          </p:cNvPr>
          <p:cNvSpPr/>
          <p:nvPr/>
        </p:nvSpPr>
        <p:spPr>
          <a:xfrm>
            <a:off x="406870" y="4601145"/>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78" name="Rectángulo 77">
            <a:extLst>
              <a:ext uri="{FF2B5EF4-FFF2-40B4-BE49-F238E27FC236}">
                <a16:creationId xmlns:a16="http://schemas.microsoft.com/office/drawing/2014/main" id="{19C06A22-A4A6-7DE7-EAAD-202ED046B3E2}"/>
              </a:ext>
            </a:extLst>
          </p:cNvPr>
          <p:cNvSpPr/>
          <p:nvPr/>
        </p:nvSpPr>
        <p:spPr>
          <a:xfrm>
            <a:off x="406870" y="4981584"/>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79" name="Redondear rectángulo de esquina del mismo lado 78">
            <a:extLst>
              <a:ext uri="{FF2B5EF4-FFF2-40B4-BE49-F238E27FC236}">
                <a16:creationId xmlns:a16="http://schemas.microsoft.com/office/drawing/2014/main" id="{019787F6-740A-84FA-257D-F7BD4B8542FE}"/>
              </a:ext>
            </a:extLst>
          </p:cNvPr>
          <p:cNvSpPr/>
          <p:nvPr/>
        </p:nvSpPr>
        <p:spPr>
          <a:xfrm flipV="1">
            <a:off x="406869" y="5371086"/>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vert="horz" rtlCol="0" anchor="ctr"/>
          <a:lstStyle/>
          <a:p>
            <a:pPr algn="ctr"/>
            <a:endParaRPr lang="es-CL" sz="1200" dirty="0">
              <a:solidFill>
                <a:srgbClr val="01183F"/>
              </a:solidFill>
            </a:endParaRPr>
          </a:p>
        </p:txBody>
      </p:sp>
      <p:sp>
        <p:nvSpPr>
          <p:cNvPr id="81" name="CuadroTexto 80">
            <a:extLst>
              <a:ext uri="{FF2B5EF4-FFF2-40B4-BE49-F238E27FC236}">
                <a16:creationId xmlns:a16="http://schemas.microsoft.com/office/drawing/2014/main" id="{1099D5F2-E88B-8478-8069-6573D20108BC}"/>
              </a:ext>
            </a:extLst>
          </p:cNvPr>
          <p:cNvSpPr txBox="1"/>
          <p:nvPr/>
        </p:nvSpPr>
        <p:spPr>
          <a:xfrm>
            <a:off x="406870" y="4261912"/>
            <a:ext cx="1653196" cy="276999"/>
          </a:xfrm>
          <a:prstGeom prst="rect">
            <a:avLst/>
          </a:prstGeom>
          <a:noFill/>
        </p:spPr>
        <p:txBody>
          <a:bodyPr wrap="square">
            <a:spAutoFit/>
          </a:bodyPr>
          <a:lstStyle/>
          <a:p>
            <a:pPr algn="ctr"/>
            <a:r>
              <a:rPr lang="es-CL" sz="1200" dirty="0">
                <a:solidFill>
                  <a:srgbClr val="01183F"/>
                </a:solidFill>
              </a:rPr>
              <a:t>Glass </a:t>
            </a:r>
            <a:r>
              <a:rPr lang="es-CL" sz="1200" dirty="0" err="1">
                <a:solidFill>
                  <a:srgbClr val="01183F"/>
                </a:solidFill>
              </a:rPr>
              <a:t>cockpit</a:t>
            </a:r>
            <a:endParaRPr lang="es-CL" sz="1200" dirty="0">
              <a:solidFill>
                <a:srgbClr val="01183F"/>
              </a:solidFill>
            </a:endParaRPr>
          </a:p>
        </p:txBody>
      </p:sp>
      <p:sp>
        <p:nvSpPr>
          <p:cNvPr id="82" name="CuadroTexto 81">
            <a:extLst>
              <a:ext uri="{FF2B5EF4-FFF2-40B4-BE49-F238E27FC236}">
                <a16:creationId xmlns:a16="http://schemas.microsoft.com/office/drawing/2014/main" id="{31B3B4C6-AA30-06A5-B0A3-B718EC31FBF0}"/>
              </a:ext>
            </a:extLst>
          </p:cNvPr>
          <p:cNvSpPr txBox="1"/>
          <p:nvPr/>
        </p:nvSpPr>
        <p:spPr>
          <a:xfrm>
            <a:off x="406869" y="4637293"/>
            <a:ext cx="1653196" cy="276999"/>
          </a:xfrm>
          <a:prstGeom prst="rect">
            <a:avLst/>
          </a:prstGeom>
          <a:noFill/>
        </p:spPr>
        <p:txBody>
          <a:bodyPr wrap="square">
            <a:spAutoFit/>
          </a:bodyPr>
          <a:lstStyle/>
          <a:p>
            <a:pPr algn="ctr"/>
            <a:r>
              <a:rPr lang="es-CL" sz="1200" dirty="0">
                <a:solidFill>
                  <a:srgbClr val="01183F"/>
                </a:solidFill>
              </a:rPr>
              <a:t>Navegación</a:t>
            </a:r>
          </a:p>
        </p:txBody>
      </p:sp>
      <p:sp>
        <p:nvSpPr>
          <p:cNvPr id="83" name="CuadroTexto 82">
            <a:extLst>
              <a:ext uri="{FF2B5EF4-FFF2-40B4-BE49-F238E27FC236}">
                <a16:creationId xmlns:a16="http://schemas.microsoft.com/office/drawing/2014/main" id="{B583B80D-A656-C5D9-D0DF-5CA8C049F051}"/>
              </a:ext>
            </a:extLst>
          </p:cNvPr>
          <p:cNvSpPr txBox="1"/>
          <p:nvPr/>
        </p:nvSpPr>
        <p:spPr>
          <a:xfrm>
            <a:off x="406869" y="5023775"/>
            <a:ext cx="1653196" cy="276999"/>
          </a:xfrm>
          <a:prstGeom prst="rect">
            <a:avLst/>
          </a:prstGeom>
          <a:noFill/>
        </p:spPr>
        <p:txBody>
          <a:bodyPr wrap="square">
            <a:spAutoFit/>
          </a:bodyPr>
          <a:lstStyle/>
          <a:p>
            <a:pPr algn="ctr"/>
            <a:r>
              <a:rPr lang="es-CL" sz="1200" dirty="0">
                <a:solidFill>
                  <a:srgbClr val="01183F"/>
                </a:solidFill>
              </a:rPr>
              <a:t>FMS</a:t>
            </a:r>
          </a:p>
        </p:txBody>
      </p:sp>
      <p:sp>
        <p:nvSpPr>
          <p:cNvPr id="84" name="CuadroTexto 83">
            <a:extLst>
              <a:ext uri="{FF2B5EF4-FFF2-40B4-BE49-F238E27FC236}">
                <a16:creationId xmlns:a16="http://schemas.microsoft.com/office/drawing/2014/main" id="{9DA7C495-145D-9ED9-7BC8-39D6DEF2C3B6}"/>
              </a:ext>
            </a:extLst>
          </p:cNvPr>
          <p:cNvSpPr txBox="1"/>
          <p:nvPr/>
        </p:nvSpPr>
        <p:spPr>
          <a:xfrm>
            <a:off x="406869" y="5413279"/>
            <a:ext cx="1653196" cy="276999"/>
          </a:xfrm>
          <a:prstGeom prst="rect">
            <a:avLst/>
          </a:prstGeom>
          <a:noFill/>
        </p:spPr>
        <p:txBody>
          <a:bodyPr wrap="square">
            <a:spAutoFit/>
          </a:bodyPr>
          <a:lstStyle/>
          <a:p>
            <a:pPr algn="ctr"/>
            <a:r>
              <a:rPr lang="es-CL" sz="1200" dirty="0">
                <a:solidFill>
                  <a:srgbClr val="01183F"/>
                </a:solidFill>
              </a:rPr>
              <a:t>Comunicaciones</a:t>
            </a:r>
          </a:p>
        </p:txBody>
      </p:sp>
      <p:grpSp>
        <p:nvGrpSpPr>
          <p:cNvPr id="88" name="Grupo 87">
            <a:extLst>
              <a:ext uri="{FF2B5EF4-FFF2-40B4-BE49-F238E27FC236}">
                <a16:creationId xmlns:a16="http://schemas.microsoft.com/office/drawing/2014/main" id="{88429E59-3E37-9B2B-4F08-68453776AADC}"/>
              </a:ext>
            </a:extLst>
          </p:cNvPr>
          <p:cNvGrpSpPr/>
          <p:nvPr/>
        </p:nvGrpSpPr>
        <p:grpSpPr>
          <a:xfrm>
            <a:off x="2274596" y="1233864"/>
            <a:ext cx="1796216" cy="4996461"/>
            <a:chOff x="335360" y="1233864"/>
            <a:chExt cx="1796216" cy="4996461"/>
          </a:xfrm>
          <a:effectLst>
            <a:outerShdw blurRad="50800" dist="38100" dir="2700000" algn="tl" rotWithShape="0">
              <a:prstClr val="black">
                <a:alpha val="40000"/>
              </a:prstClr>
            </a:outerShdw>
          </a:effectLst>
        </p:grpSpPr>
        <p:sp>
          <p:nvSpPr>
            <p:cNvPr id="102" name="Redondear rectángulo de esquina del mismo lado 101">
              <a:extLst>
                <a:ext uri="{FF2B5EF4-FFF2-40B4-BE49-F238E27FC236}">
                  <a16:creationId xmlns:a16="http://schemas.microsoft.com/office/drawing/2014/main" id="{8194AAAC-1486-0B6A-E137-F50275E72C40}"/>
                </a:ext>
              </a:extLst>
            </p:cNvPr>
            <p:cNvSpPr/>
            <p:nvPr/>
          </p:nvSpPr>
          <p:spPr>
            <a:xfrm>
              <a:off x="335360" y="1233864"/>
              <a:ext cx="1796216" cy="1187306"/>
            </a:xfrm>
            <a:prstGeom prst="round2SameRect">
              <a:avLst/>
            </a:prstGeom>
            <a:blipFill dpi="0" rotWithShape="1">
              <a:blip r:embed="rId8">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3" name="Rectángulo redondeado 102">
              <a:extLst>
                <a:ext uri="{FF2B5EF4-FFF2-40B4-BE49-F238E27FC236}">
                  <a16:creationId xmlns:a16="http://schemas.microsoft.com/office/drawing/2014/main" id="{96ABC81F-84A9-FEA0-0729-DEADF5412199}"/>
                </a:ext>
              </a:extLst>
            </p:cNvPr>
            <p:cNvSpPr/>
            <p:nvPr/>
          </p:nvSpPr>
          <p:spPr>
            <a:xfrm>
              <a:off x="335360" y="2276872"/>
              <a:ext cx="1796216" cy="3953453"/>
            </a:xfrm>
            <a:prstGeom prst="roundRect">
              <a:avLst>
                <a:gd name="adj" fmla="val 10267"/>
              </a:avLst>
            </a:prstGeom>
            <a:solidFill>
              <a:srgbClr val="F0F4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89" name="Rectángulo redondeado 88">
            <a:extLst>
              <a:ext uri="{FF2B5EF4-FFF2-40B4-BE49-F238E27FC236}">
                <a16:creationId xmlns:a16="http://schemas.microsoft.com/office/drawing/2014/main" id="{7ACD9781-9622-0360-DD39-AB560D7575CE}"/>
              </a:ext>
            </a:extLst>
          </p:cNvPr>
          <p:cNvSpPr/>
          <p:nvPr/>
        </p:nvSpPr>
        <p:spPr>
          <a:xfrm>
            <a:off x="2711773" y="5874188"/>
            <a:ext cx="1044000" cy="216024"/>
          </a:xfrm>
          <a:prstGeom prst="round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400" dirty="0"/>
              <a:t>ESENCIAL</a:t>
            </a:r>
          </a:p>
        </p:txBody>
      </p:sp>
      <p:sp>
        <p:nvSpPr>
          <p:cNvPr id="90" name="CuadroTexto 89">
            <a:extLst>
              <a:ext uri="{FF2B5EF4-FFF2-40B4-BE49-F238E27FC236}">
                <a16:creationId xmlns:a16="http://schemas.microsoft.com/office/drawing/2014/main" id="{C11AEE98-A9E4-B075-4B4D-0CC3347453A9}"/>
              </a:ext>
            </a:extLst>
          </p:cNvPr>
          <p:cNvSpPr txBox="1"/>
          <p:nvPr/>
        </p:nvSpPr>
        <p:spPr>
          <a:xfrm>
            <a:off x="2274596" y="2421170"/>
            <a:ext cx="1833266" cy="369332"/>
          </a:xfrm>
          <a:prstGeom prst="rect">
            <a:avLst/>
          </a:prstGeom>
          <a:noFill/>
        </p:spPr>
        <p:txBody>
          <a:bodyPr wrap="square" rtlCol="0">
            <a:spAutoFit/>
          </a:bodyPr>
          <a:lstStyle/>
          <a:p>
            <a:pPr algn="ctr"/>
            <a:r>
              <a:rPr lang="es-CL" b="1" dirty="0">
                <a:solidFill>
                  <a:srgbClr val="01183F"/>
                </a:solidFill>
              </a:rPr>
              <a:t>ESTABILIZACIÓN</a:t>
            </a:r>
          </a:p>
        </p:txBody>
      </p:sp>
      <p:cxnSp>
        <p:nvCxnSpPr>
          <p:cNvPr id="91" name="Conector recto 90">
            <a:extLst>
              <a:ext uri="{FF2B5EF4-FFF2-40B4-BE49-F238E27FC236}">
                <a16:creationId xmlns:a16="http://schemas.microsoft.com/office/drawing/2014/main" id="{8DD51A62-AC0D-9155-BB32-F09ECF5FA16A}"/>
              </a:ext>
            </a:extLst>
          </p:cNvPr>
          <p:cNvCxnSpPr>
            <a:cxnSpLocks/>
          </p:cNvCxnSpPr>
          <p:nvPr/>
        </p:nvCxnSpPr>
        <p:spPr>
          <a:xfrm>
            <a:off x="2992684" y="2822907"/>
            <a:ext cx="360040"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92" name="CuadroTexto 91">
            <a:extLst>
              <a:ext uri="{FF2B5EF4-FFF2-40B4-BE49-F238E27FC236}">
                <a16:creationId xmlns:a16="http://schemas.microsoft.com/office/drawing/2014/main" id="{5D55A318-8F12-2413-FC1E-2699A342654D}"/>
              </a:ext>
            </a:extLst>
          </p:cNvPr>
          <p:cNvSpPr txBox="1"/>
          <p:nvPr/>
        </p:nvSpPr>
        <p:spPr>
          <a:xfrm>
            <a:off x="2274596" y="2953309"/>
            <a:ext cx="1796216" cy="1169551"/>
          </a:xfrm>
          <a:prstGeom prst="rect">
            <a:avLst/>
          </a:prstGeom>
          <a:noFill/>
        </p:spPr>
        <p:txBody>
          <a:bodyPr wrap="square" rtlCol="0">
            <a:spAutoFit/>
          </a:bodyPr>
          <a:lstStyle/>
          <a:p>
            <a:pPr algn="ctr"/>
            <a:r>
              <a:rPr lang="es-CL" sz="1400" dirty="0">
                <a:solidFill>
                  <a:srgbClr val="01183F"/>
                </a:solidFill>
              </a:rPr>
              <a:t>Hover automático estable y con control de 4 ejes para la operación táctica y misiones SAR.</a:t>
            </a:r>
          </a:p>
        </p:txBody>
      </p:sp>
      <p:grpSp>
        <p:nvGrpSpPr>
          <p:cNvPr id="93" name="Grupo 92">
            <a:extLst>
              <a:ext uri="{FF2B5EF4-FFF2-40B4-BE49-F238E27FC236}">
                <a16:creationId xmlns:a16="http://schemas.microsoft.com/office/drawing/2014/main" id="{729826DF-D5EC-9F68-B68A-8A6C7C27EC5E}"/>
              </a:ext>
            </a:extLst>
          </p:cNvPr>
          <p:cNvGrpSpPr/>
          <p:nvPr/>
        </p:nvGrpSpPr>
        <p:grpSpPr>
          <a:xfrm>
            <a:off x="2346105" y="4216714"/>
            <a:ext cx="1653197" cy="1515755"/>
            <a:chOff x="3503711" y="1827517"/>
            <a:chExt cx="1653197" cy="1515755"/>
          </a:xfrm>
        </p:grpSpPr>
        <p:sp>
          <p:nvSpPr>
            <p:cNvPr id="94" name="Redondear rectángulo de esquina del mismo lado 93">
              <a:extLst>
                <a:ext uri="{FF2B5EF4-FFF2-40B4-BE49-F238E27FC236}">
                  <a16:creationId xmlns:a16="http://schemas.microsoft.com/office/drawing/2014/main" id="{1AA48F33-6E77-3C0A-EA75-02D64D57D2DB}"/>
                </a:ext>
              </a:extLst>
            </p:cNvPr>
            <p:cNvSpPr/>
            <p:nvPr/>
          </p:nvSpPr>
          <p:spPr>
            <a:xfrm>
              <a:off x="3503712" y="1827517"/>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200" dirty="0">
                <a:solidFill>
                  <a:srgbClr val="01183F"/>
                </a:solidFill>
              </a:endParaRPr>
            </a:p>
          </p:txBody>
        </p:sp>
        <p:sp>
          <p:nvSpPr>
            <p:cNvPr id="95" name="Rectángulo 94">
              <a:extLst>
                <a:ext uri="{FF2B5EF4-FFF2-40B4-BE49-F238E27FC236}">
                  <a16:creationId xmlns:a16="http://schemas.microsoft.com/office/drawing/2014/main" id="{550B1F1A-697A-9F76-E781-CC4E9F4AADB1}"/>
                </a:ext>
              </a:extLst>
            </p:cNvPr>
            <p:cNvSpPr/>
            <p:nvPr/>
          </p:nvSpPr>
          <p:spPr>
            <a:xfrm>
              <a:off x="3503712" y="2211948"/>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6" name="Rectángulo 95">
              <a:extLst>
                <a:ext uri="{FF2B5EF4-FFF2-40B4-BE49-F238E27FC236}">
                  <a16:creationId xmlns:a16="http://schemas.microsoft.com/office/drawing/2014/main" id="{8EC1AFE2-08CE-DFFD-A0EC-BE2F336A33A5}"/>
                </a:ext>
              </a:extLst>
            </p:cNvPr>
            <p:cNvSpPr/>
            <p:nvPr/>
          </p:nvSpPr>
          <p:spPr>
            <a:xfrm>
              <a:off x="3503712" y="2592387"/>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7" name="Redondear rectángulo de esquina del mismo lado 96">
              <a:extLst>
                <a:ext uri="{FF2B5EF4-FFF2-40B4-BE49-F238E27FC236}">
                  <a16:creationId xmlns:a16="http://schemas.microsoft.com/office/drawing/2014/main" id="{3B8863FF-438F-2F00-BACE-9862D0F818E0}"/>
                </a:ext>
              </a:extLst>
            </p:cNvPr>
            <p:cNvSpPr/>
            <p:nvPr/>
          </p:nvSpPr>
          <p:spPr>
            <a:xfrm flipV="1">
              <a:off x="3503711" y="2981889"/>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vert="horz" rtlCol="0" anchor="ctr"/>
            <a:lstStyle/>
            <a:p>
              <a:pPr algn="ctr"/>
              <a:endParaRPr lang="es-CL" sz="1200" dirty="0">
                <a:solidFill>
                  <a:srgbClr val="01183F"/>
                </a:solidFill>
              </a:endParaRPr>
            </a:p>
          </p:txBody>
        </p:sp>
        <p:sp>
          <p:nvSpPr>
            <p:cNvPr id="98" name="CuadroTexto 97">
              <a:extLst>
                <a:ext uri="{FF2B5EF4-FFF2-40B4-BE49-F238E27FC236}">
                  <a16:creationId xmlns:a16="http://schemas.microsoft.com/office/drawing/2014/main" id="{13EB68F3-6A4E-4D6D-809B-955F386B72DD}"/>
                </a:ext>
              </a:extLst>
            </p:cNvPr>
            <p:cNvSpPr txBox="1"/>
            <p:nvPr/>
          </p:nvSpPr>
          <p:spPr>
            <a:xfrm>
              <a:off x="3503712" y="1872715"/>
              <a:ext cx="1653196" cy="276999"/>
            </a:xfrm>
            <a:prstGeom prst="rect">
              <a:avLst/>
            </a:prstGeom>
            <a:noFill/>
          </p:spPr>
          <p:txBody>
            <a:bodyPr wrap="square">
              <a:spAutoFit/>
            </a:bodyPr>
            <a:lstStyle/>
            <a:p>
              <a:pPr algn="ctr"/>
              <a:r>
                <a:rPr lang="es-CL" sz="1200" dirty="0">
                  <a:solidFill>
                    <a:srgbClr val="01183F"/>
                  </a:solidFill>
                </a:rPr>
                <a:t>Hover automático</a:t>
              </a:r>
            </a:p>
          </p:txBody>
        </p:sp>
        <p:sp>
          <p:nvSpPr>
            <p:cNvPr id="99" name="CuadroTexto 98">
              <a:extLst>
                <a:ext uri="{FF2B5EF4-FFF2-40B4-BE49-F238E27FC236}">
                  <a16:creationId xmlns:a16="http://schemas.microsoft.com/office/drawing/2014/main" id="{25FF458E-7711-2E07-8D3A-35A3C9B70744}"/>
                </a:ext>
              </a:extLst>
            </p:cNvPr>
            <p:cNvSpPr txBox="1"/>
            <p:nvPr/>
          </p:nvSpPr>
          <p:spPr>
            <a:xfrm>
              <a:off x="3503711" y="2248096"/>
              <a:ext cx="1653196" cy="276999"/>
            </a:xfrm>
            <a:prstGeom prst="rect">
              <a:avLst/>
            </a:prstGeom>
            <a:noFill/>
          </p:spPr>
          <p:txBody>
            <a:bodyPr wrap="square">
              <a:spAutoFit/>
            </a:bodyPr>
            <a:lstStyle/>
            <a:p>
              <a:pPr algn="ctr"/>
              <a:r>
                <a:rPr lang="es-CL" sz="1200" dirty="0">
                  <a:solidFill>
                    <a:srgbClr val="01183F"/>
                  </a:solidFill>
                </a:rPr>
                <a:t>Control de 4 ejes</a:t>
              </a:r>
            </a:p>
          </p:txBody>
        </p:sp>
        <p:sp>
          <p:nvSpPr>
            <p:cNvPr id="100" name="CuadroTexto 99">
              <a:extLst>
                <a:ext uri="{FF2B5EF4-FFF2-40B4-BE49-F238E27FC236}">
                  <a16:creationId xmlns:a16="http://schemas.microsoft.com/office/drawing/2014/main" id="{FBB088D9-7E23-577E-6344-00B449425FBE}"/>
                </a:ext>
              </a:extLst>
            </p:cNvPr>
            <p:cNvSpPr txBox="1"/>
            <p:nvPr/>
          </p:nvSpPr>
          <p:spPr>
            <a:xfrm>
              <a:off x="3503711" y="2634578"/>
              <a:ext cx="1653196" cy="276999"/>
            </a:xfrm>
            <a:prstGeom prst="rect">
              <a:avLst/>
            </a:prstGeom>
            <a:noFill/>
          </p:spPr>
          <p:txBody>
            <a:bodyPr wrap="square">
              <a:spAutoFit/>
            </a:bodyPr>
            <a:lstStyle/>
            <a:p>
              <a:pPr algn="ctr"/>
              <a:r>
                <a:rPr lang="es-CL" sz="1200" dirty="0">
                  <a:solidFill>
                    <a:srgbClr val="01183F"/>
                  </a:solidFill>
                </a:rPr>
                <a:t>Integrado a aviónica</a:t>
              </a:r>
            </a:p>
          </p:txBody>
        </p:sp>
        <p:sp>
          <p:nvSpPr>
            <p:cNvPr id="101" name="CuadroTexto 100">
              <a:extLst>
                <a:ext uri="{FF2B5EF4-FFF2-40B4-BE49-F238E27FC236}">
                  <a16:creationId xmlns:a16="http://schemas.microsoft.com/office/drawing/2014/main" id="{E81D111D-3F1D-1B00-D748-DA538D3A9D09}"/>
                </a:ext>
              </a:extLst>
            </p:cNvPr>
            <p:cNvSpPr txBox="1"/>
            <p:nvPr/>
          </p:nvSpPr>
          <p:spPr>
            <a:xfrm>
              <a:off x="3503711" y="3024082"/>
              <a:ext cx="1653196" cy="276999"/>
            </a:xfrm>
            <a:prstGeom prst="rect">
              <a:avLst/>
            </a:prstGeom>
            <a:noFill/>
          </p:spPr>
          <p:txBody>
            <a:bodyPr wrap="square">
              <a:spAutoFit/>
            </a:bodyPr>
            <a:lstStyle/>
            <a:p>
              <a:pPr algn="ctr"/>
              <a:r>
                <a:rPr lang="es-CL" sz="1200" dirty="0">
                  <a:solidFill>
                    <a:srgbClr val="01183F"/>
                  </a:solidFill>
                </a:rPr>
                <a:t>Sin limitaciones</a:t>
              </a:r>
            </a:p>
          </p:txBody>
        </p:sp>
      </p:grpSp>
      <p:grpSp>
        <p:nvGrpSpPr>
          <p:cNvPr id="105" name="Grupo 104">
            <a:extLst>
              <a:ext uri="{FF2B5EF4-FFF2-40B4-BE49-F238E27FC236}">
                <a16:creationId xmlns:a16="http://schemas.microsoft.com/office/drawing/2014/main" id="{6BAF75F1-4EA5-7CAB-9282-36E07AEF06D4}"/>
              </a:ext>
            </a:extLst>
          </p:cNvPr>
          <p:cNvGrpSpPr/>
          <p:nvPr/>
        </p:nvGrpSpPr>
        <p:grpSpPr>
          <a:xfrm>
            <a:off x="4213832" y="1233864"/>
            <a:ext cx="1796216" cy="4996461"/>
            <a:chOff x="335360" y="1233864"/>
            <a:chExt cx="1796216" cy="4996461"/>
          </a:xfrm>
          <a:effectLst>
            <a:outerShdw blurRad="50800" dist="38100" dir="2700000" algn="tl" rotWithShape="0">
              <a:prstClr val="black">
                <a:alpha val="40000"/>
              </a:prstClr>
            </a:outerShdw>
          </a:effectLst>
        </p:grpSpPr>
        <p:sp>
          <p:nvSpPr>
            <p:cNvPr id="119" name="Redondear rectángulo de esquina del mismo lado 118">
              <a:extLst>
                <a:ext uri="{FF2B5EF4-FFF2-40B4-BE49-F238E27FC236}">
                  <a16:creationId xmlns:a16="http://schemas.microsoft.com/office/drawing/2014/main" id="{6B3FAD87-2007-2D93-8818-D6ECFC14BE10}"/>
                </a:ext>
              </a:extLst>
            </p:cNvPr>
            <p:cNvSpPr/>
            <p:nvPr/>
          </p:nvSpPr>
          <p:spPr>
            <a:xfrm>
              <a:off x="335360" y="1233864"/>
              <a:ext cx="1796216" cy="1187306"/>
            </a:xfrm>
            <a:prstGeom prst="round2SameRect">
              <a:avLst/>
            </a:prstGeom>
            <a:blipFill dpi="0" rotWithShape="1">
              <a:blip r:embed="rId9">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0" name="Rectángulo redondeado 119">
              <a:extLst>
                <a:ext uri="{FF2B5EF4-FFF2-40B4-BE49-F238E27FC236}">
                  <a16:creationId xmlns:a16="http://schemas.microsoft.com/office/drawing/2014/main" id="{56BA5343-2B82-367E-DD15-FCCE57B39EDF}"/>
                </a:ext>
              </a:extLst>
            </p:cNvPr>
            <p:cNvSpPr/>
            <p:nvPr/>
          </p:nvSpPr>
          <p:spPr>
            <a:xfrm>
              <a:off x="335360" y="2276872"/>
              <a:ext cx="1796216" cy="3953453"/>
            </a:xfrm>
            <a:prstGeom prst="roundRect">
              <a:avLst>
                <a:gd name="adj" fmla="val 10267"/>
              </a:avLst>
            </a:prstGeom>
            <a:solidFill>
              <a:srgbClr val="F0F4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106" name="Rectángulo redondeado 105">
            <a:extLst>
              <a:ext uri="{FF2B5EF4-FFF2-40B4-BE49-F238E27FC236}">
                <a16:creationId xmlns:a16="http://schemas.microsoft.com/office/drawing/2014/main" id="{412C1DA9-3232-0374-D97A-E77AF9340523}"/>
              </a:ext>
            </a:extLst>
          </p:cNvPr>
          <p:cNvSpPr/>
          <p:nvPr/>
        </p:nvSpPr>
        <p:spPr>
          <a:xfrm>
            <a:off x="4651009" y="5874188"/>
            <a:ext cx="1044000" cy="216024"/>
          </a:xfrm>
          <a:prstGeom prst="round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400" dirty="0"/>
              <a:t>ESENCIAL</a:t>
            </a:r>
          </a:p>
        </p:txBody>
      </p:sp>
      <p:sp>
        <p:nvSpPr>
          <p:cNvPr id="107" name="CuadroTexto 106">
            <a:extLst>
              <a:ext uri="{FF2B5EF4-FFF2-40B4-BE49-F238E27FC236}">
                <a16:creationId xmlns:a16="http://schemas.microsoft.com/office/drawing/2014/main" id="{69078EB1-962B-B96A-C735-D2FB25E87970}"/>
              </a:ext>
            </a:extLst>
          </p:cNvPr>
          <p:cNvSpPr txBox="1"/>
          <p:nvPr/>
        </p:nvSpPr>
        <p:spPr>
          <a:xfrm>
            <a:off x="4356852" y="2361242"/>
            <a:ext cx="1510176" cy="461665"/>
          </a:xfrm>
          <a:prstGeom prst="rect">
            <a:avLst/>
          </a:prstGeom>
          <a:noFill/>
        </p:spPr>
        <p:txBody>
          <a:bodyPr wrap="square" rtlCol="0">
            <a:spAutoFit/>
          </a:bodyPr>
          <a:lstStyle/>
          <a:p>
            <a:pPr algn="ctr"/>
            <a:r>
              <a:rPr lang="es-CL" sz="2400" b="1" dirty="0">
                <a:solidFill>
                  <a:srgbClr val="01183F"/>
                </a:solidFill>
              </a:rPr>
              <a:t>RADAR</a:t>
            </a:r>
          </a:p>
        </p:txBody>
      </p:sp>
      <p:cxnSp>
        <p:nvCxnSpPr>
          <p:cNvPr id="108" name="Conector recto 107">
            <a:extLst>
              <a:ext uri="{FF2B5EF4-FFF2-40B4-BE49-F238E27FC236}">
                <a16:creationId xmlns:a16="http://schemas.microsoft.com/office/drawing/2014/main" id="{CBC6341D-A947-5896-F1E1-F1126D8831AC}"/>
              </a:ext>
            </a:extLst>
          </p:cNvPr>
          <p:cNvCxnSpPr>
            <a:cxnSpLocks/>
          </p:cNvCxnSpPr>
          <p:nvPr/>
        </p:nvCxnSpPr>
        <p:spPr>
          <a:xfrm>
            <a:off x="4931920" y="2822907"/>
            <a:ext cx="360040"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109" name="CuadroTexto 108">
            <a:extLst>
              <a:ext uri="{FF2B5EF4-FFF2-40B4-BE49-F238E27FC236}">
                <a16:creationId xmlns:a16="http://schemas.microsoft.com/office/drawing/2014/main" id="{AD337040-39A8-656A-665E-870905E684E5}"/>
              </a:ext>
            </a:extLst>
          </p:cNvPr>
          <p:cNvSpPr txBox="1"/>
          <p:nvPr/>
        </p:nvSpPr>
        <p:spPr>
          <a:xfrm>
            <a:off x="4213832" y="3061031"/>
            <a:ext cx="1796216" cy="954107"/>
          </a:xfrm>
          <a:prstGeom prst="rect">
            <a:avLst/>
          </a:prstGeom>
          <a:noFill/>
        </p:spPr>
        <p:txBody>
          <a:bodyPr wrap="square" rtlCol="0">
            <a:spAutoFit/>
          </a:bodyPr>
          <a:lstStyle/>
          <a:p>
            <a:pPr algn="ctr"/>
            <a:r>
              <a:rPr lang="es-CL" sz="1400" dirty="0">
                <a:solidFill>
                  <a:srgbClr val="01183F"/>
                </a:solidFill>
              </a:rPr>
              <a:t>Capacidad de detección activa para designación de armas propias o de la fuerza.</a:t>
            </a:r>
          </a:p>
        </p:txBody>
      </p:sp>
      <p:grpSp>
        <p:nvGrpSpPr>
          <p:cNvPr id="110" name="Grupo 109">
            <a:extLst>
              <a:ext uri="{FF2B5EF4-FFF2-40B4-BE49-F238E27FC236}">
                <a16:creationId xmlns:a16="http://schemas.microsoft.com/office/drawing/2014/main" id="{CF8EFABF-2C57-4E1E-F922-A51097440B4E}"/>
              </a:ext>
            </a:extLst>
          </p:cNvPr>
          <p:cNvGrpSpPr/>
          <p:nvPr/>
        </p:nvGrpSpPr>
        <p:grpSpPr>
          <a:xfrm>
            <a:off x="4285341" y="4216714"/>
            <a:ext cx="1653197" cy="1515755"/>
            <a:chOff x="3503711" y="1827517"/>
            <a:chExt cx="1653197" cy="1515755"/>
          </a:xfrm>
        </p:grpSpPr>
        <p:sp>
          <p:nvSpPr>
            <p:cNvPr id="111" name="Redondear rectángulo de esquina del mismo lado 110">
              <a:extLst>
                <a:ext uri="{FF2B5EF4-FFF2-40B4-BE49-F238E27FC236}">
                  <a16:creationId xmlns:a16="http://schemas.microsoft.com/office/drawing/2014/main" id="{39369B6A-371D-39BB-03E0-E212C397DD67}"/>
                </a:ext>
              </a:extLst>
            </p:cNvPr>
            <p:cNvSpPr/>
            <p:nvPr/>
          </p:nvSpPr>
          <p:spPr>
            <a:xfrm>
              <a:off x="3503712" y="1827517"/>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200" dirty="0">
                <a:solidFill>
                  <a:srgbClr val="01183F"/>
                </a:solidFill>
              </a:endParaRPr>
            </a:p>
          </p:txBody>
        </p:sp>
        <p:sp>
          <p:nvSpPr>
            <p:cNvPr id="112" name="Rectángulo 111">
              <a:extLst>
                <a:ext uri="{FF2B5EF4-FFF2-40B4-BE49-F238E27FC236}">
                  <a16:creationId xmlns:a16="http://schemas.microsoft.com/office/drawing/2014/main" id="{234DFDFD-7397-2954-2EC4-EBA238353A6E}"/>
                </a:ext>
              </a:extLst>
            </p:cNvPr>
            <p:cNvSpPr/>
            <p:nvPr/>
          </p:nvSpPr>
          <p:spPr>
            <a:xfrm>
              <a:off x="3503712" y="2211948"/>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3" name="Rectángulo 112">
              <a:extLst>
                <a:ext uri="{FF2B5EF4-FFF2-40B4-BE49-F238E27FC236}">
                  <a16:creationId xmlns:a16="http://schemas.microsoft.com/office/drawing/2014/main" id="{E91F5B6A-94D0-31DD-B0BE-12D3A88DC8C4}"/>
                </a:ext>
              </a:extLst>
            </p:cNvPr>
            <p:cNvSpPr/>
            <p:nvPr/>
          </p:nvSpPr>
          <p:spPr>
            <a:xfrm>
              <a:off x="3503712" y="2592387"/>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4" name="Redondear rectángulo de esquina del mismo lado 113">
              <a:extLst>
                <a:ext uri="{FF2B5EF4-FFF2-40B4-BE49-F238E27FC236}">
                  <a16:creationId xmlns:a16="http://schemas.microsoft.com/office/drawing/2014/main" id="{F8610719-A49B-316D-7E40-C3BB87474C42}"/>
                </a:ext>
              </a:extLst>
            </p:cNvPr>
            <p:cNvSpPr/>
            <p:nvPr/>
          </p:nvSpPr>
          <p:spPr>
            <a:xfrm flipV="1">
              <a:off x="3503711" y="2981889"/>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vert="horz" rtlCol="0" anchor="ctr"/>
            <a:lstStyle/>
            <a:p>
              <a:pPr algn="ctr"/>
              <a:endParaRPr lang="es-CL" sz="1200" dirty="0">
                <a:solidFill>
                  <a:srgbClr val="01183F"/>
                </a:solidFill>
              </a:endParaRPr>
            </a:p>
          </p:txBody>
        </p:sp>
        <p:sp>
          <p:nvSpPr>
            <p:cNvPr id="115" name="CuadroTexto 114">
              <a:extLst>
                <a:ext uri="{FF2B5EF4-FFF2-40B4-BE49-F238E27FC236}">
                  <a16:creationId xmlns:a16="http://schemas.microsoft.com/office/drawing/2014/main" id="{8C1FB94B-0256-A9FC-DEBD-46DE05B793AC}"/>
                </a:ext>
              </a:extLst>
            </p:cNvPr>
            <p:cNvSpPr txBox="1"/>
            <p:nvPr/>
          </p:nvSpPr>
          <p:spPr>
            <a:xfrm>
              <a:off x="3503712" y="1872715"/>
              <a:ext cx="1653196" cy="276999"/>
            </a:xfrm>
            <a:prstGeom prst="rect">
              <a:avLst/>
            </a:prstGeom>
            <a:noFill/>
          </p:spPr>
          <p:txBody>
            <a:bodyPr wrap="square">
              <a:spAutoFit/>
            </a:bodyPr>
            <a:lstStyle/>
            <a:p>
              <a:pPr algn="ctr"/>
              <a:r>
                <a:rPr lang="es-CL" sz="1200" dirty="0">
                  <a:solidFill>
                    <a:srgbClr val="01183F"/>
                  </a:solidFill>
                </a:rPr>
                <a:t>Detección activa </a:t>
              </a:r>
            </a:p>
          </p:txBody>
        </p:sp>
        <p:sp>
          <p:nvSpPr>
            <p:cNvPr id="116" name="CuadroTexto 115">
              <a:extLst>
                <a:ext uri="{FF2B5EF4-FFF2-40B4-BE49-F238E27FC236}">
                  <a16:creationId xmlns:a16="http://schemas.microsoft.com/office/drawing/2014/main" id="{2C408AED-3495-C52B-C346-5EFED841EAA2}"/>
                </a:ext>
              </a:extLst>
            </p:cNvPr>
            <p:cNvSpPr txBox="1"/>
            <p:nvPr/>
          </p:nvSpPr>
          <p:spPr>
            <a:xfrm>
              <a:off x="3503711" y="2248096"/>
              <a:ext cx="1653196" cy="276999"/>
            </a:xfrm>
            <a:prstGeom prst="rect">
              <a:avLst/>
            </a:prstGeom>
            <a:noFill/>
          </p:spPr>
          <p:txBody>
            <a:bodyPr wrap="square">
              <a:spAutoFit/>
            </a:bodyPr>
            <a:lstStyle/>
            <a:p>
              <a:pPr algn="ctr"/>
              <a:r>
                <a:rPr lang="es-CL" sz="1200" dirty="0">
                  <a:solidFill>
                    <a:srgbClr val="01183F"/>
                  </a:solidFill>
                </a:rPr>
                <a:t>Ayuda a la clasificación</a:t>
              </a:r>
            </a:p>
          </p:txBody>
        </p:sp>
        <p:sp>
          <p:nvSpPr>
            <p:cNvPr id="117" name="CuadroTexto 116">
              <a:extLst>
                <a:ext uri="{FF2B5EF4-FFF2-40B4-BE49-F238E27FC236}">
                  <a16:creationId xmlns:a16="http://schemas.microsoft.com/office/drawing/2014/main" id="{388343D7-3A43-64AE-F740-D4FC79AFD6BB}"/>
                </a:ext>
              </a:extLst>
            </p:cNvPr>
            <p:cNvSpPr txBox="1"/>
            <p:nvPr/>
          </p:nvSpPr>
          <p:spPr>
            <a:xfrm>
              <a:off x="3503711" y="2634578"/>
              <a:ext cx="1653196" cy="276999"/>
            </a:xfrm>
            <a:prstGeom prst="rect">
              <a:avLst/>
            </a:prstGeom>
            <a:noFill/>
          </p:spPr>
          <p:txBody>
            <a:bodyPr wrap="square">
              <a:spAutoFit/>
            </a:bodyPr>
            <a:lstStyle/>
            <a:p>
              <a:pPr algn="ctr"/>
              <a:r>
                <a:rPr lang="es-CL" sz="1200" dirty="0">
                  <a:solidFill>
                    <a:srgbClr val="01183F"/>
                  </a:solidFill>
                </a:rPr>
                <a:t>Traqueo</a:t>
              </a:r>
            </a:p>
          </p:txBody>
        </p:sp>
        <p:sp>
          <p:nvSpPr>
            <p:cNvPr id="118" name="CuadroTexto 117">
              <a:extLst>
                <a:ext uri="{FF2B5EF4-FFF2-40B4-BE49-F238E27FC236}">
                  <a16:creationId xmlns:a16="http://schemas.microsoft.com/office/drawing/2014/main" id="{0FC5A0F9-8C14-9C01-FA0D-B68B44A6F0BB}"/>
                </a:ext>
              </a:extLst>
            </p:cNvPr>
            <p:cNvSpPr txBox="1"/>
            <p:nvPr/>
          </p:nvSpPr>
          <p:spPr>
            <a:xfrm>
              <a:off x="3503711" y="3024082"/>
              <a:ext cx="1653196" cy="276999"/>
            </a:xfrm>
            <a:prstGeom prst="rect">
              <a:avLst/>
            </a:prstGeom>
            <a:noFill/>
          </p:spPr>
          <p:txBody>
            <a:bodyPr wrap="square">
              <a:spAutoFit/>
            </a:bodyPr>
            <a:lstStyle/>
            <a:p>
              <a:pPr algn="ctr"/>
              <a:r>
                <a:rPr lang="es-CL" sz="1200" dirty="0">
                  <a:solidFill>
                    <a:srgbClr val="01183F"/>
                  </a:solidFill>
                </a:rPr>
                <a:t>Designación</a:t>
              </a:r>
            </a:p>
          </p:txBody>
        </p:sp>
      </p:grpSp>
      <p:grpSp>
        <p:nvGrpSpPr>
          <p:cNvPr id="122" name="Grupo 121">
            <a:extLst>
              <a:ext uri="{FF2B5EF4-FFF2-40B4-BE49-F238E27FC236}">
                <a16:creationId xmlns:a16="http://schemas.microsoft.com/office/drawing/2014/main" id="{30A24BC0-DBED-59C3-6821-DB0208933815}"/>
              </a:ext>
            </a:extLst>
          </p:cNvPr>
          <p:cNvGrpSpPr/>
          <p:nvPr/>
        </p:nvGrpSpPr>
        <p:grpSpPr>
          <a:xfrm>
            <a:off x="6151151" y="1232996"/>
            <a:ext cx="1796216" cy="4996461"/>
            <a:chOff x="335360" y="1233864"/>
            <a:chExt cx="1796216" cy="4996461"/>
          </a:xfrm>
          <a:effectLst>
            <a:outerShdw blurRad="50800" dist="38100" dir="2700000" algn="tl" rotWithShape="0">
              <a:prstClr val="black">
                <a:alpha val="40000"/>
              </a:prstClr>
            </a:outerShdw>
          </a:effectLst>
        </p:grpSpPr>
        <p:sp>
          <p:nvSpPr>
            <p:cNvPr id="136" name="Redondear rectángulo de esquina del mismo lado 135">
              <a:extLst>
                <a:ext uri="{FF2B5EF4-FFF2-40B4-BE49-F238E27FC236}">
                  <a16:creationId xmlns:a16="http://schemas.microsoft.com/office/drawing/2014/main" id="{47B1C977-73F9-7DF2-B589-27665E14F672}"/>
                </a:ext>
              </a:extLst>
            </p:cNvPr>
            <p:cNvSpPr/>
            <p:nvPr/>
          </p:nvSpPr>
          <p:spPr>
            <a:xfrm>
              <a:off x="335360" y="1233864"/>
              <a:ext cx="1796216" cy="1187306"/>
            </a:xfrm>
            <a:prstGeom prst="round2SameRect">
              <a:avLst/>
            </a:prstGeom>
            <a:blipFill dpi="0" rotWithShape="1">
              <a:blip r:embed="rId10">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7" name="Rectángulo redondeado 136">
              <a:extLst>
                <a:ext uri="{FF2B5EF4-FFF2-40B4-BE49-F238E27FC236}">
                  <a16:creationId xmlns:a16="http://schemas.microsoft.com/office/drawing/2014/main" id="{AD71BEBA-BB03-A17F-5F68-38FAC2C32588}"/>
                </a:ext>
              </a:extLst>
            </p:cNvPr>
            <p:cNvSpPr/>
            <p:nvPr/>
          </p:nvSpPr>
          <p:spPr>
            <a:xfrm>
              <a:off x="335360" y="2276872"/>
              <a:ext cx="1796216" cy="3953453"/>
            </a:xfrm>
            <a:prstGeom prst="roundRect">
              <a:avLst>
                <a:gd name="adj" fmla="val 10267"/>
              </a:avLst>
            </a:prstGeom>
            <a:solidFill>
              <a:srgbClr val="F0F4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123" name="Rectángulo redondeado 122">
            <a:extLst>
              <a:ext uri="{FF2B5EF4-FFF2-40B4-BE49-F238E27FC236}">
                <a16:creationId xmlns:a16="http://schemas.microsoft.com/office/drawing/2014/main" id="{9AD66D68-09BB-225E-AA7F-DB9892FCBB1F}"/>
              </a:ext>
            </a:extLst>
          </p:cNvPr>
          <p:cNvSpPr/>
          <p:nvPr/>
        </p:nvSpPr>
        <p:spPr>
          <a:xfrm>
            <a:off x="6496993" y="5873320"/>
            <a:ext cx="1044000" cy="216024"/>
          </a:xfrm>
          <a:prstGeom prst="round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400" dirty="0"/>
              <a:t>NECESARIO</a:t>
            </a:r>
          </a:p>
        </p:txBody>
      </p:sp>
      <p:sp>
        <p:nvSpPr>
          <p:cNvPr id="124" name="CuadroTexto 123">
            <a:extLst>
              <a:ext uri="{FF2B5EF4-FFF2-40B4-BE49-F238E27FC236}">
                <a16:creationId xmlns:a16="http://schemas.microsoft.com/office/drawing/2014/main" id="{1BDF6D3C-441C-CE4D-C011-7C6A10015D00}"/>
              </a:ext>
            </a:extLst>
          </p:cNvPr>
          <p:cNvSpPr txBox="1"/>
          <p:nvPr/>
        </p:nvSpPr>
        <p:spPr>
          <a:xfrm>
            <a:off x="6294171" y="2360374"/>
            <a:ext cx="1510176" cy="461665"/>
          </a:xfrm>
          <a:prstGeom prst="rect">
            <a:avLst/>
          </a:prstGeom>
          <a:noFill/>
        </p:spPr>
        <p:txBody>
          <a:bodyPr wrap="square" rtlCol="0">
            <a:spAutoFit/>
          </a:bodyPr>
          <a:lstStyle/>
          <a:p>
            <a:pPr algn="ctr"/>
            <a:r>
              <a:rPr lang="es-CL" sz="2400" b="1" dirty="0">
                <a:solidFill>
                  <a:srgbClr val="01183F"/>
                </a:solidFill>
              </a:rPr>
              <a:t>MAE</a:t>
            </a:r>
          </a:p>
        </p:txBody>
      </p:sp>
      <p:cxnSp>
        <p:nvCxnSpPr>
          <p:cNvPr id="125" name="Conector recto 124">
            <a:extLst>
              <a:ext uri="{FF2B5EF4-FFF2-40B4-BE49-F238E27FC236}">
                <a16:creationId xmlns:a16="http://schemas.microsoft.com/office/drawing/2014/main" id="{32A22390-E820-BB41-D85B-133ABDFF39F8}"/>
              </a:ext>
            </a:extLst>
          </p:cNvPr>
          <p:cNvCxnSpPr>
            <a:cxnSpLocks/>
          </p:cNvCxnSpPr>
          <p:nvPr/>
        </p:nvCxnSpPr>
        <p:spPr>
          <a:xfrm>
            <a:off x="6869239" y="2822039"/>
            <a:ext cx="360040"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126" name="CuadroTexto 125">
            <a:extLst>
              <a:ext uri="{FF2B5EF4-FFF2-40B4-BE49-F238E27FC236}">
                <a16:creationId xmlns:a16="http://schemas.microsoft.com/office/drawing/2014/main" id="{EF7C05A7-34B6-3201-F625-DDDC8E4D47AC}"/>
              </a:ext>
            </a:extLst>
          </p:cNvPr>
          <p:cNvSpPr txBox="1"/>
          <p:nvPr/>
        </p:nvSpPr>
        <p:spPr>
          <a:xfrm>
            <a:off x="6151151" y="3168752"/>
            <a:ext cx="1796216" cy="738664"/>
          </a:xfrm>
          <a:prstGeom prst="rect">
            <a:avLst/>
          </a:prstGeom>
          <a:noFill/>
        </p:spPr>
        <p:txBody>
          <a:bodyPr wrap="square" rtlCol="0">
            <a:spAutoFit/>
          </a:bodyPr>
          <a:lstStyle/>
          <a:p>
            <a:pPr algn="ctr"/>
            <a:r>
              <a:rPr lang="es-CL" sz="1400" dirty="0">
                <a:solidFill>
                  <a:srgbClr val="01183F"/>
                </a:solidFill>
              </a:rPr>
              <a:t>Capacidad de detección pasiva de emisores complejos.</a:t>
            </a:r>
          </a:p>
        </p:txBody>
      </p:sp>
      <p:grpSp>
        <p:nvGrpSpPr>
          <p:cNvPr id="127" name="Grupo 126">
            <a:extLst>
              <a:ext uri="{FF2B5EF4-FFF2-40B4-BE49-F238E27FC236}">
                <a16:creationId xmlns:a16="http://schemas.microsoft.com/office/drawing/2014/main" id="{E59BC2D0-AFAD-7537-CD00-583DB04B12F9}"/>
              </a:ext>
            </a:extLst>
          </p:cNvPr>
          <p:cNvGrpSpPr/>
          <p:nvPr/>
        </p:nvGrpSpPr>
        <p:grpSpPr>
          <a:xfrm>
            <a:off x="6222660" y="4215846"/>
            <a:ext cx="1653197" cy="1515755"/>
            <a:chOff x="3503711" y="1827517"/>
            <a:chExt cx="1653197" cy="1515755"/>
          </a:xfrm>
        </p:grpSpPr>
        <p:sp>
          <p:nvSpPr>
            <p:cNvPr id="128" name="Redondear rectángulo de esquina del mismo lado 127">
              <a:extLst>
                <a:ext uri="{FF2B5EF4-FFF2-40B4-BE49-F238E27FC236}">
                  <a16:creationId xmlns:a16="http://schemas.microsoft.com/office/drawing/2014/main" id="{FA648772-2046-935F-8F08-EAA889EF94E6}"/>
                </a:ext>
              </a:extLst>
            </p:cNvPr>
            <p:cNvSpPr/>
            <p:nvPr/>
          </p:nvSpPr>
          <p:spPr>
            <a:xfrm>
              <a:off x="3503712" y="1827517"/>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200" dirty="0">
                <a:solidFill>
                  <a:srgbClr val="01183F"/>
                </a:solidFill>
              </a:endParaRPr>
            </a:p>
          </p:txBody>
        </p:sp>
        <p:sp>
          <p:nvSpPr>
            <p:cNvPr id="129" name="Rectángulo 128">
              <a:extLst>
                <a:ext uri="{FF2B5EF4-FFF2-40B4-BE49-F238E27FC236}">
                  <a16:creationId xmlns:a16="http://schemas.microsoft.com/office/drawing/2014/main" id="{40D19BB9-7F37-C264-FC45-D4B3EFF241B4}"/>
                </a:ext>
              </a:extLst>
            </p:cNvPr>
            <p:cNvSpPr/>
            <p:nvPr/>
          </p:nvSpPr>
          <p:spPr>
            <a:xfrm>
              <a:off x="3503712" y="2211948"/>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0" name="Rectángulo 129">
              <a:extLst>
                <a:ext uri="{FF2B5EF4-FFF2-40B4-BE49-F238E27FC236}">
                  <a16:creationId xmlns:a16="http://schemas.microsoft.com/office/drawing/2014/main" id="{33182520-59EE-B432-1F57-A927948AC05D}"/>
                </a:ext>
              </a:extLst>
            </p:cNvPr>
            <p:cNvSpPr/>
            <p:nvPr/>
          </p:nvSpPr>
          <p:spPr>
            <a:xfrm>
              <a:off x="3503712" y="2592387"/>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1" name="Redondear rectángulo de esquina del mismo lado 130">
              <a:extLst>
                <a:ext uri="{FF2B5EF4-FFF2-40B4-BE49-F238E27FC236}">
                  <a16:creationId xmlns:a16="http://schemas.microsoft.com/office/drawing/2014/main" id="{2CF40E2F-3F16-ADF4-26FF-37B4F5698361}"/>
                </a:ext>
              </a:extLst>
            </p:cNvPr>
            <p:cNvSpPr/>
            <p:nvPr/>
          </p:nvSpPr>
          <p:spPr>
            <a:xfrm flipV="1">
              <a:off x="3503711" y="2981889"/>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vert="horz" rtlCol="0" anchor="ctr"/>
            <a:lstStyle/>
            <a:p>
              <a:pPr algn="ctr"/>
              <a:endParaRPr lang="es-CL" sz="1200" dirty="0">
                <a:solidFill>
                  <a:srgbClr val="01183F"/>
                </a:solidFill>
              </a:endParaRPr>
            </a:p>
          </p:txBody>
        </p:sp>
        <p:sp>
          <p:nvSpPr>
            <p:cNvPr id="132" name="CuadroTexto 131">
              <a:extLst>
                <a:ext uri="{FF2B5EF4-FFF2-40B4-BE49-F238E27FC236}">
                  <a16:creationId xmlns:a16="http://schemas.microsoft.com/office/drawing/2014/main" id="{62C59A9B-02FE-3512-DCCB-291C0F6E5D55}"/>
                </a:ext>
              </a:extLst>
            </p:cNvPr>
            <p:cNvSpPr txBox="1"/>
            <p:nvPr/>
          </p:nvSpPr>
          <p:spPr>
            <a:xfrm>
              <a:off x="3503712" y="1872715"/>
              <a:ext cx="1653196" cy="276999"/>
            </a:xfrm>
            <a:prstGeom prst="rect">
              <a:avLst/>
            </a:prstGeom>
            <a:noFill/>
          </p:spPr>
          <p:txBody>
            <a:bodyPr wrap="square">
              <a:spAutoFit/>
            </a:bodyPr>
            <a:lstStyle/>
            <a:p>
              <a:pPr algn="ctr"/>
              <a:r>
                <a:rPr lang="es-CL" sz="1200" dirty="0">
                  <a:solidFill>
                    <a:srgbClr val="01183F"/>
                  </a:solidFill>
                </a:rPr>
                <a:t>Detección pasiva</a:t>
              </a:r>
            </a:p>
          </p:txBody>
        </p:sp>
        <p:sp>
          <p:nvSpPr>
            <p:cNvPr id="133" name="CuadroTexto 132">
              <a:extLst>
                <a:ext uri="{FF2B5EF4-FFF2-40B4-BE49-F238E27FC236}">
                  <a16:creationId xmlns:a16="http://schemas.microsoft.com/office/drawing/2014/main" id="{D4233DF9-98C5-B2BA-272D-846CB8EB0D37}"/>
                </a:ext>
              </a:extLst>
            </p:cNvPr>
            <p:cNvSpPr txBox="1"/>
            <p:nvPr/>
          </p:nvSpPr>
          <p:spPr>
            <a:xfrm>
              <a:off x="3503711" y="2248096"/>
              <a:ext cx="1653196" cy="276999"/>
            </a:xfrm>
            <a:prstGeom prst="rect">
              <a:avLst/>
            </a:prstGeom>
            <a:noFill/>
          </p:spPr>
          <p:txBody>
            <a:bodyPr wrap="square">
              <a:spAutoFit/>
            </a:bodyPr>
            <a:lstStyle/>
            <a:p>
              <a:pPr algn="ctr"/>
              <a:r>
                <a:rPr lang="es-CL" sz="1200" dirty="0">
                  <a:solidFill>
                    <a:srgbClr val="01183F"/>
                  </a:solidFill>
                </a:rPr>
                <a:t>Ayuda a la clasificación</a:t>
              </a:r>
            </a:p>
          </p:txBody>
        </p:sp>
        <p:sp>
          <p:nvSpPr>
            <p:cNvPr id="134" name="CuadroTexto 133">
              <a:extLst>
                <a:ext uri="{FF2B5EF4-FFF2-40B4-BE49-F238E27FC236}">
                  <a16:creationId xmlns:a16="http://schemas.microsoft.com/office/drawing/2014/main" id="{5EE2C785-CD41-B305-F24F-E040D5ECA692}"/>
                </a:ext>
              </a:extLst>
            </p:cNvPr>
            <p:cNvSpPr txBox="1"/>
            <p:nvPr/>
          </p:nvSpPr>
          <p:spPr>
            <a:xfrm>
              <a:off x="3503711" y="2634578"/>
              <a:ext cx="1653196" cy="276999"/>
            </a:xfrm>
            <a:prstGeom prst="rect">
              <a:avLst/>
            </a:prstGeom>
            <a:noFill/>
          </p:spPr>
          <p:txBody>
            <a:bodyPr wrap="square">
              <a:spAutoFit/>
            </a:bodyPr>
            <a:lstStyle/>
            <a:p>
              <a:pPr algn="ctr"/>
              <a:r>
                <a:rPr lang="es-CL" sz="1200" dirty="0">
                  <a:solidFill>
                    <a:srgbClr val="01183F"/>
                  </a:solidFill>
                </a:rPr>
                <a:t>Detección E. complejos</a:t>
              </a:r>
            </a:p>
          </p:txBody>
        </p:sp>
        <p:sp>
          <p:nvSpPr>
            <p:cNvPr id="135" name="CuadroTexto 134">
              <a:extLst>
                <a:ext uri="{FF2B5EF4-FFF2-40B4-BE49-F238E27FC236}">
                  <a16:creationId xmlns:a16="http://schemas.microsoft.com/office/drawing/2014/main" id="{ECD8A093-D098-62F0-96C6-9FD9C89C350F}"/>
                </a:ext>
              </a:extLst>
            </p:cNvPr>
            <p:cNvSpPr txBox="1"/>
            <p:nvPr/>
          </p:nvSpPr>
          <p:spPr>
            <a:xfrm>
              <a:off x="3503711" y="3024082"/>
              <a:ext cx="1653196" cy="276999"/>
            </a:xfrm>
            <a:prstGeom prst="rect">
              <a:avLst/>
            </a:prstGeom>
            <a:noFill/>
          </p:spPr>
          <p:txBody>
            <a:bodyPr wrap="square">
              <a:spAutoFit/>
            </a:bodyPr>
            <a:lstStyle/>
            <a:p>
              <a:pPr algn="ctr"/>
              <a:r>
                <a:rPr lang="es-CL" sz="1200" dirty="0">
                  <a:solidFill>
                    <a:srgbClr val="01183F"/>
                  </a:solidFill>
                </a:rPr>
                <a:t>Sin operador dedicado</a:t>
              </a:r>
            </a:p>
          </p:txBody>
        </p:sp>
      </p:grpSp>
      <p:grpSp>
        <p:nvGrpSpPr>
          <p:cNvPr id="139" name="Grupo 138">
            <a:extLst>
              <a:ext uri="{FF2B5EF4-FFF2-40B4-BE49-F238E27FC236}">
                <a16:creationId xmlns:a16="http://schemas.microsoft.com/office/drawing/2014/main" id="{636A8547-66BB-80D1-861B-8BFBF57941EE}"/>
              </a:ext>
            </a:extLst>
          </p:cNvPr>
          <p:cNvGrpSpPr/>
          <p:nvPr/>
        </p:nvGrpSpPr>
        <p:grpSpPr>
          <a:xfrm>
            <a:off x="8087263" y="1232996"/>
            <a:ext cx="1796216" cy="4996461"/>
            <a:chOff x="335360" y="1233864"/>
            <a:chExt cx="1796216" cy="4996461"/>
          </a:xfrm>
          <a:effectLst>
            <a:outerShdw blurRad="50800" dist="38100" dir="2700000" algn="tl" rotWithShape="0">
              <a:prstClr val="black">
                <a:alpha val="40000"/>
              </a:prstClr>
            </a:outerShdw>
          </a:effectLst>
        </p:grpSpPr>
        <p:sp>
          <p:nvSpPr>
            <p:cNvPr id="153" name="Redondear rectángulo de esquina del mismo lado 152">
              <a:extLst>
                <a:ext uri="{FF2B5EF4-FFF2-40B4-BE49-F238E27FC236}">
                  <a16:creationId xmlns:a16="http://schemas.microsoft.com/office/drawing/2014/main" id="{3FE9184F-3463-A93D-4B85-5C3336EC0120}"/>
                </a:ext>
              </a:extLst>
            </p:cNvPr>
            <p:cNvSpPr/>
            <p:nvPr/>
          </p:nvSpPr>
          <p:spPr>
            <a:xfrm>
              <a:off x="335360" y="1233864"/>
              <a:ext cx="1796216" cy="1187306"/>
            </a:xfrm>
            <a:prstGeom prst="round2SameRect">
              <a:avLst/>
            </a:prstGeom>
            <a:blipFill dpi="0" rotWithShape="1">
              <a:blip r:embed="rId11">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4" name="Rectángulo redondeado 153">
              <a:extLst>
                <a:ext uri="{FF2B5EF4-FFF2-40B4-BE49-F238E27FC236}">
                  <a16:creationId xmlns:a16="http://schemas.microsoft.com/office/drawing/2014/main" id="{DE516F7A-6290-8CC9-6354-CB8794D098A7}"/>
                </a:ext>
              </a:extLst>
            </p:cNvPr>
            <p:cNvSpPr/>
            <p:nvPr/>
          </p:nvSpPr>
          <p:spPr>
            <a:xfrm>
              <a:off x="335360" y="2276872"/>
              <a:ext cx="1796216" cy="3953453"/>
            </a:xfrm>
            <a:prstGeom prst="roundRect">
              <a:avLst>
                <a:gd name="adj" fmla="val 10267"/>
              </a:avLst>
            </a:prstGeom>
            <a:solidFill>
              <a:srgbClr val="F0F4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140" name="Rectángulo redondeado 139">
            <a:extLst>
              <a:ext uri="{FF2B5EF4-FFF2-40B4-BE49-F238E27FC236}">
                <a16:creationId xmlns:a16="http://schemas.microsoft.com/office/drawing/2014/main" id="{0BDB9928-370A-D892-2BCA-C9246DDD78E2}"/>
              </a:ext>
            </a:extLst>
          </p:cNvPr>
          <p:cNvSpPr/>
          <p:nvPr/>
        </p:nvSpPr>
        <p:spPr>
          <a:xfrm>
            <a:off x="8524440" y="5873320"/>
            <a:ext cx="1044000" cy="216024"/>
          </a:xfrm>
          <a:prstGeom prst="round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400" dirty="0"/>
              <a:t>ESENCIAL</a:t>
            </a:r>
          </a:p>
        </p:txBody>
      </p:sp>
      <p:sp>
        <p:nvSpPr>
          <p:cNvPr id="141" name="CuadroTexto 140">
            <a:extLst>
              <a:ext uri="{FF2B5EF4-FFF2-40B4-BE49-F238E27FC236}">
                <a16:creationId xmlns:a16="http://schemas.microsoft.com/office/drawing/2014/main" id="{7F7F8895-A18A-631C-A98C-D96805420FB9}"/>
              </a:ext>
            </a:extLst>
          </p:cNvPr>
          <p:cNvSpPr txBox="1"/>
          <p:nvPr/>
        </p:nvSpPr>
        <p:spPr>
          <a:xfrm>
            <a:off x="8230283" y="2360374"/>
            <a:ext cx="1510176" cy="461665"/>
          </a:xfrm>
          <a:prstGeom prst="rect">
            <a:avLst/>
          </a:prstGeom>
          <a:noFill/>
        </p:spPr>
        <p:txBody>
          <a:bodyPr wrap="square" rtlCol="0">
            <a:spAutoFit/>
          </a:bodyPr>
          <a:lstStyle/>
          <a:p>
            <a:pPr algn="ctr"/>
            <a:r>
              <a:rPr lang="es-CL" sz="2400" b="1" dirty="0">
                <a:solidFill>
                  <a:srgbClr val="01183F"/>
                </a:solidFill>
              </a:rPr>
              <a:t>SCM</a:t>
            </a:r>
          </a:p>
        </p:txBody>
      </p:sp>
      <p:cxnSp>
        <p:nvCxnSpPr>
          <p:cNvPr id="142" name="Conector recto 141">
            <a:extLst>
              <a:ext uri="{FF2B5EF4-FFF2-40B4-BE49-F238E27FC236}">
                <a16:creationId xmlns:a16="http://schemas.microsoft.com/office/drawing/2014/main" id="{7B82FFF7-8320-A439-B10E-9728A4BA5572}"/>
              </a:ext>
            </a:extLst>
          </p:cNvPr>
          <p:cNvCxnSpPr>
            <a:cxnSpLocks/>
          </p:cNvCxnSpPr>
          <p:nvPr/>
        </p:nvCxnSpPr>
        <p:spPr>
          <a:xfrm>
            <a:off x="8805351" y="2822039"/>
            <a:ext cx="360040"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143" name="CuadroTexto 142">
            <a:extLst>
              <a:ext uri="{FF2B5EF4-FFF2-40B4-BE49-F238E27FC236}">
                <a16:creationId xmlns:a16="http://schemas.microsoft.com/office/drawing/2014/main" id="{2662EE9E-16AD-6DD7-6649-1534F16EEE5F}"/>
              </a:ext>
            </a:extLst>
          </p:cNvPr>
          <p:cNvSpPr txBox="1"/>
          <p:nvPr/>
        </p:nvSpPr>
        <p:spPr>
          <a:xfrm>
            <a:off x="8087263" y="2953309"/>
            <a:ext cx="1796216" cy="1169551"/>
          </a:xfrm>
          <a:prstGeom prst="rect">
            <a:avLst/>
          </a:prstGeom>
          <a:noFill/>
        </p:spPr>
        <p:txBody>
          <a:bodyPr wrap="square" rtlCol="0">
            <a:spAutoFit/>
          </a:bodyPr>
          <a:lstStyle/>
          <a:p>
            <a:pPr algn="ctr"/>
            <a:r>
              <a:rPr lang="es-CL" sz="1400" dirty="0">
                <a:solidFill>
                  <a:srgbClr val="01183F"/>
                </a:solidFill>
              </a:rPr>
              <a:t>Sistema de Control de Misión que integre sensores y aviónica para asistir la toma de decisiones.</a:t>
            </a:r>
          </a:p>
        </p:txBody>
      </p:sp>
      <p:grpSp>
        <p:nvGrpSpPr>
          <p:cNvPr id="144" name="Grupo 143">
            <a:extLst>
              <a:ext uri="{FF2B5EF4-FFF2-40B4-BE49-F238E27FC236}">
                <a16:creationId xmlns:a16="http://schemas.microsoft.com/office/drawing/2014/main" id="{2963EE36-3ED2-26C0-F958-713B440AED20}"/>
              </a:ext>
            </a:extLst>
          </p:cNvPr>
          <p:cNvGrpSpPr/>
          <p:nvPr/>
        </p:nvGrpSpPr>
        <p:grpSpPr>
          <a:xfrm>
            <a:off x="8158772" y="4215846"/>
            <a:ext cx="1653197" cy="1515755"/>
            <a:chOff x="3503711" y="1827517"/>
            <a:chExt cx="1653197" cy="1515755"/>
          </a:xfrm>
        </p:grpSpPr>
        <p:sp>
          <p:nvSpPr>
            <p:cNvPr id="145" name="Redondear rectángulo de esquina del mismo lado 144">
              <a:extLst>
                <a:ext uri="{FF2B5EF4-FFF2-40B4-BE49-F238E27FC236}">
                  <a16:creationId xmlns:a16="http://schemas.microsoft.com/office/drawing/2014/main" id="{31644AAB-3895-3EB3-FA13-78496EE0317F}"/>
                </a:ext>
              </a:extLst>
            </p:cNvPr>
            <p:cNvSpPr/>
            <p:nvPr/>
          </p:nvSpPr>
          <p:spPr>
            <a:xfrm>
              <a:off x="3503712" y="1827517"/>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200" dirty="0">
                <a:solidFill>
                  <a:srgbClr val="01183F"/>
                </a:solidFill>
              </a:endParaRPr>
            </a:p>
          </p:txBody>
        </p:sp>
        <p:sp>
          <p:nvSpPr>
            <p:cNvPr id="146" name="Rectángulo 145">
              <a:extLst>
                <a:ext uri="{FF2B5EF4-FFF2-40B4-BE49-F238E27FC236}">
                  <a16:creationId xmlns:a16="http://schemas.microsoft.com/office/drawing/2014/main" id="{04A3715C-C1AE-B45F-BE72-56181CEC6C6C}"/>
                </a:ext>
              </a:extLst>
            </p:cNvPr>
            <p:cNvSpPr/>
            <p:nvPr/>
          </p:nvSpPr>
          <p:spPr>
            <a:xfrm>
              <a:off x="3503712" y="2211948"/>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7" name="Rectángulo 146">
              <a:extLst>
                <a:ext uri="{FF2B5EF4-FFF2-40B4-BE49-F238E27FC236}">
                  <a16:creationId xmlns:a16="http://schemas.microsoft.com/office/drawing/2014/main" id="{6A8FEDEA-F065-DFFE-3C3D-91BC3315DB6B}"/>
                </a:ext>
              </a:extLst>
            </p:cNvPr>
            <p:cNvSpPr/>
            <p:nvPr/>
          </p:nvSpPr>
          <p:spPr>
            <a:xfrm>
              <a:off x="3503712" y="2592387"/>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8" name="Redondear rectángulo de esquina del mismo lado 147">
              <a:extLst>
                <a:ext uri="{FF2B5EF4-FFF2-40B4-BE49-F238E27FC236}">
                  <a16:creationId xmlns:a16="http://schemas.microsoft.com/office/drawing/2014/main" id="{65EB38E2-F535-67BF-F547-159C3C1223AC}"/>
                </a:ext>
              </a:extLst>
            </p:cNvPr>
            <p:cNvSpPr/>
            <p:nvPr/>
          </p:nvSpPr>
          <p:spPr>
            <a:xfrm flipV="1">
              <a:off x="3503711" y="2981889"/>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vert="horz" rtlCol="0" anchor="ctr"/>
            <a:lstStyle/>
            <a:p>
              <a:pPr algn="ctr"/>
              <a:endParaRPr lang="es-CL" sz="1200" dirty="0">
                <a:solidFill>
                  <a:srgbClr val="01183F"/>
                </a:solidFill>
              </a:endParaRPr>
            </a:p>
          </p:txBody>
        </p:sp>
        <p:sp>
          <p:nvSpPr>
            <p:cNvPr id="149" name="CuadroTexto 148">
              <a:extLst>
                <a:ext uri="{FF2B5EF4-FFF2-40B4-BE49-F238E27FC236}">
                  <a16:creationId xmlns:a16="http://schemas.microsoft.com/office/drawing/2014/main" id="{AD384E85-643E-354C-5B4C-E2FD7E9C097A}"/>
                </a:ext>
              </a:extLst>
            </p:cNvPr>
            <p:cNvSpPr txBox="1"/>
            <p:nvPr/>
          </p:nvSpPr>
          <p:spPr>
            <a:xfrm>
              <a:off x="3503712" y="1872715"/>
              <a:ext cx="1653196" cy="276999"/>
            </a:xfrm>
            <a:prstGeom prst="rect">
              <a:avLst/>
            </a:prstGeom>
            <a:noFill/>
          </p:spPr>
          <p:txBody>
            <a:bodyPr wrap="square">
              <a:spAutoFit/>
            </a:bodyPr>
            <a:lstStyle/>
            <a:p>
              <a:pPr algn="ctr"/>
              <a:r>
                <a:rPr lang="es-CL" sz="1200" dirty="0">
                  <a:solidFill>
                    <a:srgbClr val="01183F"/>
                  </a:solidFill>
                </a:rPr>
                <a:t>Integración a sensores</a:t>
              </a:r>
            </a:p>
          </p:txBody>
        </p:sp>
        <p:sp>
          <p:nvSpPr>
            <p:cNvPr id="150" name="CuadroTexto 149">
              <a:extLst>
                <a:ext uri="{FF2B5EF4-FFF2-40B4-BE49-F238E27FC236}">
                  <a16:creationId xmlns:a16="http://schemas.microsoft.com/office/drawing/2014/main" id="{EF362A93-20F8-9B5E-346F-0581888ECC50}"/>
                </a:ext>
              </a:extLst>
            </p:cNvPr>
            <p:cNvSpPr txBox="1"/>
            <p:nvPr/>
          </p:nvSpPr>
          <p:spPr>
            <a:xfrm>
              <a:off x="3503711" y="2248096"/>
              <a:ext cx="1653196" cy="276999"/>
            </a:xfrm>
            <a:prstGeom prst="rect">
              <a:avLst/>
            </a:prstGeom>
            <a:noFill/>
          </p:spPr>
          <p:txBody>
            <a:bodyPr wrap="square">
              <a:spAutoFit/>
            </a:bodyPr>
            <a:lstStyle/>
            <a:p>
              <a:pPr algn="ctr"/>
              <a:r>
                <a:rPr lang="es-CL" sz="1200" dirty="0">
                  <a:solidFill>
                    <a:srgbClr val="01183F"/>
                  </a:solidFill>
                </a:rPr>
                <a:t>Sistemas redundantes</a:t>
              </a:r>
            </a:p>
          </p:txBody>
        </p:sp>
        <p:sp>
          <p:nvSpPr>
            <p:cNvPr id="151" name="CuadroTexto 150">
              <a:extLst>
                <a:ext uri="{FF2B5EF4-FFF2-40B4-BE49-F238E27FC236}">
                  <a16:creationId xmlns:a16="http://schemas.microsoft.com/office/drawing/2014/main" id="{FE69F9D0-5740-55D8-07FB-3E91F38EA6AA}"/>
                </a:ext>
              </a:extLst>
            </p:cNvPr>
            <p:cNvSpPr txBox="1"/>
            <p:nvPr/>
          </p:nvSpPr>
          <p:spPr>
            <a:xfrm>
              <a:off x="3503711" y="2634578"/>
              <a:ext cx="1653196" cy="276999"/>
            </a:xfrm>
            <a:prstGeom prst="rect">
              <a:avLst/>
            </a:prstGeom>
            <a:noFill/>
          </p:spPr>
          <p:txBody>
            <a:bodyPr wrap="square">
              <a:spAutoFit/>
            </a:bodyPr>
            <a:lstStyle/>
            <a:p>
              <a:pPr algn="ctr"/>
              <a:r>
                <a:rPr lang="es-CL" sz="1200" dirty="0">
                  <a:solidFill>
                    <a:srgbClr val="01183F"/>
                  </a:solidFill>
                </a:rPr>
                <a:t>Integración a FMS</a:t>
              </a:r>
            </a:p>
          </p:txBody>
        </p:sp>
        <p:sp>
          <p:nvSpPr>
            <p:cNvPr id="152" name="CuadroTexto 151">
              <a:extLst>
                <a:ext uri="{FF2B5EF4-FFF2-40B4-BE49-F238E27FC236}">
                  <a16:creationId xmlns:a16="http://schemas.microsoft.com/office/drawing/2014/main" id="{B709A913-CAE0-1E52-229F-0BD21085ED3E}"/>
                </a:ext>
              </a:extLst>
            </p:cNvPr>
            <p:cNvSpPr txBox="1"/>
            <p:nvPr/>
          </p:nvSpPr>
          <p:spPr>
            <a:xfrm>
              <a:off x="3503711" y="3024082"/>
              <a:ext cx="1653196" cy="276999"/>
            </a:xfrm>
            <a:prstGeom prst="rect">
              <a:avLst/>
            </a:prstGeom>
            <a:noFill/>
          </p:spPr>
          <p:txBody>
            <a:bodyPr wrap="square">
              <a:spAutoFit/>
            </a:bodyPr>
            <a:lstStyle/>
            <a:p>
              <a:pPr algn="ctr"/>
              <a:r>
                <a:rPr lang="es-CL" sz="1200" dirty="0">
                  <a:solidFill>
                    <a:srgbClr val="01183F"/>
                  </a:solidFill>
                </a:rPr>
                <a:t>Designación</a:t>
              </a:r>
            </a:p>
          </p:txBody>
        </p:sp>
      </p:grpSp>
      <p:grpSp>
        <p:nvGrpSpPr>
          <p:cNvPr id="156" name="Grupo 155">
            <a:extLst>
              <a:ext uri="{FF2B5EF4-FFF2-40B4-BE49-F238E27FC236}">
                <a16:creationId xmlns:a16="http://schemas.microsoft.com/office/drawing/2014/main" id="{2390E0B3-313C-D50D-8384-F7278A81E84F}"/>
              </a:ext>
            </a:extLst>
          </p:cNvPr>
          <p:cNvGrpSpPr/>
          <p:nvPr/>
        </p:nvGrpSpPr>
        <p:grpSpPr>
          <a:xfrm>
            <a:off x="10023375" y="1232996"/>
            <a:ext cx="1796216" cy="4996461"/>
            <a:chOff x="335360" y="1233864"/>
            <a:chExt cx="1796216" cy="4996461"/>
          </a:xfrm>
          <a:effectLst>
            <a:outerShdw blurRad="50800" dist="38100" dir="2700000" algn="tl" rotWithShape="0">
              <a:prstClr val="black">
                <a:alpha val="40000"/>
              </a:prstClr>
            </a:outerShdw>
          </a:effectLst>
        </p:grpSpPr>
        <p:sp>
          <p:nvSpPr>
            <p:cNvPr id="170" name="Redondear rectángulo de esquina del mismo lado 169">
              <a:extLst>
                <a:ext uri="{FF2B5EF4-FFF2-40B4-BE49-F238E27FC236}">
                  <a16:creationId xmlns:a16="http://schemas.microsoft.com/office/drawing/2014/main" id="{BDEBB044-52D7-D943-6D1B-B206C80F9596}"/>
                </a:ext>
              </a:extLst>
            </p:cNvPr>
            <p:cNvSpPr/>
            <p:nvPr/>
          </p:nvSpPr>
          <p:spPr>
            <a:xfrm>
              <a:off x="335360" y="1233864"/>
              <a:ext cx="1796216" cy="1187306"/>
            </a:xfrm>
            <a:prstGeom prst="round2SameRect">
              <a:avLst/>
            </a:prstGeom>
            <a:blipFill dpi="0" rotWithShape="1">
              <a:blip r:embed="rId12">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1" name="Rectángulo redondeado 170">
              <a:extLst>
                <a:ext uri="{FF2B5EF4-FFF2-40B4-BE49-F238E27FC236}">
                  <a16:creationId xmlns:a16="http://schemas.microsoft.com/office/drawing/2014/main" id="{8CF3E806-A2B6-4631-DB78-A07D566E1253}"/>
                </a:ext>
              </a:extLst>
            </p:cNvPr>
            <p:cNvSpPr/>
            <p:nvPr/>
          </p:nvSpPr>
          <p:spPr>
            <a:xfrm>
              <a:off x="335360" y="2276872"/>
              <a:ext cx="1796216" cy="3953453"/>
            </a:xfrm>
            <a:prstGeom prst="roundRect">
              <a:avLst>
                <a:gd name="adj" fmla="val 10267"/>
              </a:avLst>
            </a:prstGeom>
            <a:solidFill>
              <a:srgbClr val="F0F4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157" name="Rectángulo redondeado 156">
            <a:extLst>
              <a:ext uri="{FF2B5EF4-FFF2-40B4-BE49-F238E27FC236}">
                <a16:creationId xmlns:a16="http://schemas.microsoft.com/office/drawing/2014/main" id="{9659D8CA-FFE0-38FF-6F67-4A95D446650D}"/>
              </a:ext>
            </a:extLst>
          </p:cNvPr>
          <p:cNvSpPr/>
          <p:nvPr/>
        </p:nvSpPr>
        <p:spPr>
          <a:xfrm>
            <a:off x="10460552" y="5873320"/>
            <a:ext cx="1044000" cy="216024"/>
          </a:xfrm>
          <a:prstGeom prst="round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400" dirty="0"/>
              <a:t>ESENCIAL</a:t>
            </a:r>
          </a:p>
        </p:txBody>
      </p:sp>
      <p:sp>
        <p:nvSpPr>
          <p:cNvPr id="158" name="CuadroTexto 157">
            <a:extLst>
              <a:ext uri="{FF2B5EF4-FFF2-40B4-BE49-F238E27FC236}">
                <a16:creationId xmlns:a16="http://schemas.microsoft.com/office/drawing/2014/main" id="{E1189A2D-89DA-3E3B-55BB-D9DA19DB6505}"/>
              </a:ext>
            </a:extLst>
          </p:cNvPr>
          <p:cNvSpPr txBox="1"/>
          <p:nvPr/>
        </p:nvSpPr>
        <p:spPr>
          <a:xfrm>
            <a:off x="10166395" y="2360374"/>
            <a:ext cx="1510176" cy="461665"/>
          </a:xfrm>
          <a:prstGeom prst="rect">
            <a:avLst/>
          </a:prstGeom>
          <a:noFill/>
        </p:spPr>
        <p:txBody>
          <a:bodyPr wrap="square" rtlCol="0">
            <a:spAutoFit/>
          </a:bodyPr>
          <a:lstStyle/>
          <a:p>
            <a:pPr algn="ctr"/>
            <a:r>
              <a:rPr lang="es-CL" sz="2400" b="1" dirty="0">
                <a:solidFill>
                  <a:srgbClr val="01183F"/>
                </a:solidFill>
              </a:rPr>
              <a:t>LINK</a:t>
            </a:r>
          </a:p>
        </p:txBody>
      </p:sp>
      <p:cxnSp>
        <p:nvCxnSpPr>
          <p:cNvPr id="159" name="Conector recto 158">
            <a:extLst>
              <a:ext uri="{FF2B5EF4-FFF2-40B4-BE49-F238E27FC236}">
                <a16:creationId xmlns:a16="http://schemas.microsoft.com/office/drawing/2014/main" id="{8ACFDA27-9E0C-3F0E-413B-6624543AE4AD}"/>
              </a:ext>
            </a:extLst>
          </p:cNvPr>
          <p:cNvCxnSpPr>
            <a:cxnSpLocks/>
          </p:cNvCxnSpPr>
          <p:nvPr/>
        </p:nvCxnSpPr>
        <p:spPr>
          <a:xfrm>
            <a:off x="10741463" y="2822039"/>
            <a:ext cx="360040"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160" name="CuadroTexto 159">
            <a:extLst>
              <a:ext uri="{FF2B5EF4-FFF2-40B4-BE49-F238E27FC236}">
                <a16:creationId xmlns:a16="http://schemas.microsoft.com/office/drawing/2014/main" id="{06F71D7A-E8D8-17CA-8EA0-C6E148C353E2}"/>
              </a:ext>
            </a:extLst>
          </p:cNvPr>
          <p:cNvSpPr txBox="1"/>
          <p:nvPr/>
        </p:nvSpPr>
        <p:spPr>
          <a:xfrm>
            <a:off x="10023375" y="2845587"/>
            <a:ext cx="1796216" cy="1384995"/>
          </a:xfrm>
          <a:prstGeom prst="rect">
            <a:avLst/>
          </a:prstGeom>
          <a:noFill/>
        </p:spPr>
        <p:txBody>
          <a:bodyPr wrap="square" rtlCol="0">
            <a:spAutoFit/>
          </a:bodyPr>
          <a:lstStyle/>
          <a:p>
            <a:pPr algn="ctr"/>
            <a:r>
              <a:rPr lang="es-CL" sz="1400" dirty="0">
                <a:solidFill>
                  <a:srgbClr val="01183F"/>
                </a:solidFill>
              </a:rPr>
              <a:t>Capacidad de intercambiar información táctica con la fuerza para contribuir a un panorama unificado. </a:t>
            </a:r>
          </a:p>
        </p:txBody>
      </p:sp>
      <p:grpSp>
        <p:nvGrpSpPr>
          <p:cNvPr id="161" name="Grupo 160">
            <a:extLst>
              <a:ext uri="{FF2B5EF4-FFF2-40B4-BE49-F238E27FC236}">
                <a16:creationId xmlns:a16="http://schemas.microsoft.com/office/drawing/2014/main" id="{7E61BDD1-E143-EE39-6ED1-FD2E44FCCF58}"/>
              </a:ext>
            </a:extLst>
          </p:cNvPr>
          <p:cNvGrpSpPr/>
          <p:nvPr/>
        </p:nvGrpSpPr>
        <p:grpSpPr>
          <a:xfrm>
            <a:off x="10094884" y="4215846"/>
            <a:ext cx="1653197" cy="1515755"/>
            <a:chOff x="3503711" y="1827517"/>
            <a:chExt cx="1653197" cy="1515755"/>
          </a:xfrm>
        </p:grpSpPr>
        <p:sp>
          <p:nvSpPr>
            <p:cNvPr id="162" name="Redondear rectángulo de esquina del mismo lado 161">
              <a:extLst>
                <a:ext uri="{FF2B5EF4-FFF2-40B4-BE49-F238E27FC236}">
                  <a16:creationId xmlns:a16="http://schemas.microsoft.com/office/drawing/2014/main" id="{6CAD3206-6E6F-8796-FD32-79D204B7D830}"/>
                </a:ext>
              </a:extLst>
            </p:cNvPr>
            <p:cNvSpPr/>
            <p:nvPr/>
          </p:nvSpPr>
          <p:spPr>
            <a:xfrm>
              <a:off x="3503712" y="1827517"/>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200" dirty="0">
                <a:solidFill>
                  <a:srgbClr val="01183F"/>
                </a:solidFill>
              </a:endParaRPr>
            </a:p>
          </p:txBody>
        </p:sp>
        <p:sp>
          <p:nvSpPr>
            <p:cNvPr id="163" name="Rectángulo 162">
              <a:extLst>
                <a:ext uri="{FF2B5EF4-FFF2-40B4-BE49-F238E27FC236}">
                  <a16:creationId xmlns:a16="http://schemas.microsoft.com/office/drawing/2014/main" id="{8BCE6E89-8161-106A-ED28-1EDCC1AE3857}"/>
                </a:ext>
              </a:extLst>
            </p:cNvPr>
            <p:cNvSpPr/>
            <p:nvPr/>
          </p:nvSpPr>
          <p:spPr>
            <a:xfrm>
              <a:off x="3503712" y="2211948"/>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4" name="Rectángulo 163">
              <a:extLst>
                <a:ext uri="{FF2B5EF4-FFF2-40B4-BE49-F238E27FC236}">
                  <a16:creationId xmlns:a16="http://schemas.microsoft.com/office/drawing/2014/main" id="{08F015EF-4819-0912-AD6D-D4937B1F4E98}"/>
                </a:ext>
              </a:extLst>
            </p:cNvPr>
            <p:cNvSpPr/>
            <p:nvPr/>
          </p:nvSpPr>
          <p:spPr>
            <a:xfrm>
              <a:off x="3503712" y="2592387"/>
              <a:ext cx="1653196" cy="361383"/>
            </a:xfrm>
            <a:prstGeom prst="rect">
              <a:avLst/>
            </a:prstGeom>
            <a:solidFill>
              <a:srgbClr val="F0F4F9"/>
            </a:solidFill>
            <a:ln w="3175">
              <a:solidFill>
                <a:srgbClr val="01183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5" name="Redondear rectángulo de esquina del mismo lado 164">
              <a:extLst>
                <a:ext uri="{FF2B5EF4-FFF2-40B4-BE49-F238E27FC236}">
                  <a16:creationId xmlns:a16="http://schemas.microsoft.com/office/drawing/2014/main" id="{8C768AC7-FF6A-09A8-E3A7-1FC666383BF1}"/>
                </a:ext>
              </a:extLst>
            </p:cNvPr>
            <p:cNvSpPr/>
            <p:nvPr/>
          </p:nvSpPr>
          <p:spPr>
            <a:xfrm flipV="1">
              <a:off x="3503711" y="2981889"/>
              <a:ext cx="1653196" cy="361383"/>
            </a:xfrm>
            <a:prstGeom prst="round2SameRect">
              <a:avLst/>
            </a:prstGeom>
            <a:solidFill>
              <a:srgbClr val="F0F4F9"/>
            </a:solidFill>
            <a:ln w="3175"/>
          </p:spPr>
          <p:style>
            <a:lnRef idx="2">
              <a:schemeClr val="accent1">
                <a:shade val="15000"/>
              </a:schemeClr>
            </a:lnRef>
            <a:fillRef idx="1">
              <a:schemeClr val="accent1"/>
            </a:fillRef>
            <a:effectRef idx="0">
              <a:schemeClr val="accent1"/>
            </a:effectRef>
            <a:fontRef idx="minor">
              <a:schemeClr val="lt1"/>
            </a:fontRef>
          </p:style>
          <p:txBody>
            <a:bodyPr vert="horz" rtlCol="0" anchor="ctr"/>
            <a:lstStyle/>
            <a:p>
              <a:pPr algn="ctr"/>
              <a:endParaRPr lang="es-CL" sz="1200" dirty="0">
                <a:solidFill>
                  <a:srgbClr val="01183F"/>
                </a:solidFill>
              </a:endParaRPr>
            </a:p>
          </p:txBody>
        </p:sp>
        <p:sp>
          <p:nvSpPr>
            <p:cNvPr id="166" name="CuadroTexto 165">
              <a:extLst>
                <a:ext uri="{FF2B5EF4-FFF2-40B4-BE49-F238E27FC236}">
                  <a16:creationId xmlns:a16="http://schemas.microsoft.com/office/drawing/2014/main" id="{B48A33F0-2FBF-D52F-02F9-FBBFDB4F9A1F}"/>
                </a:ext>
              </a:extLst>
            </p:cNvPr>
            <p:cNvSpPr txBox="1"/>
            <p:nvPr/>
          </p:nvSpPr>
          <p:spPr>
            <a:xfrm>
              <a:off x="3503712" y="1872715"/>
              <a:ext cx="1653196" cy="276999"/>
            </a:xfrm>
            <a:prstGeom prst="rect">
              <a:avLst/>
            </a:prstGeom>
            <a:noFill/>
          </p:spPr>
          <p:txBody>
            <a:bodyPr wrap="square">
              <a:spAutoFit/>
            </a:bodyPr>
            <a:lstStyle/>
            <a:p>
              <a:pPr algn="ctr"/>
              <a:r>
                <a:rPr lang="es-CL" sz="1200" dirty="0" err="1">
                  <a:solidFill>
                    <a:srgbClr val="01183F"/>
                  </a:solidFill>
                </a:rPr>
                <a:t>Rx</a:t>
              </a:r>
              <a:r>
                <a:rPr lang="es-CL" sz="1200" dirty="0">
                  <a:solidFill>
                    <a:srgbClr val="01183F"/>
                  </a:solidFill>
                </a:rPr>
                <a:t> información</a:t>
              </a:r>
            </a:p>
          </p:txBody>
        </p:sp>
        <p:sp>
          <p:nvSpPr>
            <p:cNvPr id="167" name="CuadroTexto 166">
              <a:extLst>
                <a:ext uri="{FF2B5EF4-FFF2-40B4-BE49-F238E27FC236}">
                  <a16:creationId xmlns:a16="http://schemas.microsoft.com/office/drawing/2014/main" id="{96A7201B-9F54-A17E-A76F-690A83973342}"/>
                </a:ext>
              </a:extLst>
            </p:cNvPr>
            <p:cNvSpPr txBox="1"/>
            <p:nvPr/>
          </p:nvSpPr>
          <p:spPr>
            <a:xfrm>
              <a:off x="3503711" y="2248096"/>
              <a:ext cx="1653196" cy="276999"/>
            </a:xfrm>
            <a:prstGeom prst="rect">
              <a:avLst/>
            </a:prstGeom>
            <a:noFill/>
          </p:spPr>
          <p:txBody>
            <a:bodyPr wrap="square">
              <a:spAutoFit/>
            </a:bodyPr>
            <a:lstStyle/>
            <a:p>
              <a:pPr algn="ctr"/>
              <a:r>
                <a:rPr lang="es-CL" sz="1200" dirty="0" err="1">
                  <a:solidFill>
                    <a:srgbClr val="01183F"/>
                  </a:solidFill>
                </a:rPr>
                <a:t>Tx</a:t>
              </a:r>
              <a:r>
                <a:rPr lang="es-CL" sz="1200" dirty="0">
                  <a:solidFill>
                    <a:srgbClr val="01183F"/>
                  </a:solidFill>
                </a:rPr>
                <a:t> información</a:t>
              </a:r>
            </a:p>
          </p:txBody>
        </p:sp>
        <p:sp>
          <p:nvSpPr>
            <p:cNvPr id="168" name="CuadroTexto 167">
              <a:extLst>
                <a:ext uri="{FF2B5EF4-FFF2-40B4-BE49-F238E27FC236}">
                  <a16:creationId xmlns:a16="http://schemas.microsoft.com/office/drawing/2014/main" id="{C057350C-9127-550D-A25F-6DE4A3817311}"/>
                </a:ext>
              </a:extLst>
            </p:cNvPr>
            <p:cNvSpPr txBox="1"/>
            <p:nvPr/>
          </p:nvSpPr>
          <p:spPr>
            <a:xfrm>
              <a:off x="3503711" y="2634578"/>
              <a:ext cx="1653196" cy="276999"/>
            </a:xfrm>
            <a:prstGeom prst="rect">
              <a:avLst/>
            </a:prstGeom>
            <a:noFill/>
          </p:spPr>
          <p:txBody>
            <a:bodyPr wrap="square">
              <a:spAutoFit/>
            </a:bodyPr>
            <a:lstStyle/>
            <a:p>
              <a:pPr algn="ctr"/>
              <a:r>
                <a:rPr lang="es-CL" sz="1200" dirty="0">
                  <a:solidFill>
                    <a:srgbClr val="01183F"/>
                  </a:solidFill>
                </a:rPr>
                <a:t>Correlacionar</a:t>
              </a:r>
            </a:p>
          </p:txBody>
        </p:sp>
        <p:sp>
          <p:nvSpPr>
            <p:cNvPr id="169" name="CuadroTexto 168">
              <a:extLst>
                <a:ext uri="{FF2B5EF4-FFF2-40B4-BE49-F238E27FC236}">
                  <a16:creationId xmlns:a16="http://schemas.microsoft.com/office/drawing/2014/main" id="{C79FEAFB-ED7F-7DED-6B92-38E6B098DF1D}"/>
                </a:ext>
              </a:extLst>
            </p:cNvPr>
            <p:cNvSpPr txBox="1"/>
            <p:nvPr/>
          </p:nvSpPr>
          <p:spPr>
            <a:xfrm>
              <a:off x="3503711" y="3024082"/>
              <a:ext cx="1653196" cy="276999"/>
            </a:xfrm>
            <a:prstGeom prst="rect">
              <a:avLst/>
            </a:prstGeom>
            <a:noFill/>
          </p:spPr>
          <p:txBody>
            <a:bodyPr wrap="square">
              <a:spAutoFit/>
            </a:bodyPr>
            <a:lstStyle/>
            <a:p>
              <a:pPr algn="ctr"/>
              <a:r>
                <a:rPr lang="es-CL" sz="1200" dirty="0">
                  <a:solidFill>
                    <a:srgbClr val="01183F"/>
                  </a:solidFill>
                </a:rPr>
                <a:t>Designar</a:t>
              </a:r>
            </a:p>
          </p:txBody>
        </p:sp>
      </p:grpSp>
    </p:spTree>
    <p:extLst>
      <p:ext uri="{BB962C8B-B14F-4D97-AF65-F5344CB8AC3E}">
        <p14:creationId xmlns:p14="http://schemas.microsoft.com/office/powerpoint/2010/main" val="1875662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9F9AF-5E26-7F2F-85A1-3AA1706CC916}"/>
            </a:ext>
          </a:extLst>
        </p:cNvPr>
        <p:cNvGrpSpPr/>
        <p:nvPr/>
      </p:nvGrpSpPr>
      <p:grpSpPr>
        <a:xfrm>
          <a:off x="0" y="0"/>
          <a:ext cx="0" cy="0"/>
          <a:chOff x="0" y="0"/>
          <a:chExt cx="0" cy="0"/>
        </a:xfrm>
      </p:grpSpPr>
      <p:sp>
        <p:nvSpPr>
          <p:cNvPr id="15" name="Redondear rectángulo de esquina del mismo lado 14">
            <a:extLst>
              <a:ext uri="{FF2B5EF4-FFF2-40B4-BE49-F238E27FC236}">
                <a16:creationId xmlns:a16="http://schemas.microsoft.com/office/drawing/2014/main" id="{CDB744A3-02CC-7A9A-2204-6DA1DCA79762}"/>
              </a:ext>
            </a:extLst>
          </p:cNvPr>
          <p:cNvSpPr/>
          <p:nvPr/>
        </p:nvSpPr>
        <p:spPr>
          <a:xfrm>
            <a:off x="842062" y="1141801"/>
            <a:ext cx="3098708" cy="1279088"/>
          </a:xfrm>
          <a:prstGeom prst="round2SameRect">
            <a:avLst/>
          </a:prstGeom>
          <a:solidFill>
            <a:srgbClr val="E0990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Redondear rectángulo de esquina del mismo lado 12">
            <a:extLst>
              <a:ext uri="{FF2B5EF4-FFF2-40B4-BE49-F238E27FC236}">
                <a16:creationId xmlns:a16="http://schemas.microsoft.com/office/drawing/2014/main" id="{F944C738-1AE7-DC56-158B-9835F6F7D39B}"/>
              </a:ext>
            </a:extLst>
          </p:cNvPr>
          <p:cNvSpPr/>
          <p:nvPr/>
        </p:nvSpPr>
        <p:spPr>
          <a:xfrm>
            <a:off x="4487855" y="1141801"/>
            <a:ext cx="3098708" cy="1264768"/>
          </a:xfrm>
          <a:prstGeom prst="round2SameRect">
            <a:avLst/>
          </a:prstGeom>
          <a:solidFill>
            <a:srgbClr val="E0990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Redondear rectángulo de esquina del mismo lado 11">
            <a:extLst>
              <a:ext uri="{FF2B5EF4-FFF2-40B4-BE49-F238E27FC236}">
                <a16:creationId xmlns:a16="http://schemas.microsoft.com/office/drawing/2014/main" id="{36903F78-3DE5-B7A0-0531-6FB37BB32C22}"/>
              </a:ext>
            </a:extLst>
          </p:cNvPr>
          <p:cNvSpPr/>
          <p:nvPr/>
        </p:nvSpPr>
        <p:spPr>
          <a:xfrm>
            <a:off x="8133648" y="1141801"/>
            <a:ext cx="3098708" cy="1264768"/>
          </a:xfrm>
          <a:prstGeom prst="round2SameRect">
            <a:avLst/>
          </a:prstGeom>
          <a:solidFill>
            <a:srgbClr val="E0990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Rectángulo redondeado 2">
            <a:extLst>
              <a:ext uri="{FF2B5EF4-FFF2-40B4-BE49-F238E27FC236}">
                <a16:creationId xmlns:a16="http://schemas.microsoft.com/office/drawing/2014/main" id="{62BE9CFF-E33F-24A6-71FF-9F3098C850EB}"/>
              </a:ext>
            </a:extLst>
          </p:cNvPr>
          <p:cNvSpPr/>
          <p:nvPr/>
        </p:nvSpPr>
        <p:spPr>
          <a:xfrm>
            <a:off x="4493016" y="2004288"/>
            <a:ext cx="3093546" cy="3888000"/>
          </a:xfrm>
          <a:prstGeom prst="roundRect">
            <a:avLst>
              <a:gd name="adj" fmla="val 3255"/>
            </a:avLst>
          </a:prstGeom>
          <a:solidFill>
            <a:srgbClr val="F0F4F9"/>
          </a:solidFill>
          <a:ln>
            <a:solidFill>
              <a:srgbClr val="F0F4F9"/>
            </a:solidFill>
          </a:ln>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66" name="Rectángulo 65">
            <a:extLst>
              <a:ext uri="{FF2B5EF4-FFF2-40B4-BE49-F238E27FC236}">
                <a16:creationId xmlns:a16="http://schemas.microsoft.com/office/drawing/2014/main" id="{C872978F-0ADF-B95B-6A8F-B2C12FD7131D}"/>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806BB94E-F9D7-409A-7A8F-99CEE55CCB00}"/>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1EAF6298-16C8-67C6-05C0-D674B5D0329C}"/>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7</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7BD97AB3-8CC4-C271-729A-2C78AED9E9A4}"/>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Alternativas</a:t>
            </a:r>
            <a:r>
              <a:rPr lang="en-US" sz="3600" b="1" dirty="0">
                <a:solidFill>
                  <a:srgbClr val="002060"/>
                </a:solidFill>
                <a:ea typeface="Microsoft JhengHei Light" panose="020B0304030504040204" pitchFamily="34" charset="-120"/>
                <a:cs typeface="Calibri" panose="020F0502020204030204" pitchFamily="34" charset="0"/>
              </a:rPr>
              <a:t> de </a:t>
            </a:r>
            <a:r>
              <a:rPr lang="en-US" sz="3600" b="1" dirty="0" err="1">
                <a:solidFill>
                  <a:srgbClr val="002060"/>
                </a:solidFill>
                <a:ea typeface="Microsoft JhengHei Light" panose="020B0304030504040204" pitchFamily="34" charset="-120"/>
                <a:cs typeface="Calibri" panose="020F0502020204030204" pitchFamily="34" charset="0"/>
              </a:rPr>
              <a:t>solución</a:t>
            </a:r>
            <a:endParaRPr lang="en-US" sz="3600" b="1" dirty="0">
              <a:solidFill>
                <a:srgbClr val="002060"/>
              </a:solidFill>
              <a:ea typeface="Microsoft JhengHei Light" panose="020B0304030504040204" pitchFamily="34" charset="-120"/>
              <a:cs typeface="Calibri" panose="020F0502020204030204" pitchFamily="34" charset="0"/>
            </a:endParaRPr>
          </a:p>
        </p:txBody>
      </p:sp>
      <p:pic>
        <p:nvPicPr>
          <p:cNvPr id="27" name="Picture 2" descr="COMAVNAV">
            <a:extLst>
              <a:ext uri="{FF2B5EF4-FFF2-40B4-BE49-F238E27FC236}">
                <a16:creationId xmlns:a16="http://schemas.microsoft.com/office/drawing/2014/main" id="{249E11AE-D8BB-C9C9-DCD8-3739B831FFEA}"/>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64F70644-374A-194D-3805-2A4BC5C1A7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ángulo redondeado 4">
            <a:extLst>
              <a:ext uri="{FF2B5EF4-FFF2-40B4-BE49-F238E27FC236}">
                <a16:creationId xmlns:a16="http://schemas.microsoft.com/office/drawing/2014/main" id="{46CCEE0A-6679-783A-370A-4A79D53836D3}"/>
              </a:ext>
            </a:extLst>
          </p:cNvPr>
          <p:cNvSpPr/>
          <p:nvPr/>
        </p:nvSpPr>
        <p:spPr>
          <a:xfrm>
            <a:off x="852385" y="2004288"/>
            <a:ext cx="3093546" cy="1908000"/>
          </a:xfrm>
          <a:prstGeom prst="roundRect">
            <a:avLst>
              <a:gd name="adj" fmla="val 3255"/>
            </a:avLst>
          </a:prstGeom>
          <a:solidFill>
            <a:srgbClr val="F0F4F9"/>
          </a:solidFill>
          <a:ln>
            <a:solidFill>
              <a:srgbClr val="F0F4F9"/>
            </a:solidFill>
          </a:ln>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11" name="Rectángulo redondeado 10">
            <a:extLst>
              <a:ext uri="{FF2B5EF4-FFF2-40B4-BE49-F238E27FC236}">
                <a16:creationId xmlns:a16="http://schemas.microsoft.com/office/drawing/2014/main" id="{8EC0E2DC-8BCA-7A24-7DF6-8ADEEA97F8C3}"/>
              </a:ext>
            </a:extLst>
          </p:cNvPr>
          <p:cNvSpPr/>
          <p:nvPr/>
        </p:nvSpPr>
        <p:spPr>
          <a:xfrm>
            <a:off x="959645" y="2560726"/>
            <a:ext cx="2853088" cy="566093"/>
          </a:xfrm>
          <a:prstGeom prst="roundRect">
            <a:avLst/>
          </a:prstGeom>
          <a:solidFill>
            <a:srgbClr val="01183F"/>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AIRBUS</a:t>
            </a:r>
          </a:p>
        </p:txBody>
      </p:sp>
      <p:sp>
        <p:nvSpPr>
          <p:cNvPr id="14" name="Rectángulo redondeado 13">
            <a:extLst>
              <a:ext uri="{FF2B5EF4-FFF2-40B4-BE49-F238E27FC236}">
                <a16:creationId xmlns:a16="http://schemas.microsoft.com/office/drawing/2014/main" id="{722B9360-682F-E62A-FD9E-93C00B1EAB1A}"/>
              </a:ext>
            </a:extLst>
          </p:cNvPr>
          <p:cNvSpPr/>
          <p:nvPr/>
        </p:nvSpPr>
        <p:spPr>
          <a:xfrm>
            <a:off x="959645" y="3207256"/>
            <a:ext cx="2853088" cy="566093"/>
          </a:xfrm>
          <a:prstGeom prst="roundRect">
            <a:avLst/>
          </a:prstGeom>
          <a:solidFill>
            <a:srgbClr val="01183F"/>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RSG</a:t>
            </a:r>
          </a:p>
        </p:txBody>
      </p:sp>
      <p:sp>
        <p:nvSpPr>
          <p:cNvPr id="17" name="CuadroTexto 16">
            <a:extLst>
              <a:ext uri="{FF2B5EF4-FFF2-40B4-BE49-F238E27FC236}">
                <a16:creationId xmlns:a16="http://schemas.microsoft.com/office/drawing/2014/main" id="{0176E440-2D87-1284-3641-E9AF9A85F5F6}"/>
              </a:ext>
            </a:extLst>
          </p:cNvPr>
          <p:cNvSpPr txBox="1"/>
          <p:nvPr/>
        </p:nvSpPr>
        <p:spPr>
          <a:xfrm>
            <a:off x="1024935" y="2053867"/>
            <a:ext cx="2722509" cy="338554"/>
          </a:xfrm>
          <a:prstGeom prst="rect">
            <a:avLst/>
          </a:prstGeom>
          <a:noFill/>
        </p:spPr>
        <p:txBody>
          <a:bodyPr wrap="square" rtlCol="0">
            <a:spAutoFit/>
          </a:bodyPr>
          <a:lstStyle/>
          <a:p>
            <a:pPr algn="ctr"/>
            <a:r>
              <a:rPr lang="es-CL" sz="1600" b="1" dirty="0">
                <a:solidFill>
                  <a:srgbClr val="01183F"/>
                </a:solidFill>
              </a:rPr>
              <a:t>Contrato por Aviónica</a:t>
            </a:r>
          </a:p>
        </p:txBody>
      </p:sp>
      <p:cxnSp>
        <p:nvCxnSpPr>
          <p:cNvPr id="18" name="Conector recto 17">
            <a:extLst>
              <a:ext uri="{FF2B5EF4-FFF2-40B4-BE49-F238E27FC236}">
                <a16:creationId xmlns:a16="http://schemas.microsoft.com/office/drawing/2014/main" id="{3942B904-6C9D-DCE7-560B-FC41F9FFCA0B}"/>
              </a:ext>
            </a:extLst>
          </p:cNvPr>
          <p:cNvCxnSpPr>
            <a:cxnSpLocks/>
          </p:cNvCxnSpPr>
          <p:nvPr/>
        </p:nvCxnSpPr>
        <p:spPr>
          <a:xfrm>
            <a:off x="1900189" y="2406739"/>
            <a:ext cx="972000"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21" name="Rectángulo redondeado 20">
            <a:extLst>
              <a:ext uri="{FF2B5EF4-FFF2-40B4-BE49-F238E27FC236}">
                <a16:creationId xmlns:a16="http://schemas.microsoft.com/office/drawing/2014/main" id="{EFF82813-E5AA-1FA5-15F4-BF021E384578}"/>
              </a:ext>
            </a:extLst>
          </p:cNvPr>
          <p:cNvSpPr/>
          <p:nvPr/>
        </p:nvSpPr>
        <p:spPr>
          <a:xfrm>
            <a:off x="852385" y="4166486"/>
            <a:ext cx="3093546" cy="1728000"/>
          </a:xfrm>
          <a:prstGeom prst="roundRect">
            <a:avLst>
              <a:gd name="adj" fmla="val 3255"/>
            </a:avLst>
          </a:prstGeom>
          <a:solidFill>
            <a:srgbClr val="F0F4F9"/>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24" name="CuadroTexto 23">
            <a:extLst>
              <a:ext uri="{FF2B5EF4-FFF2-40B4-BE49-F238E27FC236}">
                <a16:creationId xmlns:a16="http://schemas.microsoft.com/office/drawing/2014/main" id="{0834A89E-9F12-29C7-18C6-9229FDA24882}"/>
              </a:ext>
            </a:extLst>
          </p:cNvPr>
          <p:cNvSpPr txBox="1"/>
          <p:nvPr/>
        </p:nvSpPr>
        <p:spPr>
          <a:xfrm>
            <a:off x="1037904" y="4195600"/>
            <a:ext cx="2722509" cy="338554"/>
          </a:xfrm>
          <a:prstGeom prst="rect">
            <a:avLst/>
          </a:prstGeom>
          <a:noFill/>
        </p:spPr>
        <p:txBody>
          <a:bodyPr wrap="square" rtlCol="0">
            <a:spAutoFit/>
          </a:bodyPr>
          <a:lstStyle/>
          <a:p>
            <a:pPr algn="ctr"/>
            <a:r>
              <a:rPr lang="es-CL" sz="1600" b="1" dirty="0">
                <a:solidFill>
                  <a:srgbClr val="01183F"/>
                </a:solidFill>
              </a:rPr>
              <a:t>Contratos independientes</a:t>
            </a:r>
          </a:p>
        </p:txBody>
      </p:sp>
      <p:cxnSp>
        <p:nvCxnSpPr>
          <p:cNvPr id="25" name="Conector recto 24">
            <a:extLst>
              <a:ext uri="{FF2B5EF4-FFF2-40B4-BE49-F238E27FC236}">
                <a16:creationId xmlns:a16="http://schemas.microsoft.com/office/drawing/2014/main" id="{FA239FAB-A8AA-1EDC-BA86-5A01ABCCF032}"/>
              </a:ext>
            </a:extLst>
          </p:cNvPr>
          <p:cNvCxnSpPr>
            <a:cxnSpLocks/>
          </p:cNvCxnSpPr>
          <p:nvPr/>
        </p:nvCxnSpPr>
        <p:spPr>
          <a:xfrm>
            <a:off x="1913158" y="4548472"/>
            <a:ext cx="972000"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nvGrpSpPr>
          <p:cNvPr id="31" name="Grupo 30">
            <a:extLst>
              <a:ext uri="{FF2B5EF4-FFF2-40B4-BE49-F238E27FC236}">
                <a16:creationId xmlns:a16="http://schemas.microsoft.com/office/drawing/2014/main" id="{A827F4DE-91E7-4D34-E9FB-6A698F15B3ED}"/>
              </a:ext>
            </a:extLst>
          </p:cNvPr>
          <p:cNvGrpSpPr/>
          <p:nvPr/>
        </p:nvGrpSpPr>
        <p:grpSpPr>
          <a:xfrm>
            <a:off x="1024935" y="4701707"/>
            <a:ext cx="2722510" cy="1040177"/>
            <a:chOff x="4081576" y="3738823"/>
            <a:chExt cx="3129449" cy="1040177"/>
          </a:xfrm>
        </p:grpSpPr>
        <p:sp>
          <p:nvSpPr>
            <p:cNvPr id="16" name="Rectángulo redondeado 15">
              <a:extLst>
                <a:ext uri="{FF2B5EF4-FFF2-40B4-BE49-F238E27FC236}">
                  <a16:creationId xmlns:a16="http://schemas.microsoft.com/office/drawing/2014/main" id="{C1C23258-C089-7770-FD06-3B7317C2A6EF}"/>
                </a:ext>
              </a:extLst>
            </p:cNvPr>
            <p:cNvSpPr/>
            <p:nvPr/>
          </p:nvSpPr>
          <p:spPr>
            <a:xfrm>
              <a:off x="4081576" y="3738823"/>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RADAR</a:t>
              </a:r>
            </a:p>
          </p:txBody>
        </p:sp>
        <p:sp>
          <p:nvSpPr>
            <p:cNvPr id="26" name="Rectángulo redondeado 25">
              <a:extLst>
                <a:ext uri="{FF2B5EF4-FFF2-40B4-BE49-F238E27FC236}">
                  <a16:creationId xmlns:a16="http://schemas.microsoft.com/office/drawing/2014/main" id="{61E4B5FE-AF83-C0D6-CC4A-17AAB9C7F4BC}"/>
                </a:ext>
              </a:extLst>
            </p:cNvPr>
            <p:cNvSpPr/>
            <p:nvPr/>
          </p:nvSpPr>
          <p:spPr>
            <a:xfrm>
              <a:off x="4081576" y="4314980"/>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MAE</a:t>
              </a:r>
            </a:p>
          </p:txBody>
        </p:sp>
        <p:sp>
          <p:nvSpPr>
            <p:cNvPr id="29" name="Rectángulo redondeado 28">
              <a:extLst>
                <a:ext uri="{FF2B5EF4-FFF2-40B4-BE49-F238E27FC236}">
                  <a16:creationId xmlns:a16="http://schemas.microsoft.com/office/drawing/2014/main" id="{207243F4-A72B-40A3-3B9C-37A20CE2FCFC}"/>
                </a:ext>
              </a:extLst>
            </p:cNvPr>
            <p:cNvSpPr/>
            <p:nvPr/>
          </p:nvSpPr>
          <p:spPr>
            <a:xfrm>
              <a:off x="5735960" y="3738823"/>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SMC</a:t>
              </a:r>
            </a:p>
          </p:txBody>
        </p:sp>
        <p:sp>
          <p:nvSpPr>
            <p:cNvPr id="30" name="Rectángulo redondeado 29">
              <a:extLst>
                <a:ext uri="{FF2B5EF4-FFF2-40B4-BE49-F238E27FC236}">
                  <a16:creationId xmlns:a16="http://schemas.microsoft.com/office/drawing/2014/main" id="{150A1806-E539-AD4D-3D5E-2B63AAAC8893}"/>
                </a:ext>
              </a:extLst>
            </p:cNvPr>
            <p:cNvSpPr/>
            <p:nvPr/>
          </p:nvSpPr>
          <p:spPr>
            <a:xfrm>
              <a:off x="5735960" y="4314980"/>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LINK</a:t>
              </a:r>
            </a:p>
          </p:txBody>
        </p:sp>
      </p:grpSp>
      <p:sp>
        <p:nvSpPr>
          <p:cNvPr id="36" name="Rectángulo redondeado 35">
            <a:extLst>
              <a:ext uri="{FF2B5EF4-FFF2-40B4-BE49-F238E27FC236}">
                <a16:creationId xmlns:a16="http://schemas.microsoft.com/office/drawing/2014/main" id="{EA9A21A6-5348-12C9-E4B0-5014CB571655}"/>
              </a:ext>
            </a:extLst>
          </p:cNvPr>
          <p:cNvSpPr/>
          <p:nvPr/>
        </p:nvSpPr>
        <p:spPr>
          <a:xfrm>
            <a:off x="4621703" y="2566893"/>
            <a:ext cx="2853088" cy="566093"/>
          </a:xfrm>
          <a:prstGeom prst="roundRect">
            <a:avLst/>
          </a:prstGeom>
          <a:solidFill>
            <a:srgbClr val="01183F"/>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HELIONE</a:t>
            </a:r>
          </a:p>
        </p:txBody>
      </p:sp>
      <p:sp>
        <p:nvSpPr>
          <p:cNvPr id="59" name="CuadroTexto 58">
            <a:extLst>
              <a:ext uri="{FF2B5EF4-FFF2-40B4-BE49-F238E27FC236}">
                <a16:creationId xmlns:a16="http://schemas.microsoft.com/office/drawing/2014/main" id="{C16F4941-710A-362E-738C-70869C4A894E}"/>
              </a:ext>
            </a:extLst>
          </p:cNvPr>
          <p:cNvSpPr txBox="1"/>
          <p:nvPr/>
        </p:nvSpPr>
        <p:spPr>
          <a:xfrm>
            <a:off x="4686993" y="2060034"/>
            <a:ext cx="2722509" cy="338554"/>
          </a:xfrm>
          <a:prstGeom prst="rect">
            <a:avLst/>
          </a:prstGeom>
          <a:noFill/>
        </p:spPr>
        <p:txBody>
          <a:bodyPr wrap="square" rtlCol="0">
            <a:spAutoFit/>
          </a:bodyPr>
          <a:lstStyle/>
          <a:p>
            <a:pPr algn="ctr"/>
            <a:r>
              <a:rPr lang="es-CL" sz="1600" b="1" dirty="0">
                <a:solidFill>
                  <a:srgbClr val="01183F"/>
                </a:solidFill>
              </a:rPr>
              <a:t>Main Contractor</a:t>
            </a:r>
          </a:p>
        </p:txBody>
      </p:sp>
      <p:cxnSp>
        <p:nvCxnSpPr>
          <p:cNvPr id="60" name="Conector recto 59">
            <a:extLst>
              <a:ext uri="{FF2B5EF4-FFF2-40B4-BE49-F238E27FC236}">
                <a16:creationId xmlns:a16="http://schemas.microsoft.com/office/drawing/2014/main" id="{56ADDFE9-D688-E177-7366-63A219F2CA4C}"/>
              </a:ext>
            </a:extLst>
          </p:cNvPr>
          <p:cNvCxnSpPr>
            <a:cxnSpLocks/>
          </p:cNvCxnSpPr>
          <p:nvPr/>
        </p:nvCxnSpPr>
        <p:spPr>
          <a:xfrm>
            <a:off x="5562247" y="2412906"/>
            <a:ext cx="972000"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nvGrpSpPr>
          <p:cNvPr id="64" name="Grupo 63">
            <a:extLst>
              <a:ext uri="{FF2B5EF4-FFF2-40B4-BE49-F238E27FC236}">
                <a16:creationId xmlns:a16="http://schemas.microsoft.com/office/drawing/2014/main" id="{01772E9D-0B02-6111-E911-22D62DB0E4C8}"/>
              </a:ext>
            </a:extLst>
          </p:cNvPr>
          <p:cNvGrpSpPr/>
          <p:nvPr/>
        </p:nvGrpSpPr>
        <p:grpSpPr>
          <a:xfrm>
            <a:off x="4686993" y="4707874"/>
            <a:ext cx="2722510" cy="1040177"/>
            <a:chOff x="4081576" y="3738823"/>
            <a:chExt cx="3129449" cy="1040177"/>
          </a:xfrm>
        </p:grpSpPr>
        <p:sp>
          <p:nvSpPr>
            <p:cNvPr id="65" name="Rectángulo redondeado 64">
              <a:extLst>
                <a:ext uri="{FF2B5EF4-FFF2-40B4-BE49-F238E27FC236}">
                  <a16:creationId xmlns:a16="http://schemas.microsoft.com/office/drawing/2014/main" id="{94C769CA-26EA-454B-ABCE-FF0F67F5DFFC}"/>
                </a:ext>
              </a:extLst>
            </p:cNvPr>
            <p:cNvSpPr/>
            <p:nvPr/>
          </p:nvSpPr>
          <p:spPr>
            <a:xfrm>
              <a:off x="4081576" y="3738823"/>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RADAR</a:t>
              </a:r>
            </a:p>
          </p:txBody>
        </p:sp>
        <p:sp>
          <p:nvSpPr>
            <p:cNvPr id="67" name="Rectángulo redondeado 66">
              <a:extLst>
                <a:ext uri="{FF2B5EF4-FFF2-40B4-BE49-F238E27FC236}">
                  <a16:creationId xmlns:a16="http://schemas.microsoft.com/office/drawing/2014/main" id="{CD24EC8B-2225-88EC-4DEE-74217B0E3173}"/>
                </a:ext>
              </a:extLst>
            </p:cNvPr>
            <p:cNvSpPr/>
            <p:nvPr/>
          </p:nvSpPr>
          <p:spPr>
            <a:xfrm>
              <a:off x="4081576" y="4314980"/>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MAE</a:t>
              </a:r>
            </a:p>
          </p:txBody>
        </p:sp>
        <p:sp>
          <p:nvSpPr>
            <p:cNvPr id="68" name="Rectángulo redondeado 67">
              <a:extLst>
                <a:ext uri="{FF2B5EF4-FFF2-40B4-BE49-F238E27FC236}">
                  <a16:creationId xmlns:a16="http://schemas.microsoft.com/office/drawing/2014/main" id="{7EC7BA51-7375-06AB-0257-2EB38DA5BF91}"/>
                </a:ext>
              </a:extLst>
            </p:cNvPr>
            <p:cNvSpPr/>
            <p:nvPr/>
          </p:nvSpPr>
          <p:spPr>
            <a:xfrm>
              <a:off x="5735960" y="3738823"/>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SMC</a:t>
              </a:r>
            </a:p>
          </p:txBody>
        </p:sp>
        <p:sp>
          <p:nvSpPr>
            <p:cNvPr id="69" name="Rectángulo redondeado 68">
              <a:extLst>
                <a:ext uri="{FF2B5EF4-FFF2-40B4-BE49-F238E27FC236}">
                  <a16:creationId xmlns:a16="http://schemas.microsoft.com/office/drawing/2014/main" id="{E9079B19-4682-DE3F-4083-5BB5B73F76BB}"/>
                </a:ext>
              </a:extLst>
            </p:cNvPr>
            <p:cNvSpPr/>
            <p:nvPr/>
          </p:nvSpPr>
          <p:spPr>
            <a:xfrm>
              <a:off x="5735960" y="4314980"/>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LINK</a:t>
              </a:r>
            </a:p>
          </p:txBody>
        </p:sp>
      </p:grpSp>
      <p:sp>
        <p:nvSpPr>
          <p:cNvPr id="86" name="Rectángulo redondeado 85">
            <a:extLst>
              <a:ext uri="{FF2B5EF4-FFF2-40B4-BE49-F238E27FC236}">
                <a16:creationId xmlns:a16="http://schemas.microsoft.com/office/drawing/2014/main" id="{A690DA70-1B57-B2DF-14A4-F2093644674F}"/>
              </a:ext>
            </a:extLst>
          </p:cNvPr>
          <p:cNvSpPr/>
          <p:nvPr/>
        </p:nvSpPr>
        <p:spPr>
          <a:xfrm>
            <a:off x="8138809" y="2006486"/>
            <a:ext cx="3093546" cy="3888000"/>
          </a:xfrm>
          <a:prstGeom prst="roundRect">
            <a:avLst>
              <a:gd name="adj" fmla="val 3255"/>
            </a:avLst>
          </a:prstGeom>
          <a:solidFill>
            <a:srgbClr val="F0F4F9"/>
          </a:solidFill>
          <a:ln>
            <a:solidFill>
              <a:srgbClr val="F0F4F9"/>
            </a:solidFill>
          </a:ln>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87" name="Rectángulo redondeado 86">
            <a:extLst>
              <a:ext uri="{FF2B5EF4-FFF2-40B4-BE49-F238E27FC236}">
                <a16:creationId xmlns:a16="http://schemas.microsoft.com/office/drawing/2014/main" id="{9F5817AB-4609-AA81-B49B-CAA3C639181A}"/>
              </a:ext>
            </a:extLst>
          </p:cNvPr>
          <p:cNvSpPr/>
          <p:nvPr/>
        </p:nvSpPr>
        <p:spPr>
          <a:xfrm>
            <a:off x="8270792" y="2574875"/>
            <a:ext cx="2853088" cy="566093"/>
          </a:xfrm>
          <a:prstGeom prst="roundRect">
            <a:avLst/>
          </a:prstGeom>
          <a:solidFill>
            <a:srgbClr val="01183F"/>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GENERAL DYNAMICS</a:t>
            </a:r>
          </a:p>
        </p:txBody>
      </p:sp>
      <p:sp>
        <p:nvSpPr>
          <p:cNvPr id="88" name="CuadroTexto 87">
            <a:extLst>
              <a:ext uri="{FF2B5EF4-FFF2-40B4-BE49-F238E27FC236}">
                <a16:creationId xmlns:a16="http://schemas.microsoft.com/office/drawing/2014/main" id="{C01D61A4-BF54-2611-31B5-C5C1700688D7}"/>
              </a:ext>
            </a:extLst>
          </p:cNvPr>
          <p:cNvSpPr txBox="1"/>
          <p:nvPr/>
        </p:nvSpPr>
        <p:spPr>
          <a:xfrm>
            <a:off x="8336082" y="2068016"/>
            <a:ext cx="2722509" cy="338554"/>
          </a:xfrm>
          <a:prstGeom prst="rect">
            <a:avLst/>
          </a:prstGeom>
          <a:noFill/>
          <a:ln>
            <a:solidFill>
              <a:srgbClr val="F0F4F9"/>
            </a:solidFill>
          </a:ln>
        </p:spPr>
        <p:txBody>
          <a:bodyPr wrap="square" rtlCol="0">
            <a:spAutoFit/>
          </a:bodyPr>
          <a:lstStyle/>
          <a:p>
            <a:pPr algn="ctr"/>
            <a:r>
              <a:rPr lang="es-CL" sz="1600" b="1" dirty="0">
                <a:solidFill>
                  <a:srgbClr val="01183F"/>
                </a:solidFill>
              </a:rPr>
              <a:t>Main Contractor</a:t>
            </a:r>
          </a:p>
        </p:txBody>
      </p:sp>
      <p:cxnSp>
        <p:nvCxnSpPr>
          <p:cNvPr id="89" name="Conector recto 88">
            <a:extLst>
              <a:ext uri="{FF2B5EF4-FFF2-40B4-BE49-F238E27FC236}">
                <a16:creationId xmlns:a16="http://schemas.microsoft.com/office/drawing/2014/main" id="{AC68BC77-1E7C-D4FA-AF65-D988E4172574}"/>
              </a:ext>
            </a:extLst>
          </p:cNvPr>
          <p:cNvCxnSpPr>
            <a:cxnSpLocks/>
          </p:cNvCxnSpPr>
          <p:nvPr/>
        </p:nvCxnSpPr>
        <p:spPr>
          <a:xfrm>
            <a:off x="9211336" y="2420888"/>
            <a:ext cx="972000"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nvGrpSpPr>
          <p:cNvPr id="90" name="Grupo 89">
            <a:extLst>
              <a:ext uri="{FF2B5EF4-FFF2-40B4-BE49-F238E27FC236}">
                <a16:creationId xmlns:a16="http://schemas.microsoft.com/office/drawing/2014/main" id="{EE9F7AD7-349F-27B1-8421-FBFE1FA526C5}"/>
              </a:ext>
            </a:extLst>
          </p:cNvPr>
          <p:cNvGrpSpPr/>
          <p:nvPr/>
        </p:nvGrpSpPr>
        <p:grpSpPr>
          <a:xfrm>
            <a:off x="8336082" y="4715856"/>
            <a:ext cx="2722510" cy="1040177"/>
            <a:chOff x="4081576" y="3738823"/>
            <a:chExt cx="3129449" cy="1040177"/>
          </a:xfrm>
        </p:grpSpPr>
        <p:sp>
          <p:nvSpPr>
            <p:cNvPr id="91" name="Rectángulo redondeado 90">
              <a:extLst>
                <a:ext uri="{FF2B5EF4-FFF2-40B4-BE49-F238E27FC236}">
                  <a16:creationId xmlns:a16="http://schemas.microsoft.com/office/drawing/2014/main" id="{0BCB99BF-E846-9FE5-253E-63C6C7A658AF}"/>
                </a:ext>
              </a:extLst>
            </p:cNvPr>
            <p:cNvSpPr/>
            <p:nvPr/>
          </p:nvSpPr>
          <p:spPr>
            <a:xfrm>
              <a:off x="4081576" y="3738823"/>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RADAR</a:t>
              </a:r>
            </a:p>
          </p:txBody>
        </p:sp>
        <p:sp>
          <p:nvSpPr>
            <p:cNvPr id="92" name="Rectángulo redondeado 91">
              <a:extLst>
                <a:ext uri="{FF2B5EF4-FFF2-40B4-BE49-F238E27FC236}">
                  <a16:creationId xmlns:a16="http://schemas.microsoft.com/office/drawing/2014/main" id="{ABAE77CC-8456-859B-3C7B-46249DDB9F90}"/>
                </a:ext>
              </a:extLst>
            </p:cNvPr>
            <p:cNvSpPr/>
            <p:nvPr/>
          </p:nvSpPr>
          <p:spPr>
            <a:xfrm>
              <a:off x="4081576" y="4314980"/>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MAE</a:t>
              </a:r>
            </a:p>
          </p:txBody>
        </p:sp>
        <p:sp>
          <p:nvSpPr>
            <p:cNvPr id="93" name="Rectángulo redondeado 92">
              <a:extLst>
                <a:ext uri="{FF2B5EF4-FFF2-40B4-BE49-F238E27FC236}">
                  <a16:creationId xmlns:a16="http://schemas.microsoft.com/office/drawing/2014/main" id="{BBBBF3DB-5C5A-E63B-DB64-2CB866A4EE92}"/>
                </a:ext>
              </a:extLst>
            </p:cNvPr>
            <p:cNvSpPr/>
            <p:nvPr/>
          </p:nvSpPr>
          <p:spPr>
            <a:xfrm>
              <a:off x="5735960" y="3738823"/>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SMC</a:t>
              </a:r>
            </a:p>
          </p:txBody>
        </p:sp>
        <p:sp>
          <p:nvSpPr>
            <p:cNvPr id="94" name="Rectángulo redondeado 93">
              <a:extLst>
                <a:ext uri="{FF2B5EF4-FFF2-40B4-BE49-F238E27FC236}">
                  <a16:creationId xmlns:a16="http://schemas.microsoft.com/office/drawing/2014/main" id="{77F83202-0C33-B110-B189-BCCAE73A9FD9}"/>
                </a:ext>
              </a:extLst>
            </p:cNvPr>
            <p:cNvSpPr/>
            <p:nvPr/>
          </p:nvSpPr>
          <p:spPr>
            <a:xfrm>
              <a:off x="5735960" y="4314980"/>
              <a:ext cx="1475065" cy="464020"/>
            </a:xfrm>
            <a:prstGeom prst="roundRect">
              <a:avLst/>
            </a:prstGeom>
            <a:solidFill>
              <a:schemeClr val="bg1"/>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solidFill>
                    <a:srgbClr val="01183F"/>
                  </a:solidFill>
                </a:rPr>
                <a:t>LINK</a:t>
              </a:r>
            </a:p>
          </p:txBody>
        </p:sp>
      </p:grpSp>
      <p:sp>
        <p:nvSpPr>
          <p:cNvPr id="95" name="Rectángulo redondeado 94">
            <a:extLst>
              <a:ext uri="{FF2B5EF4-FFF2-40B4-BE49-F238E27FC236}">
                <a16:creationId xmlns:a16="http://schemas.microsoft.com/office/drawing/2014/main" id="{8842A1A6-852B-0086-3E67-952A18247315}"/>
              </a:ext>
            </a:extLst>
          </p:cNvPr>
          <p:cNvSpPr/>
          <p:nvPr/>
        </p:nvSpPr>
        <p:spPr>
          <a:xfrm>
            <a:off x="8270792" y="3207256"/>
            <a:ext cx="2853088" cy="566093"/>
          </a:xfrm>
          <a:prstGeom prst="roundRect">
            <a:avLst/>
          </a:prstGeom>
          <a:solidFill>
            <a:srgbClr val="01183F"/>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HELIONE</a:t>
            </a:r>
          </a:p>
        </p:txBody>
      </p:sp>
      <p:pic>
        <p:nvPicPr>
          <p:cNvPr id="4" name="Imagen 3" descr="Heli-One">
            <a:extLst>
              <a:ext uri="{FF2B5EF4-FFF2-40B4-BE49-F238E27FC236}">
                <a16:creationId xmlns:a16="http://schemas.microsoft.com/office/drawing/2014/main" id="{E8BF2289-4989-DFF8-40E5-E85359D671A0}"/>
              </a:ext>
            </a:extLst>
          </p:cNvPr>
          <p:cNvPicPr>
            <a:picLocks noChangeAspect="1"/>
          </p:cNvPicPr>
          <p:nvPr/>
        </p:nvPicPr>
        <p:blipFill>
          <a:blip r:embed="rId6"/>
          <a:stretch>
            <a:fillRect/>
          </a:stretch>
        </p:blipFill>
        <p:spPr>
          <a:xfrm>
            <a:off x="4796086" y="1281359"/>
            <a:ext cx="2599826" cy="636447"/>
          </a:xfrm>
          <a:prstGeom prst="rect">
            <a:avLst/>
          </a:prstGeom>
        </p:spPr>
      </p:pic>
      <p:pic>
        <p:nvPicPr>
          <p:cNvPr id="9" name="Imagen 8">
            <a:extLst>
              <a:ext uri="{FF2B5EF4-FFF2-40B4-BE49-F238E27FC236}">
                <a16:creationId xmlns:a16="http://schemas.microsoft.com/office/drawing/2014/main" id="{7924761A-FA1C-50ED-F6A7-343C6B4CCA1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44797" y="1090065"/>
            <a:ext cx="2038788" cy="1061973"/>
          </a:xfrm>
          <a:prstGeom prst="rect">
            <a:avLst/>
          </a:prstGeom>
        </p:spPr>
      </p:pic>
      <p:pic>
        <p:nvPicPr>
          <p:cNvPr id="10" name="Imagen 9" descr="General Dynamics Mission Systems Logo">
            <a:extLst>
              <a:ext uri="{FF2B5EF4-FFF2-40B4-BE49-F238E27FC236}">
                <a16:creationId xmlns:a16="http://schemas.microsoft.com/office/drawing/2014/main" id="{805AC6CE-4399-F2E9-8D4B-066F997589FA}"/>
              </a:ext>
            </a:extLst>
          </p:cNvPr>
          <p:cNvPicPr>
            <a:picLocks noChangeAspect="1"/>
          </p:cNvPicPr>
          <p:nvPr/>
        </p:nvPicPr>
        <p:blipFill>
          <a:blip r:embed="rId8"/>
          <a:stretch>
            <a:fillRect/>
          </a:stretch>
        </p:blipFill>
        <p:spPr>
          <a:xfrm>
            <a:off x="8307898" y="1426515"/>
            <a:ext cx="2622197" cy="382841"/>
          </a:xfrm>
          <a:prstGeom prst="rect">
            <a:avLst/>
          </a:prstGeom>
        </p:spPr>
      </p:pic>
    </p:spTree>
    <p:extLst>
      <p:ext uri="{BB962C8B-B14F-4D97-AF65-F5344CB8AC3E}">
        <p14:creationId xmlns:p14="http://schemas.microsoft.com/office/powerpoint/2010/main" val="3892423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ángulo 65">
            <a:extLst>
              <a:ext uri="{FF2B5EF4-FFF2-40B4-BE49-F238E27FC236}">
                <a16:creationId xmlns:a16="http://schemas.microsoft.com/office/drawing/2014/main" id="{3FEA47AE-C43D-CF0F-6822-75D861A7C16C}"/>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9B61C118-9D89-8796-2EA8-0064D4539135}"/>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F982BA9C-F571-8FEB-8154-3635E4E37545}"/>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8</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7FD56D97-0D38-55D2-5AE7-223CAFC51B22}"/>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Propuesta</a:t>
            </a:r>
            <a:r>
              <a:rPr lang="en-US" sz="3600" b="1" dirty="0">
                <a:solidFill>
                  <a:srgbClr val="002060"/>
                </a:solidFill>
                <a:ea typeface="Microsoft JhengHei Light" panose="020B0304030504040204" pitchFamily="34" charset="-120"/>
                <a:cs typeface="Calibri" panose="020F0502020204030204" pitchFamily="34" charset="0"/>
              </a:rPr>
              <a:t> AIRBUS + RSG</a:t>
            </a:r>
          </a:p>
        </p:txBody>
      </p:sp>
      <p:pic>
        <p:nvPicPr>
          <p:cNvPr id="27" name="Picture 2" descr="COMAVNAV">
            <a:extLst>
              <a:ext uri="{FF2B5EF4-FFF2-40B4-BE49-F238E27FC236}">
                <a16:creationId xmlns:a16="http://schemas.microsoft.com/office/drawing/2014/main" id="{52080BE4-6267-7EA7-9FD6-D4F1073FE79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83777BED-CEF1-4A53-9094-F1DFE58BC4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Imagen 6"/>
          <p:cNvPicPr>
            <a:picLocks noChangeAspect="1"/>
          </p:cNvPicPr>
          <p:nvPr/>
        </p:nvPicPr>
        <p:blipFill>
          <a:blip r:embed="rId6"/>
          <a:srcRect b="8262"/>
          <a:stretch>
            <a:fillRect/>
          </a:stretch>
        </p:blipFill>
        <p:spPr>
          <a:xfrm>
            <a:off x="339546" y="2191742"/>
            <a:ext cx="5424048" cy="1841816"/>
          </a:xfrm>
          <a:prstGeom prst="roundRect">
            <a:avLst>
              <a:gd name="adj" fmla="val 5913"/>
            </a:avLst>
          </a:prstGeom>
          <a:ln>
            <a:noFill/>
          </a:ln>
          <a:effectLst>
            <a:outerShdw blurRad="50800" dist="38100" dir="2700000" algn="tl" rotWithShape="0">
              <a:prstClr val="black">
                <a:alpha val="40000"/>
              </a:prst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Imagen 7"/>
          <p:cNvPicPr>
            <a:picLocks noChangeAspect="1"/>
          </p:cNvPicPr>
          <p:nvPr/>
        </p:nvPicPr>
        <p:blipFill>
          <a:blip r:embed="rId7"/>
          <a:srcRect t="1417" b="54017"/>
          <a:stretch>
            <a:fillRect/>
          </a:stretch>
        </p:blipFill>
        <p:spPr>
          <a:xfrm>
            <a:off x="339546" y="4101699"/>
            <a:ext cx="5424048" cy="1656203"/>
          </a:xfrm>
          <a:prstGeom prst="roundRect">
            <a:avLst>
              <a:gd name="adj" fmla="val 5913"/>
            </a:avLst>
          </a:prstGeom>
          <a:ln>
            <a:noFill/>
          </a:ln>
          <a:effectLst>
            <a:outerShdw blurRad="50800" dist="38100" dir="2700000" algn="tl" rotWithShape="0">
              <a:prstClr val="black">
                <a:alpha val="40000"/>
              </a:prst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10" name="Grupo 9">
            <a:extLst>
              <a:ext uri="{FF2B5EF4-FFF2-40B4-BE49-F238E27FC236}">
                <a16:creationId xmlns:a16="http://schemas.microsoft.com/office/drawing/2014/main" id="{89976A82-FADB-D9C0-028F-3705FC1DC776}"/>
              </a:ext>
            </a:extLst>
          </p:cNvPr>
          <p:cNvGrpSpPr/>
          <p:nvPr/>
        </p:nvGrpSpPr>
        <p:grpSpPr>
          <a:xfrm>
            <a:off x="339546" y="1222307"/>
            <a:ext cx="5424048" cy="936000"/>
            <a:chOff x="316564" y="1030908"/>
            <a:chExt cx="5424048" cy="936000"/>
          </a:xfrm>
          <a:effectLst>
            <a:outerShdw blurRad="50800" dist="38100" dir="2700000" algn="tl" rotWithShape="0">
              <a:prstClr val="black">
                <a:alpha val="40000"/>
              </a:prstClr>
            </a:outerShdw>
          </a:effectLst>
        </p:grpSpPr>
        <p:sp>
          <p:nvSpPr>
            <p:cNvPr id="3" name="Redondear rectángulo de esquina del mismo lado 2">
              <a:extLst>
                <a:ext uri="{FF2B5EF4-FFF2-40B4-BE49-F238E27FC236}">
                  <a16:creationId xmlns:a16="http://schemas.microsoft.com/office/drawing/2014/main" id="{E9AF3454-66AB-F9A9-C98A-4168E8ADFEAA}"/>
                </a:ext>
              </a:extLst>
            </p:cNvPr>
            <p:cNvSpPr/>
            <p:nvPr/>
          </p:nvSpPr>
          <p:spPr>
            <a:xfrm rot="5400000">
              <a:off x="2779239" y="-1068042"/>
              <a:ext cx="792088" cy="5130658"/>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 name="Redondear rectángulo de esquina del mismo lado 3">
              <a:extLst>
                <a:ext uri="{FF2B5EF4-FFF2-40B4-BE49-F238E27FC236}">
                  <a16:creationId xmlns:a16="http://schemas.microsoft.com/office/drawing/2014/main" id="{E90549D9-7107-3F1F-6580-6463FD75533D}"/>
                </a:ext>
              </a:extLst>
            </p:cNvPr>
            <p:cNvSpPr/>
            <p:nvPr/>
          </p:nvSpPr>
          <p:spPr>
            <a:xfrm rot="16200000">
              <a:off x="67261" y="1350634"/>
              <a:ext cx="792000" cy="293393"/>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CuadroTexto 4">
              <a:extLst>
                <a:ext uri="{FF2B5EF4-FFF2-40B4-BE49-F238E27FC236}">
                  <a16:creationId xmlns:a16="http://schemas.microsoft.com/office/drawing/2014/main" id="{080238E9-7D70-1313-2AE0-B0FBC636E8BD}"/>
                </a:ext>
              </a:extLst>
            </p:cNvPr>
            <p:cNvSpPr txBox="1"/>
            <p:nvPr/>
          </p:nvSpPr>
          <p:spPr>
            <a:xfrm rot="16200000">
              <a:off x="-562" y="1360308"/>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SOLUCIÓN</a:t>
              </a:r>
              <a:endParaRPr lang="es-CL" sz="1200" b="1" kern="1200" dirty="0">
                <a:solidFill>
                  <a:schemeClr val="bg1"/>
                </a:solidFill>
              </a:endParaRPr>
            </a:p>
          </p:txBody>
        </p:sp>
        <p:sp>
          <p:nvSpPr>
            <p:cNvPr id="9" name="CuadroTexto 8">
              <a:extLst>
                <a:ext uri="{FF2B5EF4-FFF2-40B4-BE49-F238E27FC236}">
                  <a16:creationId xmlns:a16="http://schemas.microsoft.com/office/drawing/2014/main" id="{5EF24916-F964-525A-AE46-87696ADC45B9}"/>
                </a:ext>
              </a:extLst>
            </p:cNvPr>
            <p:cNvSpPr txBox="1"/>
            <p:nvPr/>
          </p:nvSpPr>
          <p:spPr>
            <a:xfrm>
              <a:off x="760689" y="1312621"/>
              <a:ext cx="4829188" cy="369332"/>
            </a:xfrm>
            <a:prstGeom prst="rect">
              <a:avLst/>
            </a:prstGeom>
            <a:noFill/>
          </p:spPr>
          <p:txBody>
            <a:bodyPr wrap="square" rtlCol="0">
              <a:spAutoFit/>
            </a:bodyPr>
            <a:lstStyle/>
            <a:p>
              <a:r>
                <a:rPr lang="es-ES" dirty="0" err="1">
                  <a:solidFill>
                    <a:srgbClr val="01183F"/>
                  </a:solidFill>
                </a:rPr>
                <a:t>Mid</a:t>
              </a:r>
              <a:r>
                <a:rPr lang="es-ES" dirty="0">
                  <a:solidFill>
                    <a:srgbClr val="01183F"/>
                  </a:solidFill>
                </a:rPr>
                <a:t>-Life </a:t>
              </a:r>
              <a:r>
                <a:rPr lang="es-ES" dirty="0" err="1">
                  <a:solidFill>
                    <a:srgbClr val="01183F"/>
                  </a:solidFill>
                </a:rPr>
                <a:t>Upgrade</a:t>
              </a:r>
              <a:r>
                <a:rPr lang="es-ES" dirty="0">
                  <a:solidFill>
                    <a:srgbClr val="01183F"/>
                  </a:solidFill>
                </a:rPr>
                <a:t> + Integración HELRAS con RSG</a:t>
              </a:r>
              <a:endParaRPr lang="es-CL" dirty="0">
                <a:solidFill>
                  <a:srgbClr val="01183F"/>
                </a:solidFill>
              </a:endParaRPr>
            </a:p>
          </p:txBody>
        </p:sp>
      </p:grpSp>
      <p:grpSp>
        <p:nvGrpSpPr>
          <p:cNvPr id="11" name="Grupo 10">
            <a:extLst>
              <a:ext uri="{FF2B5EF4-FFF2-40B4-BE49-F238E27FC236}">
                <a16:creationId xmlns:a16="http://schemas.microsoft.com/office/drawing/2014/main" id="{FBB6163D-059B-149F-9478-696BC14836B2}"/>
              </a:ext>
            </a:extLst>
          </p:cNvPr>
          <p:cNvGrpSpPr/>
          <p:nvPr/>
        </p:nvGrpSpPr>
        <p:grpSpPr>
          <a:xfrm>
            <a:off x="6341168" y="1222307"/>
            <a:ext cx="5688631" cy="936000"/>
            <a:chOff x="316564" y="1030908"/>
            <a:chExt cx="5265978" cy="936000"/>
          </a:xfrm>
          <a:effectLst>
            <a:outerShdw blurRad="50800" dist="38100" dir="2700000" algn="tl" rotWithShape="0">
              <a:prstClr val="black">
                <a:alpha val="40000"/>
              </a:prstClr>
            </a:outerShdw>
          </a:effectLst>
        </p:grpSpPr>
        <p:sp>
          <p:nvSpPr>
            <p:cNvPr id="12" name="Redondear rectángulo de esquina del mismo lado 11">
              <a:extLst>
                <a:ext uri="{FF2B5EF4-FFF2-40B4-BE49-F238E27FC236}">
                  <a16:creationId xmlns:a16="http://schemas.microsoft.com/office/drawing/2014/main" id="{D98FEFFD-4180-5676-D40F-2CA27400DC27}"/>
                </a:ext>
              </a:extLst>
            </p:cNvPr>
            <p:cNvSpPr/>
            <p:nvPr/>
          </p:nvSpPr>
          <p:spPr>
            <a:xfrm rot="5400000">
              <a:off x="2700204" y="-989007"/>
              <a:ext cx="792088" cy="4972589"/>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Redondear rectángulo de esquina del mismo lado 12">
              <a:extLst>
                <a:ext uri="{FF2B5EF4-FFF2-40B4-BE49-F238E27FC236}">
                  <a16:creationId xmlns:a16="http://schemas.microsoft.com/office/drawing/2014/main" id="{A18F6BB1-40D4-32D5-4EAD-A7527973A034}"/>
                </a:ext>
              </a:extLst>
            </p:cNvPr>
            <p:cNvSpPr/>
            <p:nvPr/>
          </p:nvSpPr>
          <p:spPr>
            <a:xfrm rot="16200000">
              <a:off x="67261" y="1350634"/>
              <a:ext cx="792000" cy="293393"/>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5" name="CuadroTexto 14">
              <a:extLst>
                <a:ext uri="{FF2B5EF4-FFF2-40B4-BE49-F238E27FC236}">
                  <a16:creationId xmlns:a16="http://schemas.microsoft.com/office/drawing/2014/main" id="{041354BE-3BB8-BBA6-E663-56921BF9E27C}"/>
                </a:ext>
              </a:extLst>
            </p:cNvPr>
            <p:cNvSpPr txBox="1"/>
            <p:nvPr/>
          </p:nvSpPr>
          <p:spPr>
            <a:xfrm rot="16200000">
              <a:off x="-562" y="1360308"/>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MONTO</a:t>
              </a:r>
              <a:endParaRPr lang="es-CL" sz="1200" b="1" kern="1200" dirty="0">
                <a:solidFill>
                  <a:schemeClr val="bg1"/>
                </a:solidFill>
              </a:endParaRPr>
            </a:p>
          </p:txBody>
        </p:sp>
        <p:sp>
          <p:nvSpPr>
            <p:cNvPr id="16" name="CuadroTexto 15">
              <a:extLst>
                <a:ext uri="{FF2B5EF4-FFF2-40B4-BE49-F238E27FC236}">
                  <a16:creationId xmlns:a16="http://schemas.microsoft.com/office/drawing/2014/main" id="{FF0BE3AA-D874-7D4A-B3EE-0FD75144C925}"/>
                </a:ext>
              </a:extLst>
            </p:cNvPr>
            <p:cNvSpPr txBox="1"/>
            <p:nvPr/>
          </p:nvSpPr>
          <p:spPr>
            <a:xfrm>
              <a:off x="944699" y="1312621"/>
              <a:ext cx="3994060" cy="369332"/>
            </a:xfrm>
            <a:prstGeom prst="rect">
              <a:avLst/>
            </a:prstGeom>
            <a:noFill/>
          </p:spPr>
          <p:txBody>
            <a:bodyPr wrap="square" rtlCol="0">
              <a:spAutoFit/>
            </a:bodyPr>
            <a:lstStyle/>
            <a:p>
              <a:r>
                <a:rPr lang="es-CL" dirty="0"/>
                <a:t>70MM USD + 7MM USD = </a:t>
              </a:r>
              <a:r>
                <a:rPr lang="es-CL" b="1" dirty="0"/>
                <a:t>77.000.000 USD</a:t>
              </a:r>
            </a:p>
          </p:txBody>
        </p:sp>
      </p:grpSp>
      <p:grpSp>
        <p:nvGrpSpPr>
          <p:cNvPr id="25" name="Grupo 24">
            <a:extLst>
              <a:ext uri="{FF2B5EF4-FFF2-40B4-BE49-F238E27FC236}">
                <a16:creationId xmlns:a16="http://schemas.microsoft.com/office/drawing/2014/main" id="{05FB6FBE-DDD5-9D19-C807-8633A603509C}"/>
              </a:ext>
            </a:extLst>
          </p:cNvPr>
          <p:cNvGrpSpPr/>
          <p:nvPr/>
        </p:nvGrpSpPr>
        <p:grpSpPr>
          <a:xfrm>
            <a:off x="6341170" y="2198903"/>
            <a:ext cx="5688629" cy="3566244"/>
            <a:chOff x="6318188" y="2007504"/>
            <a:chExt cx="5688629" cy="3566244"/>
          </a:xfrm>
          <a:effectLst>
            <a:outerShdw blurRad="50800" dist="38100" dir="2700000" algn="tl" rotWithShape="0">
              <a:prstClr val="black">
                <a:alpha val="40000"/>
              </a:prstClr>
            </a:outerShdw>
          </a:effectLst>
        </p:grpSpPr>
        <p:sp>
          <p:nvSpPr>
            <p:cNvPr id="20" name="Redondear rectángulo de esquina del mismo lado 19">
              <a:extLst>
                <a:ext uri="{FF2B5EF4-FFF2-40B4-BE49-F238E27FC236}">
                  <a16:creationId xmlns:a16="http://schemas.microsoft.com/office/drawing/2014/main" id="{53358B44-6F96-A4F9-CAE3-85AF4D8D674C}"/>
                </a:ext>
              </a:extLst>
            </p:cNvPr>
            <p:cNvSpPr/>
            <p:nvPr/>
          </p:nvSpPr>
          <p:spPr>
            <a:xfrm rot="5400000">
              <a:off x="7541469" y="1101158"/>
              <a:ext cx="3559002" cy="5371694"/>
            </a:xfrm>
            <a:prstGeom prst="round2SameRect">
              <a:avLst>
                <a:gd name="adj1" fmla="val 2990"/>
                <a:gd name="adj2" fmla="val 0"/>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2" name="Redondear rectángulo de esquina del mismo lado 21">
              <a:extLst>
                <a:ext uri="{FF2B5EF4-FFF2-40B4-BE49-F238E27FC236}">
                  <a16:creationId xmlns:a16="http://schemas.microsoft.com/office/drawing/2014/main" id="{85EFEEC5-6F1E-6C74-6D01-461DEC62167B}"/>
                </a:ext>
              </a:extLst>
            </p:cNvPr>
            <p:cNvSpPr/>
            <p:nvPr/>
          </p:nvSpPr>
          <p:spPr>
            <a:xfrm rot="16200000">
              <a:off x="4693579" y="3632198"/>
              <a:ext cx="3566159" cy="316941"/>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3" name="CuadroTexto 22">
              <a:extLst>
                <a:ext uri="{FF2B5EF4-FFF2-40B4-BE49-F238E27FC236}">
                  <a16:creationId xmlns:a16="http://schemas.microsoft.com/office/drawing/2014/main" id="{E1F1413B-7B39-C325-1E14-3CB4FAA55407}"/>
                </a:ext>
              </a:extLst>
            </p:cNvPr>
            <p:cNvSpPr txBox="1"/>
            <p:nvPr/>
          </p:nvSpPr>
          <p:spPr>
            <a:xfrm rot="16200000">
              <a:off x="6080656" y="3644923"/>
              <a:ext cx="792001"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ALCANCE</a:t>
              </a:r>
              <a:endParaRPr lang="es-CL" sz="1200" b="1" kern="1200" dirty="0">
                <a:solidFill>
                  <a:schemeClr val="bg1"/>
                </a:solidFill>
              </a:endParaRPr>
            </a:p>
          </p:txBody>
        </p:sp>
      </p:grpSp>
      <p:graphicFrame>
        <p:nvGraphicFramePr>
          <p:cNvPr id="18" name="Tabla 17"/>
          <p:cNvGraphicFramePr>
            <a:graphicFrameLocks noGrp="1"/>
          </p:cNvGraphicFramePr>
          <p:nvPr>
            <p:extLst>
              <p:ext uri="{D42A27DB-BD31-4B8C-83A1-F6EECF244321}">
                <p14:modId xmlns:p14="http://schemas.microsoft.com/office/powerpoint/2010/main" val="2783933050"/>
              </p:ext>
            </p:extLst>
          </p:nvPr>
        </p:nvGraphicFramePr>
        <p:xfrm>
          <a:off x="6653874" y="2191742"/>
          <a:ext cx="5371695" cy="3566160"/>
        </p:xfrm>
        <a:graphic>
          <a:graphicData uri="http://schemas.openxmlformats.org/drawingml/2006/table">
            <a:tbl>
              <a:tblPr firstRow="1" bandRow="1">
                <a:tableStyleId>{5C22544A-7EE6-4342-B048-85BDC9FD1C3A}</a:tableStyleId>
              </a:tblPr>
              <a:tblGrid>
                <a:gridCol w="3168459">
                  <a:extLst>
                    <a:ext uri="{9D8B030D-6E8A-4147-A177-3AD203B41FA5}">
                      <a16:colId xmlns:a16="http://schemas.microsoft.com/office/drawing/2014/main" val="20001"/>
                    </a:ext>
                  </a:extLst>
                </a:gridCol>
                <a:gridCol w="2203236">
                  <a:extLst>
                    <a:ext uri="{9D8B030D-6E8A-4147-A177-3AD203B41FA5}">
                      <a16:colId xmlns:a16="http://schemas.microsoft.com/office/drawing/2014/main" val="20002"/>
                    </a:ext>
                  </a:extLst>
                </a:gridCol>
              </a:tblGrid>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rPr>
                        <a:t>Instrumentos de vuelo</a:t>
                      </a:r>
                    </a:p>
                  </a:txBody>
                  <a:tcPr anchor="ct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rPr>
                        <a:t>SI</a:t>
                      </a:r>
                    </a:p>
                  </a:txBody>
                  <a:tcPr anchor="ct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latin typeface="+mn-lt"/>
                          <a:ea typeface="+mn-ea"/>
                          <a:cs typeface="+mn-cs"/>
                        </a:rPr>
                        <a:t>Instrumentos de motor</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latin typeface="+mn-lt"/>
                          <a:ea typeface="+mn-ea"/>
                          <a:cs typeface="+mn-cs"/>
                        </a:rPr>
                        <a:t>SI</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err="1">
                          <a:ln>
                            <a:noFill/>
                          </a:ln>
                          <a:solidFill>
                            <a:srgbClr val="01183F"/>
                          </a:solidFill>
                        </a:rPr>
                        <a:t>Comms</a:t>
                      </a:r>
                      <a:r>
                        <a:rPr lang="es-CL" sz="2000" b="0" kern="1200" baseline="0" dirty="0">
                          <a:ln>
                            <a:noFill/>
                          </a:ln>
                          <a:solidFill>
                            <a:srgbClr val="01183F"/>
                          </a:solidFill>
                        </a:rPr>
                        <a:t> externas/internas</a:t>
                      </a:r>
                      <a:endParaRPr lang="es-CL" sz="2000" b="0" kern="1200" dirty="0">
                        <a:ln>
                          <a:noFill/>
                        </a:ln>
                        <a:solidFill>
                          <a:srgbClr val="01183F"/>
                        </a:solidFill>
                      </a:endParaRP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rPr>
                        <a:t>SI</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latin typeface="+mn-lt"/>
                          <a:ea typeface="+mn-ea"/>
                          <a:cs typeface="+mn-cs"/>
                        </a:rPr>
                        <a:t>FMS</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latin typeface="+mn-lt"/>
                          <a:ea typeface="+mn-ea"/>
                          <a:cs typeface="+mn-cs"/>
                        </a:rPr>
                        <a:t>SI</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rPr>
                        <a:t>Reemplazo Doppler</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rPr>
                        <a:t>SI</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rPr>
                        <a:t>Reemplazo PA</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rPr>
                        <a:t>SI</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latin typeface="+mn-lt"/>
                          <a:ea typeface="+mn-ea"/>
                          <a:cs typeface="+mn-cs"/>
                        </a:rPr>
                        <a:t>NVG</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rPr>
                        <a:t>SI</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rPr>
                        <a:t>Integración</a:t>
                      </a:r>
                      <a:r>
                        <a:rPr lang="es-CL" sz="2000" b="0" kern="1200" baseline="0" dirty="0">
                          <a:ln>
                            <a:noFill/>
                          </a:ln>
                          <a:solidFill>
                            <a:srgbClr val="01183F"/>
                          </a:solidFill>
                        </a:rPr>
                        <a:t> con HELRAS</a:t>
                      </a:r>
                      <a:endParaRPr lang="es-CL" sz="2000" b="0" kern="1200" dirty="0">
                        <a:ln>
                          <a:noFill/>
                        </a:ln>
                        <a:solidFill>
                          <a:srgbClr val="01183F"/>
                        </a:solidFill>
                      </a:endParaRP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latin typeface="+mn-lt"/>
                          <a:ea typeface="+mn-ea"/>
                          <a:cs typeface="+mn-cs"/>
                        </a:rPr>
                        <a:t>SI (RSG)</a:t>
                      </a:r>
                      <a:endParaRPr lang="es-CL" sz="2000" b="1" kern="1200" dirty="0">
                        <a:ln>
                          <a:noFill/>
                        </a:ln>
                        <a:solidFill>
                          <a:srgbClr val="FF0000"/>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latin typeface="+mn-lt"/>
                          <a:ea typeface="+mn-ea"/>
                          <a:cs typeface="+mn-cs"/>
                        </a:rPr>
                        <a:t>Repuestos, Capacitación</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FF0000"/>
                          </a:solidFill>
                          <a:latin typeface="+mn-lt"/>
                          <a:ea typeface="+mn-ea"/>
                          <a:cs typeface="+mn-cs"/>
                        </a:rPr>
                        <a:t>NO</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590584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B6F5C-C788-BBDC-F389-71C6AD5A8064}"/>
            </a:ext>
          </a:extLst>
        </p:cNvPr>
        <p:cNvGrpSpPr/>
        <p:nvPr/>
      </p:nvGrpSpPr>
      <p:grpSpPr>
        <a:xfrm>
          <a:off x="0" y="0"/>
          <a:ext cx="0" cy="0"/>
          <a:chOff x="0" y="0"/>
          <a:chExt cx="0" cy="0"/>
        </a:xfrm>
      </p:grpSpPr>
      <p:sp>
        <p:nvSpPr>
          <p:cNvPr id="66" name="Rectángulo 65">
            <a:extLst>
              <a:ext uri="{FF2B5EF4-FFF2-40B4-BE49-F238E27FC236}">
                <a16:creationId xmlns:a16="http://schemas.microsoft.com/office/drawing/2014/main" id="{4409A0EA-7BB9-D1A8-459A-D5F91EB761E7}"/>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9616D9E3-0C54-3722-BC37-7FE091D76F72}"/>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286548A2-DAC7-7D6F-2749-28E3F1FCE199}"/>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9</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A2AE9BEE-1648-01D6-1779-03CD59027E4C}"/>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Propuesta</a:t>
            </a:r>
            <a:r>
              <a:rPr lang="en-US" sz="3600" b="1" dirty="0">
                <a:solidFill>
                  <a:srgbClr val="002060"/>
                </a:solidFill>
                <a:ea typeface="Microsoft JhengHei Light" panose="020B0304030504040204" pitchFamily="34" charset="-120"/>
                <a:cs typeface="Calibri" panose="020F0502020204030204" pitchFamily="34" charset="0"/>
              </a:rPr>
              <a:t> AIRBUS + RSG</a:t>
            </a:r>
          </a:p>
        </p:txBody>
      </p:sp>
      <p:pic>
        <p:nvPicPr>
          <p:cNvPr id="27" name="Picture 2" descr="COMAVNAV">
            <a:extLst>
              <a:ext uri="{FF2B5EF4-FFF2-40B4-BE49-F238E27FC236}">
                <a16:creationId xmlns:a16="http://schemas.microsoft.com/office/drawing/2014/main" id="{425D087C-1F37-E032-3CF9-5238DD6D276C}"/>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56F7E326-E3DA-E466-F3FD-057790356C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88" name="Grupo 87">
            <a:extLst>
              <a:ext uri="{FF2B5EF4-FFF2-40B4-BE49-F238E27FC236}">
                <a16:creationId xmlns:a16="http://schemas.microsoft.com/office/drawing/2014/main" id="{336141BB-B856-F6AE-218E-91458A029781}"/>
              </a:ext>
            </a:extLst>
          </p:cNvPr>
          <p:cNvGrpSpPr/>
          <p:nvPr/>
        </p:nvGrpSpPr>
        <p:grpSpPr>
          <a:xfrm>
            <a:off x="249534" y="1310860"/>
            <a:ext cx="11694319" cy="4061326"/>
            <a:chOff x="249534" y="1310860"/>
            <a:chExt cx="11694319" cy="4061326"/>
          </a:xfrm>
          <a:effectLst>
            <a:outerShdw blurRad="50800" dist="38100" dir="2700000" algn="tl" rotWithShape="0">
              <a:prstClr val="black">
                <a:alpha val="40000"/>
              </a:prstClr>
            </a:outerShdw>
          </a:effectLst>
        </p:grpSpPr>
        <p:sp>
          <p:nvSpPr>
            <p:cNvPr id="3" name="Redondear rectángulo de esquina del mismo lado 2">
              <a:extLst>
                <a:ext uri="{FF2B5EF4-FFF2-40B4-BE49-F238E27FC236}">
                  <a16:creationId xmlns:a16="http://schemas.microsoft.com/office/drawing/2014/main" id="{000F3983-D551-E454-5AE6-50CD97859B18}"/>
                </a:ext>
              </a:extLst>
            </p:cNvPr>
            <p:cNvSpPr/>
            <p:nvPr/>
          </p:nvSpPr>
          <p:spPr>
            <a:xfrm rot="5400000">
              <a:off x="4177850" y="-2393818"/>
              <a:ext cx="4061326" cy="11470681"/>
            </a:xfrm>
            <a:prstGeom prst="round2SameRect">
              <a:avLst>
                <a:gd name="adj1" fmla="val 3221"/>
                <a:gd name="adj2" fmla="val 0"/>
              </a:avLst>
            </a:prstGeom>
            <a:solidFill>
              <a:srgbClr val="F0F4F9"/>
            </a:solidFill>
            <a:ln>
              <a:solidFill>
                <a:schemeClr val="bg1">
                  <a:lumMod val="8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 name="Redondear rectángulo de esquina del mismo lado 3">
              <a:extLst>
                <a:ext uri="{FF2B5EF4-FFF2-40B4-BE49-F238E27FC236}">
                  <a16:creationId xmlns:a16="http://schemas.microsoft.com/office/drawing/2014/main" id="{6BC758DC-15A4-3464-B367-6FCA7CA73F4C}"/>
                </a:ext>
              </a:extLst>
            </p:cNvPr>
            <p:cNvSpPr/>
            <p:nvPr/>
          </p:nvSpPr>
          <p:spPr>
            <a:xfrm rot="16200000">
              <a:off x="-1645882" y="3206362"/>
              <a:ext cx="4061239" cy="270408"/>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grpSp>
      <p:sp>
        <p:nvSpPr>
          <p:cNvPr id="5" name="CuadroTexto 4">
            <a:extLst>
              <a:ext uri="{FF2B5EF4-FFF2-40B4-BE49-F238E27FC236}">
                <a16:creationId xmlns:a16="http://schemas.microsoft.com/office/drawing/2014/main" id="{7C29C4FE-5532-F36D-EBAA-961E86717AC8}"/>
              </a:ext>
            </a:extLst>
          </p:cNvPr>
          <p:cNvSpPr txBox="1"/>
          <p:nvPr/>
        </p:nvSpPr>
        <p:spPr>
          <a:xfrm rot="16200000">
            <a:off x="-81256" y="3308617"/>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RIESGOS</a:t>
            </a:r>
            <a:endParaRPr lang="es-CL" sz="1200" b="1" kern="1200" dirty="0">
              <a:solidFill>
                <a:schemeClr val="bg1"/>
              </a:solidFill>
            </a:endParaRPr>
          </a:p>
        </p:txBody>
      </p:sp>
      <p:sp>
        <p:nvSpPr>
          <p:cNvPr id="29" name="Rectángulo redondeado 28">
            <a:extLst>
              <a:ext uri="{FF2B5EF4-FFF2-40B4-BE49-F238E27FC236}">
                <a16:creationId xmlns:a16="http://schemas.microsoft.com/office/drawing/2014/main" id="{A7BF19D4-8C31-E35E-346E-A0111E14F489}"/>
              </a:ext>
            </a:extLst>
          </p:cNvPr>
          <p:cNvSpPr/>
          <p:nvPr/>
        </p:nvSpPr>
        <p:spPr>
          <a:xfrm>
            <a:off x="620694" y="1470666"/>
            <a:ext cx="11098133" cy="863679"/>
          </a:xfrm>
          <a:prstGeom prst="roundRect">
            <a:avLst>
              <a:gd name="adj" fmla="val 3255"/>
            </a:avLst>
          </a:prstGeom>
          <a:solidFill>
            <a:schemeClr val="bg1"/>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26" name="Rectángulo redondeado 25">
            <a:extLst>
              <a:ext uri="{FF2B5EF4-FFF2-40B4-BE49-F238E27FC236}">
                <a16:creationId xmlns:a16="http://schemas.microsoft.com/office/drawing/2014/main" id="{E82D31EB-9B1C-0FD9-1965-14F37C66A812}"/>
              </a:ext>
            </a:extLst>
          </p:cNvPr>
          <p:cNvSpPr/>
          <p:nvPr/>
        </p:nvSpPr>
        <p:spPr>
          <a:xfrm>
            <a:off x="2199965" y="5565209"/>
            <a:ext cx="7792068" cy="504000"/>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Esta alternativa compromete el éxito del proyecto a la integración con HELRAS.</a:t>
            </a:r>
          </a:p>
        </p:txBody>
      </p:sp>
      <p:sp>
        <p:nvSpPr>
          <p:cNvPr id="30" name="Rectángulo redondeado 29">
            <a:extLst>
              <a:ext uri="{FF2B5EF4-FFF2-40B4-BE49-F238E27FC236}">
                <a16:creationId xmlns:a16="http://schemas.microsoft.com/office/drawing/2014/main" id="{A453A093-520D-9BA9-F985-D8B1862BBC87}"/>
              </a:ext>
            </a:extLst>
          </p:cNvPr>
          <p:cNvSpPr/>
          <p:nvPr/>
        </p:nvSpPr>
        <p:spPr>
          <a:xfrm>
            <a:off x="620694" y="2438299"/>
            <a:ext cx="11098133" cy="863679"/>
          </a:xfrm>
          <a:prstGeom prst="roundRect">
            <a:avLst>
              <a:gd name="adj" fmla="val 3255"/>
            </a:avLst>
          </a:prstGeom>
          <a:solidFill>
            <a:schemeClr val="bg1"/>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31" name="Rectángulo redondeado 30">
            <a:extLst>
              <a:ext uri="{FF2B5EF4-FFF2-40B4-BE49-F238E27FC236}">
                <a16:creationId xmlns:a16="http://schemas.microsoft.com/office/drawing/2014/main" id="{87DE64E7-C856-7A65-8E76-162CF99B2E7B}"/>
              </a:ext>
            </a:extLst>
          </p:cNvPr>
          <p:cNvSpPr/>
          <p:nvPr/>
        </p:nvSpPr>
        <p:spPr>
          <a:xfrm>
            <a:off x="620694" y="3405932"/>
            <a:ext cx="11098133" cy="863679"/>
          </a:xfrm>
          <a:prstGeom prst="roundRect">
            <a:avLst>
              <a:gd name="adj" fmla="val 3255"/>
            </a:avLst>
          </a:prstGeom>
          <a:solidFill>
            <a:schemeClr val="bg1"/>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32" name="Rectángulo redondeado 31">
            <a:extLst>
              <a:ext uri="{FF2B5EF4-FFF2-40B4-BE49-F238E27FC236}">
                <a16:creationId xmlns:a16="http://schemas.microsoft.com/office/drawing/2014/main" id="{E93FA484-807D-13B3-02DC-794550420417}"/>
              </a:ext>
            </a:extLst>
          </p:cNvPr>
          <p:cNvSpPr/>
          <p:nvPr/>
        </p:nvSpPr>
        <p:spPr>
          <a:xfrm>
            <a:off x="620694" y="4373566"/>
            <a:ext cx="11098133" cy="863679"/>
          </a:xfrm>
          <a:prstGeom prst="roundRect">
            <a:avLst>
              <a:gd name="adj" fmla="val 3255"/>
            </a:avLst>
          </a:prstGeom>
          <a:solidFill>
            <a:schemeClr val="bg1"/>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33" name="Elipse 32">
            <a:extLst>
              <a:ext uri="{FF2B5EF4-FFF2-40B4-BE49-F238E27FC236}">
                <a16:creationId xmlns:a16="http://schemas.microsoft.com/office/drawing/2014/main" id="{CC12B5B9-CC1A-AE17-A5B7-9339E0960065}"/>
              </a:ext>
            </a:extLst>
          </p:cNvPr>
          <p:cNvSpPr>
            <a:spLocks noChangeAspect="1"/>
          </p:cNvSpPr>
          <p:nvPr/>
        </p:nvSpPr>
        <p:spPr>
          <a:xfrm>
            <a:off x="839416" y="1539856"/>
            <a:ext cx="725298" cy="725298"/>
          </a:xfrm>
          <a:prstGeom prst="ellipse">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Elipse 33">
            <a:extLst>
              <a:ext uri="{FF2B5EF4-FFF2-40B4-BE49-F238E27FC236}">
                <a16:creationId xmlns:a16="http://schemas.microsoft.com/office/drawing/2014/main" id="{4B4BC5A3-B0D4-D215-86E8-EC8E97D88C15}"/>
              </a:ext>
            </a:extLst>
          </p:cNvPr>
          <p:cNvSpPr>
            <a:spLocks noChangeAspect="1"/>
          </p:cNvSpPr>
          <p:nvPr/>
        </p:nvSpPr>
        <p:spPr>
          <a:xfrm>
            <a:off x="839416" y="2507489"/>
            <a:ext cx="725298" cy="725298"/>
          </a:xfrm>
          <a:prstGeom prst="ellipse">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Elipse 34">
            <a:extLst>
              <a:ext uri="{FF2B5EF4-FFF2-40B4-BE49-F238E27FC236}">
                <a16:creationId xmlns:a16="http://schemas.microsoft.com/office/drawing/2014/main" id="{54F7A893-0C72-4255-EFEC-52BAE2166803}"/>
              </a:ext>
            </a:extLst>
          </p:cNvPr>
          <p:cNvSpPr>
            <a:spLocks noChangeAspect="1"/>
          </p:cNvSpPr>
          <p:nvPr/>
        </p:nvSpPr>
        <p:spPr>
          <a:xfrm>
            <a:off x="839416" y="3475122"/>
            <a:ext cx="725298" cy="725298"/>
          </a:xfrm>
          <a:prstGeom prst="ellipse">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6" name="Elipse 35">
            <a:extLst>
              <a:ext uri="{FF2B5EF4-FFF2-40B4-BE49-F238E27FC236}">
                <a16:creationId xmlns:a16="http://schemas.microsoft.com/office/drawing/2014/main" id="{A30BFE7C-9138-673C-2DF3-5B5EFDE36E69}"/>
              </a:ext>
            </a:extLst>
          </p:cNvPr>
          <p:cNvSpPr>
            <a:spLocks noChangeAspect="1"/>
          </p:cNvSpPr>
          <p:nvPr/>
        </p:nvSpPr>
        <p:spPr>
          <a:xfrm>
            <a:off x="839416" y="4442756"/>
            <a:ext cx="725298" cy="725298"/>
          </a:xfrm>
          <a:prstGeom prst="ellipse">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7" name="CuadroTexto 36">
            <a:extLst>
              <a:ext uri="{FF2B5EF4-FFF2-40B4-BE49-F238E27FC236}">
                <a16:creationId xmlns:a16="http://schemas.microsoft.com/office/drawing/2014/main" id="{E4DF9981-2B46-8D89-1552-E5C56B2FAAF6}"/>
              </a:ext>
            </a:extLst>
          </p:cNvPr>
          <p:cNvSpPr txBox="1"/>
          <p:nvPr/>
        </p:nvSpPr>
        <p:spPr>
          <a:xfrm>
            <a:off x="1829373" y="1634521"/>
            <a:ext cx="6372418" cy="553998"/>
          </a:xfrm>
          <a:prstGeom prst="rect">
            <a:avLst/>
          </a:prstGeom>
          <a:noFill/>
        </p:spPr>
        <p:txBody>
          <a:bodyPr wrap="square" rtlCol="0">
            <a:spAutoFit/>
          </a:bodyPr>
          <a:lstStyle/>
          <a:p>
            <a:r>
              <a:rPr lang="es-ES" sz="1600" b="1" dirty="0">
                <a:solidFill>
                  <a:srgbClr val="01183F"/>
                </a:solidFill>
              </a:rPr>
              <a:t>MODO CABLE NO DESARROLLADO</a:t>
            </a:r>
          </a:p>
          <a:p>
            <a:r>
              <a:rPr lang="es-CL" sz="1400" dirty="0">
                <a:solidFill>
                  <a:srgbClr val="01183F"/>
                </a:solidFill>
              </a:rPr>
              <a:t>Si bien MLU es una solución probada, el modo cable no se encuentra desarrollado.</a:t>
            </a:r>
          </a:p>
        </p:txBody>
      </p:sp>
      <p:pic>
        <p:nvPicPr>
          <p:cNvPr id="47" name="Imagen 46">
            <a:extLst>
              <a:ext uri="{FF2B5EF4-FFF2-40B4-BE49-F238E27FC236}">
                <a16:creationId xmlns:a16="http://schemas.microsoft.com/office/drawing/2014/main" id="{34150B90-4977-F2F3-A642-447893D0A7B5}"/>
              </a:ext>
            </a:extLst>
          </p:cNvPr>
          <p:cNvPicPr>
            <a:picLocks noChangeAspect="1"/>
          </p:cNvPicPr>
          <p:nvPr/>
        </p:nvPicPr>
        <p:blipFill>
          <a:blip r:embed="rId6"/>
          <a:srcRect l="23008" t="15734" r="29204" b="52228"/>
          <a:stretch>
            <a:fillRect/>
          </a:stretch>
        </p:blipFill>
        <p:spPr>
          <a:xfrm>
            <a:off x="893744" y="3699968"/>
            <a:ext cx="616641" cy="275606"/>
          </a:xfrm>
          <a:prstGeom prst="rect">
            <a:avLst/>
          </a:prstGeom>
          <a:scene3d>
            <a:camera prst="orthographicFront"/>
            <a:lightRig rig="threePt" dir="t"/>
          </a:scene3d>
          <a:sp3d>
            <a:bevelT w="165100" prst="coolSlant"/>
          </a:sp3d>
        </p:spPr>
      </p:pic>
      <p:pic>
        <p:nvPicPr>
          <p:cNvPr id="49" name="Imagen 48">
            <a:extLst>
              <a:ext uri="{FF2B5EF4-FFF2-40B4-BE49-F238E27FC236}">
                <a16:creationId xmlns:a16="http://schemas.microsoft.com/office/drawing/2014/main" id="{1890B050-618F-3776-7C65-6DE54F668254}"/>
              </a:ext>
            </a:extLst>
          </p:cNvPr>
          <p:cNvPicPr>
            <a:picLocks noChangeAspect="1"/>
          </p:cNvPicPr>
          <p:nvPr/>
        </p:nvPicPr>
        <p:blipFill>
          <a:blip r:embed="rId7">
            <a:extLst>
              <a:ext uri="{28A0092B-C50C-407E-A947-70E740481C1C}">
                <a14:useLocalDpi xmlns:a14="http://schemas.microsoft.com/office/drawing/2010/main" val="0"/>
              </a:ext>
            </a:extLst>
          </a:blip>
          <a:srcRect l="33131" t="15995" r="30331" b="25448"/>
          <a:stretch>
            <a:fillRect/>
          </a:stretch>
        </p:blipFill>
        <p:spPr>
          <a:xfrm>
            <a:off x="1013785" y="2674913"/>
            <a:ext cx="369687" cy="394980"/>
          </a:xfrm>
          <a:prstGeom prst="rect">
            <a:avLst/>
          </a:prstGeom>
        </p:spPr>
      </p:pic>
      <p:pic>
        <p:nvPicPr>
          <p:cNvPr id="50" name="Imagen 49">
            <a:extLst>
              <a:ext uri="{FF2B5EF4-FFF2-40B4-BE49-F238E27FC236}">
                <a16:creationId xmlns:a16="http://schemas.microsoft.com/office/drawing/2014/main" id="{6C22A136-08D9-22C7-F901-850A71305474}"/>
              </a:ext>
            </a:extLst>
          </p:cNvPr>
          <p:cNvPicPr>
            <a:picLocks noChangeAspect="1"/>
          </p:cNvPicPr>
          <p:nvPr/>
        </p:nvPicPr>
        <p:blipFill>
          <a:blip r:embed="rId8"/>
          <a:stretch>
            <a:fillRect/>
          </a:stretch>
        </p:blipFill>
        <p:spPr>
          <a:xfrm>
            <a:off x="703193" y="4505017"/>
            <a:ext cx="990873" cy="660582"/>
          </a:xfrm>
          <a:prstGeom prst="rect">
            <a:avLst/>
          </a:prstGeom>
        </p:spPr>
      </p:pic>
      <p:sp>
        <p:nvSpPr>
          <p:cNvPr id="55" name="CuadroTexto 54">
            <a:extLst>
              <a:ext uri="{FF2B5EF4-FFF2-40B4-BE49-F238E27FC236}">
                <a16:creationId xmlns:a16="http://schemas.microsoft.com/office/drawing/2014/main" id="{37AE62A0-2724-849C-0676-C61BE57DD300}"/>
              </a:ext>
            </a:extLst>
          </p:cNvPr>
          <p:cNvSpPr txBox="1"/>
          <p:nvPr/>
        </p:nvSpPr>
        <p:spPr>
          <a:xfrm>
            <a:off x="1816006" y="2596174"/>
            <a:ext cx="6512242" cy="553998"/>
          </a:xfrm>
          <a:prstGeom prst="rect">
            <a:avLst/>
          </a:prstGeom>
          <a:noFill/>
        </p:spPr>
        <p:txBody>
          <a:bodyPr wrap="square" rtlCol="0">
            <a:spAutoFit/>
          </a:bodyPr>
          <a:lstStyle/>
          <a:p>
            <a:r>
              <a:rPr lang="es-CL" sz="1600" b="1" dirty="0">
                <a:solidFill>
                  <a:srgbClr val="01183F"/>
                </a:solidFill>
              </a:rPr>
              <a:t>NO CONSIDERA INSTALACIÓN E INTEGRACIÓN DE SS.AA.</a:t>
            </a:r>
          </a:p>
          <a:p>
            <a:r>
              <a:rPr lang="es-CL" sz="1400" dirty="0">
                <a:solidFill>
                  <a:srgbClr val="01183F"/>
                </a:solidFill>
              </a:rPr>
              <a:t>Aumenta el tiempo de ejecución al ejecutarse en serie a la modificación de aviónica.</a:t>
            </a:r>
          </a:p>
        </p:txBody>
      </p:sp>
      <p:sp>
        <p:nvSpPr>
          <p:cNvPr id="56" name="CuadroTexto 55">
            <a:extLst>
              <a:ext uri="{FF2B5EF4-FFF2-40B4-BE49-F238E27FC236}">
                <a16:creationId xmlns:a16="http://schemas.microsoft.com/office/drawing/2014/main" id="{F168773A-6B79-BA23-E7BF-A9FE4977F97F}"/>
              </a:ext>
            </a:extLst>
          </p:cNvPr>
          <p:cNvSpPr txBox="1"/>
          <p:nvPr/>
        </p:nvSpPr>
        <p:spPr>
          <a:xfrm>
            <a:off x="1841922" y="3433696"/>
            <a:ext cx="5482054" cy="769441"/>
          </a:xfrm>
          <a:prstGeom prst="rect">
            <a:avLst/>
          </a:prstGeom>
          <a:noFill/>
        </p:spPr>
        <p:txBody>
          <a:bodyPr wrap="square" rtlCol="0">
            <a:spAutoFit/>
          </a:bodyPr>
          <a:lstStyle/>
          <a:p>
            <a:r>
              <a:rPr lang="es-CL" sz="1600" b="1" dirty="0">
                <a:solidFill>
                  <a:srgbClr val="01183F"/>
                </a:solidFill>
              </a:rPr>
              <a:t>5 AERONAVES A SER EFECTUADAS EN BRASIL</a:t>
            </a:r>
          </a:p>
          <a:p>
            <a:pPr marL="285750" indent="-285750">
              <a:buFont typeface="Arial" panose="020B0604020202020204" pitchFamily="34" charset="0"/>
              <a:buChar char="•"/>
            </a:pPr>
            <a:r>
              <a:rPr lang="es-CL" sz="1400" dirty="0">
                <a:solidFill>
                  <a:srgbClr val="01183F"/>
                </a:solidFill>
              </a:rPr>
              <a:t>Riesgo de costos por mantenimiento (COMAVNAVTEC).</a:t>
            </a:r>
          </a:p>
          <a:p>
            <a:pPr marL="285750" indent="-285750">
              <a:buFont typeface="Arial" panose="020B0604020202020204" pitchFamily="34" charset="0"/>
              <a:buChar char="•"/>
              <a:defRPr/>
            </a:pPr>
            <a:r>
              <a:rPr lang="es-CL" sz="1400" dirty="0">
                <a:solidFill>
                  <a:srgbClr val="01183F"/>
                </a:solidFill>
              </a:rPr>
              <a:t>Experiencia G.V. AIRBUS </a:t>
            </a:r>
            <a:r>
              <a:rPr lang="es-CL" sz="1400" dirty="0" err="1">
                <a:solidFill>
                  <a:srgbClr val="01183F"/>
                </a:solidFill>
              </a:rPr>
              <a:t>Stgo</a:t>
            </a:r>
            <a:r>
              <a:rPr lang="es-CL" sz="1400" dirty="0">
                <a:solidFill>
                  <a:srgbClr val="01183F"/>
                </a:solidFill>
              </a:rPr>
              <a:t> N-77 (1,2MM-&gt;2,2MM) (2022).</a:t>
            </a:r>
          </a:p>
        </p:txBody>
      </p:sp>
      <p:sp>
        <p:nvSpPr>
          <p:cNvPr id="57" name="CuadroTexto 56">
            <a:extLst>
              <a:ext uri="{FF2B5EF4-FFF2-40B4-BE49-F238E27FC236}">
                <a16:creationId xmlns:a16="http://schemas.microsoft.com/office/drawing/2014/main" id="{12AFBCEE-0DF0-A033-8CF1-718BA05770AF}"/>
              </a:ext>
            </a:extLst>
          </p:cNvPr>
          <p:cNvSpPr txBox="1"/>
          <p:nvPr/>
        </p:nvSpPr>
        <p:spPr>
          <a:xfrm>
            <a:off x="1817494" y="4559175"/>
            <a:ext cx="6156394" cy="553998"/>
          </a:xfrm>
          <a:prstGeom prst="rect">
            <a:avLst/>
          </a:prstGeom>
          <a:noFill/>
        </p:spPr>
        <p:txBody>
          <a:bodyPr wrap="square" rtlCol="0">
            <a:spAutoFit/>
          </a:bodyPr>
          <a:lstStyle>
            <a:defPPr>
              <a:defRPr lang="es-CL"/>
            </a:defPPr>
            <a:lvl1pPr>
              <a:defRPr sz="1400" b="1">
                <a:solidFill>
                  <a:srgbClr val="01183F"/>
                </a:solidFill>
              </a:defRPr>
            </a:lvl1pPr>
          </a:lstStyle>
          <a:p>
            <a:r>
              <a:rPr lang="es-CL" sz="1600" dirty="0"/>
              <a:t>TRABAJOS DE RSG POSTERIORES</a:t>
            </a:r>
          </a:p>
          <a:p>
            <a:r>
              <a:rPr lang="es-CL" b="0" dirty="0"/>
              <a:t>Los trabajos de RSG serían efectuados posteriores a los de aviónica, en Chile.</a:t>
            </a:r>
          </a:p>
        </p:txBody>
      </p:sp>
      <p:pic>
        <p:nvPicPr>
          <p:cNvPr id="7" name="Imagen 6">
            <a:extLst>
              <a:ext uri="{FF2B5EF4-FFF2-40B4-BE49-F238E27FC236}">
                <a16:creationId xmlns:a16="http://schemas.microsoft.com/office/drawing/2014/main" id="{C4D1F826-8A6B-DBE5-EA7E-2FE00A0FF2A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5452" y="1622504"/>
            <a:ext cx="508000" cy="508000"/>
          </a:xfrm>
          <a:prstGeom prst="rect">
            <a:avLst/>
          </a:prstGeom>
        </p:spPr>
      </p:pic>
      <p:pic>
        <p:nvPicPr>
          <p:cNvPr id="9" name="Imagen 8">
            <a:extLst>
              <a:ext uri="{FF2B5EF4-FFF2-40B4-BE49-F238E27FC236}">
                <a16:creationId xmlns:a16="http://schemas.microsoft.com/office/drawing/2014/main" id="{81E76CC4-0014-543D-3DE0-84AEC1E59FB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832969" y="1599184"/>
            <a:ext cx="635000" cy="635000"/>
          </a:xfrm>
          <a:prstGeom prst="rect">
            <a:avLst/>
          </a:prstGeom>
        </p:spPr>
      </p:pic>
      <p:pic>
        <p:nvPicPr>
          <p:cNvPr id="10" name="Imagen 9">
            <a:extLst>
              <a:ext uri="{FF2B5EF4-FFF2-40B4-BE49-F238E27FC236}">
                <a16:creationId xmlns:a16="http://schemas.microsoft.com/office/drawing/2014/main" id="{59FC70DE-0E19-A513-A8A8-AF4EC0FA805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832969" y="2550277"/>
            <a:ext cx="635000" cy="635000"/>
          </a:xfrm>
          <a:prstGeom prst="rect">
            <a:avLst/>
          </a:prstGeom>
        </p:spPr>
      </p:pic>
      <p:pic>
        <p:nvPicPr>
          <p:cNvPr id="11" name="Imagen 10">
            <a:extLst>
              <a:ext uri="{FF2B5EF4-FFF2-40B4-BE49-F238E27FC236}">
                <a16:creationId xmlns:a16="http://schemas.microsoft.com/office/drawing/2014/main" id="{BB3F368F-CB7F-E5DB-5FB8-4E4EBCE2C07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828041" y="4487905"/>
            <a:ext cx="635000" cy="635000"/>
          </a:xfrm>
          <a:prstGeom prst="rect">
            <a:avLst/>
          </a:prstGeom>
        </p:spPr>
      </p:pic>
      <p:pic>
        <p:nvPicPr>
          <p:cNvPr id="13" name="Imagen 12">
            <a:extLst>
              <a:ext uri="{FF2B5EF4-FFF2-40B4-BE49-F238E27FC236}">
                <a16:creationId xmlns:a16="http://schemas.microsoft.com/office/drawing/2014/main" id="{F3897ED4-F230-F6D6-5FF6-34A94D5EC8F2}"/>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853246" y="1599184"/>
            <a:ext cx="647700" cy="635000"/>
          </a:xfrm>
          <a:prstGeom prst="rect">
            <a:avLst/>
          </a:prstGeom>
        </p:spPr>
      </p:pic>
      <p:pic>
        <p:nvPicPr>
          <p:cNvPr id="15" name="Imagen 14">
            <a:extLst>
              <a:ext uri="{FF2B5EF4-FFF2-40B4-BE49-F238E27FC236}">
                <a16:creationId xmlns:a16="http://schemas.microsoft.com/office/drawing/2014/main" id="{24A9BCBE-3C75-3537-8DBD-0CF09C85EC51}"/>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853246" y="2555183"/>
            <a:ext cx="647700" cy="635000"/>
          </a:xfrm>
          <a:prstGeom prst="rect">
            <a:avLst/>
          </a:prstGeom>
        </p:spPr>
      </p:pic>
      <p:pic>
        <p:nvPicPr>
          <p:cNvPr id="16" name="Imagen 15">
            <a:extLst>
              <a:ext uri="{FF2B5EF4-FFF2-40B4-BE49-F238E27FC236}">
                <a16:creationId xmlns:a16="http://schemas.microsoft.com/office/drawing/2014/main" id="{6B6A871A-EDA4-D8A3-CA37-F649D5CF799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853246" y="3500916"/>
            <a:ext cx="647700" cy="635000"/>
          </a:xfrm>
          <a:prstGeom prst="rect">
            <a:avLst/>
          </a:prstGeom>
        </p:spPr>
      </p:pic>
    </p:spTree>
    <p:extLst>
      <p:ext uri="{BB962C8B-B14F-4D97-AF65-F5344CB8AC3E}">
        <p14:creationId xmlns:p14="http://schemas.microsoft.com/office/powerpoint/2010/main" val="3561456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F9C89-653B-8BF0-F6B1-9AD1528886DB}"/>
            </a:ext>
          </a:extLst>
        </p:cNvPr>
        <p:cNvGrpSpPr/>
        <p:nvPr/>
      </p:nvGrpSpPr>
      <p:grpSpPr>
        <a:xfrm>
          <a:off x="0" y="0"/>
          <a:ext cx="0" cy="0"/>
          <a:chOff x="0" y="0"/>
          <a:chExt cx="0" cy="0"/>
        </a:xfrm>
      </p:grpSpPr>
      <p:sp>
        <p:nvSpPr>
          <p:cNvPr id="66" name="Rectángulo 65">
            <a:extLst>
              <a:ext uri="{FF2B5EF4-FFF2-40B4-BE49-F238E27FC236}">
                <a16:creationId xmlns:a16="http://schemas.microsoft.com/office/drawing/2014/main" id="{AA922FFE-ED89-AEC0-5AA8-0D4EC4C8AE90}"/>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BF105883-7D89-5A62-5F32-9F45D8548AFC}"/>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E690BA73-2207-8EF1-B36A-0B7AC3918728}"/>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10</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57CF3CA2-14F9-FEA1-C799-AAE0268BB096}"/>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Propuesta</a:t>
            </a:r>
            <a:r>
              <a:rPr lang="en-US" sz="3600" b="1" dirty="0">
                <a:solidFill>
                  <a:srgbClr val="002060"/>
                </a:solidFill>
                <a:ea typeface="Microsoft JhengHei Light" panose="020B0304030504040204" pitchFamily="34" charset="-120"/>
                <a:cs typeface="Calibri" panose="020F0502020204030204" pitchFamily="34" charset="0"/>
              </a:rPr>
              <a:t> AIRBUS + RSG</a:t>
            </a:r>
          </a:p>
        </p:txBody>
      </p:sp>
      <p:pic>
        <p:nvPicPr>
          <p:cNvPr id="27" name="Picture 2" descr="COMAVNAV">
            <a:extLst>
              <a:ext uri="{FF2B5EF4-FFF2-40B4-BE49-F238E27FC236}">
                <a16:creationId xmlns:a16="http://schemas.microsoft.com/office/drawing/2014/main" id="{0F73E55E-B91A-1333-5C53-D15B5E2E2DAD}"/>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F878B8C1-571F-B6CD-372B-36F64898F6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upo 3">
            <a:extLst>
              <a:ext uri="{FF2B5EF4-FFF2-40B4-BE49-F238E27FC236}">
                <a16:creationId xmlns:a16="http://schemas.microsoft.com/office/drawing/2014/main" id="{9030A7B4-A17F-59DB-EFEA-E1B9534F3CA8}"/>
              </a:ext>
            </a:extLst>
          </p:cNvPr>
          <p:cNvGrpSpPr/>
          <p:nvPr/>
        </p:nvGrpSpPr>
        <p:grpSpPr>
          <a:xfrm>
            <a:off x="248839" y="2059156"/>
            <a:ext cx="11694319" cy="1945904"/>
            <a:chOff x="249534" y="1310860"/>
            <a:chExt cx="11694319" cy="4061326"/>
          </a:xfrm>
          <a:effectLst>
            <a:outerShdw blurRad="50800" dist="38100" dir="2700000" algn="tl" rotWithShape="0">
              <a:prstClr val="black">
                <a:alpha val="40000"/>
              </a:prstClr>
            </a:outerShdw>
          </a:effectLst>
        </p:grpSpPr>
        <p:sp>
          <p:nvSpPr>
            <p:cNvPr id="5" name="Redondear rectángulo de esquina del mismo lado 4">
              <a:extLst>
                <a:ext uri="{FF2B5EF4-FFF2-40B4-BE49-F238E27FC236}">
                  <a16:creationId xmlns:a16="http://schemas.microsoft.com/office/drawing/2014/main" id="{1EAF7C7F-F497-6CE9-96CC-83AB393086B5}"/>
                </a:ext>
              </a:extLst>
            </p:cNvPr>
            <p:cNvSpPr/>
            <p:nvPr/>
          </p:nvSpPr>
          <p:spPr>
            <a:xfrm rot="5400000">
              <a:off x="4177850" y="-2393818"/>
              <a:ext cx="4061326" cy="11470681"/>
            </a:xfrm>
            <a:prstGeom prst="round2SameRect">
              <a:avLst>
                <a:gd name="adj1" fmla="val 3221"/>
                <a:gd name="adj2" fmla="val 0"/>
              </a:avLst>
            </a:prstGeom>
            <a:solidFill>
              <a:srgbClr val="F0F4F9"/>
            </a:solidFill>
            <a:ln>
              <a:solidFill>
                <a:schemeClr val="bg1">
                  <a:lumMod val="8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Redondear rectángulo de esquina del mismo lado 5">
              <a:extLst>
                <a:ext uri="{FF2B5EF4-FFF2-40B4-BE49-F238E27FC236}">
                  <a16:creationId xmlns:a16="http://schemas.microsoft.com/office/drawing/2014/main" id="{8167D25B-1BD9-01C3-9696-C9DE47CD0741}"/>
                </a:ext>
              </a:extLst>
            </p:cNvPr>
            <p:cNvSpPr/>
            <p:nvPr/>
          </p:nvSpPr>
          <p:spPr>
            <a:xfrm rot="16200000">
              <a:off x="-1645882" y="3206362"/>
              <a:ext cx="4061239" cy="270408"/>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grpSp>
      <p:grpSp>
        <p:nvGrpSpPr>
          <p:cNvPr id="22" name="Grupo 21">
            <a:extLst>
              <a:ext uri="{FF2B5EF4-FFF2-40B4-BE49-F238E27FC236}">
                <a16:creationId xmlns:a16="http://schemas.microsoft.com/office/drawing/2014/main" id="{6A6CF711-DA47-4F09-D639-9B0562DFF589}"/>
              </a:ext>
            </a:extLst>
          </p:cNvPr>
          <p:cNvGrpSpPr/>
          <p:nvPr/>
        </p:nvGrpSpPr>
        <p:grpSpPr>
          <a:xfrm>
            <a:off x="244272" y="1067044"/>
            <a:ext cx="3883106" cy="1119256"/>
            <a:chOff x="316564" y="1030908"/>
            <a:chExt cx="3883106" cy="1119256"/>
          </a:xfrm>
          <a:effectLst>
            <a:outerShdw blurRad="50800" dist="38100" dir="2700000" algn="tl" rotWithShape="0">
              <a:prstClr val="black">
                <a:alpha val="40000"/>
              </a:prstClr>
            </a:outerShdw>
          </a:effectLst>
        </p:grpSpPr>
        <p:sp>
          <p:nvSpPr>
            <p:cNvPr id="23" name="Redondear rectángulo de esquina del mismo lado 22">
              <a:extLst>
                <a:ext uri="{FF2B5EF4-FFF2-40B4-BE49-F238E27FC236}">
                  <a16:creationId xmlns:a16="http://schemas.microsoft.com/office/drawing/2014/main" id="{34CD04DE-F681-5F95-DA24-0BB11BDB4DA7}"/>
                </a:ext>
              </a:extLst>
            </p:cNvPr>
            <p:cNvSpPr/>
            <p:nvPr/>
          </p:nvSpPr>
          <p:spPr>
            <a:xfrm rot="5400000">
              <a:off x="1891035" y="-179838"/>
              <a:ext cx="792088" cy="3354250"/>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4" name="Redondear rectángulo de esquina del mismo lado 23">
              <a:extLst>
                <a:ext uri="{FF2B5EF4-FFF2-40B4-BE49-F238E27FC236}">
                  <a16:creationId xmlns:a16="http://schemas.microsoft.com/office/drawing/2014/main" id="{5C041A6D-AA03-DDAD-7BA4-9B6E6FF0AFA8}"/>
                </a:ext>
              </a:extLst>
            </p:cNvPr>
            <p:cNvSpPr/>
            <p:nvPr/>
          </p:nvSpPr>
          <p:spPr>
            <a:xfrm rot="16200000">
              <a:off x="67261" y="1350634"/>
              <a:ext cx="792000" cy="293393"/>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5" name="CuadroTexto 24">
              <a:extLst>
                <a:ext uri="{FF2B5EF4-FFF2-40B4-BE49-F238E27FC236}">
                  <a16:creationId xmlns:a16="http://schemas.microsoft.com/office/drawing/2014/main" id="{BC4B5FD5-1DCF-847E-E791-BDE5C8AF78C3}"/>
                </a:ext>
              </a:extLst>
            </p:cNvPr>
            <p:cNvSpPr txBox="1"/>
            <p:nvPr/>
          </p:nvSpPr>
          <p:spPr>
            <a:xfrm rot="16200000">
              <a:off x="-562" y="1360308"/>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A/N 1</a:t>
              </a:r>
              <a:endParaRPr lang="es-CL" sz="1200" b="1" kern="1200" dirty="0">
                <a:solidFill>
                  <a:schemeClr val="bg1"/>
                </a:solidFill>
              </a:endParaRPr>
            </a:p>
          </p:txBody>
        </p:sp>
        <p:sp>
          <p:nvSpPr>
            <p:cNvPr id="26" name="CuadroTexto 25">
              <a:extLst>
                <a:ext uri="{FF2B5EF4-FFF2-40B4-BE49-F238E27FC236}">
                  <a16:creationId xmlns:a16="http://schemas.microsoft.com/office/drawing/2014/main" id="{B0F43F03-724F-F373-8357-7B9EEF964EBA}"/>
                </a:ext>
              </a:extLst>
            </p:cNvPr>
            <p:cNvSpPr txBox="1"/>
            <p:nvPr/>
          </p:nvSpPr>
          <p:spPr>
            <a:xfrm>
              <a:off x="736283" y="1072946"/>
              <a:ext cx="3463387" cy="1077218"/>
            </a:xfrm>
            <a:prstGeom prst="rect">
              <a:avLst/>
            </a:prstGeom>
            <a:noFill/>
          </p:spPr>
          <p:txBody>
            <a:bodyPr wrap="square" rtlCol="0">
              <a:spAutoFit/>
            </a:bodyPr>
            <a:lstStyle/>
            <a:p>
              <a:r>
                <a:rPr lang="es-ES" b="1" dirty="0">
                  <a:solidFill>
                    <a:srgbClr val="01183F"/>
                  </a:solidFill>
                </a:rPr>
                <a:t>Primera A/N: 36 meses</a:t>
              </a:r>
            </a:p>
            <a:p>
              <a:r>
                <a:rPr lang="es-ES" sz="1400" dirty="0">
                  <a:solidFill>
                    <a:srgbClr val="01183F"/>
                  </a:solidFill>
                </a:rPr>
                <a:t>Aviónica y PA: 30 meses (21+9)</a:t>
              </a:r>
            </a:p>
            <a:p>
              <a:r>
                <a:rPr lang="es-ES" sz="1400" dirty="0">
                  <a:solidFill>
                    <a:srgbClr val="01183F"/>
                  </a:solidFill>
                </a:rPr>
                <a:t>SS.AA.:  6 meses</a:t>
              </a:r>
            </a:p>
            <a:p>
              <a:endParaRPr lang="es-CL" dirty="0">
                <a:solidFill>
                  <a:srgbClr val="01183F"/>
                </a:solidFill>
              </a:endParaRPr>
            </a:p>
          </p:txBody>
        </p:sp>
      </p:grpSp>
      <p:grpSp>
        <p:nvGrpSpPr>
          <p:cNvPr id="39" name="Grupo 38">
            <a:extLst>
              <a:ext uri="{FF2B5EF4-FFF2-40B4-BE49-F238E27FC236}">
                <a16:creationId xmlns:a16="http://schemas.microsoft.com/office/drawing/2014/main" id="{552D97D1-D31E-3A46-795E-3BFB15F3ACC8}"/>
              </a:ext>
            </a:extLst>
          </p:cNvPr>
          <p:cNvGrpSpPr/>
          <p:nvPr/>
        </p:nvGrpSpPr>
        <p:grpSpPr>
          <a:xfrm>
            <a:off x="4263983" y="1044366"/>
            <a:ext cx="3883106" cy="1119256"/>
            <a:chOff x="316564" y="1030908"/>
            <a:chExt cx="3883106" cy="1119256"/>
          </a:xfrm>
          <a:effectLst>
            <a:outerShdw blurRad="50800" dist="38100" dir="2700000" algn="tl" rotWithShape="0">
              <a:prstClr val="black">
                <a:alpha val="40000"/>
              </a:prstClr>
            </a:outerShdw>
          </a:effectLst>
        </p:grpSpPr>
        <p:sp>
          <p:nvSpPr>
            <p:cNvPr id="40" name="Redondear rectángulo de esquina del mismo lado 39">
              <a:extLst>
                <a:ext uri="{FF2B5EF4-FFF2-40B4-BE49-F238E27FC236}">
                  <a16:creationId xmlns:a16="http://schemas.microsoft.com/office/drawing/2014/main" id="{8B6AE56D-FDDE-33B3-CF65-0718847DBA4C}"/>
                </a:ext>
              </a:extLst>
            </p:cNvPr>
            <p:cNvSpPr/>
            <p:nvPr/>
          </p:nvSpPr>
          <p:spPr>
            <a:xfrm rot="5400000">
              <a:off x="1891035" y="-179838"/>
              <a:ext cx="792088" cy="3354250"/>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1" name="Redondear rectángulo de esquina del mismo lado 40">
              <a:extLst>
                <a:ext uri="{FF2B5EF4-FFF2-40B4-BE49-F238E27FC236}">
                  <a16:creationId xmlns:a16="http://schemas.microsoft.com/office/drawing/2014/main" id="{C09FE6CB-1E7C-3C72-9FBC-6D91D5F3B42D}"/>
                </a:ext>
              </a:extLst>
            </p:cNvPr>
            <p:cNvSpPr/>
            <p:nvPr/>
          </p:nvSpPr>
          <p:spPr>
            <a:xfrm rot="16200000">
              <a:off x="67261" y="1350634"/>
              <a:ext cx="792000" cy="293393"/>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2" name="CuadroTexto 41">
              <a:extLst>
                <a:ext uri="{FF2B5EF4-FFF2-40B4-BE49-F238E27FC236}">
                  <a16:creationId xmlns:a16="http://schemas.microsoft.com/office/drawing/2014/main" id="{9747781E-475F-E6DD-95CF-ADEB12C7E50A}"/>
                </a:ext>
              </a:extLst>
            </p:cNvPr>
            <p:cNvSpPr txBox="1"/>
            <p:nvPr/>
          </p:nvSpPr>
          <p:spPr>
            <a:xfrm rot="16200000">
              <a:off x="-562" y="1360308"/>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A/N 2-5</a:t>
              </a:r>
              <a:endParaRPr lang="es-CL" sz="1200" b="1" kern="1200" dirty="0">
                <a:solidFill>
                  <a:schemeClr val="bg1"/>
                </a:solidFill>
              </a:endParaRPr>
            </a:p>
          </p:txBody>
        </p:sp>
        <p:sp>
          <p:nvSpPr>
            <p:cNvPr id="43" name="CuadroTexto 42">
              <a:extLst>
                <a:ext uri="{FF2B5EF4-FFF2-40B4-BE49-F238E27FC236}">
                  <a16:creationId xmlns:a16="http://schemas.microsoft.com/office/drawing/2014/main" id="{3AA56FA8-4EE9-4BF0-D4B2-C8E0E60EF9C0}"/>
                </a:ext>
              </a:extLst>
            </p:cNvPr>
            <p:cNvSpPr txBox="1"/>
            <p:nvPr/>
          </p:nvSpPr>
          <p:spPr>
            <a:xfrm>
              <a:off x="736283" y="1072946"/>
              <a:ext cx="3463387" cy="1077218"/>
            </a:xfrm>
            <a:prstGeom prst="rect">
              <a:avLst/>
            </a:prstGeom>
            <a:noFill/>
          </p:spPr>
          <p:txBody>
            <a:bodyPr wrap="square" rtlCol="0">
              <a:spAutoFit/>
            </a:bodyPr>
            <a:lstStyle/>
            <a:p>
              <a:r>
                <a:rPr lang="es-ES" b="1" dirty="0">
                  <a:solidFill>
                    <a:srgbClr val="01183F"/>
                  </a:solidFill>
                </a:rPr>
                <a:t>Siguientes A/N: 20 meses</a:t>
              </a:r>
            </a:p>
            <a:p>
              <a:r>
                <a:rPr lang="es-ES" sz="1400" dirty="0">
                  <a:solidFill>
                    <a:srgbClr val="01183F"/>
                  </a:solidFill>
                </a:rPr>
                <a:t>Aviónica y PA: 16 meses (10+6)</a:t>
              </a:r>
            </a:p>
            <a:p>
              <a:r>
                <a:rPr lang="es-ES" sz="1400" dirty="0">
                  <a:solidFill>
                    <a:srgbClr val="01183F"/>
                  </a:solidFill>
                </a:rPr>
                <a:t>SS.AA.:  4 meses</a:t>
              </a:r>
            </a:p>
            <a:p>
              <a:endParaRPr lang="es-CL" dirty="0">
                <a:solidFill>
                  <a:srgbClr val="01183F"/>
                </a:solidFill>
              </a:endParaRPr>
            </a:p>
          </p:txBody>
        </p:sp>
      </p:grpSp>
      <p:grpSp>
        <p:nvGrpSpPr>
          <p:cNvPr id="44" name="Grupo 43">
            <a:extLst>
              <a:ext uri="{FF2B5EF4-FFF2-40B4-BE49-F238E27FC236}">
                <a16:creationId xmlns:a16="http://schemas.microsoft.com/office/drawing/2014/main" id="{1DA186D1-FA9D-B6AA-6C56-50D4C28E53B8}"/>
              </a:ext>
            </a:extLst>
          </p:cNvPr>
          <p:cNvGrpSpPr/>
          <p:nvPr/>
        </p:nvGrpSpPr>
        <p:grpSpPr>
          <a:xfrm>
            <a:off x="8283693" y="1044366"/>
            <a:ext cx="3647640" cy="936000"/>
            <a:chOff x="316564" y="1030908"/>
            <a:chExt cx="3647640" cy="936000"/>
          </a:xfrm>
          <a:effectLst>
            <a:outerShdw blurRad="50800" dist="38100" dir="2700000" algn="tl" rotWithShape="0">
              <a:prstClr val="black">
                <a:alpha val="40000"/>
              </a:prstClr>
            </a:outerShdw>
          </a:effectLst>
        </p:grpSpPr>
        <p:sp>
          <p:nvSpPr>
            <p:cNvPr id="45" name="Redondear rectángulo de esquina del mismo lado 44">
              <a:extLst>
                <a:ext uri="{FF2B5EF4-FFF2-40B4-BE49-F238E27FC236}">
                  <a16:creationId xmlns:a16="http://schemas.microsoft.com/office/drawing/2014/main" id="{66AE5AAB-6408-EB1D-615D-815897E08434}"/>
                </a:ext>
              </a:extLst>
            </p:cNvPr>
            <p:cNvSpPr/>
            <p:nvPr/>
          </p:nvSpPr>
          <p:spPr>
            <a:xfrm rot="5400000">
              <a:off x="1891035" y="-179838"/>
              <a:ext cx="792088" cy="3354250"/>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6" name="Redondear rectángulo de esquina del mismo lado 45">
              <a:extLst>
                <a:ext uri="{FF2B5EF4-FFF2-40B4-BE49-F238E27FC236}">
                  <a16:creationId xmlns:a16="http://schemas.microsoft.com/office/drawing/2014/main" id="{2C2481A9-B7F5-F3B2-E805-AF6D7758B529}"/>
                </a:ext>
              </a:extLst>
            </p:cNvPr>
            <p:cNvSpPr/>
            <p:nvPr/>
          </p:nvSpPr>
          <p:spPr>
            <a:xfrm rot="16200000">
              <a:off x="67261" y="1350634"/>
              <a:ext cx="792000" cy="293393"/>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7" name="CuadroTexto 46">
              <a:extLst>
                <a:ext uri="{FF2B5EF4-FFF2-40B4-BE49-F238E27FC236}">
                  <a16:creationId xmlns:a16="http://schemas.microsoft.com/office/drawing/2014/main" id="{4AB13E25-EFEA-4C42-E65A-248A2603E4E3}"/>
                </a:ext>
              </a:extLst>
            </p:cNvPr>
            <p:cNvSpPr txBox="1"/>
            <p:nvPr/>
          </p:nvSpPr>
          <p:spPr>
            <a:xfrm rot="16200000">
              <a:off x="-562" y="1360308"/>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PLAZO</a:t>
              </a:r>
              <a:endParaRPr lang="es-CL" sz="1200" b="1" kern="1200" dirty="0">
                <a:solidFill>
                  <a:schemeClr val="bg1"/>
                </a:solidFill>
              </a:endParaRPr>
            </a:p>
          </p:txBody>
        </p:sp>
        <p:sp>
          <p:nvSpPr>
            <p:cNvPr id="49" name="CuadroTexto 48">
              <a:extLst>
                <a:ext uri="{FF2B5EF4-FFF2-40B4-BE49-F238E27FC236}">
                  <a16:creationId xmlns:a16="http://schemas.microsoft.com/office/drawing/2014/main" id="{83A2C5DB-944A-A051-EB36-8E26884C3483}"/>
                </a:ext>
              </a:extLst>
            </p:cNvPr>
            <p:cNvSpPr txBox="1"/>
            <p:nvPr/>
          </p:nvSpPr>
          <p:spPr>
            <a:xfrm>
              <a:off x="736283" y="1312621"/>
              <a:ext cx="2950721" cy="369332"/>
            </a:xfrm>
            <a:prstGeom prst="rect">
              <a:avLst/>
            </a:prstGeom>
            <a:noFill/>
          </p:spPr>
          <p:txBody>
            <a:bodyPr wrap="square" rtlCol="0">
              <a:spAutoFit/>
            </a:bodyPr>
            <a:lstStyle/>
            <a:p>
              <a:r>
                <a:rPr lang="es-ES" b="1" dirty="0">
                  <a:solidFill>
                    <a:srgbClr val="01183F"/>
                  </a:solidFill>
                </a:rPr>
                <a:t>TOTAL PROYECTO: 57 meses</a:t>
              </a:r>
            </a:p>
          </p:txBody>
        </p:sp>
      </p:grpSp>
      <p:sp>
        <p:nvSpPr>
          <p:cNvPr id="53" name="CuadroTexto 52">
            <a:extLst>
              <a:ext uri="{FF2B5EF4-FFF2-40B4-BE49-F238E27FC236}">
                <a16:creationId xmlns:a16="http://schemas.microsoft.com/office/drawing/2014/main" id="{8764A4B7-B07C-F126-4FFD-0996768759E5}"/>
              </a:ext>
            </a:extLst>
          </p:cNvPr>
          <p:cNvSpPr txBox="1"/>
          <p:nvPr/>
        </p:nvSpPr>
        <p:spPr>
          <a:xfrm rot="16200000">
            <a:off x="-97940" y="2893507"/>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A/N 1</a:t>
            </a:r>
            <a:endParaRPr lang="es-CL" sz="1200" b="1" kern="1200" dirty="0">
              <a:solidFill>
                <a:schemeClr val="bg1"/>
              </a:solidFill>
            </a:endParaRPr>
          </a:p>
        </p:txBody>
      </p:sp>
      <p:graphicFrame>
        <p:nvGraphicFramePr>
          <p:cNvPr id="54" name="Tabla 53">
            <a:extLst>
              <a:ext uri="{FF2B5EF4-FFF2-40B4-BE49-F238E27FC236}">
                <a16:creationId xmlns:a16="http://schemas.microsoft.com/office/drawing/2014/main" id="{3209F214-951F-E12E-0ED7-119D3D234FF0}"/>
              </a:ext>
            </a:extLst>
          </p:cNvPr>
          <p:cNvGraphicFramePr>
            <a:graphicFrameLocks noGrp="1"/>
          </p:cNvGraphicFramePr>
          <p:nvPr>
            <p:extLst>
              <p:ext uri="{D42A27DB-BD31-4B8C-83A1-F6EECF244321}">
                <p14:modId xmlns:p14="http://schemas.microsoft.com/office/powerpoint/2010/main" val="2453974890"/>
              </p:ext>
            </p:extLst>
          </p:nvPr>
        </p:nvGraphicFramePr>
        <p:xfrm>
          <a:off x="723094" y="2154441"/>
          <a:ext cx="11046132" cy="1754256"/>
        </p:xfrm>
        <a:graphic>
          <a:graphicData uri="http://schemas.openxmlformats.org/drawingml/2006/table">
            <a:tbl>
              <a:tblPr>
                <a:tableStyleId>{5C22544A-7EE6-4342-B048-85BDC9FD1C3A}</a:tableStyleId>
              </a:tblPr>
              <a:tblGrid>
                <a:gridCol w="306837">
                  <a:extLst>
                    <a:ext uri="{9D8B030D-6E8A-4147-A177-3AD203B41FA5}">
                      <a16:colId xmlns:a16="http://schemas.microsoft.com/office/drawing/2014/main" val="1608078255"/>
                    </a:ext>
                  </a:extLst>
                </a:gridCol>
                <a:gridCol w="306837">
                  <a:extLst>
                    <a:ext uri="{9D8B030D-6E8A-4147-A177-3AD203B41FA5}">
                      <a16:colId xmlns:a16="http://schemas.microsoft.com/office/drawing/2014/main" val="1072877270"/>
                    </a:ext>
                  </a:extLst>
                </a:gridCol>
                <a:gridCol w="306837">
                  <a:extLst>
                    <a:ext uri="{9D8B030D-6E8A-4147-A177-3AD203B41FA5}">
                      <a16:colId xmlns:a16="http://schemas.microsoft.com/office/drawing/2014/main" val="2271105836"/>
                    </a:ext>
                  </a:extLst>
                </a:gridCol>
                <a:gridCol w="306837">
                  <a:extLst>
                    <a:ext uri="{9D8B030D-6E8A-4147-A177-3AD203B41FA5}">
                      <a16:colId xmlns:a16="http://schemas.microsoft.com/office/drawing/2014/main" val="2132390799"/>
                    </a:ext>
                  </a:extLst>
                </a:gridCol>
                <a:gridCol w="306837">
                  <a:extLst>
                    <a:ext uri="{9D8B030D-6E8A-4147-A177-3AD203B41FA5}">
                      <a16:colId xmlns:a16="http://schemas.microsoft.com/office/drawing/2014/main" val="1169374577"/>
                    </a:ext>
                  </a:extLst>
                </a:gridCol>
                <a:gridCol w="306837">
                  <a:extLst>
                    <a:ext uri="{9D8B030D-6E8A-4147-A177-3AD203B41FA5}">
                      <a16:colId xmlns:a16="http://schemas.microsoft.com/office/drawing/2014/main" val="1254904083"/>
                    </a:ext>
                  </a:extLst>
                </a:gridCol>
                <a:gridCol w="306837">
                  <a:extLst>
                    <a:ext uri="{9D8B030D-6E8A-4147-A177-3AD203B41FA5}">
                      <a16:colId xmlns:a16="http://schemas.microsoft.com/office/drawing/2014/main" val="834755004"/>
                    </a:ext>
                  </a:extLst>
                </a:gridCol>
                <a:gridCol w="306837">
                  <a:extLst>
                    <a:ext uri="{9D8B030D-6E8A-4147-A177-3AD203B41FA5}">
                      <a16:colId xmlns:a16="http://schemas.microsoft.com/office/drawing/2014/main" val="2961854265"/>
                    </a:ext>
                  </a:extLst>
                </a:gridCol>
                <a:gridCol w="306837">
                  <a:extLst>
                    <a:ext uri="{9D8B030D-6E8A-4147-A177-3AD203B41FA5}">
                      <a16:colId xmlns:a16="http://schemas.microsoft.com/office/drawing/2014/main" val="2365067288"/>
                    </a:ext>
                  </a:extLst>
                </a:gridCol>
                <a:gridCol w="306837">
                  <a:extLst>
                    <a:ext uri="{9D8B030D-6E8A-4147-A177-3AD203B41FA5}">
                      <a16:colId xmlns:a16="http://schemas.microsoft.com/office/drawing/2014/main" val="2126550637"/>
                    </a:ext>
                  </a:extLst>
                </a:gridCol>
                <a:gridCol w="306837">
                  <a:extLst>
                    <a:ext uri="{9D8B030D-6E8A-4147-A177-3AD203B41FA5}">
                      <a16:colId xmlns:a16="http://schemas.microsoft.com/office/drawing/2014/main" val="4013005250"/>
                    </a:ext>
                  </a:extLst>
                </a:gridCol>
                <a:gridCol w="306837">
                  <a:extLst>
                    <a:ext uri="{9D8B030D-6E8A-4147-A177-3AD203B41FA5}">
                      <a16:colId xmlns:a16="http://schemas.microsoft.com/office/drawing/2014/main" val="934013696"/>
                    </a:ext>
                  </a:extLst>
                </a:gridCol>
                <a:gridCol w="306837">
                  <a:extLst>
                    <a:ext uri="{9D8B030D-6E8A-4147-A177-3AD203B41FA5}">
                      <a16:colId xmlns:a16="http://schemas.microsoft.com/office/drawing/2014/main" val="83397653"/>
                    </a:ext>
                  </a:extLst>
                </a:gridCol>
                <a:gridCol w="306837">
                  <a:extLst>
                    <a:ext uri="{9D8B030D-6E8A-4147-A177-3AD203B41FA5}">
                      <a16:colId xmlns:a16="http://schemas.microsoft.com/office/drawing/2014/main" val="2174697903"/>
                    </a:ext>
                  </a:extLst>
                </a:gridCol>
                <a:gridCol w="306837">
                  <a:extLst>
                    <a:ext uri="{9D8B030D-6E8A-4147-A177-3AD203B41FA5}">
                      <a16:colId xmlns:a16="http://schemas.microsoft.com/office/drawing/2014/main" val="2187167216"/>
                    </a:ext>
                  </a:extLst>
                </a:gridCol>
                <a:gridCol w="306837">
                  <a:extLst>
                    <a:ext uri="{9D8B030D-6E8A-4147-A177-3AD203B41FA5}">
                      <a16:colId xmlns:a16="http://schemas.microsoft.com/office/drawing/2014/main" val="2810168797"/>
                    </a:ext>
                  </a:extLst>
                </a:gridCol>
                <a:gridCol w="306837">
                  <a:extLst>
                    <a:ext uri="{9D8B030D-6E8A-4147-A177-3AD203B41FA5}">
                      <a16:colId xmlns:a16="http://schemas.microsoft.com/office/drawing/2014/main" val="2493685437"/>
                    </a:ext>
                  </a:extLst>
                </a:gridCol>
                <a:gridCol w="306837">
                  <a:extLst>
                    <a:ext uri="{9D8B030D-6E8A-4147-A177-3AD203B41FA5}">
                      <a16:colId xmlns:a16="http://schemas.microsoft.com/office/drawing/2014/main" val="2678869684"/>
                    </a:ext>
                  </a:extLst>
                </a:gridCol>
                <a:gridCol w="306837">
                  <a:extLst>
                    <a:ext uri="{9D8B030D-6E8A-4147-A177-3AD203B41FA5}">
                      <a16:colId xmlns:a16="http://schemas.microsoft.com/office/drawing/2014/main" val="1197335406"/>
                    </a:ext>
                  </a:extLst>
                </a:gridCol>
                <a:gridCol w="306837">
                  <a:extLst>
                    <a:ext uri="{9D8B030D-6E8A-4147-A177-3AD203B41FA5}">
                      <a16:colId xmlns:a16="http://schemas.microsoft.com/office/drawing/2014/main" val="1887179411"/>
                    </a:ext>
                  </a:extLst>
                </a:gridCol>
                <a:gridCol w="306837">
                  <a:extLst>
                    <a:ext uri="{9D8B030D-6E8A-4147-A177-3AD203B41FA5}">
                      <a16:colId xmlns:a16="http://schemas.microsoft.com/office/drawing/2014/main" val="3650378316"/>
                    </a:ext>
                  </a:extLst>
                </a:gridCol>
                <a:gridCol w="306837">
                  <a:extLst>
                    <a:ext uri="{9D8B030D-6E8A-4147-A177-3AD203B41FA5}">
                      <a16:colId xmlns:a16="http://schemas.microsoft.com/office/drawing/2014/main" val="1636735164"/>
                    </a:ext>
                  </a:extLst>
                </a:gridCol>
                <a:gridCol w="306837">
                  <a:extLst>
                    <a:ext uri="{9D8B030D-6E8A-4147-A177-3AD203B41FA5}">
                      <a16:colId xmlns:a16="http://schemas.microsoft.com/office/drawing/2014/main" val="1243912997"/>
                    </a:ext>
                  </a:extLst>
                </a:gridCol>
                <a:gridCol w="306837">
                  <a:extLst>
                    <a:ext uri="{9D8B030D-6E8A-4147-A177-3AD203B41FA5}">
                      <a16:colId xmlns:a16="http://schemas.microsoft.com/office/drawing/2014/main" val="1587229980"/>
                    </a:ext>
                  </a:extLst>
                </a:gridCol>
                <a:gridCol w="306837">
                  <a:extLst>
                    <a:ext uri="{9D8B030D-6E8A-4147-A177-3AD203B41FA5}">
                      <a16:colId xmlns:a16="http://schemas.microsoft.com/office/drawing/2014/main" val="370329920"/>
                    </a:ext>
                  </a:extLst>
                </a:gridCol>
                <a:gridCol w="306837">
                  <a:extLst>
                    <a:ext uri="{9D8B030D-6E8A-4147-A177-3AD203B41FA5}">
                      <a16:colId xmlns:a16="http://schemas.microsoft.com/office/drawing/2014/main" val="3353346227"/>
                    </a:ext>
                  </a:extLst>
                </a:gridCol>
                <a:gridCol w="306837">
                  <a:extLst>
                    <a:ext uri="{9D8B030D-6E8A-4147-A177-3AD203B41FA5}">
                      <a16:colId xmlns:a16="http://schemas.microsoft.com/office/drawing/2014/main" val="2664916840"/>
                    </a:ext>
                  </a:extLst>
                </a:gridCol>
                <a:gridCol w="306837">
                  <a:extLst>
                    <a:ext uri="{9D8B030D-6E8A-4147-A177-3AD203B41FA5}">
                      <a16:colId xmlns:a16="http://schemas.microsoft.com/office/drawing/2014/main" val="4068153987"/>
                    </a:ext>
                  </a:extLst>
                </a:gridCol>
                <a:gridCol w="306837">
                  <a:extLst>
                    <a:ext uri="{9D8B030D-6E8A-4147-A177-3AD203B41FA5}">
                      <a16:colId xmlns:a16="http://schemas.microsoft.com/office/drawing/2014/main" val="3894100844"/>
                    </a:ext>
                  </a:extLst>
                </a:gridCol>
                <a:gridCol w="306837">
                  <a:extLst>
                    <a:ext uri="{9D8B030D-6E8A-4147-A177-3AD203B41FA5}">
                      <a16:colId xmlns:a16="http://schemas.microsoft.com/office/drawing/2014/main" val="1668943998"/>
                    </a:ext>
                  </a:extLst>
                </a:gridCol>
                <a:gridCol w="306837">
                  <a:extLst>
                    <a:ext uri="{9D8B030D-6E8A-4147-A177-3AD203B41FA5}">
                      <a16:colId xmlns:a16="http://schemas.microsoft.com/office/drawing/2014/main" val="2345622276"/>
                    </a:ext>
                  </a:extLst>
                </a:gridCol>
                <a:gridCol w="306837">
                  <a:extLst>
                    <a:ext uri="{9D8B030D-6E8A-4147-A177-3AD203B41FA5}">
                      <a16:colId xmlns:a16="http://schemas.microsoft.com/office/drawing/2014/main" val="3333269749"/>
                    </a:ext>
                  </a:extLst>
                </a:gridCol>
                <a:gridCol w="306837">
                  <a:extLst>
                    <a:ext uri="{9D8B030D-6E8A-4147-A177-3AD203B41FA5}">
                      <a16:colId xmlns:a16="http://schemas.microsoft.com/office/drawing/2014/main" val="1248123421"/>
                    </a:ext>
                  </a:extLst>
                </a:gridCol>
                <a:gridCol w="306837">
                  <a:extLst>
                    <a:ext uri="{9D8B030D-6E8A-4147-A177-3AD203B41FA5}">
                      <a16:colId xmlns:a16="http://schemas.microsoft.com/office/drawing/2014/main" val="227556520"/>
                    </a:ext>
                  </a:extLst>
                </a:gridCol>
                <a:gridCol w="306837">
                  <a:extLst>
                    <a:ext uri="{9D8B030D-6E8A-4147-A177-3AD203B41FA5}">
                      <a16:colId xmlns:a16="http://schemas.microsoft.com/office/drawing/2014/main" val="3292682904"/>
                    </a:ext>
                  </a:extLst>
                </a:gridCol>
                <a:gridCol w="306837">
                  <a:extLst>
                    <a:ext uri="{9D8B030D-6E8A-4147-A177-3AD203B41FA5}">
                      <a16:colId xmlns:a16="http://schemas.microsoft.com/office/drawing/2014/main" val="3948288316"/>
                    </a:ext>
                  </a:extLst>
                </a:gridCol>
              </a:tblGrid>
              <a:tr h="292376">
                <a:tc>
                  <a:txBody>
                    <a:bodyPr/>
                    <a:lstStyle/>
                    <a:p>
                      <a:pPr algn="ctr" fontAlgn="ctr">
                        <a:buNone/>
                      </a:pPr>
                      <a:r>
                        <a:rPr lang="es-CL" sz="1000" b="1" u="none" strike="noStrike" dirty="0">
                          <a:solidFill>
                            <a:srgbClr val="01183F"/>
                          </a:solidFill>
                          <a:effectLst/>
                        </a:rPr>
                        <a:t>1</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dirty="0">
                          <a:solidFill>
                            <a:srgbClr val="01183F"/>
                          </a:solidFill>
                          <a:effectLst/>
                        </a:rPr>
                        <a:t>2</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3</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dirty="0">
                          <a:solidFill>
                            <a:srgbClr val="01183F"/>
                          </a:solidFill>
                          <a:effectLst/>
                        </a:rPr>
                        <a:t>4</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dirty="0">
                          <a:solidFill>
                            <a:srgbClr val="01183F"/>
                          </a:solidFill>
                          <a:effectLst/>
                        </a:rPr>
                        <a:t>5</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6</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7</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8</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dirty="0">
                          <a:solidFill>
                            <a:srgbClr val="01183F"/>
                          </a:solidFill>
                          <a:effectLst/>
                        </a:rPr>
                        <a:t>9</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dirty="0">
                          <a:solidFill>
                            <a:srgbClr val="01183F"/>
                          </a:solidFill>
                          <a:effectLst/>
                        </a:rPr>
                        <a:t>10</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11</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dirty="0">
                          <a:solidFill>
                            <a:srgbClr val="01183F"/>
                          </a:solidFill>
                          <a:effectLst/>
                        </a:rPr>
                        <a:t>12</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dirty="0">
                          <a:solidFill>
                            <a:srgbClr val="01183F"/>
                          </a:solidFill>
                          <a:effectLst/>
                        </a:rPr>
                        <a:t>13</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14</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dirty="0">
                          <a:solidFill>
                            <a:srgbClr val="01183F"/>
                          </a:solidFill>
                          <a:effectLst/>
                        </a:rPr>
                        <a:t>15</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16</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17</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18</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19</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20</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21</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22</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23</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24</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25</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26</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27</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a:solidFill>
                            <a:srgbClr val="01183F"/>
                          </a:solidFill>
                          <a:effectLst/>
                        </a:rPr>
                        <a:t>28</a:t>
                      </a:r>
                      <a:endParaRPr lang="es-CL" sz="1000" b="1" i="0" u="none" strike="noStrike">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dirty="0">
                          <a:solidFill>
                            <a:srgbClr val="01183F"/>
                          </a:solidFill>
                          <a:effectLst/>
                        </a:rPr>
                        <a:t>29</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u="none" strike="noStrike" dirty="0">
                          <a:solidFill>
                            <a:srgbClr val="01183F"/>
                          </a:solidFill>
                          <a:effectLst/>
                        </a:rPr>
                        <a:t>30</a:t>
                      </a:r>
                      <a:endParaRPr lang="es-CL" sz="1000" b="1" i="0" u="none" strike="noStrike" dirty="0">
                        <a:solidFill>
                          <a:srgbClr val="01183F"/>
                        </a:solidFill>
                        <a:effectLst/>
                        <a:latin typeface="Calibri" panose="020F0502020204030204" pitchFamily="34" charset="0"/>
                      </a:endParaRP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31</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32</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33</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34</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35</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36</a:t>
                      </a:r>
                    </a:p>
                  </a:txBody>
                  <a:tcPr marL="8763" marR="8763" marT="8763" marB="0" anchor="ctr"/>
                </a:tc>
                <a:extLst>
                  <a:ext uri="{0D108BD9-81ED-4DB2-BD59-A6C34878D82A}">
                    <a16:rowId xmlns:a16="http://schemas.microsoft.com/office/drawing/2014/main" val="477263257"/>
                  </a:ext>
                </a:extLst>
              </a:tr>
              <a:tr h="292376">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extLst>
                  <a:ext uri="{0D108BD9-81ED-4DB2-BD59-A6C34878D82A}">
                    <a16:rowId xmlns:a16="http://schemas.microsoft.com/office/drawing/2014/main" val="2826037750"/>
                  </a:ext>
                </a:extLst>
              </a:tr>
              <a:tr h="292376">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extLst>
                  <a:ext uri="{0D108BD9-81ED-4DB2-BD59-A6C34878D82A}">
                    <a16:rowId xmlns:a16="http://schemas.microsoft.com/office/drawing/2014/main" val="949222276"/>
                  </a:ext>
                </a:extLst>
              </a:tr>
              <a:tr h="292376">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extLst>
                  <a:ext uri="{0D108BD9-81ED-4DB2-BD59-A6C34878D82A}">
                    <a16:rowId xmlns:a16="http://schemas.microsoft.com/office/drawing/2014/main" val="2851028528"/>
                  </a:ext>
                </a:extLst>
              </a:tr>
              <a:tr h="292376">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extLst>
                  <a:ext uri="{0D108BD9-81ED-4DB2-BD59-A6C34878D82A}">
                    <a16:rowId xmlns:a16="http://schemas.microsoft.com/office/drawing/2014/main" val="787479597"/>
                  </a:ext>
                </a:extLst>
              </a:tr>
              <a:tr h="292376">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extLst>
                  <a:ext uri="{0D108BD9-81ED-4DB2-BD59-A6C34878D82A}">
                    <a16:rowId xmlns:a16="http://schemas.microsoft.com/office/drawing/2014/main" val="2451343218"/>
                  </a:ext>
                </a:extLst>
              </a:tr>
            </a:tbl>
          </a:graphicData>
        </a:graphic>
      </p:graphicFrame>
      <p:sp>
        <p:nvSpPr>
          <p:cNvPr id="55" name="Rectángulo redondeado 54">
            <a:extLst>
              <a:ext uri="{FF2B5EF4-FFF2-40B4-BE49-F238E27FC236}">
                <a16:creationId xmlns:a16="http://schemas.microsoft.com/office/drawing/2014/main" id="{7E85DE41-14F0-9E17-95CB-A4573037C165}"/>
              </a:ext>
            </a:extLst>
          </p:cNvPr>
          <p:cNvSpPr/>
          <p:nvPr/>
        </p:nvSpPr>
        <p:spPr>
          <a:xfrm>
            <a:off x="724066" y="2444916"/>
            <a:ext cx="1843542" cy="299431"/>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INGENIERÍA</a:t>
            </a:r>
          </a:p>
        </p:txBody>
      </p:sp>
      <p:sp>
        <p:nvSpPr>
          <p:cNvPr id="56" name="Rectángulo redondeado 55">
            <a:extLst>
              <a:ext uri="{FF2B5EF4-FFF2-40B4-BE49-F238E27FC236}">
                <a16:creationId xmlns:a16="http://schemas.microsoft.com/office/drawing/2014/main" id="{39B15779-AA5E-88DD-237C-8FB80F8C4567}"/>
              </a:ext>
            </a:extLst>
          </p:cNvPr>
          <p:cNvSpPr/>
          <p:nvPr/>
        </p:nvSpPr>
        <p:spPr>
          <a:xfrm>
            <a:off x="2567609" y="2756888"/>
            <a:ext cx="2448272" cy="277903"/>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MODIFICACIONES</a:t>
            </a:r>
          </a:p>
        </p:txBody>
      </p:sp>
      <p:sp>
        <p:nvSpPr>
          <p:cNvPr id="57" name="Rectángulo redondeado 56">
            <a:extLst>
              <a:ext uri="{FF2B5EF4-FFF2-40B4-BE49-F238E27FC236}">
                <a16:creationId xmlns:a16="http://schemas.microsoft.com/office/drawing/2014/main" id="{66140CAC-F865-2EA0-47E0-67ACA6E97425}"/>
              </a:ext>
            </a:extLst>
          </p:cNvPr>
          <p:cNvSpPr/>
          <p:nvPr/>
        </p:nvSpPr>
        <p:spPr>
          <a:xfrm>
            <a:off x="5015881" y="3041019"/>
            <a:ext cx="2160239" cy="277902"/>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PRUEBAS Y CERTIFICACIONES</a:t>
            </a:r>
          </a:p>
        </p:txBody>
      </p:sp>
      <p:sp>
        <p:nvSpPr>
          <p:cNvPr id="58" name="Rectángulo redondeado 57">
            <a:extLst>
              <a:ext uri="{FF2B5EF4-FFF2-40B4-BE49-F238E27FC236}">
                <a16:creationId xmlns:a16="http://schemas.microsoft.com/office/drawing/2014/main" id="{C11430DE-A0BC-58C8-7C63-FA374AF224D0}"/>
              </a:ext>
            </a:extLst>
          </p:cNvPr>
          <p:cNvSpPr/>
          <p:nvPr/>
        </p:nvSpPr>
        <p:spPr>
          <a:xfrm>
            <a:off x="7176120" y="3328652"/>
            <a:ext cx="2736304" cy="277903"/>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INTEGRACIÓN SONAR</a:t>
            </a:r>
          </a:p>
        </p:txBody>
      </p:sp>
      <p:sp>
        <p:nvSpPr>
          <p:cNvPr id="59" name="Rectángulo redondeado 58">
            <a:extLst>
              <a:ext uri="{FF2B5EF4-FFF2-40B4-BE49-F238E27FC236}">
                <a16:creationId xmlns:a16="http://schemas.microsoft.com/office/drawing/2014/main" id="{AE9F244B-3CD9-ABA4-A7F2-082516500AF6}"/>
              </a:ext>
            </a:extLst>
          </p:cNvPr>
          <p:cNvSpPr/>
          <p:nvPr/>
        </p:nvSpPr>
        <p:spPr>
          <a:xfrm>
            <a:off x="9928779" y="3606555"/>
            <a:ext cx="1840431" cy="302140"/>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SS.AA.</a:t>
            </a:r>
          </a:p>
        </p:txBody>
      </p:sp>
      <p:grpSp>
        <p:nvGrpSpPr>
          <p:cNvPr id="60" name="Grupo 59">
            <a:extLst>
              <a:ext uri="{FF2B5EF4-FFF2-40B4-BE49-F238E27FC236}">
                <a16:creationId xmlns:a16="http://schemas.microsoft.com/office/drawing/2014/main" id="{FB36B8BD-3E25-B141-D62F-0460A01BE4A6}"/>
              </a:ext>
            </a:extLst>
          </p:cNvPr>
          <p:cNvGrpSpPr/>
          <p:nvPr/>
        </p:nvGrpSpPr>
        <p:grpSpPr>
          <a:xfrm>
            <a:off x="260480" y="4187945"/>
            <a:ext cx="11694319" cy="1945904"/>
            <a:chOff x="249534" y="1310860"/>
            <a:chExt cx="11694319" cy="4061326"/>
          </a:xfrm>
          <a:effectLst>
            <a:outerShdw blurRad="50800" dist="38100" dir="2700000" algn="tl" rotWithShape="0">
              <a:prstClr val="black">
                <a:alpha val="40000"/>
              </a:prstClr>
            </a:outerShdw>
          </a:effectLst>
        </p:grpSpPr>
        <p:sp>
          <p:nvSpPr>
            <p:cNvPr id="61" name="Redondear rectángulo de esquina del mismo lado 60">
              <a:extLst>
                <a:ext uri="{FF2B5EF4-FFF2-40B4-BE49-F238E27FC236}">
                  <a16:creationId xmlns:a16="http://schemas.microsoft.com/office/drawing/2014/main" id="{218B1AF0-4382-030C-ACDD-CBEB1795AFBB}"/>
                </a:ext>
              </a:extLst>
            </p:cNvPr>
            <p:cNvSpPr/>
            <p:nvPr/>
          </p:nvSpPr>
          <p:spPr>
            <a:xfrm rot="5400000">
              <a:off x="4177850" y="-2393818"/>
              <a:ext cx="4061326" cy="11470681"/>
            </a:xfrm>
            <a:prstGeom prst="round2SameRect">
              <a:avLst>
                <a:gd name="adj1" fmla="val 3221"/>
                <a:gd name="adj2" fmla="val 0"/>
              </a:avLst>
            </a:prstGeom>
            <a:solidFill>
              <a:srgbClr val="F0F4F9"/>
            </a:solidFill>
            <a:ln>
              <a:solidFill>
                <a:schemeClr val="bg1">
                  <a:lumMod val="8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2" name="Redondear rectángulo de esquina del mismo lado 61">
              <a:extLst>
                <a:ext uri="{FF2B5EF4-FFF2-40B4-BE49-F238E27FC236}">
                  <a16:creationId xmlns:a16="http://schemas.microsoft.com/office/drawing/2014/main" id="{D883A855-1777-5928-9A7C-5118CC0482E9}"/>
                </a:ext>
              </a:extLst>
            </p:cNvPr>
            <p:cNvSpPr/>
            <p:nvPr/>
          </p:nvSpPr>
          <p:spPr>
            <a:xfrm rot="16200000">
              <a:off x="-1645882" y="3206362"/>
              <a:ext cx="4061239" cy="270408"/>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grpSp>
      <p:sp>
        <p:nvSpPr>
          <p:cNvPr id="63" name="CuadroTexto 62">
            <a:extLst>
              <a:ext uri="{FF2B5EF4-FFF2-40B4-BE49-F238E27FC236}">
                <a16:creationId xmlns:a16="http://schemas.microsoft.com/office/drawing/2014/main" id="{7337900C-62A6-FF10-F2C0-78702A8A7FF5}"/>
              </a:ext>
            </a:extLst>
          </p:cNvPr>
          <p:cNvSpPr txBox="1"/>
          <p:nvPr/>
        </p:nvSpPr>
        <p:spPr>
          <a:xfrm rot="16200000">
            <a:off x="-86299" y="5022296"/>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A/N 2-5</a:t>
            </a:r>
            <a:endParaRPr lang="es-CL" sz="1200" b="1" kern="1200" dirty="0">
              <a:solidFill>
                <a:schemeClr val="bg1"/>
              </a:solidFill>
            </a:endParaRPr>
          </a:p>
        </p:txBody>
      </p:sp>
      <p:graphicFrame>
        <p:nvGraphicFramePr>
          <p:cNvPr id="64" name="Tabla 63">
            <a:extLst>
              <a:ext uri="{FF2B5EF4-FFF2-40B4-BE49-F238E27FC236}">
                <a16:creationId xmlns:a16="http://schemas.microsoft.com/office/drawing/2014/main" id="{99D22A82-C109-4528-063C-A2543DDE579E}"/>
              </a:ext>
            </a:extLst>
          </p:cNvPr>
          <p:cNvGraphicFramePr>
            <a:graphicFrameLocks noGrp="1"/>
          </p:cNvGraphicFramePr>
          <p:nvPr>
            <p:extLst>
              <p:ext uri="{D42A27DB-BD31-4B8C-83A1-F6EECF244321}">
                <p14:modId xmlns:p14="http://schemas.microsoft.com/office/powerpoint/2010/main" val="3248509963"/>
              </p:ext>
            </p:extLst>
          </p:nvPr>
        </p:nvGraphicFramePr>
        <p:xfrm>
          <a:off x="734735" y="4283230"/>
          <a:ext cx="11046132" cy="1754255"/>
        </p:xfrm>
        <a:graphic>
          <a:graphicData uri="http://schemas.openxmlformats.org/drawingml/2006/table">
            <a:tbl>
              <a:tblPr>
                <a:tableStyleId>{5C22544A-7EE6-4342-B048-85BDC9FD1C3A}</a:tableStyleId>
              </a:tblPr>
              <a:tblGrid>
                <a:gridCol w="306837">
                  <a:extLst>
                    <a:ext uri="{9D8B030D-6E8A-4147-A177-3AD203B41FA5}">
                      <a16:colId xmlns:a16="http://schemas.microsoft.com/office/drawing/2014/main" val="1608078255"/>
                    </a:ext>
                  </a:extLst>
                </a:gridCol>
                <a:gridCol w="306837">
                  <a:extLst>
                    <a:ext uri="{9D8B030D-6E8A-4147-A177-3AD203B41FA5}">
                      <a16:colId xmlns:a16="http://schemas.microsoft.com/office/drawing/2014/main" val="1072877270"/>
                    </a:ext>
                  </a:extLst>
                </a:gridCol>
                <a:gridCol w="306837">
                  <a:extLst>
                    <a:ext uri="{9D8B030D-6E8A-4147-A177-3AD203B41FA5}">
                      <a16:colId xmlns:a16="http://schemas.microsoft.com/office/drawing/2014/main" val="2271105836"/>
                    </a:ext>
                  </a:extLst>
                </a:gridCol>
                <a:gridCol w="306837">
                  <a:extLst>
                    <a:ext uri="{9D8B030D-6E8A-4147-A177-3AD203B41FA5}">
                      <a16:colId xmlns:a16="http://schemas.microsoft.com/office/drawing/2014/main" val="2132390799"/>
                    </a:ext>
                  </a:extLst>
                </a:gridCol>
                <a:gridCol w="306837">
                  <a:extLst>
                    <a:ext uri="{9D8B030D-6E8A-4147-A177-3AD203B41FA5}">
                      <a16:colId xmlns:a16="http://schemas.microsoft.com/office/drawing/2014/main" val="1169374577"/>
                    </a:ext>
                  </a:extLst>
                </a:gridCol>
                <a:gridCol w="306837">
                  <a:extLst>
                    <a:ext uri="{9D8B030D-6E8A-4147-A177-3AD203B41FA5}">
                      <a16:colId xmlns:a16="http://schemas.microsoft.com/office/drawing/2014/main" val="1254904083"/>
                    </a:ext>
                  </a:extLst>
                </a:gridCol>
                <a:gridCol w="306837">
                  <a:extLst>
                    <a:ext uri="{9D8B030D-6E8A-4147-A177-3AD203B41FA5}">
                      <a16:colId xmlns:a16="http://schemas.microsoft.com/office/drawing/2014/main" val="834755004"/>
                    </a:ext>
                  </a:extLst>
                </a:gridCol>
                <a:gridCol w="306837">
                  <a:extLst>
                    <a:ext uri="{9D8B030D-6E8A-4147-A177-3AD203B41FA5}">
                      <a16:colId xmlns:a16="http://schemas.microsoft.com/office/drawing/2014/main" val="2961854265"/>
                    </a:ext>
                  </a:extLst>
                </a:gridCol>
                <a:gridCol w="306837">
                  <a:extLst>
                    <a:ext uri="{9D8B030D-6E8A-4147-A177-3AD203B41FA5}">
                      <a16:colId xmlns:a16="http://schemas.microsoft.com/office/drawing/2014/main" val="2365067288"/>
                    </a:ext>
                  </a:extLst>
                </a:gridCol>
                <a:gridCol w="306837">
                  <a:extLst>
                    <a:ext uri="{9D8B030D-6E8A-4147-A177-3AD203B41FA5}">
                      <a16:colId xmlns:a16="http://schemas.microsoft.com/office/drawing/2014/main" val="2126550637"/>
                    </a:ext>
                  </a:extLst>
                </a:gridCol>
                <a:gridCol w="306837">
                  <a:extLst>
                    <a:ext uri="{9D8B030D-6E8A-4147-A177-3AD203B41FA5}">
                      <a16:colId xmlns:a16="http://schemas.microsoft.com/office/drawing/2014/main" val="4013005250"/>
                    </a:ext>
                  </a:extLst>
                </a:gridCol>
                <a:gridCol w="306837">
                  <a:extLst>
                    <a:ext uri="{9D8B030D-6E8A-4147-A177-3AD203B41FA5}">
                      <a16:colId xmlns:a16="http://schemas.microsoft.com/office/drawing/2014/main" val="934013696"/>
                    </a:ext>
                  </a:extLst>
                </a:gridCol>
                <a:gridCol w="306837">
                  <a:extLst>
                    <a:ext uri="{9D8B030D-6E8A-4147-A177-3AD203B41FA5}">
                      <a16:colId xmlns:a16="http://schemas.microsoft.com/office/drawing/2014/main" val="83397653"/>
                    </a:ext>
                  </a:extLst>
                </a:gridCol>
                <a:gridCol w="306837">
                  <a:extLst>
                    <a:ext uri="{9D8B030D-6E8A-4147-A177-3AD203B41FA5}">
                      <a16:colId xmlns:a16="http://schemas.microsoft.com/office/drawing/2014/main" val="2174697903"/>
                    </a:ext>
                  </a:extLst>
                </a:gridCol>
                <a:gridCol w="306837">
                  <a:extLst>
                    <a:ext uri="{9D8B030D-6E8A-4147-A177-3AD203B41FA5}">
                      <a16:colId xmlns:a16="http://schemas.microsoft.com/office/drawing/2014/main" val="2187167216"/>
                    </a:ext>
                  </a:extLst>
                </a:gridCol>
                <a:gridCol w="306837">
                  <a:extLst>
                    <a:ext uri="{9D8B030D-6E8A-4147-A177-3AD203B41FA5}">
                      <a16:colId xmlns:a16="http://schemas.microsoft.com/office/drawing/2014/main" val="2810168797"/>
                    </a:ext>
                  </a:extLst>
                </a:gridCol>
                <a:gridCol w="306837">
                  <a:extLst>
                    <a:ext uri="{9D8B030D-6E8A-4147-A177-3AD203B41FA5}">
                      <a16:colId xmlns:a16="http://schemas.microsoft.com/office/drawing/2014/main" val="2493685437"/>
                    </a:ext>
                  </a:extLst>
                </a:gridCol>
                <a:gridCol w="306837">
                  <a:extLst>
                    <a:ext uri="{9D8B030D-6E8A-4147-A177-3AD203B41FA5}">
                      <a16:colId xmlns:a16="http://schemas.microsoft.com/office/drawing/2014/main" val="2678869684"/>
                    </a:ext>
                  </a:extLst>
                </a:gridCol>
                <a:gridCol w="306837">
                  <a:extLst>
                    <a:ext uri="{9D8B030D-6E8A-4147-A177-3AD203B41FA5}">
                      <a16:colId xmlns:a16="http://schemas.microsoft.com/office/drawing/2014/main" val="1197335406"/>
                    </a:ext>
                  </a:extLst>
                </a:gridCol>
                <a:gridCol w="306837">
                  <a:extLst>
                    <a:ext uri="{9D8B030D-6E8A-4147-A177-3AD203B41FA5}">
                      <a16:colId xmlns:a16="http://schemas.microsoft.com/office/drawing/2014/main" val="1887179411"/>
                    </a:ext>
                  </a:extLst>
                </a:gridCol>
                <a:gridCol w="306837">
                  <a:extLst>
                    <a:ext uri="{9D8B030D-6E8A-4147-A177-3AD203B41FA5}">
                      <a16:colId xmlns:a16="http://schemas.microsoft.com/office/drawing/2014/main" val="3650378316"/>
                    </a:ext>
                  </a:extLst>
                </a:gridCol>
                <a:gridCol w="306837">
                  <a:extLst>
                    <a:ext uri="{9D8B030D-6E8A-4147-A177-3AD203B41FA5}">
                      <a16:colId xmlns:a16="http://schemas.microsoft.com/office/drawing/2014/main" val="1636735164"/>
                    </a:ext>
                  </a:extLst>
                </a:gridCol>
                <a:gridCol w="306837">
                  <a:extLst>
                    <a:ext uri="{9D8B030D-6E8A-4147-A177-3AD203B41FA5}">
                      <a16:colId xmlns:a16="http://schemas.microsoft.com/office/drawing/2014/main" val="1243912997"/>
                    </a:ext>
                  </a:extLst>
                </a:gridCol>
                <a:gridCol w="306837">
                  <a:extLst>
                    <a:ext uri="{9D8B030D-6E8A-4147-A177-3AD203B41FA5}">
                      <a16:colId xmlns:a16="http://schemas.microsoft.com/office/drawing/2014/main" val="1587229980"/>
                    </a:ext>
                  </a:extLst>
                </a:gridCol>
                <a:gridCol w="306837">
                  <a:extLst>
                    <a:ext uri="{9D8B030D-6E8A-4147-A177-3AD203B41FA5}">
                      <a16:colId xmlns:a16="http://schemas.microsoft.com/office/drawing/2014/main" val="370329920"/>
                    </a:ext>
                  </a:extLst>
                </a:gridCol>
                <a:gridCol w="306837">
                  <a:extLst>
                    <a:ext uri="{9D8B030D-6E8A-4147-A177-3AD203B41FA5}">
                      <a16:colId xmlns:a16="http://schemas.microsoft.com/office/drawing/2014/main" val="3353346227"/>
                    </a:ext>
                  </a:extLst>
                </a:gridCol>
                <a:gridCol w="306837">
                  <a:extLst>
                    <a:ext uri="{9D8B030D-6E8A-4147-A177-3AD203B41FA5}">
                      <a16:colId xmlns:a16="http://schemas.microsoft.com/office/drawing/2014/main" val="2664916840"/>
                    </a:ext>
                  </a:extLst>
                </a:gridCol>
                <a:gridCol w="306837">
                  <a:extLst>
                    <a:ext uri="{9D8B030D-6E8A-4147-A177-3AD203B41FA5}">
                      <a16:colId xmlns:a16="http://schemas.microsoft.com/office/drawing/2014/main" val="4068153987"/>
                    </a:ext>
                  </a:extLst>
                </a:gridCol>
                <a:gridCol w="306837">
                  <a:extLst>
                    <a:ext uri="{9D8B030D-6E8A-4147-A177-3AD203B41FA5}">
                      <a16:colId xmlns:a16="http://schemas.microsoft.com/office/drawing/2014/main" val="3894100844"/>
                    </a:ext>
                  </a:extLst>
                </a:gridCol>
                <a:gridCol w="306837">
                  <a:extLst>
                    <a:ext uri="{9D8B030D-6E8A-4147-A177-3AD203B41FA5}">
                      <a16:colId xmlns:a16="http://schemas.microsoft.com/office/drawing/2014/main" val="1668943998"/>
                    </a:ext>
                  </a:extLst>
                </a:gridCol>
                <a:gridCol w="306837">
                  <a:extLst>
                    <a:ext uri="{9D8B030D-6E8A-4147-A177-3AD203B41FA5}">
                      <a16:colId xmlns:a16="http://schemas.microsoft.com/office/drawing/2014/main" val="2345622276"/>
                    </a:ext>
                  </a:extLst>
                </a:gridCol>
                <a:gridCol w="306837">
                  <a:extLst>
                    <a:ext uri="{9D8B030D-6E8A-4147-A177-3AD203B41FA5}">
                      <a16:colId xmlns:a16="http://schemas.microsoft.com/office/drawing/2014/main" val="3333269749"/>
                    </a:ext>
                  </a:extLst>
                </a:gridCol>
                <a:gridCol w="306837">
                  <a:extLst>
                    <a:ext uri="{9D8B030D-6E8A-4147-A177-3AD203B41FA5}">
                      <a16:colId xmlns:a16="http://schemas.microsoft.com/office/drawing/2014/main" val="1248123421"/>
                    </a:ext>
                  </a:extLst>
                </a:gridCol>
                <a:gridCol w="306837">
                  <a:extLst>
                    <a:ext uri="{9D8B030D-6E8A-4147-A177-3AD203B41FA5}">
                      <a16:colId xmlns:a16="http://schemas.microsoft.com/office/drawing/2014/main" val="227556520"/>
                    </a:ext>
                  </a:extLst>
                </a:gridCol>
                <a:gridCol w="306837">
                  <a:extLst>
                    <a:ext uri="{9D8B030D-6E8A-4147-A177-3AD203B41FA5}">
                      <a16:colId xmlns:a16="http://schemas.microsoft.com/office/drawing/2014/main" val="3292682904"/>
                    </a:ext>
                  </a:extLst>
                </a:gridCol>
                <a:gridCol w="306837">
                  <a:extLst>
                    <a:ext uri="{9D8B030D-6E8A-4147-A177-3AD203B41FA5}">
                      <a16:colId xmlns:a16="http://schemas.microsoft.com/office/drawing/2014/main" val="3948288316"/>
                    </a:ext>
                  </a:extLst>
                </a:gridCol>
              </a:tblGrid>
              <a:tr h="350851">
                <a:tc>
                  <a:txBody>
                    <a:bodyPr/>
                    <a:lstStyle/>
                    <a:p>
                      <a:pPr algn="ctr" fontAlgn="ctr">
                        <a:buNone/>
                      </a:pPr>
                      <a:r>
                        <a:rPr lang="es-CL" sz="1000" b="1" i="0" u="none" strike="noStrike" dirty="0">
                          <a:solidFill>
                            <a:srgbClr val="01183F"/>
                          </a:solidFill>
                          <a:effectLst/>
                          <a:latin typeface="Calibri" panose="020F0502020204030204" pitchFamily="34" charset="0"/>
                        </a:rPr>
                        <a:t>22</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23</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24</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25</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26</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27</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28</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29</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30</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31</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32</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33</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34</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35</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36</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37</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38</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39</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40</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41</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42</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43</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44</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45</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46</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47</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48</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49</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50</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51</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52</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53</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54</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55</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56</a:t>
                      </a:r>
                    </a:p>
                  </a:txBody>
                  <a:tcPr marL="8763" marR="8763" marT="8763" marB="0" anchor="ctr"/>
                </a:tc>
                <a:tc>
                  <a:txBody>
                    <a:bodyPr/>
                    <a:lstStyle/>
                    <a:p>
                      <a:pPr algn="ctr" fontAlgn="ctr">
                        <a:buNone/>
                      </a:pPr>
                      <a:r>
                        <a:rPr lang="es-CL" sz="1000" b="1" i="0" u="none" strike="noStrike" dirty="0">
                          <a:solidFill>
                            <a:srgbClr val="01183F"/>
                          </a:solidFill>
                          <a:effectLst/>
                          <a:latin typeface="Calibri" panose="020F0502020204030204" pitchFamily="34" charset="0"/>
                        </a:rPr>
                        <a:t>57</a:t>
                      </a:r>
                    </a:p>
                  </a:txBody>
                  <a:tcPr marL="8763" marR="8763" marT="8763" marB="0" anchor="ctr"/>
                </a:tc>
                <a:extLst>
                  <a:ext uri="{0D108BD9-81ED-4DB2-BD59-A6C34878D82A}">
                    <a16:rowId xmlns:a16="http://schemas.microsoft.com/office/drawing/2014/main" val="477263257"/>
                  </a:ext>
                </a:extLst>
              </a:tr>
              <a:tr h="350851">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extLst>
                  <a:ext uri="{0D108BD9-81ED-4DB2-BD59-A6C34878D82A}">
                    <a16:rowId xmlns:a16="http://schemas.microsoft.com/office/drawing/2014/main" val="2826037750"/>
                  </a:ext>
                </a:extLst>
              </a:tr>
              <a:tr h="350851">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extLst>
                  <a:ext uri="{0D108BD9-81ED-4DB2-BD59-A6C34878D82A}">
                    <a16:rowId xmlns:a16="http://schemas.microsoft.com/office/drawing/2014/main" val="949222276"/>
                  </a:ext>
                </a:extLst>
              </a:tr>
              <a:tr h="350851">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extLst>
                  <a:ext uri="{0D108BD9-81ED-4DB2-BD59-A6C34878D82A}">
                    <a16:rowId xmlns:a16="http://schemas.microsoft.com/office/drawing/2014/main" val="2851028528"/>
                  </a:ext>
                </a:extLst>
              </a:tr>
              <a:tr h="350851">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tc>
                  <a:txBody>
                    <a:bodyPr/>
                    <a:lstStyle/>
                    <a:p>
                      <a:pPr algn="ctr" fontAlgn="ctr">
                        <a:buNone/>
                      </a:pPr>
                      <a:endParaRPr lang="es-CL" sz="1000" b="1" i="0" u="none" strike="noStrike" dirty="0">
                        <a:solidFill>
                          <a:srgbClr val="FFFFFF"/>
                        </a:solidFill>
                        <a:effectLst/>
                        <a:latin typeface="Calibri" panose="020F0502020204030204" pitchFamily="34" charset="0"/>
                      </a:endParaRPr>
                    </a:p>
                  </a:txBody>
                  <a:tcPr marL="8763" marR="8763" marT="8763" marB="0" anchor="ctr"/>
                </a:tc>
                <a:extLst>
                  <a:ext uri="{0D108BD9-81ED-4DB2-BD59-A6C34878D82A}">
                    <a16:rowId xmlns:a16="http://schemas.microsoft.com/office/drawing/2014/main" val="787479597"/>
                  </a:ext>
                </a:extLst>
              </a:tr>
            </a:tbl>
          </a:graphicData>
        </a:graphic>
      </p:graphicFrame>
      <p:sp>
        <p:nvSpPr>
          <p:cNvPr id="65" name="Rectángulo redondeado 64">
            <a:extLst>
              <a:ext uri="{FF2B5EF4-FFF2-40B4-BE49-F238E27FC236}">
                <a16:creationId xmlns:a16="http://schemas.microsoft.com/office/drawing/2014/main" id="{5FFA3742-7C33-B683-C8EA-21F125534B51}"/>
              </a:ext>
            </a:extLst>
          </p:cNvPr>
          <p:cNvSpPr/>
          <p:nvPr/>
        </p:nvSpPr>
        <p:spPr>
          <a:xfrm>
            <a:off x="754526" y="4660644"/>
            <a:ext cx="3007998"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AVIÓNICA</a:t>
            </a:r>
          </a:p>
        </p:txBody>
      </p:sp>
      <p:sp>
        <p:nvSpPr>
          <p:cNvPr id="71" name="Rectángulo redondeado 70">
            <a:extLst>
              <a:ext uri="{FF2B5EF4-FFF2-40B4-BE49-F238E27FC236}">
                <a16:creationId xmlns:a16="http://schemas.microsoft.com/office/drawing/2014/main" id="{A392896E-A635-2338-DF0B-46F58191A1A8}"/>
              </a:ext>
            </a:extLst>
          </p:cNvPr>
          <p:cNvSpPr/>
          <p:nvPr/>
        </p:nvSpPr>
        <p:spPr>
          <a:xfrm>
            <a:off x="3805111" y="4660644"/>
            <a:ext cx="1836000"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INTEGRACIÓN SONAR</a:t>
            </a:r>
          </a:p>
        </p:txBody>
      </p:sp>
      <p:sp>
        <p:nvSpPr>
          <p:cNvPr id="72" name="Rectángulo redondeado 71">
            <a:extLst>
              <a:ext uri="{FF2B5EF4-FFF2-40B4-BE49-F238E27FC236}">
                <a16:creationId xmlns:a16="http://schemas.microsoft.com/office/drawing/2014/main" id="{550A3FC1-CCAA-9907-FD80-0D98D83C55EB}"/>
              </a:ext>
            </a:extLst>
          </p:cNvPr>
          <p:cNvSpPr/>
          <p:nvPr/>
        </p:nvSpPr>
        <p:spPr>
          <a:xfrm>
            <a:off x="5662367" y="4660644"/>
            <a:ext cx="1225722"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SS.AA.</a:t>
            </a:r>
          </a:p>
        </p:txBody>
      </p:sp>
      <p:sp>
        <p:nvSpPr>
          <p:cNvPr id="73" name="Rectángulo redondeado 72">
            <a:extLst>
              <a:ext uri="{FF2B5EF4-FFF2-40B4-BE49-F238E27FC236}">
                <a16:creationId xmlns:a16="http://schemas.microsoft.com/office/drawing/2014/main" id="{32E493B1-316A-EA6A-8141-DE7835E4A6A6}"/>
              </a:ext>
            </a:extLst>
          </p:cNvPr>
          <p:cNvSpPr/>
          <p:nvPr/>
        </p:nvSpPr>
        <p:spPr>
          <a:xfrm>
            <a:off x="2258525" y="4989836"/>
            <a:ext cx="3007998"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AVIÓNICA</a:t>
            </a:r>
          </a:p>
        </p:txBody>
      </p:sp>
      <p:sp>
        <p:nvSpPr>
          <p:cNvPr id="74" name="Rectángulo redondeado 73">
            <a:extLst>
              <a:ext uri="{FF2B5EF4-FFF2-40B4-BE49-F238E27FC236}">
                <a16:creationId xmlns:a16="http://schemas.microsoft.com/office/drawing/2014/main" id="{E2397803-3B38-12AA-29D1-45C727E6D2B0}"/>
              </a:ext>
            </a:extLst>
          </p:cNvPr>
          <p:cNvSpPr/>
          <p:nvPr/>
        </p:nvSpPr>
        <p:spPr>
          <a:xfrm>
            <a:off x="5309110" y="4989836"/>
            <a:ext cx="1836000"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INTEGRACIÓN SONAR</a:t>
            </a:r>
          </a:p>
        </p:txBody>
      </p:sp>
      <p:sp>
        <p:nvSpPr>
          <p:cNvPr id="75" name="Rectángulo redondeado 74">
            <a:extLst>
              <a:ext uri="{FF2B5EF4-FFF2-40B4-BE49-F238E27FC236}">
                <a16:creationId xmlns:a16="http://schemas.microsoft.com/office/drawing/2014/main" id="{121D9299-CD7C-D2A5-8DEF-CD7D57B35E8E}"/>
              </a:ext>
            </a:extLst>
          </p:cNvPr>
          <p:cNvSpPr/>
          <p:nvPr/>
        </p:nvSpPr>
        <p:spPr>
          <a:xfrm>
            <a:off x="7166365" y="4989836"/>
            <a:ext cx="1233891"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SS.AA.</a:t>
            </a:r>
          </a:p>
        </p:txBody>
      </p:sp>
      <p:sp>
        <p:nvSpPr>
          <p:cNvPr id="76" name="Rectángulo redondeado 75">
            <a:extLst>
              <a:ext uri="{FF2B5EF4-FFF2-40B4-BE49-F238E27FC236}">
                <a16:creationId xmlns:a16="http://schemas.microsoft.com/office/drawing/2014/main" id="{2480B87B-4CA8-5DE8-3661-BCD98F32B009}"/>
              </a:ext>
            </a:extLst>
          </p:cNvPr>
          <p:cNvSpPr/>
          <p:nvPr/>
        </p:nvSpPr>
        <p:spPr>
          <a:xfrm>
            <a:off x="4127378" y="5349064"/>
            <a:ext cx="3007998"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AVIÓNICA</a:t>
            </a:r>
          </a:p>
        </p:txBody>
      </p:sp>
      <p:sp>
        <p:nvSpPr>
          <p:cNvPr id="77" name="Rectángulo redondeado 76">
            <a:extLst>
              <a:ext uri="{FF2B5EF4-FFF2-40B4-BE49-F238E27FC236}">
                <a16:creationId xmlns:a16="http://schemas.microsoft.com/office/drawing/2014/main" id="{6D2994F2-98B8-236A-95DF-7929E7DC89BD}"/>
              </a:ext>
            </a:extLst>
          </p:cNvPr>
          <p:cNvSpPr/>
          <p:nvPr/>
        </p:nvSpPr>
        <p:spPr>
          <a:xfrm>
            <a:off x="7177963" y="5349064"/>
            <a:ext cx="1836000"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INTEGRACIÓN SONAR</a:t>
            </a:r>
          </a:p>
        </p:txBody>
      </p:sp>
      <p:sp>
        <p:nvSpPr>
          <p:cNvPr id="78" name="Rectángulo redondeado 77">
            <a:extLst>
              <a:ext uri="{FF2B5EF4-FFF2-40B4-BE49-F238E27FC236}">
                <a16:creationId xmlns:a16="http://schemas.microsoft.com/office/drawing/2014/main" id="{18FBC767-01CE-CB29-933E-4161A56BBB64}"/>
              </a:ext>
            </a:extLst>
          </p:cNvPr>
          <p:cNvSpPr/>
          <p:nvPr/>
        </p:nvSpPr>
        <p:spPr>
          <a:xfrm>
            <a:off x="9035219" y="5349064"/>
            <a:ext cx="1237246"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SS.AA.</a:t>
            </a:r>
          </a:p>
        </p:txBody>
      </p:sp>
      <p:sp>
        <p:nvSpPr>
          <p:cNvPr id="79" name="Rectángulo redondeado 78">
            <a:extLst>
              <a:ext uri="{FF2B5EF4-FFF2-40B4-BE49-F238E27FC236}">
                <a16:creationId xmlns:a16="http://schemas.microsoft.com/office/drawing/2014/main" id="{8B5597AF-9A24-3E20-2F38-3987E5324C71}"/>
              </a:ext>
            </a:extLst>
          </p:cNvPr>
          <p:cNvSpPr/>
          <p:nvPr/>
        </p:nvSpPr>
        <p:spPr>
          <a:xfrm>
            <a:off x="5643738" y="5696442"/>
            <a:ext cx="3007998"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AVIÓNICA</a:t>
            </a:r>
          </a:p>
        </p:txBody>
      </p:sp>
      <p:sp>
        <p:nvSpPr>
          <p:cNvPr id="80" name="Rectángulo redondeado 79">
            <a:extLst>
              <a:ext uri="{FF2B5EF4-FFF2-40B4-BE49-F238E27FC236}">
                <a16:creationId xmlns:a16="http://schemas.microsoft.com/office/drawing/2014/main" id="{02273833-5D09-9625-D28B-E189EDEFBF2B}"/>
              </a:ext>
            </a:extLst>
          </p:cNvPr>
          <p:cNvSpPr/>
          <p:nvPr/>
        </p:nvSpPr>
        <p:spPr>
          <a:xfrm>
            <a:off x="8694323" y="5696442"/>
            <a:ext cx="1836000"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INTEGRACIÓN SONAR</a:t>
            </a:r>
          </a:p>
        </p:txBody>
      </p:sp>
      <p:sp>
        <p:nvSpPr>
          <p:cNvPr id="81" name="Rectángulo redondeado 80">
            <a:extLst>
              <a:ext uri="{FF2B5EF4-FFF2-40B4-BE49-F238E27FC236}">
                <a16:creationId xmlns:a16="http://schemas.microsoft.com/office/drawing/2014/main" id="{5773FB52-87C5-B1B9-3C59-444FA7BC3FF9}"/>
              </a:ext>
            </a:extLst>
          </p:cNvPr>
          <p:cNvSpPr/>
          <p:nvPr/>
        </p:nvSpPr>
        <p:spPr>
          <a:xfrm>
            <a:off x="10551578" y="5696442"/>
            <a:ext cx="1229289" cy="311544"/>
          </a:xfrm>
          <a:prstGeom prst="roundRect">
            <a:avLst/>
          </a:prstGeom>
          <a:solidFill>
            <a:srgbClr val="E09904"/>
          </a:solidFill>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200" b="1" dirty="0"/>
              <a:t>SS.AA.</a:t>
            </a:r>
          </a:p>
        </p:txBody>
      </p:sp>
    </p:spTree>
    <p:extLst>
      <p:ext uri="{BB962C8B-B14F-4D97-AF65-F5344CB8AC3E}">
        <p14:creationId xmlns:p14="http://schemas.microsoft.com/office/powerpoint/2010/main" val="2048578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46D2B-0780-473B-462B-77B2435D7207}"/>
            </a:ext>
          </a:extLst>
        </p:cNvPr>
        <p:cNvGrpSpPr/>
        <p:nvPr/>
      </p:nvGrpSpPr>
      <p:grpSpPr>
        <a:xfrm>
          <a:off x="0" y="0"/>
          <a:ext cx="0" cy="0"/>
          <a:chOff x="0" y="0"/>
          <a:chExt cx="0" cy="0"/>
        </a:xfrm>
      </p:grpSpPr>
      <p:sp>
        <p:nvSpPr>
          <p:cNvPr id="66" name="Rectángulo 65">
            <a:extLst>
              <a:ext uri="{FF2B5EF4-FFF2-40B4-BE49-F238E27FC236}">
                <a16:creationId xmlns:a16="http://schemas.microsoft.com/office/drawing/2014/main" id="{27D77C7D-9241-74DF-0071-2FA453ABDCBB}"/>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EDA546C6-B61D-AB93-3FAC-D9109887CE35}"/>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9DC2FE31-5FED-F060-D9FD-0D86E006C69F}"/>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11</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6344CE11-0AAB-BA08-1574-E605AB87078C}"/>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Propuesta</a:t>
            </a:r>
            <a:r>
              <a:rPr lang="en-US" sz="3600" b="1" dirty="0">
                <a:solidFill>
                  <a:srgbClr val="002060"/>
                </a:solidFill>
                <a:ea typeface="Microsoft JhengHei Light" panose="020B0304030504040204" pitchFamily="34" charset="-120"/>
                <a:cs typeface="Calibri" panose="020F0502020204030204" pitchFamily="34" charset="0"/>
              </a:rPr>
              <a:t> HELIONE</a:t>
            </a:r>
          </a:p>
        </p:txBody>
      </p:sp>
      <p:pic>
        <p:nvPicPr>
          <p:cNvPr id="27" name="Picture 2" descr="COMAVNAV">
            <a:extLst>
              <a:ext uri="{FF2B5EF4-FFF2-40B4-BE49-F238E27FC236}">
                <a16:creationId xmlns:a16="http://schemas.microsoft.com/office/drawing/2014/main" id="{C99746B0-85BA-80FB-B127-4CBA353CA541}"/>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FF70510A-2D1C-966F-561F-8028F0D58D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 name="Grupo 9">
            <a:extLst>
              <a:ext uri="{FF2B5EF4-FFF2-40B4-BE49-F238E27FC236}">
                <a16:creationId xmlns:a16="http://schemas.microsoft.com/office/drawing/2014/main" id="{6192698D-CB6C-AF5B-4B96-57F8F9B965F6}"/>
              </a:ext>
            </a:extLst>
          </p:cNvPr>
          <p:cNvGrpSpPr/>
          <p:nvPr/>
        </p:nvGrpSpPr>
        <p:grpSpPr>
          <a:xfrm>
            <a:off x="339546" y="1222307"/>
            <a:ext cx="5424048" cy="936000"/>
            <a:chOff x="316564" y="1030908"/>
            <a:chExt cx="5424048" cy="936000"/>
          </a:xfrm>
          <a:effectLst>
            <a:outerShdw blurRad="50800" dist="38100" dir="2700000" algn="tl" rotWithShape="0">
              <a:prstClr val="black">
                <a:alpha val="40000"/>
              </a:prstClr>
            </a:outerShdw>
          </a:effectLst>
        </p:grpSpPr>
        <p:sp>
          <p:nvSpPr>
            <p:cNvPr id="3" name="Redondear rectángulo de esquina del mismo lado 2">
              <a:extLst>
                <a:ext uri="{FF2B5EF4-FFF2-40B4-BE49-F238E27FC236}">
                  <a16:creationId xmlns:a16="http://schemas.microsoft.com/office/drawing/2014/main" id="{FA1E7EA9-FF89-75AC-8019-9478AD313F2C}"/>
                </a:ext>
              </a:extLst>
            </p:cNvPr>
            <p:cNvSpPr/>
            <p:nvPr/>
          </p:nvSpPr>
          <p:spPr>
            <a:xfrm rot="5400000">
              <a:off x="2779239" y="-1068042"/>
              <a:ext cx="792088" cy="5130658"/>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 name="Redondear rectángulo de esquina del mismo lado 3">
              <a:extLst>
                <a:ext uri="{FF2B5EF4-FFF2-40B4-BE49-F238E27FC236}">
                  <a16:creationId xmlns:a16="http://schemas.microsoft.com/office/drawing/2014/main" id="{CA22A138-0AB4-4460-0349-B707EE07CADF}"/>
                </a:ext>
              </a:extLst>
            </p:cNvPr>
            <p:cNvSpPr/>
            <p:nvPr/>
          </p:nvSpPr>
          <p:spPr>
            <a:xfrm rot="16200000">
              <a:off x="67261" y="1350634"/>
              <a:ext cx="792000" cy="293393"/>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CuadroTexto 4">
              <a:extLst>
                <a:ext uri="{FF2B5EF4-FFF2-40B4-BE49-F238E27FC236}">
                  <a16:creationId xmlns:a16="http://schemas.microsoft.com/office/drawing/2014/main" id="{6BB098F2-77DF-1593-345D-4013F05907A2}"/>
                </a:ext>
              </a:extLst>
            </p:cNvPr>
            <p:cNvSpPr txBox="1"/>
            <p:nvPr/>
          </p:nvSpPr>
          <p:spPr>
            <a:xfrm rot="16200000">
              <a:off x="-562" y="1360308"/>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SOLUCIÓN</a:t>
              </a:r>
              <a:endParaRPr lang="es-CL" sz="1200" b="1" kern="1200" dirty="0">
                <a:solidFill>
                  <a:schemeClr val="bg1"/>
                </a:solidFill>
              </a:endParaRPr>
            </a:p>
          </p:txBody>
        </p:sp>
        <p:sp>
          <p:nvSpPr>
            <p:cNvPr id="9" name="CuadroTexto 8">
              <a:extLst>
                <a:ext uri="{FF2B5EF4-FFF2-40B4-BE49-F238E27FC236}">
                  <a16:creationId xmlns:a16="http://schemas.microsoft.com/office/drawing/2014/main" id="{DF982685-CB46-FCCA-93AF-5482A9A0D7BC}"/>
                </a:ext>
              </a:extLst>
            </p:cNvPr>
            <p:cNvSpPr txBox="1"/>
            <p:nvPr/>
          </p:nvSpPr>
          <p:spPr>
            <a:xfrm>
              <a:off x="760689" y="1312621"/>
              <a:ext cx="4829188" cy="369332"/>
            </a:xfrm>
            <a:prstGeom prst="rect">
              <a:avLst/>
            </a:prstGeom>
            <a:noFill/>
          </p:spPr>
          <p:txBody>
            <a:bodyPr wrap="square" rtlCol="0">
              <a:spAutoFit/>
            </a:bodyPr>
            <a:lstStyle/>
            <a:p>
              <a:pPr algn="ctr"/>
              <a:r>
                <a:rPr lang="es-ES" dirty="0" err="1">
                  <a:solidFill>
                    <a:srgbClr val="01183F"/>
                  </a:solidFill>
                </a:rPr>
                <a:t>Upgrade</a:t>
              </a:r>
              <a:r>
                <a:rPr lang="es-ES" dirty="0">
                  <a:solidFill>
                    <a:srgbClr val="01183F"/>
                  </a:solidFill>
                </a:rPr>
                <a:t> parcial</a:t>
              </a:r>
              <a:endParaRPr lang="es-CL" dirty="0">
                <a:solidFill>
                  <a:srgbClr val="01183F"/>
                </a:solidFill>
              </a:endParaRPr>
            </a:p>
          </p:txBody>
        </p:sp>
      </p:grpSp>
      <p:grpSp>
        <p:nvGrpSpPr>
          <p:cNvPr id="11" name="Grupo 10">
            <a:extLst>
              <a:ext uri="{FF2B5EF4-FFF2-40B4-BE49-F238E27FC236}">
                <a16:creationId xmlns:a16="http://schemas.microsoft.com/office/drawing/2014/main" id="{B75D7896-E0E9-88EB-E5F2-746A6FE11C2C}"/>
              </a:ext>
            </a:extLst>
          </p:cNvPr>
          <p:cNvGrpSpPr/>
          <p:nvPr/>
        </p:nvGrpSpPr>
        <p:grpSpPr>
          <a:xfrm>
            <a:off x="6341168" y="1222307"/>
            <a:ext cx="5688631" cy="936000"/>
            <a:chOff x="316564" y="1030908"/>
            <a:chExt cx="5265978" cy="936000"/>
          </a:xfrm>
          <a:effectLst>
            <a:outerShdw blurRad="50800" dist="38100" dir="2700000" algn="tl" rotWithShape="0">
              <a:prstClr val="black">
                <a:alpha val="40000"/>
              </a:prstClr>
            </a:outerShdw>
          </a:effectLst>
        </p:grpSpPr>
        <p:sp>
          <p:nvSpPr>
            <p:cNvPr id="12" name="Redondear rectángulo de esquina del mismo lado 11">
              <a:extLst>
                <a:ext uri="{FF2B5EF4-FFF2-40B4-BE49-F238E27FC236}">
                  <a16:creationId xmlns:a16="http://schemas.microsoft.com/office/drawing/2014/main" id="{12639989-B487-C7C5-9968-70DC5E8652DC}"/>
                </a:ext>
              </a:extLst>
            </p:cNvPr>
            <p:cNvSpPr/>
            <p:nvPr/>
          </p:nvSpPr>
          <p:spPr>
            <a:xfrm rot="5400000">
              <a:off x="2700204" y="-989007"/>
              <a:ext cx="792088" cy="4972589"/>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Redondear rectángulo de esquina del mismo lado 12">
              <a:extLst>
                <a:ext uri="{FF2B5EF4-FFF2-40B4-BE49-F238E27FC236}">
                  <a16:creationId xmlns:a16="http://schemas.microsoft.com/office/drawing/2014/main" id="{E95D8274-E203-5BA6-72B6-52EE4072203D}"/>
                </a:ext>
              </a:extLst>
            </p:cNvPr>
            <p:cNvSpPr/>
            <p:nvPr/>
          </p:nvSpPr>
          <p:spPr>
            <a:xfrm rot="16200000">
              <a:off x="67261" y="1350634"/>
              <a:ext cx="792000" cy="293393"/>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5" name="CuadroTexto 14">
              <a:extLst>
                <a:ext uri="{FF2B5EF4-FFF2-40B4-BE49-F238E27FC236}">
                  <a16:creationId xmlns:a16="http://schemas.microsoft.com/office/drawing/2014/main" id="{DB81589E-E89E-C594-5943-3BFF29EC4E37}"/>
                </a:ext>
              </a:extLst>
            </p:cNvPr>
            <p:cNvSpPr txBox="1"/>
            <p:nvPr/>
          </p:nvSpPr>
          <p:spPr>
            <a:xfrm rot="16200000">
              <a:off x="-562" y="1360308"/>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MONTO</a:t>
              </a:r>
              <a:endParaRPr lang="es-CL" sz="1200" b="1" kern="1200" dirty="0">
                <a:solidFill>
                  <a:schemeClr val="bg1"/>
                </a:solidFill>
              </a:endParaRPr>
            </a:p>
          </p:txBody>
        </p:sp>
        <p:sp>
          <p:nvSpPr>
            <p:cNvPr id="16" name="CuadroTexto 15">
              <a:extLst>
                <a:ext uri="{FF2B5EF4-FFF2-40B4-BE49-F238E27FC236}">
                  <a16:creationId xmlns:a16="http://schemas.microsoft.com/office/drawing/2014/main" id="{0B009007-4902-0E75-DFC5-9B4E395188B5}"/>
                </a:ext>
              </a:extLst>
            </p:cNvPr>
            <p:cNvSpPr txBox="1"/>
            <p:nvPr/>
          </p:nvSpPr>
          <p:spPr>
            <a:xfrm>
              <a:off x="944699" y="1312621"/>
              <a:ext cx="3994060" cy="369332"/>
            </a:xfrm>
            <a:prstGeom prst="rect">
              <a:avLst/>
            </a:prstGeom>
            <a:noFill/>
          </p:spPr>
          <p:txBody>
            <a:bodyPr wrap="square" rtlCol="0">
              <a:spAutoFit/>
            </a:bodyPr>
            <a:lstStyle/>
            <a:p>
              <a:pPr algn="ctr"/>
              <a:r>
                <a:rPr lang="es-CL" b="1" dirty="0"/>
                <a:t>30.000.000 USD</a:t>
              </a:r>
            </a:p>
          </p:txBody>
        </p:sp>
      </p:grpSp>
      <p:grpSp>
        <p:nvGrpSpPr>
          <p:cNvPr id="25" name="Grupo 24">
            <a:extLst>
              <a:ext uri="{FF2B5EF4-FFF2-40B4-BE49-F238E27FC236}">
                <a16:creationId xmlns:a16="http://schemas.microsoft.com/office/drawing/2014/main" id="{5D3295B5-D0FB-9A6A-1832-1407D5D1F386}"/>
              </a:ext>
            </a:extLst>
          </p:cNvPr>
          <p:cNvGrpSpPr/>
          <p:nvPr/>
        </p:nvGrpSpPr>
        <p:grpSpPr>
          <a:xfrm>
            <a:off x="6341170" y="2198903"/>
            <a:ext cx="5688629" cy="3566244"/>
            <a:chOff x="6318188" y="2007504"/>
            <a:chExt cx="5688629" cy="3566244"/>
          </a:xfrm>
          <a:effectLst>
            <a:outerShdw blurRad="50800" dist="38100" dir="2700000" algn="tl" rotWithShape="0">
              <a:prstClr val="black">
                <a:alpha val="40000"/>
              </a:prstClr>
            </a:outerShdw>
          </a:effectLst>
        </p:grpSpPr>
        <p:sp>
          <p:nvSpPr>
            <p:cNvPr id="20" name="Redondear rectángulo de esquina del mismo lado 19">
              <a:extLst>
                <a:ext uri="{FF2B5EF4-FFF2-40B4-BE49-F238E27FC236}">
                  <a16:creationId xmlns:a16="http://schemas.microsoft.com/office/drawing/2014/main" id="{07E228D7-AC36-8AB4-0134-3C1D5C1FD28E}"/>
                </a:ext>
              </a:extLst>
            </p:cNvPr>
            <p:cNvSpPr/>
            <p:nvPr/>
          </p:nvSpPr>
          <p:spPr>
            <a:xfrm rot="5400000">
              <a:off x="7541469" y="1101158"/>
              <a:ext cx="3559002" cy="5371694"/>
            </a:xfrm>
            <a:prstGeom prst="round2SameRect">
              <a:avLst>
                <a:gd name="adj1" fmla="val 2990"/>
                <a:gd name="adj2" fmla="val 0"/>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2" name="Redondear rectángulo de esquina del mismo lado 21">
              <a:extLst>
                <a:ext uri="{FF2B5EF4-FFF2-40B4-BE49-F238E27FC236}">
                  <a16:creationId xmlns:a16="http://schemas.microsoft.com/office/drawing/2014/main" id="{E39D5053-05EF-D0AA-A4BE-5E7A730682D8}"/>
                </a:ext>
              </a:extLst>
            </p:cNvPr>
            <p:cNvSpPr/>
            <p:nvPr/>
          </p:nvSpPr>
          <p:spPr>
            <a:xfrm rot="16200000">
              <a:off x="4693579" y="3632198"/>
              <a:ext cx="3566159" cy="316941"/>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3" name="CuadroTexto 22">
              <a:extLst>
                <a:ext uri="{FF2B5EF4-FFF2-40B4-BE49-F238E27FC236}">
                  <a16:creationId xmlns:a16="http://schemas.microsoft.com/office/drawing/2014/main" id="{F2B08BAE-1687-7016-426C-2ABC7CBBEFF6}"/>
                </a:ext>
              </a:extLst>
            </p:cNvPr>
            <p:cNvSpPr txBox="1"/>
            <p:nvPr/>
          </p:nvSpPr>
          <p:spPr>
            <a:xfrm rot="16200000">
              <a:off x="6080656" y="3644923"/>
              <a:ext cx="792001"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ALCANCE</a:t>
              </a:r>
              <a:endParaRPr lang="es-CL" sz="1200" b="1" kern="1200" dirty="0">
                <a:solidFill>
                  <a:schemeClr val="bg1"/>
                </a:solidFill>
              </a:endParaRPr>
            </a:p>
          </p:txBody>
        </p:sp>
      </p:grpSp>
      <p:graphicFrame>
        <p:nvGraphicFramePr>
          <p:cNvPr id="18" name="Tabla 17">
            <a:extLst>
              <a:ext uri="{FF2B5EF4-FFF2-40B4-BE49-F238E27FC236}">
                <a16:creationId xmlns:a16="http://schemas.microsoft.com/office/drawing/2014/main" id="{99ED5004-4D95-779F-CA0E-A6F1CC3CDED9}"/>
              </a:ext>
            </a:extLst>
          </p:cNvPr>
          <p:cNvGraphicFramePr>
            <a:graphicFrameLocks noGrp="1"/>
          </p:cNvGraphicFramePr>
          <p:nvPr>
            <p:extLst>
              <p:ext uri="{D42A27DB-BD31-4B8C-83A1-F6EECF244321}">
                <p14:modId xmlns:p14="http://schemas.microsoft.com/office/powerpoint/2010/main" val="3496317867"/>
              </p:ext>
            </p:extLst>
          </p:nvPr>
        </p:nvGraphicFramePr>
        <p:xfrm>
          <a:off x="6653874" y="2191742"/>
          <a:ext cx="5371695" cy="3566160"/>
        </p:xfrm>
        <a:graphic>
          <a:graphicData uri="http://schemas.openxmlformats.org/drawingml/2006/table">
            <a:tbl>
              <a:tblPr firstRow="1" bandRow="1">
                <a:tableStyleId>{5C22544A-7EE6-4342-B048-85BDC9FD1C3A}</a:tableStyleId>
              </a:tblPr>
              <a:tblGrid>
                <a:gridCol w="3168459">
                  <a:extLst>
                    <a:ext uri="{9D8B030D-6E8A-4147-A177-3AD203B41FA5}">
                      <a16:colId xmlns:a16="http://schemas.microsoft.com/office/drawing/2014/main" val="20001"/>
                    </a:ext>
                  </a:extLst>
                </a:gridCol>
                <a:gridCol w="2203236">
                  <a:extLst>
                    <a:ext uri="{9D8B030D-6E8A-4147-A177-3AD203B41FA5}">
                      <a16:colId xmlns:a16="http://schemas.microsoft.com/office/drawing/2014/main" val="20002"/>
                    </a:ext>
                  </a:extLst>
                </a:gridCol>
              </a:tblGrid>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rPr>
                        <a:t>Instrumentos de vuelo</a:t>
                      </a:r>
                    </a:p>
                  </a:txBody>
                  <a:tcPr anchor="ct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rPr>
                        <a:t>SI</a:t>
                      </a:r>
                    </a:p>
                  </a:txBody>
                  <a:tcPr anchor="ct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latin typeface="+mn-lt"/>
                          <a:ea typeface="+mn-ea"/>
                          <a:cs typeface="+mn-cs"/>
                        </a:rPr>
                        <a:t>Instrumentos de motor</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FF0000"/>
                          </a:solidFill>
                          <a:latin typeface="+mn-lt"/>
                          <a:ea typeface="+mn-ea"/>
                          <a:cs typeface="+mn-cs"/>
                        </a:rPr>
                        <a:t>NO</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err="1">
                          <a:ln>
                            <a:noFill/>
                          </a:ln>
                          <a:solidFill>
                            <a:srgbClr val="01183F"/>
                          </a:solidFill>
                        </a:rPr>
                        <a:t>Comms</a:t>
                      </a:r>
                      <a:r>
                        <a:rPr lang="es-CL" sz="2000" b="0" kern="1200" baseline="0" dirty="0">
                          <a:ln>
                            <a:noFill/>
                          </a:ln>
                          <a:solidFill>
                            <a:srgbClr val="01183F"/>
                          </a:solidFill>
                        </a:rPr>
                        <a:t> externas/internas</a:t>
                      </a:r>
                      <a:endParaRPr lang="es-CL" sz="2000" b="0" kern="1200" dirty="0">
                        <a:ln>
                          <a:noFill/>
                        </a:ln>
                        <a:solidFill>
                          <a:srgbClr val="01183F"/>
                        </a:solidFill>
                      </a:endParaRP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rPr>
                        <a:t>SI</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latin typeface="+mn-lt"/>
                          <a:ea typeface="+mn-ea"/>
                          <a:cs typeface="+mn-cs"/>
                        </a:rPr>
                        <a:t>FMS</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latin typeface="+mn-lt"/>
                          <a:ea typeface="+mn-ea"/>
                          <a:cs typeface="+mn-cs"/>
                        </a:rPr>
                        <a:t>SI</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rPr>
                        <a:t>Reemplazo Doppler</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rPr>
                        <a:t>SI</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rPr>
                        <a:t>Reemplazo PA</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FF0000"/>
                          </a:solidFill>
                          <a:latin typeface="+mn-lt"/>
                          <a:ea typeface="+mn-ea"/>
                          <a:cs typeface="+mn-cs"/>
                        </a:rPr>
                        <a:t>NO</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latin typeface="+mn-lt"/>
                          <a:ea typeface="+mn-ea"/>
                          <a:cs typeface="+mn-cs"/>
                        </a:rPr>
                        <a:t>NVG</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rPr>
                        <a:t>SI</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rPr>
                        <a:t>Integración</a:t>
                      </a:r>
                      <a:r>
                        <a:rPr lang="es-CL" sz="2000" b="0" kern="1200" baseline="0" dirty="0">
                          <a:ln>
                            <a:noFill/>
                          </a:ln>
                          <a:solidFill>
                            <a:srgbClr val="01183F"/>
                          </a:solidFill>
                        </a:rPr>
                        <a:t> con HELRAS</a:t>
                      </a:r>
                      <a:endParaRPr lang="es-CL" sz="2000" b="0" kern="1200" dirty="0">
                        <a:ln>
                          <a:noFill/>
                        </a:ln>
                        <a:solidFill>
                          <a:srgbClr val="01183F"/>
                        </a:solidFill>
                      </a:endParaRP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00B050"/>
                          </a:solidFill>
                          <a:latin typeface="+mn-lt"/>
                          <a:ea typeface="+mn-ea"/>
                          <a:cs typeface="+mn-cs"/>
                        </a:rPr>
                        <a:t>SI </a:t>
                      </a:r>
                      <a:endParaRPr lang="es-CL" sz="2000" b="1" kern="1200" dirty="0">
                        <a:ln>
                          <a:noFill/>
                        </a:ln>
                        <a:solidFill>
                          <a:srgbClr val="FF0000"/>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2000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0" kern="1200" dirty="0">
                          <a:ln>
                            <a:noFill/>
                          </a:ln>
                          <a:solidFill>
                            <a:srgbClr val="01183F"/>
                          </a:solidFill>
                          <a:latin typeface="+mn-lt"/>
                          <a:ea typeface="+mn-ea"/>
                          <a:cs typeface="+mn-cs"/>
                        </a:rPr>
                        <a:t>Repuestos, Capacitación</a:t>
                      </a:r>
                    </a:p>
                  </a:txBody>
                  <a:tcPr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2000" b="1" kern="1200" dirty="0">
                          <a:ln>
                            <a:noFill/>
                          </a:ln>
                          <a:solidFill>
                            <a:srgbClr val="FF0000"/>
                          </a:solidFill>
                          <a:latin typeface="+mn-lt"/>
                          <a:ea typeface="+mn-ea"/>
                          <a:cs typeface="+mn-cs"/>
                        </a:rPr>
                        <a:t>NO</a:t>
                      </a:r>
                    </a:p>
                  </a:txBody>
                  <a:tcPr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bl>
          </a:graphicData>
        </a:graphic>
      </p:graphicFrame>
      <p:pic>
        <p:nvPicPr>
          <p:cNvPr id="6" name="Imagen 5">
            <a:extLst>
              <a:ext uri="{FF2B5EF4-FFF2-40B4-BE49-F238E27FC236}">
                <a16:creationId xmlns:a16="http://schemas.microsoft.com/office/drawing/2014/main" id="{39F83A0A-9872-2D3A-B360-57B350B5D4B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1530" t="13492" r="4298" b="4310"/>
          <a:stretch>
            <a:fillRect/>
          </a:stretch>
        </p:blipFill>
        <p:spPr>
          <a:xfrm>
            <a:off x="339546" y="2198903"/>
            <a:ext cx="5424048" cy="3545805"/>
          </a:xfrm>
          <a:prstGeom prst="roundRect">
            <a:avLst>
              <a:gd name="adj" fmla="val 5913"/>
            </a:avLst>
          </a:prstGeom>
          <a:ln>
            <a:noFill/>
          </a:ln>
          <a:effectLst>
            <a:outerShdw blurRad="50800" dist="38100" dir="2700000" algn="tl" rotWithShape="0">
              <a:prstClr val="black">
                <a:alpha val="40000"/>
              </a:prst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300362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6D172-45D7-3161-8DFE-2A7EEB9F3F1B}"/>
            </a:ext>
          </a:extLst>
        </p:cNvPr>
        <p:cNvGrpSpPr/>
        <p:nvPr/>
      </p:nvGrpSpPr>
      <p:grpSpPr>
        <a:xfrm>
          <a:off x="0" y="0"/>
          <a:ext cx="0" cy="0"/>
          <a:chOff x="0" y="0"/>
          <a:chExt cx="0" cy="0"/>
        </a:xfrm>
      </p:grpSpPr>
      <p:sp>
        <p:nvSpPr>
          <p:cNvPr id="66" name="Rectángulo 65">
            <a:extLst>
              <a:ext uri="{FF2B5EF4-FFF2-40B4-BE49-F238E27FC236}">
                <a16:creationId xmlns:a16="http://schemas.microsoft.com/office/drawing/2014/main" id="{5639EF65-E9E9-ADF1-7878-E7115C79B72A}"/>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1413EEEF-9D30-FD82-3002-4F5DF8AE2B52}"/>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0F277FFC-550C-744F-A284-61CDC25F9840}"/>
              </a:ext>
            </a:extLst>
          </p:cNvPr>
          <p:cNvSpPr>
            <a:spLocks noGrp="1"/>
          </p:cNvSpPr>
          <p:nvPr>
            <p:ph type="sldNum" sz="quarter" idx="12"/>
          </p:nvPr>
        </p:nvSpPr>
        <p:spPr>
          <a:xfrm>
            <a:off x="11769209" y="6483507"/>
            <a:ext cx="411294" cy="365125"/>
          </a:xfrm>
        </p:spPr>
        <p:txBody>
          <a:bodyPr/>
          <a:lstStyle/>
          <a:p>
            <a:pPr>
              <a:defRPr/>
            </a:pPr>
            <a:fld id="{0A46C233-0D8C-4F61-A18C-AD2BC789E225}" type="slidenum">
              <a:rPr lang="es-CL" sz="1600" b="1" smtClean="0">
                <a:solidFill>
                  <a:prstClr val="black">
                    <a:tint val="75000"/>
                  </a:prstClr>
                </a:solidFill>
              </a:rPr>
              <a:pPr>
                <a:defRPr/>
              </a:pPr>
              <a:t>12</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A04656B8-B08F-951D-D5A2-DEBFD13F552B}"/>
              </a:ext>
            </a:extLst>
          </p:cNvPr>
          <p:cNvSpPr txBox="1"/>
          <p:nvPr/>
        </p:nvSpPr>
        <p:spPr>
          <a:xfrm>
            <a:off x="1088369" y="117014"/>
            <a:ext cx="8608031"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Propuesta</a:t>
            </a:r>
            <a:r>
              <a:rPr lang="en-US" sz="3600" b="1" dirty="0">
                <a:solidFill>
                  <a:srgbClr val="002060"/>
                </a:solidFill>
                <a:ea typeface="Microsoft JhengHei Light" panose="020B0304030504040204" pitchFamily="34" charset="-120"/>
                <a:cs typeface="Calibri" panose="020F0502020204030204" pitchFamily="34" charset="0"/>
              </a:rPr>
              <a:t> HELIONE</a:t>
            </a:r>
          </a:p>
        </p:txBody>
      </p:sp>
      <p:pic>
        <p:nvPicPr>
          <p:cNvPr id="27" name="Picture 2" descr="COMAVNAV">
            <a:extLst>
              <a:ext uri="{FF2B5EF4-FFF2-40B4-BE49-F238E27FC236}">
                <a16:creationId xmlns:a16="http://schemas.microsoft.com/office/drawing/2014/main" id="{9945A118-2B6F-BFDC-A7A7-2F06F013291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0F8926F3-6CD3-3316-A506-ADCDE6C2E4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Redondear rectángulo de esquina del mismo lado 19">
            <a:extLst>
              <a:ext uri="{FF2B5EF4-FFF2-40B4-BE49-F238E27FC236}">
                <a16:creationId xmlns:a16="http://schemas.microsoft.com/office/drawing/2014/main" id="{3AE4AE78-9DA9-1A63-A53C-F6B4B47A0563}"/>
              </a:ext>
            </a:extLst>
          </p:cNvPr>
          <p:cNvSpPr/>
          <p:nvPr/>
        </p:nvSpPr>
        <p:spPr>
          <a:xfrm rot="5400000">
            <a:off x="3718741" y="-1923906"/>
            <a:ext cx="4978434" cy="11122504"/>
          </a:xfrm>
          <a:prstGeom prst="round2SameRect">
            <a:avLst>
              <a:gd name="adj1" fmla="val 2990"/>
              <a:gd name="adj2" fmla="val 0"/>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2" name="Redondear rectángulo de esquina del mismo lado 21">
            <a:extLst>
              <a:ext uri="{FF2B5EF4-FFF2-40B4-BE49-F238E27FC236}">
                <a16:creationId xmlns:a16="http://schemas.microsoft.com/office/drawing/2014/main" id="{F667499C-618D-99D9-8162-BA83722EE77A}"/>
              </a:ext>
            </a:extLst>
          </p:cNvPr>
          <p:cNvSpPr/>
          <p:nvPr/>
        </p:nvSpPr>
        <p:spPr>
          <a:xfrm rot="16200000">
            <a:off x="-2000970" y="3478872"/>
            <a:ext cx="4978430" cy="316941"/>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3" name="CuadroTexto 22">
            <a:extLst>
              <a:ext uri="{FF2B5EF4-FFF2-40B4-BE49-F238E27FC236}">
                <a16:creationId xmlns:a16="http://schemas.microsoft.com/office/drawing/2014/main" id="{AFBF4EC8-0E49-A389-F6FB-7046B657B598}"/>
              </a:ext>
            </a:extLst>
          </p:cNvPr>
          <p:cNvSpPr txBox="1"/>
          <p:nvPr/>
        </p:nvSpPr>
        <p:spPr>
          <a:xfrm rot="16200000">
            <a:off x="-185370" y="3415293"/>
            <a:ext cx="1347223"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ALCANCE</a:t>
            </a:r>
            <a:endParaRPr lang="es-CL" sz="1200" b="1" kern="1200" dirty="0">
              <a:solidFill>
                <a:schemeClr val="bg1"/>
              </a:solidFill>
            </a:endParaRPr>
          </a:p>
        </p:txBody>
      </p:sp>
      <p:sp>
        <p:nvSpPr>
          <p:cNvPr id="40" name="Rectángulo redondeado 39">
            <a:extLst>
              <a:ext uri="{FF2B5EF4-FFF2-40B4-BE49-F238E27FC236}">
                <a16:creationId xmlns:a16="http://schemas.microsoft.com/office/drawing/2014/main" id="{46B7EA11-699A-11C3-E26E-5C2873F88702}"/>
              </a:ext>
            </a:extLst>
          </p:cNvPr>
          <p:cNvSpPr/>
          <p:nvPr/>
        </p:nvSpPr>
        <p:spPr>
          <a:xfrm>
            <a:off x="799684" y="1311944"/>
            <a:ext cx="2574913"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CuadroTexto 34">
            <a:extLst>
              <a:ext uri="{FF2B5EF4-FFF2-40B4-BE49-F238E27FC236}">
                <a16:creationId xmlns:a16="http://schemas.microsoft.com/office/drawing/2014/main" id="{C22B87F5-1C84-2411-CDD6-B7622E5C85C3}"/>
              </a:ext>
            </a:extLst>
          </p:cNvPr>
          <p:cNvSpPr txBox="1"/>
          <p:nvPr/>
        </p:nvSpPr>
        <p:spPr>
          <a:xfrm>
            <a:off x="799682" y="2726292"/>
            <a:ext cx="2574916" cy="307777"/>
          </a:xfrm>
          <a:prstGeom prst="rect">
            <a:avLst/>
          </a:prstGeom>
          <a:noFill/>
        </p:spPr>
        <p:txBody>
          <a:bodyPr wrap="square">
            <a:spAutoFit/>
          </a:bodyPr>
          <a:lstStyle/>
          <a:p>
            <a:pPr algn="ctr"/>
            <a:r>
              <a:rPr lang="es-CL" sz="1400" b="0" dirty="0">
                <a:solidFill>
                  <a:srgbClr val="01183F"/>
                </a:solidFill>
              </a:rPr>
              <a:t>HELIONE como Main Contractor</a:t>
            </a:r>
            <a:endParaRPr lang="es-CL" sz="1400" dirty="0">
              <a:solidFill>
                <a:srgbClr val="01183F"/>
              </a:solidFill>
            </a:endParaRPr>
          </a:p>
        </p:txBody>
      </p:sp>
      <p:cxnSp>
        <p:nvCxnSpPr>
          <p:cNvPr id="52" name="Conector recto 51">
            <a:extLst>
              <a:ext uri="{FF2B5EF4-FFF2-40B4-BE49-F238E27FC236}">
                <a16:creationId xmlns:a16="http://schemas.microsoft.com/office/drawing/2014/main" id="{9F0A0DA2-C4A1-FAE2-267A-C0A6F42C0426}"/>
              </a:ext>
            </a:extLst>
          </p:cNvPr>
          <p:cNvCxnSpPr>
            <a:cxnSpLocks/>
          </p:cNvCxnSpPr>
          <p:nvPr/>
        </p:nvCxnSpPr>
        <p:spPr>
          <a:xfrm>
            <a:off x="1637968" y="2299473"/>
            <a:ext cx="898345"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58" name="Rectángulo redondeado 57">
            <a:extLst>
              <a:ext uri="{FF2B5EF4-FFF2-40B4-BE49-F238E27FC236}">
                <a16:creationId xmlns:a16="http://schemas.microsoft.com/office/drawing/2014/main" id="{FC8BF9DC-A0B5-E8AD-6604-0ABBB21A02E3}"/>
              </a:ext>
            </a:extLst>
          </p:cNvPr>
          <p:cNvSpPr/>
          <p:nvPr/>
        </p:nvSpPr>
        <p:spPr>
          <a:xfrm>
            <a:off x="3524271" y="1311944"/>
            <a:ext cx="2574914"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9" name="CuadroTexto 58">
            <a:extLst>
              <a:ext uri="{FF2B5EF4-FFF2-40B4-BE49-F238E27FC236}">
                <a16:creationId xmlns:a16="http://schemas.microsoft.com/office/drawing/2014/main" id="{84C484F7-F9DB-3E66-041A-80D6F60D88ED}"/>
              </a:ext>
            </a:extLst>
          </p:cNvPr>
          <p:cNvSpPr txBox="1"/>
          <p:nvPr/>
        </p:nvSpPr>
        <p:spPr>
          <a:xfrm>
            <a:off x="3524270" y="2431911"/>
            <a:ext cx="2574916" cy="954107"/>
          </a:xfrm>
          <a:prstGeom prst="rect">
            <a:avLst/>
          </a:prstGeom>
          <a:noFill/>
        </p:spPr>
        <p:txBody>
          <a:bodyPr wrap="square">
            <a:spAutoFit/>
          </a:bodyPr>
          <a:lstStyle>
            <a:defPPr>
              <a:defRPr lang="es-CL"/>
            </a:defPPr>
            <a:lvl1pPr algn="ctr">
              <a:defRPr sz="1400" b="0">
                <a:solidFill>
                  <a:srgbClr val="01183F"/>
                </a:solidFill>
              </a:defRPr>
            </a:lvl1pPr>
          </a:lstStyle>
          <a:p>
            <a:r>
              <a:rPr lang="es-CL" dirty="0"/>
              <a:t>Solución de aviónica validada y certificada, recientemente implementada en AS332 de la Policía Federal alemana.</a:t>
            </a:r>
          </a:p>
        </p:txBody>
      </p:sp>
      <p:cxnSp>
        <p:nvCxnSpPr>
          <p:cNvPr id="60" name="Conector recto 59">
            <a:extLst>
              <a:ext uri="{FF2B5EF4-FFF2-40B4-BE49-F238E27FC236}">
                <a16:creationId xmlns:a16="http://schemas.microsoft.com/office/drawing/2014/main" id="{D428C8F7-0A1B-8543-71BE-9B51ABF12661}"/>
              </a:ext>
            </a:extLst>
          </p:cNvPr>
          <p:cNvCxnSpPr>
            <a:cxnSpLocks/>
          </p:cNvCxnSpPr>
          <p:nvPr/>
        </p:nvCxnSpPr>
        <p:spPr>
          <a:xfrm>
            <a:off x="4362555" y="2299473"/>
            <a:ext cx="898346"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63" name="Rectángulo redondeado 62">
            <a:extLst>
              <a:ext uri="{FF2B5EF4-FFF2-40B4-BE49-F238E27FC236}">
                <a16:creationId xmlns:a16="http://schemas.microsoft.com/office/drawing/2014/main" id="{5612521F-286B-D770-F3E6-2CAA0014E346}"/>
              </a:ext>
            </a:extLst>
          </p:cNvPr>
          <p:cNvSpPr/>
          <p:nvPr/>
        </p:nvSpPr>
        <p:spPr>
          <a:xfrm>
            <a:off x="6254683" y="1298903"/>
            <a:ext cx="2574914"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4" name="CuadroTexto 63">
            <a:extLst>
              <a:ext uri="{FF2B5EF4-FFF2-40B4-BE49-F238E27FC236}">
                <a16:creationId xmlns:a16="http://schemas.microsoft.com/office/drawing/2014/main" id="{DEDFF20E-8D8E-45EE-9B1C-44B58DB338B1}"/>
              </a:ext>
            </a:extLst>
          </p:cNvPr>
          <p:cNvSpPr txBox="1"/>
          <p:nvPr/>
        </p:nvSpPr>
        <p:spPr>
          <a:xfrm>
            <a:off x="6254682" y="2418870"/>
            <a:ext cx="2574916" cy="738664"/>
          </a:xfrm>
          <a:prstGeom prst="rect">
            <a:avLst/>
          </a:prstGeom>
          <a:noFill/>
        </p:spPr>
        <p:txBody>
          <a:bodyPr wrap="square">
            <a:spAutoFit/>
          </a:bodyPr>
          <a:lstStyle/>
          <a:p>
            <a:pPr algn="ctr"/>
            <a:r>
              <a:rPr lang="es-CL" sz="1400" dirty="0">
                <a:solidFill>
                  <a:srgbClr val="01183F"/>
                </a:solidFill>
              </a:rPr>
              <a:t>Riesgo de mantener el PA mitigado por fabricante y eventual compra de </a:t>
            </a:r>
            <a:r>
              <a:rPr lang="es-CL" sz="1400" dirty="0" err="1">
                <a:solidFill>
                  <a:srgbClr val="01183F"/>
                </a:solidFill>
              </a:rPr>
              <a:t>spare</a:t>
            </a:r>
            <a:r>
              <a:rPr lang="es-CL" sz="1400" dirty="0">
                <a:solidFill>
                  <a:srgbClr val="01183F"/>
                </a:solidFill>
              </a:rPr>
              <a:t> </a:t>
            </a:r>
            <a:r>
              <a:rPr lang="es-CL" sz="1400" dirty="0" err="1">
                <a:solidFill>
                  <a:srgbClr val="01183F"/>
                </a:solidFill>
              </a:rPr>
              <a:t>parts</a:t>
            </a:r>
            <a:r>
              <a:rPr lang="es-CL" sz="1400" dirty="0">
                <a:solidFill>
                  <a:srgbClr val="01183F"/>
                </a:solidFill>
              </a:rPr>
              <a:t>.</a:t>
            </a:r>
          </a:p>
        </p:txBody>
      </p:sp>
      <p:cxnSp>
        <p:nvCxnSpPr>
          <p:cNvPr id="65" name="Conector recto 64">
            <a:extLst>
              <a:ext uri="{FF2B5EF4-FFF2-40B4-BE49-F238E27FC236}">
                <a16:creationId xmlns:a16="http://schemas.microsoft.com/office/drawing/2014/main" id="{95570995-DA09-5F30-CA35-0200A6A638BD}"/>
              </a:ext>
            </a:extLst>
          </p:cNvPr>
          <p:cNvCxnSpPr>
            <a:cxnSpLocks/>
          </p:cNvCxnSpPr>
          <p:nvPr/>
        </p:nvCxnSpPr>
        <p:spPr>
          <a:xfrm>
            <a:off x="7092967" y="2286432"/>
            <a:ext cx="898346"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69" name="Rectángulo redondeado 68">
            <a:extLst>
              <a:ext uri="{FF2B5EF4-FFF2-40B4-BE49-F238E27FC236}">
                <a16:creationId xmlns:a16="http://schemas.microsoft.com/office/drawing/2014/main" id="{087F011E-EDBF-6373-3163-3136B24F609D}"/>
              </a:ext>
            </a:extLst>
          </p:cNvPr>
          <p:cNvSpPr/>
          <p:nvPr/>
        </p:nvSpPr>
        <p:spPr>
          <a:xfrm>
            <a:off x="8981569" y="1298902"/>
            <a:ext cx="2574914"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0" name="CuadroTexto 69">
            <a:extLst>
              <a:ext uri="{FF2B5EF4-FFF2-40B4-BE49-F238E27FC236}">
                <a16:creationId xmlns:a16="http://schemas.microsoft.com/office/drawing/2014/main" id="{7C404FFB-1AE6-3730-F8FF-83858A68C9A5}"/>
              </a:ext>
            </a:extLst>
          </p:cNvPr>
          <p:cNvSpPr txBox="1"/>
          <p:nvPr/>
        </p:nvSpPr>
        <p:spPr>
          <a:xfrm>
            <a:off x="8974070" y="2418869"/>
            <a:ext cx="2574916" cy="954107"/>
          </a:xfrm>
          <a:prstGeom prst="rect">
            <a:avLst/>
          </a:prstGeom>
          <a:noFill/>
        </p:spPr>
        <p:txBody>
          <a:bodyPr wrap="square">
            <a:spAutoFit/>
          </a:bodyPr>
          <a:lstStyle/>
          <a:p>
            <a:pPr algn="ctr"/>
            <a:r>
              <a:rPr lang="es-CL" sz="1400" dirty="0">
                <a:solidFill>
                  <a:srgbClr val="01183F"/>
                </a:solidFill>
              </a:rPr>
              <a:t>Compra e integración de RADAR, MAE y LINK</a:t>
            </a:r>
          </a:p>
        </p:txBody>
      </p:sp>
      <p:cxnSp>
        <p:nvCxnSpPr>
          <p:cNvPr id="71" name="Conector recto 70">
            <a:extLst>
              <a:ext uri="{FF2B5EF4-FFF2-40B4-BE49-F238E27FC236}">
                <a16:creationId xmlns:a16="http://schemas.microsoft.com/office/drawing/2014/main" id="{23DE8390-320F-2061-9F35-F74872D1DD76}"/>
              </a:ext>
            </a:extLst>
          </p:cNvPr>
          <p:cNvCxnSpPr>
            <a:cxnSpLocks/>
          </p:cNvCxnSpPr>
          <p:nvPr/>
        </p:nvCxnSpPr>
        <p:spPr>
          <a:xfrm>
            <a:off x="9783599" y="2286431"/>
            <a:ext cx="898346"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73" name="Rectángulo redondeado 72">
            <a:extLst>
              <a:ext uri="{FF2B5EF4-FFF2-40B4-BE49-F238E27FC236}">
                <a16:creationId xmlns:a16="http://schemas.microsoft.com/office/drawing/2014/main" id="{1E7B0914-88AC-B816-8050-18997A263CCF}"/>
              </a:ext>
            </a:extLst>
          </p:cNvPr>
          <p:cNvSpPr/>
          <p:nvPr/>
        </p:nvSpPr>
        <p:spPr>
          <a:xfrm>
            <a:off x="799684" y="3716807"/>
            <a:ext cx="2574913"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88" name="Conector recto 87">
            <a:extLst>
              <a:ext uri="{FF2B5EF4-FFF2-40B4-BE49-F238E27FC236}">
                <a16:creationId xmlns:a16="http://schemas.microsoft.com/office/drawing/2014/main" id="{CD2745B9-DD8C-D244-AECF-11AD12C650B9}"/>
              </a:ext>
            </a:extLst>
          </p:cNvPr>
          <p:cNvCxnSpPr>
            <a:cxnSpLocks/>
          </p:cNvCxnSpPr>
          <p:nvPr/>
        </p:nvCxnSpPr>
        <p:spPr>
          <a:xfrm>
            <a:off x="1637968" y="4704336"/>
            <a:ext cx="898345"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94" name="Rectángulo redondeado 93">
            <a:extLst>
              <a:ext uri="{FF2B5EF4-FFF2-40B4-BE49-F238E27FC236}">
                <a16:creationId xmlns:a16="http://schemas.microsoft.com/office/drawing/2014/main" id="{3D31EED0-B137-279B-A929-8BFEF26A8DB7}"/>
              </a:ext>
            </a:extLst>
          </p:cNvPr>
          <p:cNvSpPr/>
          <p:nvPr/>
        </p:nvSpPr>
        <p:spPr>
          <a:xfrm>
            <a:off x="3524271" y="3716807"/>
            <a:ext cx="2574914"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5" name="CuadroTexto 94">
            <a:extLst>
              <a:ext uri="{FF2B5EF4-FFF2-40B4-BE49-F238E27FC236}">
                <a16:creationId xmlns:a16="http://schemas.microsoft.com/office/drawing/2014/main" id="{6AB6C42B-1219-579C-10BE-12EB83419F67}"/>
              </a:ext>
            </a:extLst>
          </p:cNvPr>
          <p:cNvSpPr txBox="1"/>
          <p:nvPr/>
        </p:nvSpPr>
        <p:spPr>
          <a:xfrm>
            <a:off x="3524270" y="4836774"/>
            <a:ext cx="2574916" cy="738664"/>
          </a:xfrm>
          <a:prstGeom prst="rect">
            <a:avLst/>
          </a:prstGeom>
          <a:noFill/>
        </p:spPr>
        <p:txBody>
          <a:bodyPr wrap="square">
            <a:spAutoFit/>
          </a:bodyPr>
          <a:lstStyle>
            <a:defPPr>
              <a:defRPr lang="es-CL"/>
            </a:defPPr>
            <a:lvl1pPr algn="ctr">
              <a:defRPr sz="1400" b="0">
                <a:solidFill>
                  <a:srgbClr val="01183F"/>
                </a:solidFill>
              </a:defRPr>
            </a:lvl1pPr>
          </a:lstStyle>
          <a:p>
            <a:r>
              <a:rPr lang="es-CL" dirty="0"/>
              <a:t>Trabajos de aviónica y SS.AA. pueden ser implementados de manera simultánea</a:t>
            </a:r>
          </a:p>
        </p:txBody>
      </p:sp>
      <p:cxnSp>
        <p:nvCxnSpPr>
          <p:cNvPr id="96" name="Conector recto 95">
            <a:extLst>
              <a:ext uri="{FF2B5EF4-FFF2-40B4-BE49-F238E27FC236}">
                <a16:creationId xmlns:a16="http://schemas.microsoft.com/office/drawing/2014/main" id="{6C09C0C6-75ED-3760-2434-8C3B37B82CA0}"/>
              </a:ext>
            </a:extLst>
          </p:cNvPr>
          <p:cNvCxnSpPr>
            <a:cxnSpLocks/>
          </p:cNvCxnSpPr>
          <p:nvPr/>
        </p:nvCxnSpPr>
        <p:spPr>
          <a:xfrm>
            <a:off x="4362555" y="4704336"/>
            <a:ext cx="898346"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102" name="Rectángulo redondeado 101">
            <a:extLst>
              <a:ext uri="{FF2B5EF4-FFF2-40B4-BE49-F238E27FC236}">
                <a16:creationId xmlns:a16="http://schemas.microsoft.com/office/drawing/2014/main" id="{6A8B9323-3139-043C-4B60-95F38656B3B8}"/>
              </a:ext>
            </a:extLst>
          </p:cNvPr>
          <p:cNvSpPr/>
          <p:nvPr/>
        </p:nvSpPr>
        <p:spPr>
          <a:xfrm>
            <a:off x="6254683" y="3703766"/>
            <a:ext cx="2574914"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4" name="CuadroTexto 103">
            <a:extLst>
              <a:ext uri="{FF2B5EF4-FFF2-40B4-BE49-F238E27FC236}">
                <a16:creationId xmlns:a16="http://schemas.microsoft.com/office/drawing/2014/main" id="{066DC933-DC70-A049-4238-E631C9FE6295}"/>
              </a:ext>
            </a:extLst>
          </p:cNvPr>
          <p:cNvSpPr txBox="1"/>
          <p:nvPr/>
        </p:nvSpPr>
        <p:spPr>
          <a:xfrm>
            <a:off x="6254682" y="4823733"/>
            <a:ext cx="2574916" cy="954107"/>
          </a:xfrm>
          <a:prstGeom prst="rect">
            <a:avLst/>
          </a:prstGeom>
          <a:noFill/>
        </p:spPr>
        <p:txBody>
          <a:bodyPr wrap="square">
            <a:spAutoFit/>
          </a:bodyPr>
          <a:lstStyle/>
          <a:p>
            <a:pPr algn="ctr"/>
            <a:r>
              <a:rPr lang="es-CL" sz="1400" dirty="0">
                <a:solidFill>
                  <a:srgbClr val="01183F"/>
                </a:solidFill>
              </a:rPr>
              <a:t>Disminución riesgo técnico y ventajas operativas al no comprometer el proyecto a la integración de HELRAS</a:t>
            </a:r>
          </a:p>
        </p:txBody>
      </p:sp>
      <p:cxnSp>
        <p:nvCxnSpPr>
          <p:cNvPr id="106" name="Conector recto 105">
            <a:extLst>
              <a:ext uri="{FF2B5EF4-FFF2-40B4-BE49-F238E27FC236}">
                <a16:creationId xmlns:a16="http://schemas.microsoft.com/office/drawing/2014/main" id="{A6EF61FA-46E7-3241-ECA7-17B832CF99A7}"/>
              </a:ext>
            </a:extLst>
          </p:cNvPr>
          <p:cNvCxnSpPr>
            <a:cxnSpLocks/>
          </p:cNvCxnSpPr>
          <p:nvPr/>
        </p:nvCxnSpPr>
        <p:spPr>
          <a:xfrm>
            <a:off x="7092967" y="4691295"/>
            <a:ext cx="898346"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109" name="Rectángulo redondeado 108">
            <a:extLst>
              <a:ext uri="{FF2B5EF4-FFF2-40B4-BE49-F238E27FC236}">
                <a16:creationId xmlns:a16="http://schemas.microsoft.com/office/drawing/2014/main" id="{4D1EAF01-A564-5A86-70AD-318156DF4075}"/>
              </a:ext>
            </a:extLst>
          </p:cNvPr>
          <p:cNvSpPr/>
          <p:nvPr/>
        </p:nvSpPr>
        <p:spPr>
          <a:xfrm>
            <a:off x="8992369" y="3703765"/>
            <a:ext cx="2574914"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0" name="CuadroTexto 109">
            <a:extLst>
              <a:ext uri="{FF2B5EF4-FFF2-40B4-BE49-F238E27FC236}">
                <a16:creationId xmlns:a16="http://schemas.microsoft.com/office/drawing/2014/main" id="{DE198B28-8B4D-3352-6CB6-209A5AE7FAAC}"/>
              </a:ext>
            </a:extLst>
          </p:cNvPr>
          <p:cNvSpPr txBox="1"/>
          <p:nvPr/>
        </p:nvSpPr>
        <p:spPr>
          <a:xfrm>
            <a:off x="8992368" y="4823732"/>
            <a:ext cx="2574916" cy="954107"/>
          </a:xfrm>
          <a:prstGeom prst="rect">
            <a:avLst/>
          </a:prstGeom>
          <a:noFill/>
        </p:spPr>
        <p:txBody>
          <a:bodyPr wrap="square">
            <a:spAutoFit/>
          </a:bodyPr>
          <a:lstStyle/>
          <a:p>
            <a:pPr algn="ctr"/>
            <a:r>
              <a:rPr lang="es-CL" sz="1400" dirty="0">
                <a:solidFill>
                  <a:srgbClr val="01183F"/>
                </a:solidFill>
              </a:rPr>
              <a:t>Permite flexibilidad presupuestaria y orientar los esfuerzos para asegurar las 5 plataformas</a:t>
            </a:r>
          </a:p>
        </p:txBody>
      </p:sp>
      <p:cxnSp>
        <p:nvCxnSpPr>
          <p:cNvPr id="111" name="Conector recto 110">
            <a:extLst>
              <a:ext uri="{FF2B5EF4-FFF2-40B4-BE49-F238E27FC236}">
                <a16:creationId xmlns:a16="http://schemas.microsoft.com/office/drawing/2014/main" id="{FB40B232-6166-ADE1-0795-F799D95591DA}"/>
              </a:ext>
            </a:extLst>
          </p:cNvPr>
          <p:cNvCxnSpPr>
            <a:cxnSpLocks/>
          </p:cNvCxnSpPr>
          <p:nvPr/>
        </p:nvCxnSpPr>
        <p:spPr>
          <a:xfrm>
            <a:off x="9830653" y="4691294"/>
            <a:ext cx="898346"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sp>
        <p:nvSpPr>
          <p:cNvPr id="116" name="CuadroTexto 115">
            <a:extLst>
              <a:ext uri="{FF2B5EF4-FFF2-40B4-BE49-F238E27FC236}">
                <a16:creationId xmlns:a16="http://schemas.microsoft.com/office/drawing/2014/main" id="{550F0ED2-0762-13E0-3726-729BF128136D}"/>
              </a:ext>
            </a:extLst>
          </p:cNvPr>
          <p:cNvSpPr txBox="1"/>
          <p:nvPr/>
        </p:nvSpPr>
        <p:spPr>
          <a:xfrm>
            <a:off x="869397" y="4916114"/>
            <a:ext cx="2435487" cy="738664"/>
          </a:xfrm>
          <a:prstGeom prst="rect">
            <a:avLst/>
          </a:prstGeom>
          <a:noFill/>
        </p:spPr>
        <p:txBody>
          <a:bodyPr wrap="square">
            <a:spAutoFit/>
          </a:bodyPr>
          <a:lstStyle>
            <a:defPPr>
              <a:defRPr lang="es-CL"/>
            </a:defPPr>
            <a:lvl1pPr algn="ctr">
              <a:defRPr sz="1400" b="0">
                <a:solidFill>
                  <a:srgbClr val="01183F"/>
                </a:solidFill>
              </a:defRPr>
            </a:lvl1pPr>
          </a:lstStyle>
          <a:p>
            <a:r>
              <a:rPr lang="es-CL" dirty="0"/>
              <a:t>Primera aeronave a ser modificada en la empresa</a:t>
            </a:r>
          </a:p>
          <a:p>
            <a:r>
              <a:rPr lang="es-CL" dirty="0"/>
              <a:t> y el resto en BASAERO.</a:t>
            </a:r>
          </a:p>
        </p:txBody>
      </p:sp>
      <p:pic>
        <p:nvPicPr>
          <p:cNvPr id="4" name="Imagen 3">
            <a:extLst>
              <a:ext uri="{FF2B5EF4-FFF2-40B4-BE49-F238E27FC236}">
                <a16:creationId xmlns:a16="http://schemas.microsoft.com/office/drawing/2014/main" id="{B188CDE1-6372-5F45-EEDA-424BC58B95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60378" y="1517511"/>
            <a:ext cx="647700" cy="647700"/>
          </a:xfrm>
          <a:prstGeom prst="rect">
            <a:avLst/>
          </a:prstGeom>
        </p:spPr>
      </p:pic>
      <p:pic>
        <p:nvPicPr>
          <p:cNvPr id="6" name="Imagen 5">
            <a:extLst>
              <a:ext uri="{FF2B5EF4-FFF2-40B4-BE49-F238E27FC236}">
                <a16:creationId xmlns:a16="http://schemas.microsoft.com/office/drawing/2014/main" id="{CD7921C1-BB01-B815-DD0C-D132727AE5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06928" y="1570117"/>
            <a:ext cx="609600" cy="609600"/>
          </a:xfrm>
          <a:prstGeom prst="rect">
            <a:avLst/>
          </a:prstGeom>
        </p:spPr>
      </p:pic>
      <p:pic>
        <p:nvPicPr>
          <p:cNvPr id="8" name="Imagen 7">
            <a:extLst>
              <a:ext uri="{FF2B5EF4-FFF2-40B4-BE49-F238E27FC236}">
                <a16:creationId xmlns:a16="http://schemas.microsoft.com/office/drawing/2014/main" id="{0262A6ED-EC34-6E0C-4F87-EC0E6723918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35577" y="1555611"/>
            <a:ext cx="609600" cy="609600"/>
          </a:xfrm>
          <a:prstGeom prst="rect">
            <a:avLst/>
          </a:prstGeom>
        </p:spPr>
      </p:pic>
      <p:pic>
        <p:nvPicPr>
          <p:cNvPr id="10" name="Imagen 9">
            <a:extLst>
              <a:ext uri="{FF2B5EF4-FFF2-40B4-BE49-F238E27FC236}">
                <a16:creationId xmlns:a16="http://schemas.microsoft.com/office/drawing/2014/main" id="{74E4B251-5E37-3172-116B-1B06CC07CD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883522" y="1534717"/>
            <a:ext cx="698500" cy="685800"/>
          </a:xfrm>
          <a:prstGeom prst="rect">
            <a:avLst/>
          </a:prstGeom>
        </p:spPr>
      </p:pic>
      <p:pic>
        <p:nvPicPr>
          <p:cNvPr id="12" name="Imagen 11">
            <a:extLst>
              <a:ext uri="{FF2B5EF4-FFF2-40B4-BE49-F238E27FC236}">
                <a16:creationId xmlns:a16="http://schemas.microsoft.com/office/drawing/2014/main" id="{89685D93-0D97-D991-7DC2-C303626D309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723170" y="3877637"/>
            <a:ext cx="762000" cy="762000"/>
          </a:xfrm>
          <a:prstGeom prst="rect">
            <a:avLst/>
          </a:prstGeom>
        </p:spPr>
      </p:pic>
      <p:pic>
        <p:nvPicPr>
          <p:cNvPr id="14" name="Imagen 13">
            <a:extLst>
              <a:ext uri="{FF2B5EF4-FFF2-40B4-BE49-F238E27FC236}">
                <a16:creationId xmlns:a16="http://schemas.microsoft.com/office/drawing/2014/main" id="{2DE72BFF-CDAD-B2F1-159D-3E84294EB51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538678" y="4028647"/>
            <a:ext cx="546100" cy="546100"/>
          </a:xfrm>
          <a:prstGeom prst="rect">
            <a:avLst/>
          </a:prstGeom>
        </p:spPr>
      </p:pic>
      <p:pic>
        <p:nvPicPr>
          <p:cNvPr id="16" name="Imagen 15">
            <a:extLst>
              <a:ext uri="{FF2B5EF4-FFF2-40B4-BE49-F238E27FC236}">
                <a16:creationId xmlns:a16="http://schemas.microsoft.com/office/drawing/2014/main" id="{963DCF9F-8FE1-41C0-E1FC-519A2FA168AB}"/>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279077" y="4006406"/>
            <a:ext cx="533400" cy="533400"/>
          </a:xfrm>
          <a:prstGeom prst="rect">
            <a:avLst/>
          </a:prstGeom>
        </p:spPr>
      </p:pic>
      <p:pic>
        <p:nvPicPr>
          <p:cNvPr id="18" name="Imagen 17">
            <a:extLst>
              <a:ext uri="{FF2B5EF4-FFF2-40B4-BE49-F238E27FC236}">
                <a16:creationId xmlns:a16="http://schemas.microsoft.com/office/drawing/2014/main" id="{35990A58-EEFC-ABDD-027D-1547447FACE5}"/>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086722" y="4054047"/>
            <a:ext cx="495300" cy="495300"/>
          </a:xfrm>
          <a:prstGeom prst="rect">
            <a:avLst/>
          </a:prstGeom>
        </p:spPr>
      </p:pic>
    </p:spTree>
    <p:extLst>
      <p:ext uri="{BB962C8B-B14F-4D97-AF65-F5344CB8AC3E}">
        <p14:creationId xmlns:p14="http://schemas.microsoft.com/office/powerpoint/2010/main" val="3294432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2AC44-1B5D-5810-6D56-032B12C1A266}"/>
            </a:ext>
          </a:extLst>
        </p:cNvPr>
        <p:cNvGrpSpPr/>
        <p:nvPr/>
      </p:nvGrpSpPr>
      <p:grpSpPr>
        <a:xfrm>
          <a:off x="0" y="0"/>
          <a:ext cx="0" cy="0"/>
          <a:chOff x="0" y="0"/>
          <a:chExt cx="0" cy="0"/>
        </a:xfrm>
      </p:grpSpPr>
      <p:sp>
        <p:nvSpPr>
          <p:cNvPr id="66" name="Rectángulo 65">
            <a:extLst>
              <a:ext uri="{FF2B5EF4-FFF2-40B4-BE49-F238E27FC236}">
                <a16:creationId xmlns:a16="http://schemas.microsoft.com/office/drawing/2014/main" id="{E3D5EB61-8E78-CA48-53E8-0A031AF4578A}"/>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F1676610-6F86-84D2-17F2-20AA20050D32}"/>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FDA98AD4-E4F3-270B-18E6-0A3D93956F36}"/>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13</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5D9C12A1-CA93-EF5E-2769-89C2113AFDD2}"/>
              </a:ext>
            </a:extLst>
          </p:cNvPr>
          <p:cNvSpPr txBox="1"/>
          <p:nvPr/>
        </p:nvSpPr>
        <p:spPr>
          <a:xfrm>
            <a:off x="1088369" y="117014"/>
            <a:ext cx="8608031"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Propuesta</a:t>
            </a:r>
            <a:r>
              <a:rPr lang="en-US" sz="3600" b="1" dirty="0">
                <a:solidFill>
                  <a:srgbClr val="002060"/>
                </a:solidFill>
                <a:ea typeface="Microsoft JhengHei Light" panose="020B0304030504040204" pitchFamily="34" charset="-120"/>
                <a:cs typeface="Calibri" panose="020F0502020204030204" pitchFamily="34" charset="0"/>
              </a:rPr>
              <a:t> General Dynamics + HELIONE</a:t>
            </a:r>
          </a:p>
        </p:txBody>
      </p:sp>
      <p:pic>
        <p:nvPicPr>
          <p:cNvPr id="27" name="Picture 2" descr="COMAVNAV">
            <a:extLst>
              <a:ext uri="{FF2B5EF4-FFF2-40B4-BE49-F238E27FC236}">
                <a16:creationId xmlns:a16="http://schemas.microsoft.com/office/drawing/2014/main" id="{B7FFAB5A-87D3-7605-B17B-8464337F3A26}"/>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3FCFA783-C882-B1EF-2A20-1A487DDAD9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 name="Grupo 9">
            <a:extLst>
              <a:ext uri="{FF2B5EF4-FFF2-40B4-BE49-F238E27FC236}">
                <a16:creationId xmlns:a16="http://schemas.microsoft.com/office/drawing/2014/main" id="{47E0CCF4-EC5A-0C6D-2878-5E9387AF4055}"/>
              </a:ext>
            </a:extLst>
          </p:cNvPr>
          <p:cNvGrpSpPr/>
          <p:nvPr/>
        </p:nvGrpSpPr>
        <p:grpSpPr>
          <a:xfrm>
            <a:off x="339546" y="1222307"/>
            <a:ext cx="4973109" cy="936000"/>
            <a:chOff x="316564" y="1030908"/>
            <a:chExt cx="4973109" cy="936000"/>
          </a:xfrm>
          <a:effectLst>
            <a:outerShdw blurRad="50800" dist="38100" dir="2700000" algn="tl" rotWithShape="0">
              <a:prstClr val="black">
                <a:alpha val="40000"/>
              </a:prstClr>
            </a:outerShdw>
          </a:effectLst>
        </p:grpSpPr>
        <p:sp>
          <p:nvSpPr>
            <p:cNvPr id="3" name="Redondear rectángulo de esquina del mismo lado 2">
              <a:extLst>
                <a:ext uri="{FF2B5EF4-FFF2-40B4-BE49-F238E27FC236}">
                  <a16:creationId xmlns:a16="http://schemas.microsoft.com/office/drawing/2014/main" id="{13901D68-823C-45E1-FE0D-B9F1292339D4}"/>
                </a:ext>
              </a:extLst>
            </p:cNvPr>
            <p:cNvSpPr/>
            <p:nvPr/>
          </p:nvSpPr>
          <p:spPr>
            <a:xfrm rot="5400000">
              <a:off x="2553770" y="-842573"/>
              <a:ext cx="792088" cy="4679719"/>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 name="Redondear rectángulo de esquina del mismo lado 3">
              <a:extLst>
                <a:ext uri="{FF2B5EF4-FFF2-40B4-BE49-F238E27FC236}">
                  <a16:creationId xmlns:a16="http://schemas.microsoft.com/office/drawing/2014/main" id="{1A7B5E3F-8B10-A8FE-0468-E46CFDDD5697}"/>
                </a:ext>
              </a:extLst>
            </p:cNvPr>
            <p:cNvSpPr/>
            <p:nvPr/>
          </p:nvSpPr>
          <p:spPr>
            <a:xfrm rot="16200000">
              <a:off x="67261" y="1350634"/>
              <a:ext cx="792000" cy="293393"/>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CuadroTexto 4">
              <a:extLst>
                <a:ext uri="{FF2B5EF4-FFF2-40B4-BE49-F238E27FC236}">
                  <a16:creationId xmlns:a16="http://schemas.microsoft.com/office/drawing/2014/main" id="{A1BF1719-5C06-9980-0502-3B70770285D0}"/>
                </a:ext>
              </a:extLst>
            </p:cNvPr>
            <p:cNvSpPr txBox="1"/>
            <p:nvPr/>
          </p:nvSpPr>
          <p:spPr>
            <a:xfrm rot="16200000">
              <a:off x="-562" y="1360308"/>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SOLUCIÓN</a:t>
              </a:r>
              <a:endParaRPr lang="es-CL" sz="1200" b="1" kern="1200" dirty="0">
                <a:solidFill>
                  <a:schemeClr val="bg1"/>
                </a:solidFill>
              </a:endParaRPr>
            </a:p>
          </p:txBody>
        </p:sp>
        <p:sp>
          <p:nvSpPr>
            <p:cNvPr id="9" name="CuadroTexto 8">
              <a:extLst>
                <a:ext uri="{FF2B5EF4-FFF2-40B4-BE49-F238E27FC236}">
                  <a16:creationId xmlns:a16="http://schemas.microsoft.com/office/drawing/2014/main" id="{7F4FFBEB-B51E-628E-873B-193F83643038}"/>
                </a:ext>
              </a:extLst>
            </p:cNvPr>
            <p:cNvSpPr txBox="1"/>
            <p:nvPr/>
          </p:nvSpPr>
          <p:spPr>
            <a:xfrm>
              <a:off x="760689" y="1312621"/>
              <a:ext cx="4376225" cy="369332"/>
            </a:xfrm>
            <a:prstGeom prst="rect">
              <a:avLst/>
            </a:prstGeom>
            <a:noFill/>
          </p:spPr>
          <p:txBody>
            <a:bodyPr wrap="square" rtlCol="0">
              <a:spAutoFit/>
            </a:bodyPr>
            <a:lstStyle/>
            <a:p>
              <a:pPr lvl="0" algn="ctr">
                <a:defRPr/>
              </a:pPr>
              <a:r>
                <a:rPr lang="es-ES" dirty="0" err="1">
                  <a:solidFill>
                    <a:srgbClr val="01183F"/>
                  </a:solidFill>
                </a:rPr>
                <a:t>Upgrade</a:t>
              </a:r>
              <a:r>
                <a:rPr lang="es-ES" dirty="0">
                  <a:solidFill>
                    <a:srgbClr val="01183F"/>
                  </a:solidFill>
                </a:rPr>
                <a:t> parcial HELIONE + SMC y sensores</a:t>
              </a:r>
              <a:endParaRPr lang="es-CL" dirty="0">
                <a:solidFill>
                  <a:srgbClr val="01183F"/>
                </a:solidFill>
              </a:endParaRPr>
            </a:p>
          </p:txBody>
        </p:sp>
      </p:grpSp>
      <p:grpSp>
        <p:nvGrpSpPr>
          <p:cNvPr id="11" name="Grupo 10">
            <a:extLst>
              <a:ext uri="{FF2B5EF4-FFF2-40B4-BE49-F238E27FC236}">
                <a16:creationId xmlns:a16="http://schemas.microsoft.com/office/drawing/2014/main" id="{2B82EB90-3ED7-54A0-0D44-B92279BBDB3B}"/>
              </a:ext>
            </a:extLst>
          </p:cNvPr>
          <p:cNvGrpSpPr/>
          <p:nvPr/>
        </p:nvGrpSpPr>
        <p:grpSpPr>
          <a:xfrm>
            <a:off x="319478" y="2161177"/>
            <a:ext cx="4993177" cy="936000"/>
            <a:chOff x="316564" y="1030908"/>
            <a:chExt cx="4622195" cy="936000"/>
          </a:xfrm>
          <a:effectLst>
            <a:outerShdw blurRad="50800" dist="38100" dir="2700000" algn="tl" rotWithShape="0">
              <a:prstClr val="black">
                <a:alpha val="40000"/>
              </a:prstClr>
            </a:outerShdw>
          </a:effectLst>
        </p:grpSpPr>
        <p:sp>
          <p:nvSpPr>
            <p:cNvPr id="12" name="Redondear rectángulo de esquina del mismo lado 11">
              <a:extLst>
                <a:ext uri="{FF2B5EF4-FFF2-40B4-BE49-F238E27FC236}">
                  <a16:creationId xmlns:a16="http://schemas.microsoft.com/office/drawing/2014/main" id="{244CA1DB-5DFB-8884-3A5A-2B8869C7832F}"/>
                </a:ext>
              </a:extLst>
            </p:cNvPr>
            <p:cNvSpPr/>
            <p:nvPr/>
          </p:nvSpPr>
          <p:spPr>
            <a:xfrm rot="5400000">
              <a:off x="2378313" y="-667117"/>
              <a:ext cx="792088" cy="4328805"/>
            </a:xfrm>
            <a:prstGeom prst="round2SameRect">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Redondear rectángulo de esquina del mismo lado 12">
              <a:extLst>
                <a:ext uri="{FF2B5EF4-FFF2-40B4-BE49-F238E27FC236}">
                  <a16:creationId xmlns:a16="http://schemas.microsoft.com/office/drawing/2014/main" id="{BC0E8FEC-6A07-97CB-B623-501B84CCB3B3}"/>
                </a:ext>
              </a:extLst>
            </p:cNvPr>
            <p:cNvSpPr/>
            <p:nvPr/>
          </p:nvSpPr>
          <p:spPr>
            <a:xfrm rot="16200000">
              <a:off x="67261" y="1350634"/>
              <a:ext cx="792000" cy="293393"/>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5" name="CuadroTexto 14">
              <a:extLst>
                <a:ext uri="{FF2B5EF4-FFF2-40B4-BE49-F238E27FC236}">
                  <a16:creationId xmlns:a16="http://schemas.microsoft.com/office/drawing/2014/main" id="{84B15025-CB25-4972-50C3-FD4DD23BC77B}"/>
                </a:ext>
              </a:extLst>
            </p:cNvPr>
            <p:cNvSpPr txBox="1"/>
            <p:nvPr/>
          </p:nvSpPr>
          <p:spPr>
            <a:xfrm rot="16200000">
              <a:off x="-562" y="1360308"/>
              <a:ext cx="936000" cy="27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MONTO</a:t>
              </a:r>
              <a:endParaRPr lang="es-CL" sz="1200" b="1" kern="1200" dirty="0">
                <a:solidFill>
                  <a:schemeClr val="bg1"/>
                </a:solidFill>
              </a:endParaRPr>
            </a:p>
          </p:txBody>
        </p:sp>
        <p:sp>
          <p:nvSpPr>
            <p:cNvPr id="16" name="CuadroTexto 15">
              <a:extLst>
                <a:ext uri="{FF2B5EF4-FFF2-40B4-BE49-F238E27FC236}">
                  <a16:creationId xmlns:a16="http://schemas.microsoft.com/office/drawing/2014/main" id="{C6CBE077-097B-322C-6566-AE440FAB3B5D}"/>
                </a:ext>
              </a:extLst>
            </p:cNvPr>
            <p:cNvSpPr txBox="1"/>
            <p:nvPr/>
          </p:nvSpPr>
          <p:spPr>
            <a:xfrm>
              <a:off x="649527" y="1312621"/>
              <a:ext cx="3994060" cy="369332"/>
            </a:xfrm>
            <a:prstGeom prst="rect">
              <a:avLst/>
            </a:prstGeom>
            <a:noFill/>
          </p:spPr>
          <p:txBody>
            <a:bodyPr wrap="square" rtlCol="0">
              <a:spAutoFit/>
            </a:bodyPr>
            <a:lstStyle/>
            <a:p>
              <a:pPr algn="ctr"/>
              <a:r>
                <a:rPr lang="es-CL" dirty="0">
                  <a:solidFill>
                    <a:srgbClr val="01183F"/>
                  </a:solidFill>
                </a:rPr>
                <a:t>ESTIMADO 75.000.000 USD</a:t>
              </a:r>
            </a:p>
          </p:txBody>
        </p:sp>
      </p:grpSp>
      <p:sp>
        <p:nvSpPr>
          <p:cNvPr id="20" name="Redondear rectángulo de esquina del mismo lado 19">
            <a:extLst>
              <a:ext uri="{FF2B5EF4-FFF2-40B4-BE49-F238E27FC236}">
                <a16:creationId xmlns:a16="http://schemas.microsoft.com/office/drawing/2014/main" id="{DD8683E6-CB9A-B566-6179-01A0F21BA4CF}"/>
              </a:ext>
            </a:extLst>
          </p:cNvPr>
          <p:cNvSpPr/>
          <p:nvPr/>
        </p:nvSpPr>
        <p:spPr>
          <a:xfrm rot="5400000">
            <a:off x="6706103" y="942217"/>
            <a:ext cx="4978434" cy="5677091"/>
          </a:xfrm>
          <a:prstGeom prst="round2SameRect">
            <a:avLst>
              <a:gd name="adj1" fmla="val 2990"/>
              <a:gd name="adj2" fmla="val 0"/>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2" name="Redondear rectángulo de esquina del mismo lado 21">
            <a:extLst>
              <a:ext uri="{FF2B5EF4-FFF2-40B4-BE49-F238E27FC236}">
                <a16:creationId xmlns:a16="http://schemas.microsoft.com/office/drawing/2014/main" id="{B0B7847A-6D2F-757F-EEC3-48F0334D8570}"/>
              </a:ext>
            </a:extLst>
          </p:cNvPr>
          <p:cNvSpPr/>
          <p:nvPr/>
        </p:nvSpPr>
        <p:spPr>
          <a:xfrm rot="16200000">
            <a:off x="3709098" y="3622289"/>
            <a:ext cx="4978430" cy="316941"/>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3" name="CuadroTexto 22">
            <a:extLst>
              <a:ext uri="{FF2B5EF4-FFF2-40B4-BE49-F238E27FC236}">
                <a16:creationId xmlns:a16="http://schemas.microsoft.com/office/drawing/2014/main" id="{F6151E68-2553-6AAE-0E23-08BFBEE797A8}"/>
              </a:ext>
            </a:extLst>
          </p:cNvPr>
          <p:cNvSpPr txBox="1"/>
          <p:nvPr/>
        </p:nvSpPr>
        <p:spPr>
          <a:xfrm rot="16200000">
            <a:off x="5524698" y="3558710"/>
            <a:ext cx="1347223"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ALCANCE</a:t>
            </a:r>
            <a:endParaRPr lang="es-CL" sz="1200" b="1" kern="1200" dirty="0">
              <a:solidFill>
                <a:schemeClr val="bg1"/>
              </a:solidFill>
            </a:endParaRPr>
          </a:p>
        </p:txBody>
      </p:sp>
      <p:pic>
        <p:nvPicPr>
          <p:cNvPr id="7" name="Imagen 6">
            <a:extLst>
              <a:ext uri="{FF2B5EF4-FFF2-40B4-BE49-F238E27FC236}">
                <a16:creationId xmlns:a16="http://schemas.microsoft.com/office/drawing/2014/main" id="{21A94CDB-DBD8-6E59-726A-1FD8FBB97AFE}"/>
              </a:ext>
            </a:extLst>
          </p:cNvPr>
          <p:cNvPicPr>
            <a:picLocks noChangeAspect="1"/>
          </p:cNvPicPr>
          <p:nvPr/>
        </p:nvPicPr>
        <p:blipFill>
          <a:blip r:embed="rId6"/>
          <a:srcRect t="2881" r="7776" b="18001"/>
          <a:stretch>
            <a:fillRect/>
          </a:stretch>
        </p:blipFill>
        <p:spPr>
          <a:xfrm>
            <a:off x="321111" y="3234979"/>
            <a:ext cx="5019263" cy="3034996"/>
          </a:xfrm>
          <a:prstGeom prst="roundRect">
            <a:avLst>
              <a:gd name="adj" fmla="val 2886"/>
            </a:avLst>
          </a:prstGeom>
          <a:ln>
            <a:noFill/>
          </a:ln>
          <a:effectLst>
            <a:outerShdw blurRad="50800" dist="38100" dir="2700000" algn="tl" rotWithShape="0">
              <a:prstClr val="black">
                <a:alpha val="40000"/>
              </a:prst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56" name="Grupo 55">
            <a:extLst>
              <a:ext uri="{FF2B5EF4-FFF2-40B4-BE49-F238E27FC236}">
                <a16:creationId xmlns:a16="http://schemas.microsoft.com/office/drawing/2014/main" id="{CF6698FE-9CDD-CA82-B7D6-1469A1669C67}"/>
              </a:ext>
            </a:extLst>
          </p:cNvPr>
          <p:cNvGrpSpPr/>
          <p:nvPr/>
        </p:nvGrpSpPr>
        <p:grpSpPr>
          <a:xfrm>
            <a:off x="6492903" y="1455361"/>
            <a:ext cx="1260647" cy="2206511"/>
            <a:chOff x="6492903" y="1455361"/>
            <a:chExt cx="1260647" cy="2206511"/>
          </a:xfrm>
        </p:grpSpPr>
        <p:sp>
          <p:nvSpPr>
            <p:cNvPr id="40" name="Rectángulo redondeado 39">
              <a:extLst>
                <a:ext uri="{FF2B5EF4-FFF2-40B4-BE49-F238E27FC236}">
                  <a16:creationId xmlns:a16="http://schemas.microsoft.com/office/drawing/2014/main" id="{4D98FB01-1BA9-9436-B84A-3081E078205B}"/>
                </a:ext>
              </a:extLst>
            </p:cNvPr>
            <p:cNvSpPr/>
            <p:nvPr/>
          </p:nvSpPr>
          <p:spPr>
            <a:xfrm>
              <a:off x="6496564" y="1455361"/>
              <a:ext cx="1256986"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CuadroTexto 34">
              <a:extLst>
                <a:ext uri="{FF2B5EF4-FFF2-40B4-BE49-F238E27FC236}">
                  <a16:creationId xmlns:a16="http://schemas.microsoft.com/office/drawing/2014/main" id="{FD280C64-D450-58DB-735D-70A2EE0F89E6}"/>
                </a:ext>
              </a:extLst>
            </p:cNvPr>
            <p:cNvSpPr txBox="1"/>
            <p:nvPr/>
          </p:nvSpPr>
          <p:spPr>
            <a:xfrm>
              <a:off x="6492903" y="2575328"/>
              <a:ext cx="1256987" cy="954107"/>
            </a:xfrm>
            <a:prstGeom prst="rect">
              <a:avLst/>
            </a:prstGeom>
            <a:noFill/>
          </p:spPr>
          <p:txBody>
            <a:bodyPr wrap="square">
              <a:spAutoFit/>
            </a:bodyPr>
            <a:lstStyle/>
            <a:p>
              <a:pPr algn="ctr"/>
              <a:r>
                <a:rPr lang="es-CL" sz="1400" b="0" dirty="0">
                  <a:solidFill>
                    <a:srgbClr val="01183F"/>
                  </a:solidFill>
                </a:rPr>
                <a:t>General Dynamics como Main Contractor</a:t>
              </a:r>
              <a:endParaRPr lang="es-CL" sz="1400" dirty="0">
                <a:solidFill>
                  <a:srgbClr val="01183F"/>
                </a:solidFill>
              </a:endParaRPr>
            </a:p>
          </p:txBody>
        </p:sp>
        <p:cxnSp>
          <p:nvCxnSpPr>
            <p:cNvPr id="52" name="Conector recto 51">
              <a:extLst>
                <a:ext uri="{FF2B5EF4-FFF2-40B4-BE49-F238E27FC236}">
                  <a16:creationId xmlns:a16="http://schemas.microsoft.com/office/drawing/2014/main" id="{E436A7B9-DA54-AEEB-7918-109E8155934F}"/>
                </a:ext>
              </a:extLst>
            </p:cNvPr>
            <p:cNvCxnSpPr>
              <a:cxnSpLocks/>
            </p:cNvCxnSpPr>
            <p:nvPr/>
          </p:nvCxnSpPr>
          <p:spPr>
            <a:xfrm>
              <a:off x="6888088" y="2442890"/>
              <a:ext cx="438542"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grpSp>
        <p:nvGrpSpPr>
          <p:cNvPr id="57" name="Grupo 56">
            <a:extLst>
              <a:ext uri="{FF2B5EF4-FFF2-40B4-BE49-F238E27FC236}">
                <a16:creationId xmlns:a16="http://schemas.microsoft.com/office/drawing/2014/main" id="{5CB11BE7-6E64-F82F-E6FF-6FFEF0652F8D}"/>
              </a:ext>
            </a:extLst>
          </p:cNvPr>
          <p:cNvGrpSpPr/>
          <p:nvPr/>
        </p:nvGrpSpPr>
        <p:grpSpPr>
          <a:xfrm>
            <a:off x="7859204" y="1455361"/>
            <a:ext cx="1260647" cy="2206511"/>
            <a:chOff x="6492903" y="1455361"/>
            <a:chExt cx="1260647" cy="2206511"/>
          </a:xfrm>
        </p:grpSpPr>
        <p:sp>
          <p:nvSpPr>
            <p:cNvPr id="58" name="Rectángulo redondeado 57">
              <a:extLst>
                <a:ext uri="{FF2B5EF4-FFF2-40B4-BE49-F238E27FC236}">
                  <a16:creationId xmlns:a16="http://schemas.microsoft.com/office/drawing/2014/main" id="{1E8DFEE9-6182-5800-A8B4-3C695105C51D}"/>
                </a:ext>
              </a:extLst>
            </p:cNvPr>
            <p:cNvSpPr/>
            <p:nvPr/>
          </p:nvSpPr>
          <p:spPr>
            <a:xfrm>
              <a:off x="6496564" y="1455361"/>
              <a:ext cx="1256986"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9" name="CuadroTexto 58">
              <a:extLst>
                <a:ext uri="{FF2B5EF4-FFF2-40B4-BE49-F238E27FC236}">
                  <a16:creationId xmlns:a16="http://schemas.microsoft.com/office/drawing/2014/main" id="{8B6B1A10-FCBC-84EA-A3A2-20F6862C2C13}"/>
                </a:ext>
              </a:extLst>
            </p:cNvPr>
            <p:cNvSpPr txBox="1"/>
            <p:nvPr/>
          </p:nvSpPr>
          <p:spPr>
            <a:xfrm>
              <a:off x="6492903" y="2575328"/>
              <a:ext cx="1256987" cy="954107"/>
            </a:xfrm>
            <a:prstGeom prst="rect">
              <a:avLst/>
            </a:prstGeom>
            <a:noFill/>
          </p:spPr>
          <p:txBody>
            <a:bodyPr wrap="square">
              <a:spAutoFit/>
            </a:bodyPr>
            <a:lstStyle>
              <a:defPPr>
                <a:defRPr lang="es-CL"/>
              </a:defPPr>
              <a:lvl1pPr algn="ctr">
                <a:defRPr sz="1400" b="0">
                  <a:solidFill>
                    <a:srgbClr val="01183F"/>
                  </a:solidFill>
                </a:defRPr>
              </a:lvl1pPr>
            </a:lstStyle>
            <a:p>
              <a:r>
                <a:rPr lang="es-CL" dirty="0"/>
                <a:t>Aviónica y sistema de estabilización de HELIONE.</a:t>
              </a:r>
            </a:p>
          </p:txBody>
        </p:sp>
        <p:cxnSp>
          <p:nvCxnSpPr>
            <p:cNvPr id="60" name="Conector recto 59">
              <a:extLst>
                <a:ext uri="{FF2B5EF4-FFF2-40B4-BE49-F238E27FC236}">
                  <a16:creationId xmlns:a16="http://schemas.microsoft.com/office/drawing/2014/main" id="{D228A32B-F7D0-E702-D72F-8A4E45996B67}"/>
                </a:ext>
              </a:extLst>
            </p:cNvPr>
            <p:cNvCxnSpPr>
              <a:cxnSpLocks/>
            </p:cNvCxnSpPr>
            <p:nvPr/>
          </p:nvCxnSpPr>
          <p:spPr>
            <a:xfrm>
              <a:off x="6888088" y="2442890"/>
              <a:ext cx="438542"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grpSp>
        <p:nvGrpSpPr>
          <p:cNvPr id="62" name="Grupo 61">
            <a:extLst>
              <a:ext uri="{FF2B5EF4-FFF2-40B4-BE49-F238E27FC236}">
                <a16:creationId xmlns:a16="http://schemas.microsoft.com/office/drawing/2014/main" id="{8B4D8075-AC19-1E37-CF74-3192CDBD4273}"/>
              </a:ext>
            </a:extLst>
          </p:cNvPr>
          <p:cNvGrpSpPr/>
          <p:nvPr/>
        </p:nvGrpSpPr>
        <p:grpSpPr>
          <a:xfrm>
            <a:off x="9225505" y="1442320"/>
            <a:ext cx="1260647" cy="2206511"/>
            <a:chOff x="6492903" y="1455361"/>
            <a:chExt cx="1260647" cy="2206511"/>
          </a:xfrm>
        </p:grpSpPr>
        <p:sp>
          <p:nvSpPr>
            <p:cNvPr id="63" name="Rectángulo redondeado 62">
              <a:extLst>
                <a:ext uri="{FF2B5EF4-FFF2-40B4-BE49-F238E27FC236}">
                  <a16:creationId xmlns:a16="http://schemas.microsoft.com/office/drawing/2014/main" id="{17A6440E-8841-52D8-FFF2-AEBF17724321}"/>
                </a:ext>
              </a:extLst>
            </p:cNvPr>
            <p:cNvSpPr/>
            <p:nvPr/>
          </p:nvSpPr>
          <p:spPr>
            <a:xfrm>
              <a:off x="6496564" y="1455361"/>
              <a:ext cx="1256986"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4" name="CuadroTexto 63">
              <a:extLst>
                <a:ext uri="{FF2B5EF4-FFF2-40B4-BE49-F238E27FC236}">
                  <a16:creationId xmlns:a16="http://schemas.microsoft.com/office/drawing/2014/main" id="{2C8DEAE4-DEA3-FAD3-94D0-D7A8E70562BA}"/>
                </a:ext>
              </a:extLst>
            </p:cNvPr>
            <p:cNvSpPr txBox="1"/>
            <p:nvPr/>
          </p:nvSpPr>
          <p:spPr>
            <a:xfrm>
              <a:off x="6492903" y="2575328"/>
              <a:ext cx="1256987" cy="954107"/>
            </a:xfrm>
            <a:prstGeom prst="rect">
              <a:avLst/>
            </a:prstGeom>
            <a:noFill/>
          </p:spPr>
          <p:txBody>
            <a:bodyPr wrap="square">
              <a:spAutoFit/>
            </a:bodyPr>
            <a:lstStyle/>
            <a:p>
              <a:pPr algn="ctr"/>
              <a:r>
                <a:rPr lang="es-CL" sz="1400" dirty="0">
                  <a:solidFill>
                    <a:srgbClr val="01183F"/>
                  </a:solidFill>
                </a:rPr>
                <a:t>SMC integrada a HELRAS y procesador de SONOBOYAS.</a:t>
              </a:r>
            </a:p>
          </p:txBody>
        </p:sp>
        <p:cxnSp>
          <p:nvCxnSpPr>
            <p:cNvPr id="65" name="Conector recto 64">
              <a:extLst>
                <a:ext uri="{FF2B5EF4-FFF2-40B4-BE49-F238E27FC236}">
                  <a16:creationId xmlns:a16="http://schemas.microsoft.com/office/drawing/2014/main" id="{88EB5168-7CE0-241B-A529-1EA1700E72D1}"/>
                </a:ext>
              </a:extLst>
            </p:cNvPr>
            <p:cNvCxnSpPr>
              <a:cxnSpLocks/>
            </p:cNvCxnSpPr>
            <p:nvPr/>
          </p:nvCxnSpPr>
          <p:spPr>
            <a:xfrm>
              <a:off x="6888088" y="2442890"/>
              <a:ext cx="438542"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grpSp>
        <p:nvGrpSpPr>
          <p:cNvPr id="68" name="Grupo 67">
            <a:extLst>
              <a:ext uri="{FF2B5EF4-FFF2-40B4-BE49-F238E27FC236}">
                <a16:creationId xmlns:a16="http://schemas.microsoft.com/office/drawing/2014/main" id="{53579CB0-27B2-17BD-E8F6-41B691B222BF}"/>
              </a:ext>
            </a:extLst>
          </p:cNvPr>
          <p:cNvGrpSpPr/>
          <p:nvPr/>
        </p:nvGrpSpPr>
        <p:grpSpPr>
          <a:xfrm>
            <a:off x="10591807" y="1429524"/>
            <a:ext cx="1260647" cy="2206511"/>
            <a:chOff x="6492903" y="1455361"/>
            <a:chExt cx="1260647" cy="2206511"/>
          </a:xfrm>
        </p:grpSpPr>
        <p:sp>
          <p:nvSpPr>
            <p:cNvPr id="69" name="Rectángulo redondeado 68">
              <a:extLst>
                <a:ext uri="{FF2B5EF4-FFF2-40B4-BE49-F238E27FC236}">
                  <a16:creationId xmlns:a16="http://schemas.microsoft.com/office/drawing/2014/main" id="{E5C45744-DA88-7DC1-48FA-480EB0B681C0}"/>
                </a:ext>
              </a:extLst>
            </p:cNvPr>
            <p:cNvSpPr/>
            <p:nvPr/>
          </p:nvSpPr>
          <p:spPr>
            <a:xfrm>
              <a:off x="6496564" y="1455361"/>
              <a:ext cx="1256986"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0" name="CuadroTexto 69">
              <a:extLst>
                <a:ext uri="{FF2B5EF4-FFF2-40B4-BE49-F238E27FC236}">
                  <a16:creationId xmlns:a16="http://schemas.microsoft.com/office/drawing/2014/main" id="{D6EFA803-6543-CF4C-4A27-04621E01E946}"/>
                </a:ext>
              </a:extLst>
            </p:cNvPr>
            <p:cNvSpPr txBox="1"/>
            <p:nvPr/>
          </p:nvSpPr>
          <p:spPr>
            <a:xfrm>
              <a:off x="6492903" y="2575328"/>
              <a:ext cx="1256987" cy="954107"/>
            </a:xfrm>
            <a:prstGeom prst="rect">
              <a:avLst/>
            </a:prstGeom>
            <a:noFill/>
          </p:spPr>
          <p:txBody>
            <a:bodyPr wrap="square">
              <a:spAutoFit/>
            </a:bodyPr>
            <a:lstStyle/>
            <a:p>
              <a:pPr algn="ctr"/>
              <a:r>
                <a:rPr lang="es-CL" sz="1400" dirty="0">
                  <a:solidFill>
                    <a:srgbClr val="01183F"/>
                  </a:solidFill>
                </a:rPr>
                <a:t>Compra e integración de RADAR, MAE y LINK</a:t>
              </a:r>
            </a:p>
          </p:txBody>
        </p:sp>
        <p:cxnSp>
          <p:nvCxnSpPr>
            <p:cNvPr id="71" name="Conector recto 70">
              <a:extLst>
                <a:ext uri="{FF2B5EF4-FFF2-40B4-BE49-F238E27FC236}">
                  <a16:creationId xmlns:a16="http://schemas.microsoft.com/office/drawing/2014/main" id="{EA3A6F54-A181-C77A-AD0D-E82F335A12CE}"/>
                </a:ext>
              </a:extLst>
            </p:cNvPr>
            <p:cNvCxnSpPr>
              <a:cxnSpLocks/>
            </p:cNvCxnSpPr>
            <p:nvPr/>
          </p:nvCxnSpPr>
          <p:spPr>
            <a:xfrm>
              <a:off x="6888088" y="2442890"/>
              <a:ext cx="438542"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grpSp>
        <p:nvGrpSpPr>
          <p:cNvPr id="75" name="Grupo 74">
            <a:extLst>
              <a:ext uri="{FF2B5EF4-FFF2-40B4-BE49-F238E27FC236}">
                <a16:creationId xmlns:a16="http://schemas.microsoft.com/office/drawing/2014/main" id="{C392BF71-DEB9-B1B2-6B72-4FE2FD0F38A2}"/>
              </a:ext>
            </a:extLst>
          </p:cNvPr>
          <p:cNvGrpSpPr/>
          <p:nvPr/>
        </p:nvGrpSpPr>
        <p:grpSpPr>
          <a:xfrm>
            <a:off x="6492903" y="3856117"/>
            <a:ext cx="1260647" cy="2206511"/>
            <a:chOff x="6492903" y="1455361"/>
            <a:chExt cx="1260647" cy="2206511"/>
          </a:xfrm>
        </p:grpSpPr>
        <p:sp>
          <p:nvSpPr>
            <p:cNvPr id="76" name="Rectángulo redondeado 75">
              <a:extLst>
                <a:ext uri="{FF2B5EF4-FFF2-40B4-BE49-F238E27FC236}">
                  <a16:creationId xmlns:a16="http://schemas.microsoft.com/office/drawing/2014/main" id="{1E1D1B64-C064-45E1-9205-20FE55CE8B12}"/>
                </a:ext>
              </a:extLst>
            </p:cNvPr>
            <p:cNvSpPr/>
            <p:nvPr/>
          </p:nvSpPr>
          <p:spPr>
            <a:xfrm>
              <a:off x="6496564" y="1455361"/>
              <a:ext cx="1256986"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7" name="CuadroTexto 76">
              <a:extLst>
                <a:ext uri="{FF2B5EF4-FFF2-40B4-BE49-F238E27FC236}">
                  <a16:creationId xmlns:a16="http://schemas.microsoft.com/office/drawing/2014/main" id="{E656385C-E74D-9ACA-3CB7-C2FDCFABB6FB}"/>
                </a:ext>
              </a:extLst>
            </p:cNvPr>
            <p:cNvSpPr txBox="1"/>
            <p:nvPr/>
          </p:nvSpPr>
          <p:spPr>
            <a:xfrm>
              <a:off x="6492903" y="2575328"/>
              <a:ext cx="1256987" cy="954107"/>
            </a:xfrm>
            <a:prstGeom prst="rect">
              <a:avLst/>
            </a:prstGeom>
            <a:noFill/>
          </p:spPr>
          <p:txBody>
            <a:bodyPr wrap="square">
              <a:spAutoFit/>
            </a:bodyPr>
            <a:lstStyle>
              <a:defPPr>
                <a:defRPr lang="es-CL"/>
              </a:defPPr>
              <a:lvl1pPr algn="ctr">
                <a:defRPr sz="1400" b="0">
                  <a:solidFill>
                    <a:srgbClr val="01183F"/>
                  </a:solidFill>
                </a:defRPr>
              </a:lvl1pPr>
            </a:lstStyle>
            <a:p>
              <a:r>
                <a:rPr lang="es-CL" dirty="0"/>
                <a:t>Prototipo en la empresa</a:t>
              </a:r>
            </a:p>
            <a:p>
              <a:r>
                <a:rPr lang="es-CL" dirty="0"/>
                <a:t> y el resto en BASAERO.</a:t>
              </a:r>
            </a:p>
          </p:txBody>
        </p:sp>
        <p:cxnSp>
          <p:nvCxnSpPr>
            <p:cNvPr id="78" name="Conector recto 77">
              <a:extLst>
                <a:ext uri="{FF2B5EF4-FFF2-40B4-BE49-F238E27FC236}">
                  <a16:creationId xmlns:a16="http://schemas.microsoft.com/office/drawing/2014/main" id="{7653E09B-126B-A8D4-8BC1-AD5DA53F555D}"/>
                </a:ext>
              </a:extLst>
            </p:cNvPr>
            <p:cNvCxnSpPr>
              <a:cxnSpLocks/>
            </p:cNvCxnSpPr>
            <p:nvPr/>
          </p:nvCxnSpPr>
          <p:spPr>
            <a:xfrm>
              <a:off x="6888088" y="2442890"/>
              <a:ext cx="438542"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grpSp>
        <p:nvGrpSpPr>
          <p:cNvPr id="79" name="Grupo 78">
            <a:extLst>
              <a:ext uri="{FF2B5EF4-FFF2-40B4-BE49-F238E27FC236}">
                <a16:creationId xmlns:a16="http://schemas.microsoft.com/office/drawing/2014/main" id="{017C79F7-2B69-293E-B1B2-E30FD829B85A}"/>
              </a:ext>
            </a:extLst>
          </p:cNvPr>
          <p:cNvGrpSpPr/>
          <p:nvPr/>
        </p:nvGrpSpPr>
        <p:grpSpPr>
          <a:xfrm>
            <a:off x="7859204" y="3856117"/>
            <a:ext cx="1260647" cy="2206511"/>
            <a:chOff x="6492903" y="1455361"/>
            <a:chExt cx="1260647" cy="2206511"/>
          </a:xfrm>
        </p:grpSpPr>
        <p:sp>
          <p:nvSpPr>
            <p:cNvPr id="80" name="Rectángulo redondeado 79">
              <a:extLst>
                <a:ext uri="{FF2B5EF4-FFF2-40B4-BE49-F238E27FC236}">
                  <a16:creationId xmlns:a16="http://schemas.microsoft.com/office/drawing/2014/main" id="{BD334892-05ED-59B4-B6A9-EE0BB097024E}"/>
                </a:ext>
              </a:extLst>
            </p:cNvPr>
            <p:cNvSpPr/>
            <p:nvPr/>
          </p:nvSpPr>
          <p:spPr>
            <a:xfrm>
              <a:off x="6496564" y="1455361"/>
              <a:ext cx="1256986"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1" name="CuadroTexto 80">
              <a:extLst>
                <a:ext uri="{FF2B5EF4-FFF2-40B4-BE49-F238E27FC236}">
                  <a16:creationId xmlns:a16="http://schemas.microsoft.com/office/drawing/2014/main" id="{1BB5C77E-5CA8-5C00-AB0C-8DF4836A8B9C}"/>
                </a:ext>
              </a:extLst>
            </p:cNvPr>
            <p:cNvSpPr txBox="1"/>
            <p:nvPr/>
          </p:nvSpPr>
          <p:spPr>
            <a:xfrm>
              <a:off x="6492903" y="2575328"/>
              <a:ext cx="1256987" cy="954107"/>
            </a:xfrm>
            <a:prstGeom prst="rect">
              <a:avLst/>
            </a:prstGeom>
            <a:noFill/>
          </p:spPr>
          <p:txBody>
            <a:bodyPr wrap="square">
              <a:spAutoFit/>
            </a:bodyPr>
            <a:lstStyle>
              <a:defPPr>
                <a:defRPr lang="es-CL"/>
              </a:defPPr>
              <a:lvl1pPr algn="ctr">
                <a:defRPr sz="1400" b="0">
                  <a:solidFill>
                    <a:srgbClr val="01183F"/>
                  </a:solidFill>
                </a:defRPr>
              </a:lvl1pPr>
            </a:lstStyle>
            <a:p>
              <a:r>
                <a:rPr lang="es-CL" dirty="0"/>
                <a:t>Trabajos de aviónica y SS.AA. en paralelo.</a:t>
              </a:r>
            </a:p>
          </p:txBody>
        </p:sp>
        <p:cxnSp>
          <p:nvCxnSpPr>
            <p:cNvPr id="82" name="Conector recto 81">
              <a:extLst>
                <a:ext uri="{FF2B5EF4-FFF2-40B4-BE49-F238E27FC236}">
                  <a16:creationId xmlns:a16="http://schemas.microsoft.com/office/drawing/2014/main" id="{4A772329-CB1F-16D3-31FE-9AC0587FD114}"/>
                </a:ext>
              </a:extLst>
            </p:cNvPr>
            <p:cNvCxnSpPr>
              <a:cxnSpLocks/>
            </p:cNvCxnSpPr>
            <p:nvPr/>
          </p:nvCxnSpPr>
          <p:spPr>
            <a:xfrm>
              <a:off x="6888088" y="2442890"/>
              <a:ext cx="438542"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grpSp>
        <p:nvGrpSpPr>
          <p:cNvPr id="84" name="Grupo 83">
            <a:extLst>
              <a:ext uri="{FF2B5EF4-FFF2-40B4-BE49-F238E27FC236}">
                <a16:creationId xmlns:a16="http://schemas.microsoft.com/office/drawing/2014/main" id="{CAF26D0D-9CC3-D2EF-2A82-60ACED173C3B}"/>
              </a:ext>
            </a:extLst>
          </p:cNvPr>
          <p:cNvGrpSpPr/>
          <p:nvPr/>
        </p:nvGrpSpPr>
        <p:grpSpPr>
          <a:xfrm>
            <a:off x="9225505" y="3843076"/>
            <a:ext cx="1260647" cy="2206511"/>
            <a:chOff x="6492903" y="1455361"/>
            <a:chExt cx="1260647" cy="2206511"/>
          </a:xfrm>
        </p:grpSpPr>
        <p:sp>
          <p:nvSpPr>
            <p:cNvPr id="85" name="Rectángulo redondeado 84">
              <a:extLst>
                <a:ext uri="{FF2B5EF4-FFF2-40B4-BE49-F238E27FC236}">
                  <a16:creationId xmlns:a16="http://schemas.microsoft.com/office/drawing/2014/main" id="{55B52562-9F57-048B-B706-465B9A463163}"/>
                </a:ext>
              </a:extLst>
            </p:cNvPr>
            <p:cNvSpPr/>
            <p:nvPr/>
          </p:nvSpPr>
          <p:spPr>
            <a:xfrm>
              <a:off x="6496564" y="1455361"/>
              <a:ext cx="1256986"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6" name="CuadroTexto 85">
              <a:extLst>
                <a:ext uri="{FF2B5EF4-FFF2-40B4-BE49-F238E27FC236}">
                  <a16:creationId xmlns:a16="http://schemas.microsoft.com/office/drawing/2014/main" id="{02A29E00-846E-EAC3-C82E-6E2EABCB6AC4}"/>
                </a:ext>
              </a:extLst>
            </p:cNvPr>
            <p:cNvSpPr txBox="1"/>
            <p:nvPr/>
          </p:nvSpPr>
          <p:spPr>
            <a:xfrm>
              <a:off x="6492903" y="2575328"/>
              <a:ext cx="1256987" cy="738664"/>
            </a:xfrm>
            <a:prstGeom prst="rect">
              <a:avLst/>
            </a:prstGeom>
            <a:noFill/>
          </p:spPr>
          <p:txBody>
            <a:bodyPr wrap="square">
              <a:spAutoFit/>
            </a:bodyPr>
            <a:lstStyle/>
            <a:p>
              <a:pPr algn="ctr"/>
              <a:r>
                <a:rPr lang="es-CL" sz="1400" b="0" dirty="0">
                  <a:solidFill>
                    <a:srgbClr val="01183F"/>
                  </a:solidFill>
                </a:rPr>
                <a:t>Compra de </a:t>
              </a:r>
              <a:r>
                <a:rPr lang="es-CL" sz="1400" b="0" dirty="0" err="1">
                  <a:solidFill>
                    <a:srgbClr val="01183F"/>
                  </a:solidFill>
                </a:rPr>
                <a:t>spare</a:t>
              </a:r>
              <a:r>
                <a:rPr lang="es-CL" sz="1400" b="0" dirty="0">
                  <a:solidFill>
                    <a:srgbClr val="01183F"/>
                  </a:solidFill>
                </a:rPr>
                <a:t> </a:t>
              </a:r>
              <a:r>
                <a:rPr lang="es-CL" sz="1400" b="0" dirty="0" err="1">
                  <a:solidFill>
                    <a:srgbClr val="01183F"/>
                  </a:solidFill>
                </a:rPr>
                <a:t>parts</a:t>
              </a:r>
              <a:r>
                <a:rPr lang="es-CL" sz="1400" b="0" dirty="0">
                  <a:solidFill>
                    <a:srgbClr val="01183F"/>
                  </a:solidFill>
                </a:rPr>
                <a:t> de PA y sistemas</a:t>
              </a:r>
              <a:endParaRPr lang="es-CL" sz="1400" dirty="0">
                <a:solidFill>
                  <a:srgbClr val="01183F"/>
                </a:solidFill>
              </a:endParaRPr>
            </a:p>
          </p:txBody>
        </p:sp>
        <p:cxnSp>
          <p:nvCxnSpPr>
            <p:cNvPr id="87" name="Conector recto 86">
              <a:extLst>
                <a:ext uri="{FF2B5EF4-FFF2-40B4-BE49-F238E27FC236}">
                  <a16:creationId xmlns:a16="http://schemas.microsoft.com/office/drawing/2014/main" id="{307D58E2-7A83-2ACF-C165-349CADB4F0EE}"/>
                </a:ext>
              </a:extLst>
            </p:cNvPr>
            <p:cNvCxnSpPr>
              <a:cxnSpLocks/>
            </p:cNvCxnSpPr>
            <p:nvPr/>
          </p:nvCxnSpPr>
          <p:spPr>
            <a:xfrm>
              <a:off x="6888088" y="2442890"/>
              <a:ext cx="438542"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grpSp>
        <p:nvGrpSpPr>
          <p:cNvPr id="89" name="Grupo 88">
            <a:extLst>
              <a:ext uri="{FF2B5EF4-FFF2-40B4-BE49-F238E27FC236}">
                <a16:creationId xmlns:a16="http://schemas.microsoft.com/office/drawing/2014/main" id="{A919D3F2-B28F-B25E-3654-2744C16CE6AC}"/>
              </a:ext>
            </a:extLst>
          </p:cNvPr>
          <p:cNvGrpSpPr/>
          <p:nvPr/>
        </p:nvGrpSpPr>
        <p:grpSpPr>
          <a:xfrm>
            <a:off x="10591807" y="3830280"/>
            <a:ext cx="1260647" cy="2206511"/>
            <a:chOff x="6492903" y="1455361"/>
            <a:chExt cx="1260647" cy="2206511"/>
          </a:xfrm>
        </p:grpSpPr>
        <p:sp>
          <p:nvSpPr>
            <p:cNvPr id="90" name="Rectángulo redondeado 89">
              <a:extLst>
                <a:ext uri="{FF2B5EF4-FFF2-40B4-BE49-F238E27FC236}">
                  <a16:creationId xmlns:a16="http://schemas.microsoft.com/office/drawing/2014/main" id="{7BCB4AA7-80F0-8452-3D9E-8E0965E22134}"/>
                </a:ext>
              </a:extLst>
            </p:cNvPr>
            <p:cNvSpPr/>
            <p:nvPr/>
          </p:nvSpPr>
          <p:spPr>
            <a:xfrm>
              <a:off x="6496564" y="1455361"/>
              <a:ext cx="1256986" cy="2206511"/>
            </a:xfrm>
            <a:prstGeom prst="roundRect">
              <a:avLst>
                <a:gd name="adj" fmla="val 6085"/>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1" name="CuadroTexto 90">
              <a:extLst>
                <a:ext uri="{FF2B5EF4-FFF2-40B4-BE49-F238E27FC236}">
                  <a16:creationId xmlns:a16="http://schemas.microsoft.com/office/drawing/2014/main" id="{D0760F91-EF52-9ECD-3102-439251E83019}"/>
                </a:ext>
              </a:extLst>
            </p:cNvPr>
            <p:cNvSpPr txBox="1"/>
            <p:nvPr/>
          </p:nvSpPr>
          <p:spPr>
            <a:xfrm>
              <a:off x="6492903" y="2575328"/>
              <a:ext cx="1256987" cy="954107"/>
            </a:xfrm>
            <a:prstGeom prst="rect">
              <a:avLst/>
            </a:prstGeom>
            <a:noFill/>
          </p:spPr>
          <p:txBody>
            <a:bodyPr wrap="square">
              <a:spAutoFit/>
            </a:bodyPr>
            <a:lstStyle/>
            <a:p>
              <a:pPr algn="ctr"/>
              <a:r>
                <a:rPr lang="es-CL" sz="1400" dirty="0">
                  <a:solidFill>
                    <a:srgbClr val="01183F"/>
                  </a:solidFill>
                </a:rPr>
                <a:t>Disminución riesgo técnico y ventajas operativas</a:t>
              </a:r>
            </a:p>
          </p:txBody>
        </p:sp>
        <p:cxnSp>
          <p:nvCxnSpPr>
            <p:cNvPr id="92" name="Conector recto 91">
              <a:extLst>
                <a:ext uri="{FF2B5EF4-FFF2-40B4-BE49-F238E27FC236}">
                  <a16:creationId xmlns:a16="http://schemas.microsoft.com/office/drawing/2014/main" id="{EFCD0E26-F940-BED9-DACC-230CED05EAD1}"/>
                </a:ext>
              </a:extLst>
            </p:cNvPr>
            <p:cNvCxnSpPr>
              <a:cxnSpLocks/>
            </p:cNvCxnSpPr>
            <p:nvPr/>
          </p:nvCxnSpPr>
          <p:spPr>
            <a:xfrm>
              <a:off x="6888088" y="2442890"/>
              <a:ext cx="438542" cy="0"/>
            </a:xfrm>
            <a:prstGeom prst="line">
              <a:avLst/>
            </a:prstGeom>
            <a:ln w="28575">
              <a:solidFill>
                <a:srgbClr val="E09904"/>
              </a:solidFill>
            </a:ln>
          </p:spPr>
          <p:style>
            <a:lnRef idx="1">
              <a:schemeClr val="accent1"/>
            </a:lnRef>
            <a:fillRef idx="0">
              <a:schemeClr val="accent1"/>
            </a:fillRef>
            <a:effectRef idx="0">
              <a:schemeClr val="accent1"/>
            </a:effectRef>
            <a:fontRef idx="minor">
              <a:schemeClr val="tx1"/>
            </a:fontRef>
          </p:style>
        </p:cxnSp>
      </p:grpSp>
      <p:pic>
        <p:nvPicPr>
          <p:cNvPr id="8" name="Imagen 7">
            <a:extLst>
              <a:ext uri="{FF2B5EF4-FFF2-40B4-BE49-F238E27FC236}">
                <a16:creationId xmlns:a16="http://schemas.microsoft.com/office/drawing/2014/main" id="{F742253F-C60D-6770-3A61-E7E3F01AC52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83120" y="1669680"/>
            <a:ext cx="647700" cy="647700"/>
          </a:xfrm>
          <a:prstGeom prst="rect">
            <a:avLst/>
          </a:prstGeom>
        </p:spPr>
      </p:pic>
      <p:pic>
        <p:nvPicPr>
          <p:cNvPr id="14" name="Imagen 13">
            <a:extLst>
              <a:ext uri="{FF2B5EF4-FFF2-40B4-BE49-F238E27FC236}">
                <a16:creationId xmlns:a16="http://schemas.microsoft.com/office/drawing/2014/main" id="{27DA5D13-3288-7903-F5A3-128125C7BCB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163655" y="1709585"/>
            <a:ext cx="609600" cy="609600"/>
          </a:xfrm>
          <a:prstGeom prst="rect">
            <a:avLst/>
          </a:prstGeom>
        </p:spPr>
      </p:pic>
      <p:pic>
        <p:nvPicPr>
          <p:cNvPr id="17" name="Imagen 16">
            <a:extLst>
              <a:ext uri="{FF2B5EF4-FFF2-40B4-BE49-F238E27FC236}">
                <a16:creationId xmlns:a16="http://schemas.microsoft.com/office/drawing/2014/main" id="{B46DB08F-57C1-D8D9-878D-CB5BFFD7090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48966" y="4076351"/>
            <a:ext cx="609600" cy="609600"/>
          </a:xfrm>
          <a:prstGeom prst="rect">
            <a:avLst/>
          </a:prstGeom>
        </p:spPr>
      </p:pic>
      <p:pic>
        <p:nvPicPr>
          <p:cNvPr id="18" name="Imagen 17">
            <a:extLst>
              <a:ext uri="{FF2B5EF4-FFF2-40B4-BE49-F238E27FC236}">
                <a16:creationId xmlns:a16="http://schemas.microsoft.com/office/drawing/2014/main" id="{E7FC11E2-57C8-2676-9E0C-A06F5E290DE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871050" y="1646608"/>
            <a:ext cx="698500" cy="685800"/>
          </a:xfrm>
          <a:prstGeom prst="rect">
            <a:avLst/>
          </a:prstGeom>
        </p:spPr>
      </p:pic>
      <p:pic>
        <p:nvPicPr>
          <p:cNvPr id="21" name="Imagen 20">
            <a:extLst>
              <a:ext uri="{FF2B5EF4-FFF2-40B4-BE49-F238E27FC236}">
                <a16:creationId xmlns:a16="http://schemas.microsoft.com/office/drawing/2014/main" id="{A0DAEC29-48B8-CE74-3E79-6F6CE01AD68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725970" y="4031216"/>
            <a:ext cx="762000" cy="762000"/>
          </a:xfrm>
          <a:prstGeom prst="rect">
            <a:avLst/>
          </a:prstGeom>
        </p:spPr>
      </p:pic>
      <p:pic>
        <p:nvPicPr>
          <p:cNvPr id="24" name="Imagen 23">
            <a:extLst>
              <a:ext uri="{FF2B5EF4-FFF2-40B4-BE49-F238E27FC236}">
                <a16:creationId xmlns:a16="http://schemas.microsoft.com/office/drawing/2014/main" id="{76DE65AD-CE5B-C1D9-882F-A7F49B8C6BD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211209" y="4151118"/>
            <a:ext cx="546100" cy="546100"/>
          </a:xfrm>
          <a:prstGeom prst="rect">
            <a:avLst/>
          </a:prstGeom>
        </p:spPr>
      </p:pic>
      <p:pic>
        <p:nvPicPr>
          <p:cNvPr id="25" name="Imagen 24">
            <a:extLst>
              <a:ext uri="{FF2B5EF4-FFF2-40B4-BE49-F238E27FC236}">
                <a16:creationId xmlns:a16="http://schemas.microsoft.com/office/drawing/2014/main" id="{3B2D2EFE-355F-A367-D98D-AC88966BB31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960081" y="4117009"/>
            <a:ext cx="533400" cy="533400"/>
          </a:xfrm>
          <a:prstGeom prst="rect">
            <a:avLst/>
          </a:prstGeom>
        </p:spPr>
      </p:pic>
      <p:pic>
        <p:nvPicPr>
          <p:cNvPr id="29" name="Imagen 28">
            <a:extLst>
              <a:ext uri="{FF2B5EF4-FFF2-40B4-BE49-F238E27FC236}">
                <a16:creationId xmlns:a16="http://schemas.microsoft.com/office/drawing/2014/main" id="{D4507F0A-87E4-065C-0157-59F1F997626A}"/>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627511" y="1722808"/>
            <a:ext cx="508000" cy="533400"/>
          </a:xfrm>
          <a:prstGeom prst="rect">
            <a:avLst/>
          </a:prstGeom>
        </p:spPr>
      </p:pic>
    </p:spTree>
    <p:extLst>
      <p:ext uri="{BB962C8B-B14F-4D97-AF65-F5344CB8AC3E}">
        <p14:creationId xmlns:p14="http://schemas.microsoft.com/office/powerpoint/2010/main" val="934253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C846B-CCFD-FF05-173A-324DDEE734B5}"/>
            </a:ext>
          </a:extLst>
        </p:cNvPr>
        <p:cNvGrpSpPr/>
        <p:nvPr/>
      </p:nvGrpSpPr>
      <p:grpSpPr>
        <a:xfrm>
          <a:off x="0" y="0"/>
          <a:ext cx="0" cy="0"/>
          <a:chOff x="0" y="0"/>
          <a:chExt cx="0" cy="0"/>
        </a:xfrm>
      </p:grpSpPr>
      <p:sp>
        <p:nvSpPr>
          <p:cNvPr id="66" name="Rectángulo 65">
            <a:extLst>
              <a:ext uri="{FF2B5EF4-FFF2-40B4-BE49-F238E27FC236}">
                <a16:creationId xmlns:a16="http://schemas.microsoft.com/office/drawing/2014/main" id="{797A75AF-24EC-A159-7CB4-C442E53D2A30}"/>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000AC62A-5FAF-3834-F9C0-41192CEA7AD2}"/>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1DF2BD73-0486-A46C-2DE9-CE19205FA54B}"/>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14</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D6C252FF-696A-7D5E-7537-A526063309F8}"/>
              </a:ext>
            </a:extLst>
          </p:cNvPr>
          <p:cNvSpPr txBox="1"/>
          <p:nvPr/>
        </p:nvSpPr>
        <p:spPr>
          <a:xfrm>
            <a:off x="1088369" y="117014"/>
            <a:ext cx="8608031"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Consideraciones</a:t>
            </a:r>
            <a:r>
              <a:rPr lang="en-US" sz="3600" b="1" dirty="0">
                <a:solidFill>
                  <a:srgbClr val="002060"/>
                </a:solidFill>
                <a:ea typeface="Microsoft JhengHei Light" panose="020B0304030504040204" pitchFamily="34" charset="-120"/>
                <a:cs typeface="Calibri" panose="020F0502020204030204" pitchFamily="34" charset="0"/>
              </a:rPr>
              <a:t> finales</a:t>
            </a:r>
          </a:p>
        </p:txBody>
      </p:sp>
      <p:pic>
        <p:nvPicPr>
          <p:cNvPr id="27" name="Picture 2" descr="COMAVNAV">
            <a:extLst>
              <a:ext uri="{FF2B5EF4-FFF2-40B4-BE49-F238E27FC236}">
                <a16:creationId xmlns:a16="http://schemas.microsoft.com/office/drawing/2014/main" id="{20C35A89-ECCA-9C17-9AF6-314AB01DBF0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6C838AC4-653A-651F-83DA-08C754E93E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80" name="Grupo 79">
            <a:extLst>
              <a:ext uri="{FF2B5EF4-FFF2-40B4-BE49-F238E27FC236}">
                <a16:creationId xmlns:a16="http://schemas.microsoft.com/office/drawing/2014/main" id="{F98EF7E0-36BC-6B69-5492-13738CF86CE7}"/>
              </a:ext>
            </a:extLst>
          </p:cNvPr>
          <p:cNvGrpSpPr/>
          <p:nvPr/>
        </p:nvGrpSpPr>
        <p:grpSpPr>
          <a:xfrm>
            <a:off x="242742" y="1310859"/>
            <a:ext cx="11701111" cy="4643287"/>
            <a:chOff x="242742" y="1310859"/>
            <a:chExt cx="11701111" cy="4643287"/>
          </a:xfrm>
        </p:grpSpPr>
        <p:sp>
          <p:nvSpPr>
            <p:cNvPr id="3" name="Redondear rectángulo de esquina del mismo lado 2">
              <a:extLst>
                <a:ext uri="{FF2B5EF4-FFF2-40B4-BE49-F238E27FC236}">
                  <a16:creationId xmlns:a16="http://schemas.microsoft.com/office/drawing/2014/main" id="{613ACC13-CB43-AC31-5A63-72693D1D672B}"/>
                </a:ext>
              </a:extLst>
            </p:cNvPr>
            <p:cNvSpPr/>
            <p:nvPr/>
          </p:nvSpPr>
          <p:spPr>
            <a:xfrm rot="5400000">
              <a:off x="3886869" y="-2102838"/>
              <a:ext cx="4643287" cy="11470681"/>
            </a:xfrm>
            <a:prstGeom prst="round2SameRect">
              <a:avLst>
                <a:gd name="adj1" fmla="val 3221"/>
                <a:gd name="adj2" fmla="val 0"/>
              </a:avLst>
            </a:prstGeom>
            <a:solidFill>
              <a:srgbClr val="F0F4F9"/>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 name="Redondear rectángulo de esquina del mismo lado 3">
              <a:extLst>
                <a:ext uri="{FF2B5EF4-FFF2-40B4-BE49-F238E27FC236}">
                  <a16:creationId xmlns:a16="http://schemas.microsoft.com/office/drawing/2014/main" id="{6CF68C0E-45F8-0F5D-3FE0-07448B1F119B}"/>
                </a:ext>
              </a:extLst>
            </p:cNvPr>
            <p:cNvSpPr/>
            <p:nvPr/>
          </p:nvSpPr>
          <p:spPr>
            <a:xfrm rot="16200000">
              <a:off x="-1940258" y="3493946"/>
              <a:ext cx="4643200" cy="277200"/>
            </a:xfrm>
            <a:prstGeom prst="round2SameRect">
              <a:avLst/>
            </a:prstGeom>
            <a:solidFill>
              <a:srgbClr val="01183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CuadroTexto 4">
              <a:extLst>
                <a:ext uri="{FF2B5EF4-FFF2-40B4-BE49-F238E27FC236}">
                  <a16:creationId xmlns:a16="http://schemas.microsoft.com/office/drawing/2014/main" id="{B9BD5195-05CE-D283-7C7B-ED7ED6F20026}"/>
                </a:ext>
              </a:extLst>
            </p:cNvPr>
            <p:cNvSpPr txBox="1"/>
            <p:nvPr/>
          </p:nvSpPr>
          <p:spPr>
            <a:xfrm rot="16200000">
              <a:off x="-744658" y="3498847"/>
              <a:ext cx="2251800"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bg1"/>
                  </a:solidFill>
                  <a:effectLst/>
                  <a:latin typeface="+mn-lt"/>
                  <a:ea typeface="+mn-ea"/>
                  <a:cs typeface="+mn-cs"/>
                </a:rPr>
                <a:t>CONSIDERACIONES FINALES</a:t>
              </a:r>
              <a:endParaRPr lang="es-CL" sz="1200" b="1" kern="1200" dirty="0">
                <a:solidFill>
                  <a:schemeClr val="bg1"/>
                </a:solidFill>
              </a:endParaRPr>
            </a:p>
          </p:txBody>
        </p:sp>
        <p:grpSp>
          <p:nvGrpSpPr>
            <p:cNvPr id="55" name="Grupo 54">
              <a:extLst>
                <a:ext uri="{FF2B5EF4-FFF2-40B4-BE49-F238E27FC236}">
                  <a16:creationId xmlns:a16="http://schemas.microsoft.com/office/drawing/2014/main" id="{1158A4BF-85B3-FBB1-1BB1-47BEDF8267F2}"/>
                </a:ext>
              </a:extLst>
            </p:cNvPr>
            <p:cNvGrpSpPr/>
            <p:nvPr/>
          </p:nvGrpSpPr>
          <p:grpSpPr>
            <a:xfrm>
              <a:off x="632538" y="1436855"/>
              <a:ext cx="11098133" cy="792000"/>
              <a:chOff x="632538" y="1436855"/>
              <a:chExt cx="11098133" cy="792000"/>
            </a:xfrm>
          </p:grpSpPr>
          <p:sp>
            <p:nvSpPr>
              <p:cNvPr id="52" name="Rectángulo redondeado 51">
                <a:extLst>
                  <a:ext uri="{FF2B5EF4-FFF2-40B4-BE49-F238E27FC236}">
                    <a16:creationId xmlns:a16="http://schemas.microsoft.com/office/drawing/2014/main" id="{9E2D0073-3FA4-DBE6-5B48-5A38C5A057CE}"/>
                  </a:ext>
                </a:extLst>
              </p:cNvPr>
              <p:cNvSpPr/>
              <p:nvPr/>
            </p:nvSpPr>
            <p:spPr>
              <a:xfrm>
                <a:off x="632538" y="1436855"/>
                <a:ext cx="11098133" cy="792000"/>
              </a:xfrm>
              <a:prstGeom prst="roundRect">
                <a:avLst>
                  <a:gd name="adj" fmla="val 3255"/>
                </a:avLst>
              </a:prstGeom>
              <a:solidFill>
                <a:schemeClr val="bg1"/>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53" name="Elipse 52">
                <a:extLst>
                  <a:ext uri="{FF2B5EF4-FFF2-40B4-BE49-F238E27FC236}">
                    <a16:creationId xmlns:a16="http://schemas.microsoft.com/office/drawing/2014/main" id="{6B1FDE85-FB93-8AC6-C315-E314CE5662CE}"/>
                  </a:ext>
                </a:extLst>
              </p:cNvPr>
              <p:cNvSpPr>
                <a:spLocks noChangeAspect="1"/>
              </p:cNvSpPr>
              <p:nvPr/>
            </p:nvSpPr>
            <p:spPr>
              <a:xfrm>
                <a:off x="890142" y="1571245"/>
                <a:ext cx="523220" cy="523220"/>
              </a:xfrm>
              <a:prstGeom prst="ellipse">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4" name="CuadroTexto 53">
                <a:extLst>
                  <a:ext uri="{FF2B5EF4-FFF2-40B4-BE49-F238E27FC236}">
                    <a16:creationId xmlns:a16="http://schemas.microsoft.com/office/drawing/2014/main" id="{59C0EF24-6D43-9423-4CB4-039769CADC79}"/>
                  </a:ext>
                </a:extLst>
              </p:cNvPr>
              <p:cNvSpPr txBox="1"/>
              <p:nvPr/>
            </p:nvSpPr>
            <p:spPr>
              <a:xfrm>
                <a:off x="1682222" y="1571245"/>
                <a:ext cx="9877240" cy="523220"/>
              </a:xfrm>
              <a:prstGeom prst="rect">
                <a:avLst/>
              </a:prstGeom>
              <a:noFill/>
            </p:spPr>
            <p:txBody>
              <a:bodyPr wrap="square" rtlCol="0">
                <a:spAutoFit/>
              </a:bodyPr>
              <a:lstStyle>
                <a:defPPr>
                  <a:defRPr lang="es-CL"/>
                </a:defPPr>
                <a:lvl1pPr>
                  <a:spcBef>
                    <a:spcPts val="600"/>
                  </a:spcBef>
                  <a:defRPr sz="1400">
                    <a:solidFill>
                      <a:srgbClr val="01183F"/>
                    </a:solidFill>
                  </a:defRPr>
                </a:lvl1pPr>
              </a:lstStyle>
              <a:p>
                <a:r>
                  <a:rPr lang="es-CL" dirty="0"/>
                  <a:t>El alcance del proyecto es Mantener las capacidades del helicóptero SH-32 Cougar, a través del reemplazo del Radar Táctico, MAE, Sistema de estabilización, Aviónica y Sistema de Control de Misión e implementación de un Sistema Link.</a:t>
                </a:r>
              </a:p>
            </p:txBody>
          </p:sp>
        </p:grpSp>
        <p:grpSp>
          <p:nvGrpSpPr>
            <p:cNvPr id="56" name="Grupo 55">
              <a:extLst>
                <a:ext uri="{FF2B5EF4-FFF2-40B4-BE49-F238E27FC236}">
                  <a16:creationId xmlns:a16="http://schemas.microsoft.com/office/drawing/2014/main" id="{FA49CE6A-9A48-5A87-BC87-47359C4623C3}"/>
                </a:ext>
              </a:extLst>
            </p:cNvPr>
            <p:cNvGrpSpPr/>
            <p:nvPr/>
          </p:nvGrpSpPr>
          <p:grpSpPr>
            <a:xfrm>
              <a:off x="632538" y="2333927"/>
              <a:ext cx="11098133" cy="792000"/>
              <a:chOff x="632538" y="1436855"/>
              <a:chExt cx="11098133" cy="792000"/>
            </a:xfrm>
          </p:grpSpPr>
          <p:sp>
            <p:nvSpPr>
              <p:cNvPr id="57" name="Rectángulo redondeado 56">
                <a:extLst>
                  <a:ext uri="{FF2B5EF4-FFF2-40B4-BE49-F238E27FC236}">
                    <a16:creationId xmlns:a16="http://schemas.microsoft.com/office/drawing/2014/main" id="{8E0C011E-4E77-C058-9339-E088DFE861D6}"/>
                  </a:ext>
                </a:extLst>
              </p:cNvPr>
              <p:cNvSpPr/>
              <p:nvPr/>
            </p:nvSpPr>
            <p:spPr>
              <a:xfrm>
                <a:off x="632538" y="1436855"/>
                <a:ext cx="11098133" cy="792000"/>
              </a:xfrm>
              <a:prstGeom prst="roundRect">
                <a:avLst>
                  <a:gd name="adj" fmla="val 3255"/>
                </a:avLst>
              </a:prstGeom>
              <a:solidFill>
                <a:schemeClr val="bg1"/>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58" name="Elipse 57">
                <a:extLst>
                  <a:ext uri="{FF2B5EF4-FFF2-40B4-BE49-F238E27FC236}">
                    <a16:creationId xmlns:a16="http://schemas.microsoft.com/office/drawing/2014/main" id="{24FF2683-EF32-FC3D-9698-A569FD098005}"/>
                  </a:ext>
                </a:extLst>
              </p:cNvPr>
              <p:cNvSpPr>
                <a:spLocks noChangeAspect="1"/>
              </p:cNvSpPr>
              <p:nvPr/>
            </p:nvSpPr>
            <p:spPr>
              <a:xfrm>
                <a:off x="890142" y="1571245"/>
                <a:ext cx="523220" cy="523220"/>
              </a:xfrm>
              <a:prstGeom prst="ellipse">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9" name="CuadroTexto 58">
                <a:extLst>
                  <a:ext uri="{FF2B5EF4-FFF2-40B4-BE49-F238E27FC236}">
                    <a16:creationId xmlns:a16="http://schemas.microsoft.com/office/drawing/2014/main" id="{E70F62B3-4FD2-AEA2-94EA-A7F0EA2BDA9F}"/>
                  </a:ext>
                </a:extLst>
              </p:cNvPr>
              <p:cNvSpPr txBox="1"/>
              <p:nvPr/>
            </p:nvSpPr>
            <p:spPr>
              <a:xfrm>
                <a:off x="1682222" y="1571245"/>
                <a:ext cx="9877240" cy="523220"/>
              </a:xfrm>
              <a:prstGeom prst="rect">
                <a:avLst/>
              </a:prstGeom>
              <a:noFill/>
            </p:spPr>
            <p:txBody>
              <a:bodyPr wrap="square" rtlCol="0">
                <a:spAutoFit/>
              </a:bodyPr>
              <a:lstStyle/>
              <a:p>
                <a:r>
                  <a:rPr lang="es-CL" sz="1400" dirty="0"/>
                  <a:t>La propuesta AIRBUS + RSG representa una solución de modernización parcial con riesgos asociados al desarrollo e integración del sistema HELRAS, así como una limitada cobertura del alcance requerido dentro del presupuesto disponible.</a:t>
                </a:r>
              </a:p>
            </p:txBody>
          </p:sp>
        </p:grpSp>
        <p:grpSp>
          <p:nvGrpSpPr>
            <p:cNvPr id="60" name="Grupo 59">
              <a:extLst>
                <a:ext uri="{FF2B5EF4-FFF2-40B4-BE49-F238E27FC236}">
                  <a16:creationId xmlns:a16="http://schemas.microsoft.com/office/drawing/2014/main" id="{0565B5CA-C277-4215-A739-5EAA4344DB21}"/>
                </a:ext>
              </a:extLst>
            </p:cNvPr>
            <p:cNvGrpSpPr/>
            <p:nvPr/>
          </p:nvGrpSpPr>
          <p:grpSpPr>
            <a:xfrm>
              <a:off x="632538" y="3230999"/>
              <a:ext cx="11098133" cy="792000"/>
              <a:chOff x="632538" y="1436855"/>
              <a:chExt cx="11098133" cy="792000"/>
            </a:xfrm>
          </p:grpSpPr>
          <p:sp>
            <p:nvSpPr>
              <p:cNvPr id="61" name="Rectángulo redondeado 60">
                <a:extLst>
                  <a:ext uri="{FF2B5EF4-FFF2-40B4-BE49-F238E27FC236}">
                    <a16:creationId xmlns:a16="http://schemas.microsoft.com/office/drawing/2014/main" id="{C7272A44-BC21-A646-D1FE-251ABA8C3249}"/>
                  </a:ext>
                </a:extLst>
              </p:cNvPr>
              <p:cNvSpPr/>
              <p:nvPr/>
            </p:nvSpPr>
            <p:spPr>
              <a:xfrm>
                <a:off x="632538" y="1436855"/>
                <a:ext cx="11098133" cy="792000"/>
              </a:xfrm>
              <a:prstGeom prst="roundRect">
                <a:avLst>
                  <a:gd name="adj" fmla="val 3255"/>
                </a:avLst>
              </a:prstGeom>
              <a:solidFill>
                <a:schemeClr val="bg1"/>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62" name="Elipse 61">
                <a:extLst>
                  <a:ext uri="{FF2B5EF4-FFF2-40B4-BE49-F238E27FC236}">
                    <a16:creationId xmlns:a16="http://schemas.microsoft.com/office/drawing/2014/main" id="{8A958C80-9CCC-76F0-FC9A-D7651B892A22}"/>
                  </a:ext>
                </a:extLst>
              </p:cNvPr>
              <p:cNvSpPr>
                <a:spLocks noChangeAspect="1"/>
              </p:cNvSpPr>
              <p:nvPr/>
            </p:nvSpPr>
            <p:spPr>
              <a:xfrm>
                <a:off x="890142" y="1571245"/>
                <a:ext cx="523220" cy="523220"/>
              </a:xfrm>
              <a:prstGeom prst="ellipse">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3" name="CuadroTexto 62">
                <a:extLst>
                  <a:ext uri="{FF2B5EF4-FFF2-40B4-BE49-F238E27FC236}">
                    <a16:creationId xmlns:a16="http://schemas.microsoft.com/office/drawing/2014/main" id="{F64B0964-44C8-094C-67CA-003646CFD658}"/>
                  </a:ext>
                </a:extLst>
              </p:cNvPr>
              <p:cNvSpPr txBox="1"/>
              <p:nvPr/>
            </p:nvSpPr>
            <p:spPr>
              <a:xfrm>
                <a:off x="1682222" y="1571245"/>
                <a:ext cx="9877240" cy="523220"/>
              </a:xfrm>
              <a:prstGeom prst="rect">
                <a:avLst/>
              </a:prstGeom>
              <a:noFill/>
            </p:spPr>
            <p:txBody>
              <a:bodyPr wrap="square" rtlCol="0">
                <a:spAutoFit/>
              </a:bodyPr>
              <a:lstStyle/>
              <a:p>
                <a:r>
                  <a:rPr lang="es-CL" sz="1400" dirty="0"/>
                  <a:t>La propuesta HELIONE presenta una solución de bajo riesgo técnico para la modernización de aviónica y estabilización, aunque requiere complementar capacidades tácticas críticas para alcanzar el objetivo operacional completo del proyecto.</a:t>
                </a:r>
              </a:p>
            </p:txBody>
          </p:sp>
        </p:grpSp>
        <p:grpSp>
          <p:nvGrpSpPr>
            <p:cNvPr id="64" name="Grupo 63">
              <a:extLst>
                <a:ext uri="{FF2B5EF4-FFF2-40B4-BE49-F238E27FC236}">
                  <a16:creationId xmlns:a16="http://schemas.microsoft.com/office/drawing/2014/main" id="{911EFCE0-6B16-C772-7815-BEA0738265EE}"/>
                </a:ext>
              </a:extLst>
            </p:cNvPr>
            <p:cNvGrpSpPr/>
            <p:nvPr/>
          </p:nvGrpSpPr>
          <p:grpSpPr>
            <a:xfrm>
              <a:off x="632538" y="4128072"/>
              <a:ext cx="11098133" cy="792000"/>
              <a:chOff x="632538" y="1436855"/>
              <a:chExt cx="11098133" cy="792000"/>
            </a:xfrm>
          </p:grpSpPr>
          <p:sp>
            <p:nvSpPr>
              <p:cNvPr id="65" name="Rectángulo redondeado 64">
                <a:extLst>
                  <a:ext uri="{FF2B5EF4-FFF2-40B4-BE49-F238E27FC236}">
                    <a16:creationId xmlns:a16="http://schemas.microsoft.com/office/drawing/2014/main" id="{24C782AF-7A09-DBC1-2530-785D6CBCC1A7}"/>
                  </a:ext>
                </a:extLst>
              </p:cNvPr>
              <p:cNvSpPr/>
              <p:nvPr/>
            </p:nvSpPr>
            <p:spPr>
              <a:xfrm>
                <a:off x="632538" y="1436855"/>
                <a:ext cx="11098133" cy="792000"/>
              </a:xfrm>
              <a:prstGeom prst="roundRect">
                <a:avLst>
                  <a:gd name="adj" fmla="val 3255"/>
                </a:avLst>
              </a:prstGeom>
              <a:solidFill>
                <a:schemeClr val="bg1"/>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67" name="Elipse 66">
                <a:extLst>
                  <a:ext uri="{FF2B5EF4-FFF2-40B4-BE49-F238E27FC236}">
                    <a16:creationId xmlns:a16="http://schemas.microsoft.com/office/drawing/2014/main" id="{5FDA76D7-B94F-D9B8-E5A7-B669F9F3937C}"/>
                  </a:ext>
                </a:extLst>
              </p:cNvPr>
              <p:cNvSpPr>
                <a:spLocks noChangeAspect="1"/>
              </p:cNvSpPr>
              <p:nvPr/>
            </p:nvSpPr>
            <p:spPr>
              <a:xfrm>
                <a:off x="890142" y="1571245"/>
                <a:ext cx="523220" cy="523220"/>
              </a:xfrm>
              <a:prstGeom prst="ellipse">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8" name="CuadroTexto 67">
                <a:extLst>
                  <a:ext uri="{FF2B5EF4-FFF2-40B4-BE49-F238E27FC236}">
                    <a16:creationId xmlns:a16="http://schemas.microsoft.com/office/drawing/2014/main" id="{385FA973-CEB7-8F64-917A-849FAE2FB248}"/>
                  </a:ext>
                </a:extLst>
              </p:cNvPr>
              <p:cNvSpPr txBox="1"/>
              <p:nvPr/>
            </p:nvSpPr>
            <p:spPr>
              <a:xfrm>
                <a:off x="1682222" y="1571245"/>
                <a:ext cx="9877240" cy="523220"/>
              </a:xfrm>
              <a:prstGeom prst="rect">
                <a:avLst/>
              </a:prstGeom>
              <a:noFill/>
            </p:spPr>
            <p:txBody>
              <a:bodyPr wrap="square" rtlCol="0">
                <a:spAutoFit/>
              </a:bodyPr>
              <a:lstStyle/>
              <a:p>
                <a:r>
                  <a:rPr lang="es-CL" sz="1400" dirty="0"/>
                  <a:t>La propuesta GENERAL DYNAMICS + HELIONE ofrece la alternativa más integral para la recuperación de la capacidad ASW tácticas y de misión, permitiendo una integración centralizada de sistemas con menor riesgo operacional y</a:t>
                </a:r>
              </a:p>
            </p:txBody>
          </p:sp>
        </p:grpSp>
        <p:grpSp>
          <p:nvGrpSpPr>
            <p:cNvPr id="69" name="Grupo 68">
              <a:extLst>
                <a:ext uri="{FF2B5EF4-FFF2-40B4-BE49-F238E27FC236}">
                  <a16:creationId xmlns:a16="http://schemas.microsoft.com/office/drawing/2014/main" id="{8E27363F-F5B2-4561-DF57-F57F333F35D2}"/>
                </a:ext>
              </a:extLst>
            </p:cNvPr>
            <p:cNvGrpSpPr/>
            <p:nvPr/>
          </p:nvGrpSpPr>
          <p:grpSpPr>
            <a:xfrm>
              <a:off x="632538" y="5025145"/>
              <a:ext cx="11098133" cy="792000"/>
              <a:chOff x="632538" y="1436855"/>
              <a:chExt cx="11098133" cy="792000"/>
            </a:xfrm>
          </p:grpSpPr>
          <p:sp>
            <p:nvSpPr>
              <p:cNvPr id="70" name="Rectángulo redondeado 69">
                <a:extLst>
                  <a:ext uri="{FF2B5EF4-FFF2-40B4-BE49-F238E27FC236}">
                    <a16:creationId xmlns:a16="http://schemas.microsoft.com/office/drawing/2014/main" id="{5018A373-AA79-F693-596F-A3DFB5E440EE}"/>
                  </a:ext>
                </a:extLst>
              </p:cNvPr>
              <p:cNvSpPr/>
              <p:nvPr/>
            </p:nvSpPr>
            <p:spPr>
              <a:xfrm>
                <a:off x="632538" y="1436855"/>
                <a:ext cx="11098133" cy="792000"/>
              </a:xfrm>
              <a:prstGeom prst="roundRect">
                <a:avLst>
                  <a:gd name="adj" fmla="val 3255"/>
                </a:avLst>
              </a:prstGeom>
              <a:solidFill>
                <a:schemeClr val="bg1"/>
              </a:solidFill>
              <a:effectLst>
                <a:outerShdw blurRad="50800" dist="38100" dir="2700000" algn="tl" rotWithShape="0">
                  <a:prstClr val="black">
                    <a:alpha val="40000"/>
                  </a:prstClr>
                </a:outerShdw>
              </a:effectLst>
            </p:spPr>
            <p:txBody>
              <a:bodyPr wrap="square" rtlCol="0" anchor="ctr">
                <a:spAutoFit/>
              </a:bodyPr>
              <a:lstStyle/>
              <a:p>
                <a:pPr algn="ctr"/>
                <a:endParaRPr lang="es-CL" dirty="0"/>
              </a:p>
            </p:txBody>
          </p:sp>
          <p:sp>
            <p:nvSpPr>
              <p:cNvPr id="71" name="Elipse 70">
                <a:extLst>
                  <a:ext uri="{FF2B5EF4-FFF2-40B4-BE49-F238E27FC236}">
                    <a16:creationId xmlns:a16="http://schemas.microsoft.com/office/drawing/2014/main" id="{039EAE07-BE10-6A66-BEA1-450DE3E72895}"/>
                  </a:ext>
                </a:extLst>
              </p:cNvPr>
              <p:cNvSpPr>
                <a:spLocks noChangeAspect="1"/>
              </p:cNvSpPr>
              <p:nvPr/>
            </p:nvSpPr>
            <p:spPr>
              <a:xfrm>
                <a:off x="890142" y="1571245"/>
                <a:ext cx="523220" cy="523220"/>
              </a:xfrm>
              <a:prstGeom prst="ellipse">
                <a:avLst/>
              </a:prstGeom>
              <a:solidFill>
                <a:srgbClr val="0118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2" name="CuadroTexto 71">
                <a:extLst>
                  <a:ext uri="{FF2B5EF4-FFF2-40B4-BE49-F238E27FC236}">
                    <a16:creationId xmlns:a16="http://schemas.microsoft.com/office/drawing/2014/main" id="{AB1952B8-88D1-EF9C-C9F9-FBF48FEC42D7}"/>
                  </a:ext>
                </a:extLst>
              </p:cNvPr>
              <p:cNvSpPr txBox="1"/>
              <p:nvPr/>
            </p:nvSpPr>
            <p:spPr>
              <a:xfrm>
                <a:off x="1682222" y="1571245"/>
                <a:ext cx="9877240" cy="523220"/>
              </a:xfrm>
              <a:prstGeom prst="rect">
                <a:avLst/>
              </a:prstGeom>
              <a:noFill/>
            </p:spPr>
            <p:txBody>
              <a:bodyPr wrap="square" rtlCol="0">
                <a:spAutoFit/>
              </a:bodyPr>
              <a:lstStyle/>
              <a:p>
                <a:pPr>
                  <a:spcBef>
                    <a:spcPts val="600"/>
                  </a:spcBef>
                </a:pPr>
                <a:r>
                  <a:rPr lang="es-CL" sz="1400" dirty="0">
                    <a:solidFill>
                      <a:srgbClr val="01183F"/>
                    </a:solidFill>
                  </a:rPr>
                  <a:t>Ante la baja disponibilidad del sonar HELRAS es necesario analizar la conveniencia de comprometer el desarrollo del proyecto a la integración del sonar al piloto automático.</a:t>
                </a:r>
              </a:p>
            </p:txBody>
          </p:sp>
        </p:grpSp>
        <p:sp>
          <p:nvSpPr>
            <p:cNvPr id="73" name="CuadroTexto 72">
              <a:extLst>
                <a:ext uri="{FF2B5EF4-FFF2-40B4-BE49-F238E27FC236}">
                  <a16:creationId xmlns:a16="http://schemas.microsoft.com/office/drawing/2014/main" id="{306DE940-E77A-57A6-5C0F-63F42E13328A}"/>
                </a:ext>
              </a:extLst>
            </p:cNvPr>
            <p:cNvSpPr txBox="1"/>
            <p:nvPr/>
          </p:nvSpPr>
          <p:spPr>
            <a:xfrm>
              <a:off x="683752" y="2599122"/>
              <a:ext cx="936000" cy="2616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050" b="1" kern="1200" dirty="0">
                  <a:solidFill>
                    <a:schemeClr val="bg1"/>
                  </a:solidFill>
                  <a:effectLst/>
                  <a:latin typeface="+mn-lt"/>
                  <a:ea typeface="+mn-ea"/>
                  <a:cs typeface="+mn-cs"/>
                </a:rPr>
                <a:t>AIRBUS</a:t>
              </a:r>
              <a:endParaRPr lang="es-CL" sz="1050" b="1" kern="1200" dirty="0">
                <a:solidFill>
                  <a:schemeClr val="bg1"/>
                </a:solidFill>
              </a:endParaRPr>
            </a:p>
          </p:txBody>
        </p:sp>
        <p:sp>
          <p:nvSpPr>
            <p:cNvPr id="74" name="CuadroTexto 73">
              <a:extLst>
                <a:ext uri="{FF2B5EF4-FFF2-40B4-BE49-F238E27FC236}">
                  <a16:creationId xmlns:a16="http://schemas.microsoft.com/office/drawing/2014/main" id="{89D12F10-B278-6BE3-19B3-8E68AB17D196}"/>
                </a:ext>
              </a:extLst>
            </p:cNvPr>
            <p:cNvSpPr txBox="1"/>
            <p:nvPr/>
          </p:nvSpPr>
          <p:spPr>
            <a:xfrm>
              <a:off x="683752" y="3496194"/>
              <a:ext cx="936000" cy="2616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050" b="1" kern="1200" dirty="0">
                  <a:solidFill>
                    <a:schemeClr val="bg1"/>
                  </a:solidFill>
                  <a:effectLst/>
                  <a:latin typeface="+mn-lt"/>
                  <a:ea typeface="+mn-ea"/>
                  <a:cs typeface="+mn-cs"/>
                </a:rPr>
                <a:t>HELIONE</a:t>
              </a:r>
              <a:endParaRPr lang="es-CL" sz="1050" b="1" kern="1200" dirty="0">
                <a:solidFill>
                  <a:schemeClr val="bg1"/>
                </a:solidFill>
              </a:endParaRPr>
            </a:p>
          </p:txBody>
        </p:sp>
        <p:sp>
          <p:nvSpPr>
            <p:cNvPr id="75" name="CuadroTexto 74">
              <a:extLst>
                <a:ext uri="{FF2B5EF4-FFF2-40B4-BE49-F238E27FC236}">
                  <a16:creationId xmlns:a16="http://schemas.microsoft.com/office/drawing/2014/main" id="{82B082C5-BFE2-A2D4-9A81-76C712C9E14B}"/>
                </a:ext>
              </a:extLst>
            </p:cNvPr>
            <p:cNvSpPr txBox="1"/>
            <p:nvPr/>
          </p:nvSpPr>
          <p:spPr>
            <a:xfrm>
              <a:off x="683752" y="4393267"/>
              <a:ext cx="936000" cy="2616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050" b="1" kern="1200" dirty="0">
                  <a:solidFill>
                    <a:schemeClr val="bg1"/>
                  </a:solidFill>
                  <a:effectLst/>
                  <a:latin typeface="+mn-lt"/>
                  <a:ea typeface="+mn-ea"/>
                  <a:cs typeface="+mn-cs"/>
                </a:rPr>
                <a:t>GD</a:t>
              </a:r>
              <a:endParaRPr lang="es-CL" sz="1050" b="1" kern="1200" dirty="0">
                <a:solidFill>
                  <a:schemeClr val="bg1"/>
                </a:solidFill>
              </a:endParaRPr>
            </a:p>
          </p:txBody>
        </p:sp>
      </p:grpSp>
      <p:pic>
        <p:nvPicPr>
          <p:cNvPr id="6" name="Imagen 5">
            <a:extLst>
              <a:ext uri="{FF2B5EF4-FFF2-40B4-BE49-F238E27FC236}">
                <a16:creationId xmlns:a16="http://schemas.microsoft.com/office/drawing/2014/main" id="{B06582BC-46AD-0993-F4B2-A23E9D1A24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1144" y="5225928"/>
            <a:ext cx="321213" cy="321213"/>
          </a:xfrm>
          <a:prstGeom prst="rect">
            <a:avLst/>
          </a:prstGeom>
        </p:spPr>
      </p:pic>
      <p:pic>
        <p:nvPicPr>
          <p:cNvPr id="7" name="Imagen 6">
            <a:extLst>
              <a:ext uri="{FF2B5EF4-FFF2-40B4-BE49-F238E27FC236}">
                <a16:creationId xmlns:a16="http://schemas.microsoft.com/office/drawing/2014/main" id="{3F36F4C6-BB4C-22F9-B790-CD05E7CBA28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6036" y="1618536"/>
            <a:ext cx="414504" cy="414504"/>
          </a:xfrm>
          <a:prstGeom prst="rect">
            <a:avLst/>
          </a:prstGeom>
        </p:spPr>
      </p:pic>
    </p:spTree>
    <p:extLst>
      <p:ext uri="{BB962C8B-B14F-4D97-AF65-F5344CB8AC3E}">
        <p14:creationId xmlns:p14="http://schemas.microsoft.com/office/powerpoint/2010/main" val="236587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rotWithShape="1">
          <a:blip r:embed="rId3"/>
          <a:srcRect l="3367" t="19840" r="1316" b="13212"/>
          <a:stretch/>
        </p:blipFill>
        <p:spPr>
          <a:xfrm>
            <a:off x="-1" y="-33852"/>
            <a:ext cx="12216681" cy="6919236"/>
          </a:xfrm>
          <a:prstGeom prst="rect">
            <a:avLst/>
          </a:prstGeom>
          <a:noFill/>
          <a:ln>
            <a:noFill/>
          </a:ln>
        </p:spPr>
      </p:pic>
      <p:sp>
        <p:nvSpPr>
          <p:cNvPr id="66" name="Rectángulo 65">
            <a:extLst>
              <a:ext uri="{FF2B5EF4-FFF2-40B4-BE49-F238E27FC236}">
                <a16:creationId xmlns:a16="http://schemas.microsoft.com/office/drawing/2014/main" id="{3FEA47AE-C43D-CF0F-6822-75D861A7C16C}"/>
              </a:ext>
            </a:extLst>
          </p:cNvPr>
          <p:cNvSpPr/>
          <p:nvPr/>
        </p:nvSpPr>
        <p:spPr>
          <a:xfrm>
            <a:off x="-1" y="6370836"/>
            <a:ext cx="12192000" cy="504000"/>
          </a:xfrm>
          <a:prstGeom prst="rect">
            <a:avLst/>
          </a:prstGeom>
          <a:solidFill>
            <a:srgbClr val="0118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E09904"/>
                </a:solidFill>
              </a:rPr>
              <a:t>PATRIOTISMO</a:t>
            </a:r>
          </a:p>
          <a:p>
            <a:pPr algn="ctr"/>
            <a:r>
              <a:rPr lang="en-US" sz="1400" dirty="0">
                <a:solidFill>
                  <a:prstClr val="white"/>
                </a:solidFill>
              </a:rPr>
              <a:t>HONOR		LEALTAD		 VALENTÍA		INTEGRIDAD	   	DEBER</a:t>
            </a:r>
          </a:p>
        </p:txBody>
      </p:sp>
      <p:sp>
        <p:nvSpPr>
          <p:cNvPr id="2" name="Marcador de número de diapositiva 1">
            <a:extLst>
              <a:ext uri="{FF2B5EF4-FFF2-40B4-BE49-F238E27FC236}">
                <a16:creationId xmlns:a16="http://schemas.microsoft.com/office/drawing/2014/main" id="{F982BA9C-F571-8FEB-8154-3635E4E37545}"/>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schemeClr val="bg1"/>
                </a:solidFill>
              </a:rPr>
              <a:pPr>
                <a:defRPr/>
              </a:pPr>
              <a:t>15</a:t>
            </a:fld>
            <a:endParaRPr lang="es-CL" sz="1600" b="1" dirty="0">
              <a:solidFill>
                <a:schemeClr val="bg1"/>
              </a:solidFill>
            </a:endParaRPr>
          </a:p>
        </p:txBody>
      </p:sp>
      <p:pic>
        <p:nvPicPr>
          <p:cNvPr id="10" name="Picture 2" descr="COMAVNAV">
            <a:extLst>
              <a:ext uri="{FF2B5EF4-FFF2-40B4-BE49-F238E27FC236}">
                <a16:creationId xmlns:a16="http://schemas.microsoft.com/office/drawing/2014/main" id="{52080BE4-6267-7EA7-9FD6-D4F1073FE79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a:extLst>
              <a:ext uri="{FF2B5EF4-FFF2-40B4-BE49-F238E27FC236}">
                <a16:creationId xmlns:a16="http://schemas.microsoft.com/office/drawing/2014/main" id="{83777BED-CEF1-4A53-9094-F1DFE58BC4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uadroTexto 2"/>
          <p:cNvSpPr txBox="1"/>
          <p:nvPr/>
        </p:nvSpPr>
        <p:spPr>
          <a:xfrm>
            <a:off x="7906405" y="5616394"/>
            <a:ext cx="3744416" cy="369332"/>
          </a:xfrm>
          <a:prstGeom prst="rect">
            <a:avLst/>
          </a:prstGeom>
          <a:noFill/>
        </p:spPr>
        <p:txBody>
          <a:bodyPr wrap="square" rtlCol="0">
            <a:spAutoFit/>
          </a:bodyPr>
          <a:lstStyle/>
          <a:p>
            <a:pPr algn="ctr"/>
            <a:r>
              <a:rPr lang="es-CL" dirty="0">
                <a:solidFill>
                  <a:srgbClr val="002060"/>
                </a:solidFill>
              </a:rPr>
              <a:t>Mayo 2026</a:t>
            </a:r>
          </a:p>
        </p:txBody>
      </p:sp>
      <p:sp>
        <p:nvSpPr>
          <p:cNvPr id="12" name="Rectángulo 11"/>
          <p:cNvSpPr/>
          <p:nvPr/>
        </p:nvSpPr>
        <p:spPr>
          <a:xfrm>
            <a:off x="7335914" y="4319820"/>
            <a:ext cx="4880766" cy="1323439"/>
          </a:xfrm>
          <a:prstGeom prst="rect">
            <a:avLst/>
          </a:prstGeom>
        </p:spPr>
        <p:txBody>
          <a:bodyPr wrap="square">
            <a:spAutoFit/>
          </a:bodyPr>
          <a:lstStyle/>
          <a:p>
            <a:pPr algn="ctr" fontAlgn="base">
              <a:spcBef>
                <a:spcPct val="0"/>
              </a:spcBef>
              <a:spcAft>
                <a:spcPct val="0"/>
              </a:spcAft>
              <a:defRPr/>
            </a:pPr>
            <a:r>
              <a:rPr lang="es-CL" sz="4000" b="1" dirty="0">
                <a:solidFill>
                  <a:srgbClr val="002060"/>
                </a:solidFill>
                <a:ea typeface="Microsoft JhengHei Light" panose="020B0304030504040204" pitchFamily="34" charset="-120"/>
                <a:cs typeface="Calibri" panose="020F0502020204030204" pitchFamily="34" charset="0"/>
              </a:rPr>
              <a:t>Término de la presentación</a:t>
            </a:r>
          </a:p>
        </p:txBody>
      </p:sp>
    </p:spTree>
    <p:extLst>
      <p:ext uri="{BB962C8B-B14F-4D97-AF65-F5344CB8AC3E}">
        <p14:creationId xmlns:p14="http://schemas.microsoft.com/office/powerpoint/2010/main" val="138240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ángulo 65">
            <a:extLst>
              <a:ext uri="{FF2B5EF4-FFF2-40B4-BE49-F238E27FC236}">
                <a16:creationId xmlns:a16="http://schemas.microsoft.com/office/drawing/2014/main" id="{3FEA47AE-C43D-CF0F-6822-75D861A7C16C}"/>
              </a:ext>
            </a:extLst>
          </p:cNvPr>
          <p:cNvSpPr/>
          <p:nvPr/>
        </p:nvSpPr>
        <p:spPr>
          <a:xfrm>
            <a:off x="-1" y="6370836"/>
            <a:ext cx="12192000" cy="504000"/>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FF00"/>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9B61C118-9D89-8796-2EA8-0064D4539135}"/>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F982BA9C-F571-8FEB-8154-3635E4E37545}"/>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16</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7FD56D97-0D38-55D2-5AE7-223CAFC51B22}"/>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err="1">
                <a:solidFill>
                  <a:srgbClr val="002060"/>
                </a:solidFill>
                <a:ea typeface="Microsoft JhengHei Light" panose="020B0304030504040204" pitchFamily="34" charset="-120"/>
                <a:cs typeface="Calibri" panose="020F0502020204030204" pitchFamily="34" charset="0"/>
              </a:rPr>
              <a:t>Resumen</a:t>
            </a:r>
            <a:r>
              <a:rPr lang="en-US" sz="3600" b="1" dirty="0">
                <a:solidFill>
                  <a:srgbClr val="002060"/>
                </a:solidFill>
                <a:ea typeface="Microsoft JhengHei Light" panose="020B0304030504040204" pitchFamily="34" charset="-120"/>
                <a:cs typeface="Calibri" panose="020F0502020204030204" pitchFamily="34" charset="0"/>
              </a:rPr>
              <a:t> </a:t>
            </a:r>
            <a:r>
              <a:rPr lang="en-US" sz="3600" b="1" dirty="0" err="1">
                <a:solidFill>
                  <a:srgbClr val="002060"/>
                </a:solidFill>
                <a:ea typeface="Microsoft JhengHei Light" panose="020B0304030504040204" pitchFamily="34" charset="-120"/>
                <a:cs typeface="Calibri" panose="020F0502020204030204" pitchFamily="34" charset="0"/>
              </a:rPr>
              <a:t>respuestas</a:t>
            </a:r>
            <a:r>
              <a:rPr lang="en-US" sz="3600" b="1" dirty="0">
                <a:solidFill>
                  <a:srgbClr val="002060"/>
                </a:solidFill>
                <a:ea typeface="Microsoft JhengHei Light" panose="020B0304030504040204" pitchFamily="34" charset="-120"/>
                <a:cs typeface="Calibri" panose="020F0502020204030204" pitchFamily="34" charset="0"/>
              </a:rPr>
              <a:t> RFI</a:t>
            </a:r>
          </a:p>
        </p:txBody>
      </p:sp>
      <p:pic>
        <p:nvPicPr>
          <p:cNvPr id="27" name="Picture 2" descr="COMAVNAV">
            <a:extLst>
              <a:ext uri="{FF2B5EF4-FFF2-40B4-BE49-F238E27FC236}">
                <a16:creationId xmlns:a16="http://schemas.microsoft.com/office/drawing/2014/main" id="{52080BE4-6267-7EA7-9FD6-D4F1073FE79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83777BED-CEF1-4A53-9094-F1DFE58BC4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Tabla 5"/>
          <p:cNvGraphicFramePr>
            <a:graphicFrameLocks noGrp="1"/>
          </p:cNvGraphicFramePr>
          <p:nvPr>
            <p:extLst>
              <p:ext uri="{D42A27DB-BD31-4B8C-83A1-F6EECF244321}">
                <p14:modId xmlns:p14="http://schemas.microsoft.com/office/powerpoint/2010/main" val="4251889699"/>
              </p:ext>
            </p:extLst>
          </p:nvPr>
        </p:nvGraphicFramePr>
        <p:xfrm>
          <a:off x="718773" y="1052736"/>
          <a:ext cx="10785779" cy="5184577"/>
        </p:xfrm>
        <a:graphic>
          <a:graphicData uri="http://schemas.openxmlformats.org/drawingml/2006/table">
            <a:tbl>
              <a:tblPr/>
              <a:tblGrid>
                <a:gridCol w="563963">
                  <a:extLst>
                    <a:ext uri="{9D8B030D-6E8A-4147-A177-3AD203B41FA5}">
                      <a16:colId xmlns:a16="http://schemas.microsoft.com/office/drawing/2014/main" val="20000"/>
                    </a:ext>
                  </a:extLst>
                </a:gridCol>
                <a:gridCol w="1588494">
                  <a:extLst>
                    <a:ext uri="{9D8B030D-6E8A-4147-A177-3AD203B41FA5}">
                      <a16:colId xmlns:a16="http://schemas.microsoft.com/office/drawing/2014/main" val="20001"/>
                    </a:ext>
                  </a:extLst>
                </a:gridCol>
                <a:gridCol w="2443837">
                  <a:extLst>
                    <a:ext uri="{9D8B030D-6E8A-4147-A177-3AD203B41FA5}">
                      <a16:colId xmlns:a16="http://schemas.microsoft.com/office/drawing/2014/main" val="20002"/>
                    </a:ext>
                  </a:extLst>
                </a:gridCol>
                <a:gridCol w="2446185">
                  <a:extLst>
                    <a:ext uri="{9D8B030D-6E8A-4147-A177-3AD203B41FA5}">
                      <a16:colId xmlns:a16="http://schemas.microsoft.com/office/drawing/2014/main" val="20003"/>
                    </a:ext>
                  </a:extLst>
                </a:gridCol>
                <a:gridCol w="563963">
                  <a:extLst>
                    <a:ext uri="{9D8B030D-6E8A-4147-A177-3AD203B41FA5}">
                      <a16:colId xmlns:a16="http://schemas.microsoft.com/office/drawing/2014/main" val="20004"/>
                    </a:ext>
                  </a:extLst>
                </a:gridCol>
                <a:gridCol w="1052729">
                  <a:extLst>
                    <a:ext uri="{9D8B030D-6E8A-4147-A177-3AD203B41FA5}">
                      <a16:colId xmlns:a16="http://schemas.microsoft.com/office/drawing/2014/main" val="20005"/>
                    </a:ext>
                  </a:extLst>
                </a:gridCol>
                <a:gridCol w="780148">
                  <a:extLst>
                    <a:ext uri="{9D8B030D-6E8A-4147-A177-3AD203B41FA5}">
                      <a16:colId xmlns:a16="http://schemas.microsoft.com/office/drawing/2014/main" val="20006"/>
                    </a:ext>
                  </a:extLst>
                </a:gridCol>
                <a:gridCol w="782497">
                  <a:extLst>
                    <a:ext uri="{9D8B030D-6E8A-4147-A177-3AD203B41FA5}">
                      <a16:colId xmlns:a16="http://schemas.microsoft.com/office/drawing/2014/main" val="20007"/>
                    </a:ext>
                  </a:extLst>
                </a:gridCol>
                <a:gridCol w="563963">
                  <a:extLst>
                    <a:ext uri="{9D8B030D-6E8A-4147-A177-3AD203B41FA5}">
                      <a16:colId xmlns:a16="http://schemas.microsoft.com/office/drawing/2014/main" val="20008"/>
                    </a:ext>
                  </a:extLst>
                </a:gridCol>
              </a:tblGrid>
              <a:tr h="125093">
                <a:tc>
                  <a:txBody>
                    <a:bodyPr/>
                    <a:lstStyle/>
                    <a:p>
                      <a:pPr algn="l" fontAlgn="b"/>
                      <a:endParaRPr lang="es-CL" sz="700" b="0" i="0" u="none" strike="noStrike" dirty="0">
                        <a:solidFill>
                          <a:srgbClr val="000000"/>
                        </a:solidFill>
                        <a:effectLst/>
                        <a:latin typeface="Calibri" panose="020F0502020204030204" pitchFamily="34" charset="0"/>
                      </a:endParaRPr>
                    </a:p>
                  </a:txBody>
                  <a:tcPr marL="5716" marR="5716" marT="5716" marB="0" anchor="b">
                    <a:lnL>
                      <a:noFill/>
                    </a:lnL>
                    <a:lnR>
                      <a:noFill/>
                    </a:lnR>
                    <a:lnT>
                      <a:noFill/>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gridSpan="2">
                  <a:txBody>
                    <a:bodyPr/>
                    <a:lstStyle/>
                    <a:p>
                      <a:pPr algn="ctr" fontAlgn="b"/>
                      <a:r>
                        <a:rPr lang="es-CL" sz="700" b="1" i="0" u="none" strike="noStrike">
                          <a:solidFill>
                            <a:srgbClr val="000000"/>
                          </a:solidFill>
                          <a:effectLst/>
                          <a:latin typeface="Calibri" panose="020F0502020204030204" pitchFamily="34" charset="0"/>
                        </a:rPr>
                        <a:t>EMPRESA</a:t>
                      </a:r>
                    </a:p>
                  </a:txBody>
                  <a:tcPr marL="5716" marR="5716" marT="571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L"/>
                    </a:p>
                  </a:txBody>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0"/>
                  </a:ext>
                </a:extLst>
              </a:tr>
              <a:tr h="239703">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CAPACIDAD</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RAN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DESCRIPCIÓN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PRIORIDAD</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SISTEMA</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AIRBUS</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HELI-ONE</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1"/>
                  </a:ext>
                </a:extLst>
              </a:tr>
              <a:tr h="239703">
                <a:tc rowSpan="7">
                  <a:txBody>
                    <a:bodyPr/>
                    <a:lstStyle/>
                    <a:p>
                      <a:pPr algn="ctr" fontAlgn="ctr"/>
                      <a:r>
                        <a:rPr lang="es-CL" sz="700" b="0" i="0" u="none" strike="noStrike">
                          <a:solidFill>
                            <a:srgbClr val="000000"/>
                          </a:solidFill>
                          <a:effectLst/>
                          <a:latin typeface="Calibri" panose="020F0502020204030204" pitchFamily="34" charset="0"/>
                        </a:rPr>
                        <a:t>PLATAFORMA</a:t>
                      </a:r>
                    </a:p>
                  </a:txBody>
                  <a:tcPr marL="5716" marR="5716" marT="57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s-CL" sz="700" b="0" i="0" u="none" strike="noStrike">
                          <a:solidFill>
                            <a:srgbClr val="000000"/>
                          </a:solidFill>
                          <a:effectLst/>
                          <a:latin typeface="Calibri" panose="020F0502020204030204" pitchFamily="34" charset="0"/>
                        </a:rPr>
                        <a:t>Aeronavegación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s-CL" sz="600" b="0" i="0" u="none" strike="noStrike">
                          <a:solidFill>
                            <a:srgbClr val="000000"/>
                          </a:solidFill>
                          <a:effectLst/>
                          <a:latin typeface="Arial" panose="020B0604020202020204" pitchFamily="34" charset="0"/>
                        </a:rPr>
                        <a:t>AVIÓNICA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l" fontAlgn="ctr"/>
                      <a:r>
                        <a:rPr lang="es-ES" sz="600" b="0" i="0" u="none" strike="noStrike">
                          <a:solidFill>
                            <a:srgbClr val="000000"/>
                          </a:solidFill>
                          <a:effectLst/>
                          <a:latin typeface="Arial" panose="020B0604020202020204" pitchFamily="34" charset="0"/>
                        </a:rPr>
                        <a:t>Capacidad para aeronavegar el helicóptero según condiciones de diseño, en el entorno de operación definido, permitiendo el cumplimiento de las distintas tareas y misiones de vuelo según lo que el empleo táctico demande.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s-CL" sz="700" b="0" i="0" u="none" strike="noStrike">
                          <a:solidFill>
                            <a:srgbClr val="000000"/>
                          </a:solidFill>
                          <a:effectLst/>
                          <a:latin typeface="Calibri" panose="020F0502020204030204" pitchFamily="34" charset="0"/>
                        </a:rPr>
                        <a:t>ESENCIAL</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700" b="0" i="0" u="none" strike="noStrike">
                          <a:solidFill>
                            <a:srgbClr val="000000"/>
                          </a:solidFill>
                          <a:effectLst/>
                          <a:latin typeface="Calibri" panose="020F0502020204030204" pitchFamily="34" charset="0"/>
                        </a:rPr>
                        <a:t>Instrumentos de vuelo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SI</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ctr"/>
                      <a:r>
                        <a:rPr lang="es-CL" sz="700" b="1" i="0" u="none" strike="noStrike">
                          <a:solidFill>
                            <a:srgbClr val="000000"/>
                          </a:solidFill>
                          <a:effectLst/>
                          <a:latin typeface="Calibri" panose="020F0502020204030204" pitchFamily="34" charset="0"/>
                        </a:rPr>
                        <a:t>SI</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2"/>
                  </a:ext>
                </a:extLst>
              </a:tr>
              <a:tr h="239703">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l" fontAlgn="ctr"/>
                      <a:r>
                        <a:rPr lang="es-CL" sz="700" b="0" i="0" u="none" strike="noStrike">
                          <a:solidFill>
                            <a:srgbClr val="000000"/>
                          </a:solidFill>
                          <a:effectLst/>
                          <a:latin typeface="Calibri" panose="020F0502020204030204" pitchFamily="34" charset="0"/>
                        </a:rPr>
                        <a:t>Instrumentos de motor</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SI</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b"/>
                      <a:r>
                        <a:rPr lang="es-CL" sz="700" b="1" i="0" u="none" strike="noStrike">
                          <a:solidFill>
                            <a:srgbClr val="000000"/>
                          </a:solidFill>
                          <a:effectLst/>
                          <a:latin typeface="Calibri" panose="020F0502020204030204" pitchFamily="34" charset="0"/>
                        </a:rPr>
                        <a:t>NO</a:t>
                      </a:r>
                    </a:p>
                  </a:txBody>
                  <a:tcPr marL="5716" marR="5716" marT="571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3"/>
                  </a:ext>
                </a:extLst>
              </a:tr>
              <a:tr h="25644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l" fontAlgn="ctr"/>
                      <a:r>
                        <a:rPr lang="es-CL" sz="700" b="0" i="0" u="none" strike="noStrike">
                          <a:solidFill>
                            <a:srgbClr val="000000"/>
                          </a:solidFill>
                          <a:effectLst/>
                          <a:latin typeface="Calibri" panose="020F0502020204030204" pitchFamily="34" charset="0"/>
                        </a:rPr>
                        <a:t>ICS</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SI</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ctr"/>
                      <a:r>
                        <a:rPr lang="es-CL" sz="700" b="1" i="0" u="none" strike="noStrike">
                          <a:solidFill>
                            <a:srgbClr val="000000"/>
                          </a:solidFill>
                          <a:effectLst/>
                          <a:latin typeface="Calibri" panose="020F0502020204030204" pitchFamily="34" charset="0"/>
                        </a:rPr>
                        <a:t>SI</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4"/>
                  </a:ext>
                </a:extLst>
              </a:tr>
              <a:tr h="125093">
                <a:tc vMerge="1">
                  <a:txBody>
                    <a:bodyPr/>
                    <a:lstStyle/>
                    <a:p>
                      <a:endParaRPr lang="es-CL"/>
                    </a:p>
                  </a:txBody>
                  <a:tcPr/>
                </a:tc>
                <a:tc rowSpan="2">
                  <a:txBody>
                    <a:bodyPr/>
                    <a:lstStyle/>
                    <a:p>
                      <a:pPr algn="ctr" fontAlgn="ctr"/>
                      <a:r>
                        <a:rPr lang="es-CL" sz="700" b="0" i="0" u="none" strike="noStrike">
                          <a:solidFill>
                            <a:srgbClr val="000000"/>
                          </a:solidFill>
                          <a:effectLst/>
                          <a:latin typeface="Calibri" panose="020F0502020204030204" pitchFamily="34" charset="0"/>
                        </a:rPr>
                        <a:t>Vuelo estacionario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L" sz="600" b="0" i="0" u="none" strike="noStrike">
                          <a:solidFill>
                            <a:srgbClr val="000000"/>
                          </a:solidFill>
                          <a:effectLst/>
                          <a:latin typeface="Arial" panose="020B0604020202020204" pitchFamily="34" charset="0"/>
                        </a:rPr>
                        <a:t>SISTEMA DE ESTABILIZACIÓN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l" fontAlgn="b"/>
                      <a:r>
                        <a:rPr lang="es-ES" sz="600" b="0" i="0" u="none" strike="noStrike">
                          <a:solidFill>
                            <a:srgbClr val="000000"/>
                          </a:solidFill>
                          <a:effectLst/>
                          <a:latin typeface="Arial" panose="020B0604020202020204" pitchFamily="34" charset="0"/>
                        </a:rPr>
                        <a:t>Capacidad para maniobrar la aeronave de manera automática en sus cuatro ejes y ejecutar vuelo estacionario “hover”, conforme con los requerimientos de empleo táctico para acciones antisubmarinas y antisuperficie.</a:t>
                      </a:r>
                    </a:p>
                  </a:txBody>
                  <a:tcPr marL="5716" marR="5716" marT="571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L" sz="700" b="0" i="0" u="none" strike="noStrike">
                          <a:solidFill>
                            <a:srgbClr val="000000"/>
                          </a:solidFill>
                          <a:effectLst/>
                          <a:latin typeface="Calibri" panose="020F0502020204030204" pitchFamily="34" charset="0"/>
                        </a:rPr>
                        <a:t>ESENCIAL</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700" b="0" i="0" u="none" strike="noStrike">
                          <a:solidFill>
                            <a:srgbClr val="000000"/>
                          </a:solidFill>
                          <a:effectLst/>
                          <a:latin typeface="Calibri" panose="020F0502020204030204" pitchFamily="34" charset="0"/>
                        </a:rPr>
                        <a:t>Reemplazo Doppler</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SI</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ctr"/>
                      <a:r>
                        <a:rPr lang="es-CL" sz="700" b="1" i="0" u="none" strike="noStrike">
                          <a:solidFill>
                            <a:srgbClr val="000000"/>
                          </a:solidFill>
                          <a:effectLst/>
                          <a:latin typeface="Calibri" panose="020F0502020204030204" pitchFamily="34" charset="0"/>
                        </a:rPr>
                        <a:t>SI</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5"/>
                  </a:ext>
                </a:extLst>
              </a:tr>
              <a:tr h="437825">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l" fontAlgn="ctr"/>
                      <a:r>
                        <a:rPr lang="es-CL" sz="700" b="0" i="0" u="none" strike="noStrike" dirty="0">
                          <a:solidFill>
                            <a:srgbClr val="000000"/>
                          </a:solidFill>
                          <a:effectLst/>
                          <a:latin typeface="Calibri" panose="020F0502020204030204" pitchFamily="34" charset="0"/>
                        </a:rPr>
                        <a:t>Reemplazo PA</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dirty="0">
                          <a:solidFill>
                            <a:srgbClr val="000000"/>
                          </a:solidFill>
                          <a:effectLst/>
                          <a:latin typeface="Calibri" panose="020F0502020204030204" pitchFamily="34" charset="0"/>
                        </a:rPr>
                        <a:t>SI</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ctr"/>
                      <a:r>
                        <a:rPr lang="es-CL" sz="700" b="1" i="0" u="none" strike="noStrike">
                          <a:solidFill>
                            <a:srgbClr val="000000"/>
                          </a:solidFill>
                          <a:effectLst/>
                          <a:latin typeface="Calibri" panose="020F0502020204030204" pitchFamily="34" charset="0"/>
                        </a:rPr>
                        <a:t>NO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6"/>
                  </a:ext>
                </a:extLst>
              </a:tr>
              <a:tr h="537900">
                <a:tc vMerge="1">
                  <a:txBody>
                    <a:bodyPr/>
                    <a:lstStyle/>
                    <a:p>
                      <a:endParaRPr lang="es-CL"/>
                    </a:p>
                  </a:txBody>
                  <a:tcPr/>
                </a:tc>
                <a:tc>
                  <a:txBody>
                    <a:bodyPr/>
                    <a:lstStyle/>
                    <a:p>
                      <a:pPr algn="ctr" fontAlgn="ctr"/>
                      <a:r>
                        <a:rPr lang="es-CL" sz="700" b="0" i="0" u="none" strike="noStrike">
                          <a:solidFill>
                            <a:srgbClr val="000000"/>
                          </a:solidFill>
                          <a:effectLst/>
                          <a:latin typeface="Calibri" panose="020F0502020204030204" pitchFamily="34" charset="0"/>
                        </a:rPr>
                        <a:t>Operar en versión ASW</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600" b="0" i="0" u="none" strike="noStrike">
                          <a:solidFill>
                            <a:srgbClr val="000000"/>
                          </a:solidFill>
                          <a:effectLst/>
                          <a:latin typeface="Arial" panose="020B0604020202020204" pitchFamily="34" charset="0"/>
                        </a:rPr>
                        <a:t>SISTEMA DE ESTABILIZACIÓN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ES" sz="600" b="0" i="0" u="none" strike="noStrike">
                          <a:solidFill>
                            <a:srgbClr val="000000"/>
                          </a:solidFill>
                          <a:effectLst/>
                          <a:latin typeface="Arial" panose="020B0604020202020204" pitchFamily="34" charset="0"/>
                        </a:rPr>
                        <a:t>Capacidad para maniobrar la aeronave de manera automática en sus cuatro ejes y ejecutar vuelo estacionario “hover”, conforme con los requerimientos de empleo táctico para acciones antisubmarinas y antisuperficie.</a:t>
                      </a:r>
                    </a:p>
                  </a:txBody>
                  <a:tcPr marL="5716" marR="5716" marT="571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0" i="0" u="none" strike="noStrike">
                          <a:solidFill>
                            <a:srgbClr val="000000"/>
                          </a:solidFill>
                          <a:effectLst/>
                          <a:latin typeface="Calibri" panose="020F0502020204030204" pitchFamily="34" charset="0"/>
                        </a:rPr>
                        <a:t>ESENCIAL</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700" b="0" i="0" u="none" strike="noStrike">
                          <a:solidFill>
                            <a:srgbClr val="000000"/>
                          </a:solidFill>
                          <a:effectLst/>
                          <a:latin typeface="Calibri" panose="020F0502020204030204" pitchFamily="34" charset="0"/>
                        </a:rPr>
                        <a:t>Integración HELRAS</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 $          7.112.139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ctr" fontAlgn="ctr"/>
                      <a:r>
                        <a:rPr lang="es-CL" sz="700" b="1" i="0" u="none" strike="noStrike">
                          <a:solidFill>
                            <a:srgbClr val="000000"/>
                          </a:solidFill>
                          <a:effectLst/>
                          <a:latin typeface="Calibri" panose="020F0502020204030204" pitchFamily="34" charset="0"/>
                        </a:rPr>
                        <a:t>SI (mantiene PA)</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7"/>
                  </a:ext>
                </a:extLst>
              </a:tr>
              <a:tr h="625465">
                <a:tc vMerge="1">
                  <a:txBody>
                    <a:bodyPr/>
                    <a:lstStyle/>
                    <a:p>
                      <a:endParaRPr lang="es-CL"/>
                    </a:p>
                  </a:txBody>
                  <a:tcPr/>
                </a:tc>
                <a:tc>
                  <a:txBody>
                    <a:bodyPr/>
                    <a:lstStyle/>
                    <a:p>
                      <a:pPr algn="ctr" fontAlgn="ctr"/>
                      <a:r>
                        <a:rPr lang="es-CL" sz="700" b="0" i="0" u="none" strike="noStrike">
                          <a:solidFill>
                            <a:srgbClr val="000000"/>
                          </a:solidFill>
                          <a:effectLst/>
                          <a:latin typeface="Calibri" panose="020F0502020204030204" pitchFamily="34" charset="0"/>
                        </a:rPr>
                        <a:t>Común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600" b="0" i="0" u="none" strike="noStrike">
                          <a:solidFill>
                            <a:srgbClr val="000000"/>
                          </a:solidFill>
                          <a:effectLst/>
                          <a:latin typeface="Arial" panose="020B0604020202020204" pitchFamily="34" charset="0"/>
                        </a:rPr>
                        <a:t>SOPORTE LOGÍSTICO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ES" sz="600" b="0" i="0" u="none" strike="noStrike">
                          <a:solidFill>
                            <a:srgbClr val="000000"/>
                          </a:solidFill>
                          <a:effectLst/>
                          <a:latin typeface="Arial" panose="020B0604020202020204" pitchFamily="34" charset="0"/>
                        </a:rPr>
                        <a:t>Capacidad para otorgar soporte logístico durante el ciclo de vida de la solución proyecto.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0" i="0" u="none" strike="noStrike">
                          <a:solidFill>
                            <a:srgbClr val="000000"/>
                          </a:solidFill>
                          <a:effectLst/>
                          <a:latin typeface="Calibri" panose="020F0502020204030204" pitchFamily="34" charset="0"/>
                        </a:rPr>
                        <a:t>NECESARIO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700" b="0" i="0" u="none" strike="noStrike">
                          <a:solidFill>
                            <a:srgbClr val="000000"/>
                          </a:solidFill>
                          <a:effectLst/>
                          <a:latin typeface="Calibri" panose="020F0502020204030204" pitchFamily="34" charset="0"/>
                        </a:rPr>
                        <a:t>Común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700" b="1" i="0" u="none" strike="noStrike">
                          <a:solidFill>
                            <a:srgbClr val="000000"/>
                          </a:solidFill>
                          <a:effectLst/>
                          <a:latin typeface="Calibri" panose="020F0502020204030204" pitchFamily="34" charset="0"/>
                        </a:rPr>
                        <a:t>No considera repuestos, capacitación ni bancos de prueba</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s-ES" sz="700" b="1" i="0" u="none" strike="noStrike">
                          <a:solidFill>
                            <a:srgbClr val="000000"/>
                          </a:solidFill>
                          <a:effectLst/>
                          <a:latin typeface="Calibri" panose="020F0502020204030204" pitchFamily="34" charset="0"/>
                        </a:rPr>
                        <a:t>No considera repuestos, capacitación ni bancos de prueba</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8"/>
                  </a:ext>
                </a:extLst>
              </a:tr>
              <a:tr h="239703">
                <a:tc>
                  <a:txBody>
                    <a:bodyPr/>
                    <a:lstStyle/>
                    <a:p>
                      <a:pPr algn="ctr" fontAlgn="ctr"/>
                      <a:endParaRPr lang="es-CL" sz="700" b="0" i="0" u="none" strike="noStrike">
                        <a:solidFill>
                          <a:srgbClr val="000000"/>
                        </a:solidFill>
                        <a:effectLst/>
                        <a:latin typeface="Calibri" panose="020F0502020204030204" pitchFamily="34" charset="0"/>
                      </a:endParaRPr>
                    </a:p>
                  </a:txBody>
                  <a:tcPr marL="5716" marR="5716" marT="5716" marB="0" vert="vert27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s-CL" sz="700" b="0" i="0" u="none" strike="noStrike">
                        <a:solidFill>
                          <a:srgbClr val="000000"/>
                        </a:solidFill>
                        <a:effectLst/>
                        <a:latin typeface="Calibri" panose="020F0502020204030204" pitchFamily="34" charset="0"/>
                      </a:endParaRPr>
                    </a:p>
                  </a:txBody>
                  <a:tcPr marL="5716" marR="5716" marT="5716" marB="0" vert="vert27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s-CL" sz="700" b="0" i="0" u="none" strike="noStrike">
                        <a:solidFill>
                          <a:srgbClr val="000000"/>
                        </a:solidFill>
                        <a:effectLst/>
                        <a:latin typeface="Calibri" panose="020F0502020204030204" pitchFamily="34" charset="0"/>
                      </a:endParaRPr>
                    </a:p>
                  </a:txBody>
                  <a:tcPr marL="5716" marR="5716" marT="5716" marB="0" vert="vert27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s-CL" sz="700" b="0" i="0" u="none" strike="noStrike">
                        <a:solidFill>
                          <a:srgbClr val="000000"/>
                        </a:solidFill>
                        <a:effectLst/>
                        <a:latin typeface="Calibri" panose="020F0502020204030204" pitchFamily="34" charset="0"/>
                      </a:endParaRPr>
                    </a:p>
                  </a:txBody>
                  <a:tcPr marL="5716" marR="5716" marT="5716" marB="0" vert="vert27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s-CL" sz="700" b="0" i="0" u="none" strike="noStrike">
                        <a:solidFill>
                          <a:srgbClr val="000000"/>
                        </a:solidFill>
                        <a:effectLst/>
                        <a:latin typeface="Calibri" panose="020F0502020204030204" pitchFamily="34" charset="0"/>
                      </a:endParaRPr>
                    </a:p>
                  </a:txBody>
                  <a:tcPr marL="5716" marR="5716" marT="5716" marB="0" vert="vert27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r" fontAlgn="ctr"/>
                      <a:r>
                        <a:rPr lang="es-CL" sz="700" b="1" i="0" u="none" strike="noStrike">
                          <a:solidFill>
                            <a:srgbClr val="000000"/>
                          </a:solidFill>
                          <a:effectLst/>
                          <a:latin typeface="Calibri" panose="020F0502020204030204" pitchFamily="34" charset="0"/>
                        </a:rPr>
                        <a:t>TOTAL PLATAFORMA</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CL" sz="700" b="1" i="0" u="none" strike="noStrike">
                          <a:solidFill>
                            <a:srgbClr val="000000"/>
                          </a:solidFill>
                          <a:effectLst/>
                          <a:latin typeface="Calibri" panose="020F0502020204030204" pitchFamily="34" charset="0"/>
                        </a:rPr>
                        <a:t> $        75.946.269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CL" sz="700" b="1" i="0" u="none" strike="noStrike">
                          <a:solidFill>
                            <a:srgbClr val="000000"/>
                          </a:solidFill>
                          <a:effectLst/>
                          <a:latin typeface="Calibri" panose="020F0502020204030204" pitchFamily="34" charset="0"/>
                        </a:rPr>
                        <a:t> $         30.030.000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9"/>
                  </a:ext>
                </a:extLst>
              </a:tr>
              <a:tr h="125093">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125093">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s-CL" sz="700" b="1" i="0" u="none" strike="noStrike">
                          <a:solidFill>
                            <a:srgbClr val="000000"/>
                          </a:solidFill>
                          <a:effectLst/>
                          <a:latin typeface="Calibri" panose="020F0502020204030204" pitchFamily="34" charset="0"/>
                        </a:rPr>
                        <a:t>EMPRESA</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325242">
                <a:tc rowSpan="5">
                  <a:txBody>
                    <a:bodyPr/>
                    <a:lstStyle/>
                    <a:p>
                      <a:pPr algn="ctr" fontAlgn="ctr"/>
                      <a:r>
                        <a:rPr lang="es-CL" sz="700" b="0" i="0" u="none" strike="noStrike">
                          <a:solidFill>
                            <a:srgbClr val="000000"/>
                          </a:solidFill>
                          <a:effectLst/>
                          <a:latin typeface="Calibri" panose="020F0502020204030204" pitchFamily="34" charset="0"/>
                        </a:rPr>
                        <a:t>SS.AA.</a:t>
                      </a:r>
                    </a:p>
                  </a:txBody>
                  <a:tcPr marL="5716" marR="5716" marT="57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700" b="0" i="0" u="none" strike="noStrike">
                          <a:solidFill>
                            <a:srgbClr val="000000"/>
                          </a:solidFill>
                          <a:effectLst/>
                          <a:latin typeface="Calibri" panose="020F0502020204030204" pitchFamily="34" charset="0"/>
                        </a:rPr>
                        <a:t>Procesamiento y control de misión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600" b="0" i="0" u="none" strike="noStrike">
                          <a:solidFill>
                            <a:srgbClr val="000000"/>
                          </a:solidFill>
                          <a:effectLst/>
                          <a:latin typeface="Arial" panose="020B0604020202020204" pitchFamily="34" charset="0"/>
                        </a:rPr>
                        <a:t>SISTEMA DE CONTROL DE MISIÓN (SCM)</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ES" sz="600" b="0" i="0" u="none" strike="noStrike">
                          <a:solidFill>
                            <a:srgbClr val="000000"/>
                          </a:solidFill>
                          <a:effectLst/>
                          <a:latin typeface="Arial" panose="020B0604020202020204" pitchFamily="34" charset="0"/>
                        </a:rPr>
                        <a:t>Capacidad para integrar, presentar y compilar, automática y simultáneamente, la data de navegación, sensores tácticos propios y de otras plataformas.</a:t>
                      </a:r>
                    </a:p>
                  </a:txBody>
                  <a:tcPr marL="5716" marR="5716" marT="571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0" i="0" u="none" strike="noStrike">
                          <a:solidFill>
                            <a:srgbClr val="000000"/>
                          </a:solidFill>
                          <a:effectLst/>
                          <a:latin typeface="Calibri" panose="020F0502020204030204" pitchFamily="34" charset="0"/>
                        </a:rPr>
                        <a:t>ESENCIAL</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700" b="0" i="0" u="none" strike="noStrike">
                          <a:solidFill>
                            <a:srgbClr val="000000"/>
                          </a:solidFill>
                          <a:effectLst/>
                          <a:latin typeface="Calibri" panose="020F0502020204030204" pitchFamily="34" charset="0"/>
                        </a:rPr>
                        <a:t>Sistema de misión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L" sz="700" b="0" i="0" u="none" strike="noStrike">
                          <a:solidFill>
                            <a:srgbClr val="000000"/>
                          </a:solidFill>
                          <a:effectLst/>
                          <a:latin typeface="Calibri" panose="020F0502020204030204" pitchFamily="34" charset="0"/>
                        </a:rPr>
                        <a:t> $                                               4.362.000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hMerge="1">
                  <a:txBody>
                    <a:bodyPr/>
                    <a:lstStyle/>
                    <a:p>
                      <a:endParaRPr lang="es-CL"/>
                    </a:p>
                  </a:txBody>
                  <a:tcPr/>
                </a:tc>
                <a:tc>
                  <a:txBody>
                    <a:bodyPr/>
                    <a:lstStyle/>
                    <a:p>
                      <a:pPr algn="ctr" fontAlgn="ctr"/>
                      <a:r>
                        <a:rPr lang="es-CL" sz="700" b="0" i="0" u="none" strike="noStrike">
                          <a:solidFill>
                            <a:srgbClr val="000000"/>
                          </a:solidFill>
                          <a:effectLst/>
                          <a:latin typeface="Calibri" panose="020F0502020204030204" pitchFamily="34" charset="0"/>
                        </a:rPr>
                        <a:t>DTS</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39703">
                <a:tc vMerge="1">
                  <a:txBody>
                    <a:bodyPr/>
                    <a:lstStyle/>
                    <a:p>
                      <a:endParaRPr lang="es-CL"/>
                    </a:p>
                  </a:txBody>
                  <a:tcPr/>
                </a:tc>
                <a:tc>
                  <a:txBody>
                    <a:bodyPr/>
                    <a:lstStyle/>
                    <a:p>
                      <a:pPr algn="ctr" fontAlgn="ctr"/>
                      <a:r>
                        <a:rPr lang="es-CL" sz="700" b="0" i="0" u="none" strike="noStrike">
                          <a:solidFill>
                            <a:srgbClr val="000000"/>
                          </a:solidFill>
                          <a:effectLst/>
                          <a:latin typeface="Calibri" panose="020F0502020204030204" pitchFamily="34" charset="0"/>
                        </a:rPr>
                        <a:t>Detección activa</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600" b="0" i="0" u="none" strike="noStrike">
                          <a:solidFill>
                            <a:srgbClr val="000000"/>
                          </a:solidFill>
                          <a:effectLst/>
                          <a:latin typeface="Arial" panose="020B0604020202020204" pitchFamily="34" charset="0"/>
                        </a:rPr>
                        <a:t>SISTEMA DE DETECCIÓN ACTIVO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ES" sz="600" b="0" i="0" u="none" strike="noStrike">
                          <a:solidFill>
                            <a:srgbClr val="000000"/>
                          </a:solidFill>
                          <a:effectLst/>
                          <a:latin typeface="Arial" panose="020B0604020202020204" pitchFamily="34" charset="0"/>
                        </a:rPr>
                        <a:t>Capacidad para detectar objetos estáticos y móviles en la superficie.</a:t>
                      </a:r>
                    </a:p>
                  </a:txBody>
                  <a:tcPr marL="5716" marR="5716" marT="571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0" i="0" u="none" strike="noStrike">
                          <a:solidFill>
                            <a:srgbClr val="000000"/>
                          </a:solidFill>
                          <a:effectLst/>
                          <a:latin typeface="Calibri" panose="020F0502020204030204" pitchFamily="34" charset="0"/>
                        </a:rPr>
                        <a:t>ESENCIAL</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700" b="0" i="0" u="none" strike="noStrike">
                          <a:solidFill>
                            <a:srgbClr val="000000"/>
                          </a:solidFill>
                          <a:effectLst/>
                          <a:latin typeface="Calibri" panose="020F0502020204030204" pitchFamily="34" charset="0"/>
                        </a:rPr>
                        <a:t>RADAR</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L" sz="700" b="0" i="0" u="none" strike="noStrike">
                          <a:solidFill>
                            <a:srgbClr val="000000"/>
                          </a:solidFill>
                          <a:effectLst/>
                          <a:latin typeface="Calibri" panose="020F0502020204030204" pitchFamily="34" charset="0"/>
                        </a:rPr>
                        <a:t> $                                               6.307.978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hMerge="1">
                  <a:txBody>
                    <a:bodyPr/>
                    <a:lstStyle/>
                    <a:p>
                      <a:endParaRPr lang="es-CL"/>
                    </a:p>
                  </a:txBody>
                  <a:tcPr/>
                </a:tc>
                <a:tc>
                  <a:txBody>
                    <a:bodyPr/>
                    <a:lstStyle/>
                    <a:p>
                      <a:pPr algn="ctr" fontAlgn="ctr"/>
                      <a:r>
                        <a:rPr lang="es-CL" sz="700" b="0" i="0" u="none" strike="noStrike">
                          <a:solidFill>
                            <a:srgbClr val="000000"/>
                          </a:solidFill>
                          <a:effectLst/>
                          <a:latin typeface="Calibri" panose="020F0502020204030204" pitchFamily="34" charset="0"/>
                        </a:rPr>
                        <a:t>HENSOLDT</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239703">
                <a:tc vMerge="1">
                  <a:txBody>
                    <a:bodyPr/>
                    <a:lstStyle/>
                    <a:p>
                      <a:endParaRPr lang="es-CL"/>
                    </a:p>
                  </a:txBody>
                  <a:tcPr/>
                </a:tc>
                <a:tc>
                  <a:txBody>
                    <a:bodyPr/>
                    <a:lstStyle/>
                    <a:p>
                      <a:pPr algn="ctr" fontAlgn="ctr"/>
                      <a:r>
                        <a:rPr lang="es-CL" sz="700" b="0" i="0" u="none" strike="noStrike">
                          <a:solidFill>
                            <a:srgbClr val="000000"/>
                          </a:solidFill>
                          <a:effectLst/>
                          <a:latin typeface="Calibri" panose="020F0502020204030204" pitchFamily="34" charset="0"/>
                        </a:rPr>
                        <a:t>Detacción pasiva</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600" b="0" i="0" u="none" strike="noStrike">
                          <a:solidFill>
                            <a:srgbClr val="000000"/>
                          </a:solidFill>
                          <a:effectLst/>
                          <a:latin typeface="Arial" panose="020B0604020202020204" pitchFamily="34" charset="0"/>
                        </a:rPr>
                        <a:t>SISTEMA DE DETECCIÓN PASIVO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ES" sz="600" b="0" i="0" u="none" strike="noStrike">
                          <a:solidFill>
                            <a:srgbClr val="000000"/>
                          </a:solidFill>
                          <a:effectLst/>
                          <a:latin typeface="Arial" panose="020B0604020202020204" pitchFamily="34" charset="0"/>
                        </a:rPr>
                        <a:t>Capacidad de detectar señales dentro del espectro electromagnético.</a:t>
                      </a:r>
                    </a:p>
                  </a:txBody>
                  <a:tcPr marL="5716" marR="5716" marT="571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0" i="0" u="none" strike="noStrike">
                          <a:solidFill>
                            <a:srgbClr val="000000"/>
                          </a:solidFill>
                          <a:effectLst/>
                          <a:latin typeface="Calibri" panose="020F0502020204030204" pitchFamily="34" charset="0"/>
                        </a:rPr>
                        <a:t>NECESARIO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700" b="0" i="0" u="none" strike="noStrike">
                          <a:solidFill>
                            <a:srgbClr val="000000"/>
                          </a:solidFill>
                          <a:effectLst/>
                          <a:latin typeface="Calibri" panose="020F0502020204030204" pitchFamily="34" charset="0"/>
                        </a:rPr>
                        <a:t>ESM</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L" sz="700" b="0" i="0" u="none" strike="noStrike">
                          <a:solidFill>
                            <a:srgbClr val="000000"/>
                          </a:solidFill>
                          <a:effectLst/>
                          <a:latin typeface="Calibri" panose="020F0502020204030204" pitchFamily="34" charset="0"/>
                        </a:rPr>
                        <a:t> $                                               4.540.141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hMerge="1">
                  <a:txBody>
                    <a:bodyPr/>
                    <a:lstStyle/>
                    <a:p>
                      <a:endParaRPr lang="es-CL"/>
                    </a:p>
                  </a:txBody>
                  <a:tcPr/>
                </a:tc>
                <a:tc>
                  <a:txBody>
                    <a:bodyPr/>
                    <a:lstStyle/>
                    <a:p>
                      <a:pPr algn="ctr" fontAlgn="ctr"/>
                      <a:r>
                        <a:rPr lang="es-CL" sz="700" b="0" i="0" u="none" strike="noStrike">
                          <a:solidFill>
                            <a:srgbClr val="000000"/>
                          </a:solidFill>
                          <a:effectLst/>
                          <a:latin typeface="Calibri" panose="020F0502020204030204" pitchFamily="34" charset="0"/>
                        </a:rPr>
                        <a:t>HENSOLDT</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239703">
                <a:tc vMerge="1">
                  <a:txBody>
                    <a:bodyPr/>
                    <a:lstStyle/>
                    <a:p>
                      <a:endParaRPr lang="es-CL"/>
                    </a:p>
                  </a:txBody>
                  <a:tcPr/>
                </a:tc>
                <a:tc>
                  <a:txBody>
                    <a:bodyPr/>
                    <a:lstStyle/>
                    <a:p>
                      <a:pPr algn="ctr" fontAlgn="ctr"/>
                      <a:r>
                        <a:rPr lang="es-ES" sz="700" b="0" i="0" u="none" strike="noStrike">
                          <a:solidFill>
                            <a:srgbClr val="000000"/>
                          </a:solidFill>
                          <a:effectLst/>
                          <a:latin typeface="Calibri" panose="020F0502020204030204" pitchFamily="34" charset="0"/>
                        </a:rPr>
                        <a:t>Procesamiento y control de misión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600" b="0" i="0" u="none" strike="noStrike">
                          <a:solidFill>
                            <a:srgbClr val="000000"/>
                          </a:solidFill>
                          <a:effectLst/>
                          <a:latin typeface="Arial" panose="020B0604020202020204" pitchFamily="34" charset="0"/>
                        </a:rPr>
                        <a:t>LINK TÁCTICO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ES" sz="600" b="0" i="0" u="none" strike="noStrike">
                          <a:solidFill>
                            <a:srgbClr val="000000"/>
                          </a:solidFill>
                          <a:effectLst/>
                          <a:latin typeface="Arial" panose="020B0604020202020204" pitchFamily="34" charset="0"/>
                        </a:rPr>
                        <a:t>Capacidad para intercambiar data e información táctica con otras plataformas.</a:t>
                      </a:r>
                    </a:p>
                  </a:txBody>
                  <a:tcPr marL="5716" marR="5716" marT="571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0" i="0" u="none" strike="noStrike">
                          <a:solidFill>
                            <a:srgbClr val="000000"/>
                          </a:solidFill>
                          <a:effectLst/>
                          <a:latin typeface="Calibri" panose="020F0502020204030204" pitchFamily="34" charset="0"/>
                        </a:rPr>
                        <a:t>NECESARIO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700" b="0" i="0" u="none" strike="noStrike">
                          <a:solidFill>
                            <a:srgbClr val="000000"/>
                          </a:solidFill>
                          <a:effectLst/>
                          <a:latin typeface="Calibri" panose="020F0502020204030204" pitchFamily="34" charset="0"/>
                        </a:rPr>
                        <a:t>Data Link</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L" sz="700" b="0" i="0" u="none" strike="noStrike">
                          <a:solidFill>
                            <a:srgbClr val="000000"/>
                          </a:solidFill>
                          <a:effectLst/>
                          <a:latin typeface="Calibri" panose="020F0502020204030204" pitchFamily="34" charset="0"/>
                        </a:rPr>
                        <a:t> $                                               1.000.000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hMerge="1">
                  <a:txBody>
                    <a:bodyPr/>
                    <a:lstStyle/>
                    <a:p>
                      <a:endParaRPr lang="es-CL"/>
                    </a:p>
                  </a:txBody>
                  <a:tcPr/>
                </a:tc>
                <a:tc>
                  <a:txBody>
                    <a:bodyPr/>
                    <a:lstStyle/>
                    <a:p>
                      <a:pPr algn="ctr" fontAlgn="ctr"/>
                      <a:r>
                        <a:rPr lang="es-CL" sz="700" b="0" i="0" u="none" strike="noStrike">
                          <a:solidFill>
                            <a:srgbClr val="000000"/>
                          </a:solidFill>
                          <a:effectLst/>
                          <a:latin typeface="Calibri" panose="020F0502020204030204" pitchFamily="34" charset="0"/>
                        </a:rPr>
                        <a:t>BAE</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218913">
                <a:tc vMerge="1">
                  <a:txBody>
                    <a:bodyPr/>
                    <a:lstStyle/>
                    <a:p>
                      <a:endParaRPr lang="es-CL"/>
                    </a:p>
                  </a:txBody>
                  <a:tcPr/>
                </a:tc>
                <a:tc>
                  <a:txBody>
                    <a:bodyPr/>
                    <a:lstStyle/>
                    <a:p>
                      <a:pPr algn="ctr" fontAlgn="ctr"/>
                      <a:r>
                        <a:rPr lang="es-CL" sz="700" b="0" i="0" u="none" strike="noStrike">
                          <a:solidFill>
                            <a:srgbClr val="000000"/>
                          </a:solidFill>
                          <a:effectLst/>
                          <a:latin typeface="Calibri" panose="020F0502020204030204" pitchFamily="34" charset="0"/>
                        </a:rPr>
                        <a:t>Común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600" b="0" i="0" u="none" strike="noStrike">
                          <a:solidFill>
                            <a:srgbClr val="000000"/>
                          </a:solidFill>
                          <a:effectLst/>
                          <a:latin typeface="Arial" panose="020B0604020202020204" pitchFamily="34" charset="0"/>
                        </a:rPr>
                        <a:t>SOPORTE LOGÍSTICO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ES" sz="600" b="0" i="0" u="none" strike="noStrike">
                          <a:solidFill>
                            <a:srgbClr val="000000"/>
                          </a:solidFill>
                          <a:effectLst/>
                          <a:latin typeface="Arial" panose="020B0604020202020204" pitchFamily="34" charset="0"/>
                        </a:rPr>
                        <a:t>Capacidad para otorgar soporte logístico durante el ciclo de vida de la solución proyecto.</a:t>
                      </a:r>
                    </a:p>
                  </a:txBody>
                  <a:tcPr marL="5716" marR="5716" marT="571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700" b="0" i="0" u="none" strike="noStrike">
                          <a:solidFill>
                            <a:srgbClr val="000000"/>
                          </a:solidFill>
                          <a:effectLst/>
                          <a:latin typeface="Calibri" panose="020F0502020204030204" pitchFamily="34" charset="0"/>
                        </a:rPr>
                        <a:t>NECESARIO</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700" b="0" i="0" u="none" strike="noStrike">
                          <a:solidFill>
                            <a:srgbClr val="000000"/>
                          </a:solidFill>
                          <a:effectLst/>
                          <a:latin typeface="Calibri" panose="020F0502020204030204" pitchFamily="34" charset="0"/>
                        </a:rPr>
                        <a:t>Común</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L" sz="700" b="1" i="0" u="none" strike="noStrike">
                          <a:solidFill>
                            <a:srgbClr val="000000"/>
                          </a:solidFill>
                          <a:effectLst/>
                          <a:latin typeface="Calibri" panose="020F0502020204030204" pitchFamily="34" charset="0"/>
                        </a:rPr>
                        <a:t>No consideran repuestos</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hMerge="1">
                  <a:txBody>
                    <a:bodyPr/>
                    <a:lstStyle/>
                    <a:p>
                      <a:endParaRPr lang="es-CL"/>
                    </a:p>
                  </a:txBody>
                  <a:tcPr/>
                </a:tc>
                <a:tc>
                  <a:txBody>
                    <a:bodyPr/>
                    <a:lstStyle/>
                    <a:p>
                      <a:pPr algn="ctr" fontAlgn="ctr"/>
                      <a:r>
                        <a:rPr lang="es-CL" sz="700" b="0" i="0" u="none" strike="noStrike">
                          <a:solidFill>
                            <a:srgbClr val="000000"/>
                          </a:solidFill>
                          <a:effectLst/>
                          <a:latin typeface="Calibri" panose="020F0502020204030204" pitchFamily="34" charset="0"/>
                        </a:rPr>
                        <a:t>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239703">
                <a:tc>
                  <a:txBody>
                    <a:bodyPr/>
                    <a:lstStyle/>
                    <a:p>
                      <a:pPr algn="ctr" fontAlgn="ctr"/>
                      <a:endParaRPr lang="es-CL" sz="700" b="0" i="0" u="none" strike="noStrike">
                        <a:solidFill>
                          <a:srgbClr val="000000"/>
                        </a:solidFill>
                        <a:effectLst/>
                        <a:latin typeface="Calibri" panose="020F0502020204030204" pitchFamily="34" charset="0"/>
                      </a:endParaRPr>
                    </a:p>
                  </a:txBody>
                  <a:tcPr marL="5716" marR="5716" marT="5716" marB="0" vert="vert27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s-CL" sz="700" b="0" i="0" u="none" strike="noStrike">
                        <a:solidFill>
                          <a:srgbClr val="000000"/>
                        </a:solidFill>
                        <a:effectLst/>
                        <a:latin typeface="Calibri" panose="020F0502020204030204" pitchFamily="34" charset="0"/>
                      </a:endParaRPr>
                    </a:p>
                  </a:txBody>
                  <a:tcPr marL="5716" marR="5716" marT="5716" marB="0" vert="vert27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s-CL" sz="600" b="0" i="0" u="none" strike="noStrike">
                        <a:solidFill>
                          <a:srgbClr val="000000"/>
                        </a:solidFill>
                        <a:effectLst/>
                        <a:latin typeface="Arial" panose="020B0604020202020204" pitchFamily="34" charset="0"/>
                      </a:endParaRPr>
                    </a:p>
                  </a:txBody>
                  <a:tcPr marL="5716" marR="5716" marT="5716"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600" b="0" i="0" u="none" strike="noStrike">
                        <a:solidFill>
                          <a:srgbClr val="000000"/>
                        </a:solidFill>
                        <a:effectLst/>
                        <a:latin typeface="Arial" panose="020B0604020202020204" pitchFamily="34" charset="0"/>
                      </a:endParaRPr>
                    </a:p>
                  </a:txBody>
                  <a:tcPr marL="5716" marR="5716" marT="571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ctr"/>
                      <a:endParaRPr lang="es-CL" sz="700" b="0" i="0" u="none" strike="noStrike">
                        <a:solidFill>
                          <a:srgbClr val="000000"/>
                        </a:solidFill>
                        <a:effectLst/>
                        <a:latin typeface="Calibri" panose="020F0502020204030204" pitchFamily="34" charset="0"/>
                      </a:endParaRPr>
                    </a:p>
                  </a:txBody>
                  <a:tcPr marL="5716" marR="5716" marT="57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r" fontAlgn="ctr"/>
                      <a:r>
                        <a:rPr lang="es-CL" sz="700" b="1" i="0" u="none" strike="noStrike">
                          <a:solidFill>
                            <a:srgbClr val="000000"/>
                          </a:solidFill>
                          <a:effectLst/>
                          <a:latin typeface="Calibri" panose="020F0502020204030204" pitchFamily="34" charset="0"/>
                        </a:rPr>
                        <a:t>TOTAL SS.AA.</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L" sz="700" b="1" i="0" u="none" strike="noStrike">
                          <a:solidFill>
                            <a:srgbClr val="000000"/>
                          </a:solidFill>
                          <a:effectLst/>
                          <a:latin typeface="Calibri" panose="020F0502020204030204" pitchFamily="34" charset="0"/>
                        </a:rPr>
                        <a:t> $                                             16.210.120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L"/>
                    </a:p>
                  </a:txBody>
                  <a:tcPr/>
                </a:tc>
                <a:tc>
                  <a:txBody>
                    <a:bodyPr/>
                    <a:lstStyle/>
                    <a:p>
                      <a:pPr algn="l" fontAlgn="b"/>
                      <a:r>
                        <a:rPr lang="es-CL" sz="700" b="0" i="0" u="none" strike="noStrike">
                          <a:solidFill>
                            <a:srgbClr val="000000"/>
                          </a:solidFill>
                          <a:effectLst/>
                          <a:latin typeface="Calibri" panose="020F0502020204030204" pitchFamily="34" charset="0"/>
                        </a:rPr>
                        <a:t> </a:t>
                      </a:r>
                    </a:p>
                  </a:txBody>
                  <a:tcPr marL="5716" marR="5716" marT="571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r h="125093">
                <a:tc>
                  <a:txBody>
                    <a:bodyPr/>
                    <a:lstStyle/>
                    <a:p>
                      <a:pPr algn="ctr" fontAlgn="ctr"/>
                      <a:endParaRPr lang="es-CL" sz="700" b="0" i="0" u="none" strike="noStrike">
                        <a:solidFill>
                          <a:srgbClr val="000000"/>
                        </a:solidFill>
                        <a:effectLst/>
                        <a:latin typeface="Calibri" panose="020F0502020204030204" pitchFamily="34" charset="0"/>
                      </a:endParaRPr>
                    </a:p>
                  </a:txBody>
                  <a:tcPr marL="5716" marR="5716" marT="5716" marB="0" vert="vert270" anchor="ctr">
                    <a:lnL>
                      <a:noFill/>
                    </a:lnL>
                    <a:lnR>
                      <a:noFill/>
                    </a:lnR>
                    <a:lnT>
                      <a:noFill/>
                    </a:lnT>
                    <a:lnB>
                      <a:noFill/>
                    </a:lnB>
                  </a:tcPr>
                </a:tc>
                <a:tc>
                  <a:txBody>
                    <a:bodyPr/>
                    <a:lstStyle/>
                    <a:p>
                      <a:pPr algn="ctr" fontAlgn="ctr"/>
                      <a:endParaRPr lang="es-CL" sz="700" b="0" i="0" u="none" strike="noStrike">
                        <a:solidFill>
                          <a:srgbClr val="000000"/>
                        </a:solidFill>
                        <a:effectLst/>
                        <a:latin typeface="Calibri" panose="020F0502020204030204" pitchFamily="34" charset="0"/>
                      </a:endParaRPr>
                    </a:p>
                  </a:txBody>
                  <a:tcPr marL="5716" marR="5716" marT="5716" marB="0" vert="vert270" anchor="ctr">
                    <a:lnL>
                      <a:noFill/>
                    </a:lnL>
                    <a:lnR>
                      <a:noFill/>
                    </a:lnR>
                    <a:lnT>
                      <a:noFill/>
                    </a:lnT>
                    <a:lnB>
                      <a:noFill/>
                    </a:lnB>
                  </a:tcPr>
                </a:tc>
                <a:tc>
                  <a:txBody>
                    <a:bodyPr/>
                    <a:lstStyle/>
                    <a:p>
                      <a:pPr algn="ctr" fontAlgn="ctr"/>
                      <a:endParaRPr lang="es-CL" sz="600" b="0" i="0" u="none" strike="noStrike">
                        <a:solidFill>
                          <a:srgbClr val="000000"/>
                        </a:solidFill>
                        <a:effectLst/>
                        <a:latin typeface="Arial" panose="020B0604020202020204" pitchFamily="34" charset="0"/>
                      </a:endParaRPr>
                    </a:p>
                  </a:txBody>
                  <a:tcPr marL="5716" marR="5716" marT="5716" marB="0" anchor="ctr">
                    <a:lnL>
                      <a:noFill/>
                    </a:lnL>
                    <a:lnR>
                      <a:noFill/>
                    </a:lnR>
                    <a:lnT>
                      <a:noFill/>
                    </a:lnT>
                    <a:lnB>
                      <a:noFill/>
                    </a:lnB>
                  </a:tcPr>
                </a:tc>
                <a:tc>
                  <a:txBody>
                    <a:bodyPr/>
                    <a:lstStyle/>
                    <a:p>
                      <a:pPr algn="l" fontAlgn="b"/>
                      <a:endParaRPr lang="es-CL" sz="600" b="0" i="0" u="none" strike="noStrike">
                        <a:solidFill>
                          <a:srgbClr val="000000"/>
                        </a:solidFill>
                        <a:effectLst/>
                        <a:latin typeface="Arial" panose="020B0604020202020204" pitchFamily="34" charset="0"/>
                      </a:endParaRPr>
                    </a:p>
                  </a:txBody>
                  <a:tcPr marL="5716" marR="5716" marT="5716" marB="0" anchor="b">
                    <a:lnL>
                      <a:noFill/>
                    </a:lnL>
                    <a:lnR>
                      <a:noFill/>
                    </a:lnR>
                    <a:lnT>
                      <a:noFill/>
                    </a:lnT>
                    <a:lnB>
                      <a:noFill/>
                    </a:lnB>
                  </a:tcPr>
                </a:tc>
                <a:tc>
                  <a:txBody>
                    <a:bodyPr/>
                    <a:lstStyle/>
                    <a:p>
                      <a:pPr algn="l" fontAlgn="ctr"/>
                      <a:endParaRPr lang="es-CL" sz="700" b="0" i="0" u="none" strike="noStrike">
                        <a:solidFill>
                          <a:srgbClr val="000000"/>
                        </a:solidFill>
                        <a:effectLst/>
                        <a:latin typeface="Calibri" panose="020F0502020204030204" pitchFamily="34" charset="0"/>
                      </a:endParaRPr>
                    </a:p>
                  </a:txBody>
                  <a:tcPr marL="5716" marR="5716" marT="5716" marB="0" anchor="ctr">
                    <a:lnL>
                      <a:noFill/>
                    </a:lnL>
                    <a:lnR>
                      <a:noFill/>
                    </a:lnR>
                    <a:lnT>
                      <a:noFill/>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18"/>
                  </a:ext>
                </a:extLst>
              </a:tr>
              <a:tr h="239703">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a:noFill/>
                    </a:lnB>
                  </a:tcPr>
                </a:tc>
                <a:tc>
                  <a:txBody>
                    <a:bodyPr/>
                    <a:lstStyle/>
                    <a:p>
                      <a:pPr algn="ctr" fontAlgn="ctr"/>
                      <a:endParaRPr lang="es-CL" sz="700" b="0" i="0" u="none" strike="noStrike">
                        <a:solidFill>
                          <a:srgbClr val="000000"/>
                        </a:solidFill>
                        <a:effectLst/>
                        <a:latin typeface="Calibri" panose="020F0502020204030204" pitchFamily="34" charset="0"/>
                      </a:endParaRPr>
                    </a:p>
                  </a:txBody>
                  <a:tcPr marL="5716" marR="5716" marT="5716" marB="0" anchor="ctr">
                    <a:lnL>
                      <a:noFill/>
                    </a:lnL>
                    <a:lnR>
                      <a:noFill/>
                    </a:lnR>
                    <a:lnT>
                      <a:noFill/>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a:noFill/>
                    </a:lnR>
                    <a:lnT>
                      <a:noFill/>
                    </a:lnT>
                    <a:lnB>
                      <a:noFill/>
                    </a:lnB>
                  </a:tcPr>
                </a:tc>
                <a:tc>
                  <a:txBody>
                    <a:bodyPr/>
                    <a:lstStyle/>
                    <a:p>
                      <a:pPr algn="l" fontAlgn="b"/>
                      <a:endParaRPr lang="es-CL" sz="700" b="0" i="0" u="none" strike="noStrike">
                        <a:solidFill>
                          <a:srgbClr val="000000"/>
                        </a:solidFill>
                        <a:effectLst/>
                        <a:latin typeface="Calibri" panose="020F0502020204030204" pitchFamily="34" charset="0"/>
                      </a:endParaRPr>
                    </a:p>
                  </a:txBody>
                  <a:tcPr marL="5716" marR="5716" marT="5716"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ctr"/>
                      <a:r>
                        <a:rPr lang="es-CL" sz="700" b="1" i="0" u="none" strike="noStrike">
                          <a:solidFill>
                            <a:srgbClr val="000000"/>
                          </a:solidFill>
                          <a:effectLst/>
                          <a:latin typeface="Calibri" panose="020F0502020204030204" pitchFamily="34" charset="0"/>
                        </a:rPr>
                        <a:t>TOTAL</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CL" sz="700" b="1" i="0" u="none" strike="noStrike">
                          <a:solidFill>
                            <a:srgbClr val="000000"/>
                          </a:solidFill>
                          <a:effectLst/>
                          <a:latin typeface="Calibri" panose="020F0502020204030204" pitchFamily="34" charset="0"/>
                        </a:rPr>
                        <a:t> $        92.156.389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CL" sz="700" b="1" i="0" u="none" strike="noStrike">
                          <a:solidFill>
                            <a:srgbClr val="000000"/>
                          </a:solidFill>
                          <a:effectLst/>
                          <a:latin typeface="Calibri" panose="020F0502020204030204" pitchFamily="34" charset="0"/>
                        </a:rPr>
                        <a:t> $         46.240.120 </a:t>
                      </a:r>
                    </a:p>
                  </a:txBody>
                  <a:tcPr marL="5716" marR="5716" marT="571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L" sz="700" b="0" i="0" u="none" strike="noStrike" dirty="0">
                        <a:solidFill>
                          <a:srgbClr val="000000"/>
                        </a:solidFill>
                        <a:effectLst/>
                        <a:latin typeface="Calibri" panose="020F0502020204030204" pitchFamily="34" charset="0"/>
                      </a:endParaRPr>
                    </a:p>
                  </a:txBody>
                  <a:tcPr marL="5716" marR="5716" marT="5716"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19"/>
                  </a:ext>
                </a:extLst>
              </a:tr>
            </a:tbl>
          </a:graphicData>
        </a:graphic>
      </p:graphicFrame>
    </p:spTree>
    <p:extLst>
      <p:ext uri="{BB962C8B-B14F-4D97-AF65-F5344CB8AC3E}">
        <p14:creationId xmlns:p14="http://schemas.microsoft.com/office/powerpoint/2010/main" val="1843197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ángulo 65">
            <a:extLst>
              <a:ext uri="{FF2B5EF4-FFF2-40B4-BE49-F238E27FC236}">
                <a16:creationId xmlns:a16="http://schemas.microsoft.com/office/drawing/2014/main" id="{3FEA47AE-C43D-CF0F-6822-75D861A7C16C}"/>
              </a:ext>
            </a:extLst>
          </p:cNvPr>
          <p:cNvSpPr/>
          <p:nvPr/>
        </p:nvSpPr>
        <p:spPr>
          <a:xfrm>
            <a:off x="-1" y="6370836"/>
            <a:ext cx="12192000" cy="504000"/>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FF00"/>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9B61C118-9D89-8796-2EA8-0064D4539135}"/>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F982BA9C-F571-8FEB-8154-3635E4E37545}"/>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17</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7FD56D97-0D38-55D2-5AE7-223CAFC51B22}"/>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a:solidFill>
                  <a:srgbClr val="002060"/>
                </a:solidFill>
                <a:ea typeface="Microsoft JhengHei Light" panose="020B0304030504040204" pitchFamily="34" charset="-120"/>
                <a:cs typeface="Calibri" panose="020F0502020204030204" pitchFamily="34" charset="0"/>
              </a:rPr>
              <a:t>CONOPS</a:t>
            </a:r>
          </a:p>
        </p:txBody>
      </p:sp>
      <p:pic>
        <p:nvPicPr>
          <p:cNvPr id="27" name="Picture 2" descr="COMAVNAV">
            <a:extLst>
              <a:ext uri="{FF2B5EF4-FFF2-40B4-BE49-F238E27FC236}">
                <a16:creationId xmlns:a16="http://schemas.microsoft.com/office/drawing/2014/main" id="{52080BE4-6267-7EA7-9FD6-D4F1073FE79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83777BED-CEF1-4A53-9094-F1DFE58BC4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ángulo 2"/>
          <p:cNvSpPr/>
          <p:nvPr/>
        </p:nvSpPr>
        <p:spPr>
          <a:xfrm>
            <a:off x="263352" y="1124744"/>
            <a:ext cx="11505858" cy="2939266"/>
          </a:xfrm>
          <a:prstGeom prst="rect">
            <a:avLst/>
          </a:prstGeom>
        </p:spPr>
        <p:txBody>
          <a:bodyPr wrap="square">
            <a:spAutoFit/>
          </a:bodyPr>
          <a:lstStyle/>
          <a:p>
            <a:r>
              <a:rPr lang="es-CL" sz="1200" b="1" u="sng" dirty="0"/>
              <a:t>Respecto a la Guerra Antisubmarina (ASW):</a:t>
            </a:r>
          </a:p>
          <a:p>
            <a:r>
              <a:rPr lang="es-CL" sz="1200" dirty="0"/>
              <a:t>La célula básica de empleo táctico de helicópteros en guerra antisubmarina, basado en las distintas configuraciones y tareas que se les asignan, corresponde a dos helicópteros ASW, cada uno con capacidad de rebusca y ataque simultáneo.</a:t>
            </a:r>
          </a:p>
          <a:p>
            <a:r>
              <a:rPr lang="es-CL" sz="1200" dirty="0"/>
              <a:t>Para lo anterior, se buscará explotar y potenciar los atributos favorables que poseen los helicópteros navales respecto de las unidades de superficie, en aspectos como la velocidad, la sorpresa e imposibilidad de los submarinos enemigos para atacarlos. Estos atributos además, permiten emplear de forma ágil el Sonar de Profundidad Variable (VDS) dada la facilidad y rapidez de posicionamiento del helicóptero, lo que mejora la profundidad y calidad de escucha al encontrarse lejos de las fuentes de ruido producido por los buques, lo que optimiza su rendimiento. Por otra parte, consigue una ventaja en el uso de sus efectores (torpedos) al permitirle posicionarse lo más cercano posible al submarino enemigo a batir. En consecuencia, la principal forma de empleo de estas aeronaves, pero no limitada a esta, será complementando las capacidades de los buques que poseen sonar de arreglo remolcado, concurriendo frente a detecciones de dichos sensores hasta la segunda zona de convergencia (distancias cercana a las 40 </a:t>
            </a:r>
            <a:r>
              <a:rPr lang="es-CL" sz="1200" dirty="0" err="1"/>
              <a:t>mn</a:t>
            </a:r>
            <a:r>
              <a:rPr lang="es-CL" sz="1200" dirty="0"/>
              <a:t>) para que con sus VDS confirmen blanco y efectúen un ataque sobre el submarino enemigo.</a:t>
            </a:r>
          </a:p>
          <a:p>
            <a:r>
              <a:rPr lang="es-CL" sz="1200" dirty="0"/>
              <a:t>Los helicópteros deberán ser capaces de desarrollar las tareas de exploración, rebusca y detección tanto de manera visual como en el espectro </a:t>
            </a:r>
            <a:r>
              <a:rPr lang="es-CL" sz="1200" dirty="0" err="1"/>
              <a:t>infrarojo</a:t>
            </a:r>
            <a:r>
              <a:rPr lang="es-CL" sz="1200" dirty="0"/>
              <a:t>, electromagnético y acústico, además de la tarea de ataque con dos torpedos al ser requerido, logrando una autonomía de a lo menos 02 </a:t>
            </a:r>
            <a:r>
              <a:rPr lang="es-CL" sz="1200" dirty="0" err="1"/>
              <a:t>hrs</a:t>
            </a:r>
            <a:r>
              <a:rPr lang="es-CL" sz="1200" dirty="0"/>
              <a:t>, portando todos sus sistemas de sensores y armas a plena capacidad y considerando un grado de actividad de un 50% del tiempo en calada y un 50% en desplazamientos.</a:t>
            </a:r>
          </a:p>
          <a:p>
            <a:r>
              <a:rPr lang="es-CL" sz="1200" dirty="0"/>
              <a:t>Para satisfacer las necesidades que la capacidad antisubmarina de la Fuerza de Superficie requiere, es preciso contar con a lo menos 2 elementos ASW (4 helicópteros) en condición de operar de forma permanente.</a:t>
            </a:r>
          </a:p>
        </p:txBody>
      </p:sp>
    </p:spTree>
    <p:extLst>
      <p:ext uri="{BB962C8B-B14F-4D97-AF65-F5344CB8AC3E}">
        <p14:creationId xmlns:p14="http://schemas.microsoft.com/office/powerpoint/2010/main" val="743908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ángulo 65">
            <a:extLst>
              <a:ext uri="{FF2B5EF4-FFF2-40B4-BE49-F238E27FC236}">
                <a16:creationId xmlns:a16="http://schemas.microsoft.com/office/drawing/2014/main" id="{3FEA47AE-C43D-CF0F-6822-75D861A7C16C}"/>
              </a:ext>
            </a:extLst>
          </p:cNvPr>
          <p:cNvSpPr/>
          <p:nvPr/>
        </p:nvSpPr>
        <p:spPr>
          <a:xfrm>
            <a:off x="-1" y="6370836"/>
            <a:ext cx="12192000" cy="504000"/>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FF00"/>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9B61C118-9D89-8796-2EA8-0064D4539135}"/>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F982BA9C-F571-8FEB-8154-3635E4E37545}"/>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18</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7FD56D97-0D38-55D2-5AE7-223CAFC51B22}"/>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a:solidFill>
                  <a:srgbClr val="002060"/>
                </a:solidFill>
                <a:ea typeface="Microsoft JhengHei Light" panose="020B0304030504040204" pitchFamily="34" charset="-120"/>
                <a:cs typeface="Calibri" panose="020F0502020204030204" pitchFamily="34" charset="0"/>
              </a:rPr>
              <a:t>CONOPS</a:t>
            </a:r>
          </a:p>
        </p:txBody>
      </p:sp>
      <p:pic>
        <p:nvPicPr>
          <p:cNvPr id="27" name="Picture 2" descr="COMAVNAV">
            <a:extLst>
              <a:ext uri="{FF2B5EF4-FFF2-40B4-BE49-F238E27FC236}">
                <a16:creationId xmlns:a16="http://schemas.microsoft.com/office/drawing/2014/main" id="{52080BE4-6267-7EA7-9FD6-D4F1073FE79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83777BED-CEF1-4A53-9094-F1DFE58BC4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ángulo 2"/>
          <p:cNvSpPr/>
          <p:nvPr/>
        </p:nvSpPr>
        <p:spPr>
          <a:xfrm>
            <a:off x="263352" y="1124744"/>
            <a:ext cx="11505858" cy="1754326"/>
          </a:xfrm>
          <a:prstGeom prst="rect">
            <a:avLst/>
          </a:prstGeom>
        </p:spPr>
        <p:txBody>
          <a:bodyPr wrap="square">
            <a:spAutoFit/>
          </a:bodyPr>
          <a:lstStyle/>
          <a:p>
            <a:r>
              <a:rPr lang="es-CL" sz="1200" b="1" u="sng" dirty="0"/>
              <a:t>Respecto a la Guerra Antisuperficie (ASuW):</a:t>
            </a:r>
            <a:endParaRPr lang="es-CL" sz="1200" dirty="0"/>
          </a:p>
          <a:p>
            <a:r>
              <a:rPr lang="es-CL" sz="1200" dirty="0"/>
              <a:t>Se buscará explotar la flexibilidad que otorgan las aeronaves de ala rotatoria, al permitir aproximaciones rápidas a baja altura, tanto desde tierra como desde el mar, extendiendo “el brazo </a:t>
            </a:r>
            <a:r>
              <a:rPr lang="es-CL" sz="1200" dirty="0" err="1"/>
              <a:t>misilero</a:t>
            </a:r>
            <a:r>
              <a:rPr lang="es-CL" sz="1200" dirty="0"/>
              <a:t>” de los buques de combate, lo que proporciona una ventaja ofensiva sobre la misma capacidad de los potenciales adversarios. Para cumplir lo anterior, los helicópteros operarán desde las cubiertas de vuelo de las unidades de la Escuadra Nacional y deberán actuar en configuración anti superficie (ASuW) con uno o dos misiles aire-tierra. En este sentido, es importante destacar el hecho de que actualmente las 8 unidades de combate de la Escuadra poseen cubiertas de vuelo, con capacidad para operar helicópteros pesados Cougar en versión ASuW y ASW.</a:t>
            </a:r>
          </a:p>
          <a:p>
            <a:r>
              <a:rPr lang="es-CL" sz="1200" dirty="0"/>
              <a:t>Los helicópteros deberán ser capaces de desarrollar las tareas de exploración, rebusca y detección de contactos de superficie, tanto de manera visual como infrarrojo y electromagnética (radar), considerando una autonomía de a lo menos 02 </a:t>
            </a:r>
            <a:r>
              <a:rPr lang="es-CL" sz="1200" dirty="0" err="1"/>
              <a:t>hrs</a:t>
            </a:r>
            <a:r>
              <a:rPr lang="es-CL" sz="1200" dirty="0"/>
              <a:t>, portando todos sus sistemas de sensores y armas a plena capacidad y considerando un grado de actividad de un 20% del tiempo en estabilización/ataque y un 80% en desplazamientos.</a:t>
            </a:r>
          </a:p>
        </p:txBody>
      </p:sp>
      <p:sp>
        <p:nvSpPr>
          <p:cNvPr id="4" name="Rectángulo 3"/>
          <p:cNvSpPr/>
          <p:nvPr/>
        </p:nvSpPr>
        <p:spPr>
          <a:xfrm>
            <a:off x="263352" y="3212976"/>
            <a:ext cx="11505858" cy="1384995"/>
          </a:xfrm>
          <a:prstGeom prst="rect">
            <a:avLst/>
          </a:prstGeom>
        </p:spPr>
        <p:txBody>
          <a:bodyPr wrap="square">
            <a:spAutoFit/>
          </a:bodyPr>
          <a:lstStyle/>
          <a:p>
            <a:r>
              <a:rPr lang="es-CL" sz="1200" b="1" u="sng" dirty="0"/>
              <a:t>Síntesis:</a:t>
            </a:r>
          </a:p>
          <a:p>
            <a:r>
              <a:rPr lang="es-CL" sz="1200" dirty="0"/>
              <a:t>Las capacidades de vuelo deben permitir desarrollar tareas ASW y ASuW en toda época del año, de acuerdo a las condiciones geográficas y realidad climatológica de todo el territorio nacional y áreas de interés que demande la planificación vigente, tanto de día como de noche, no debiendo existir limitaciones para la plena explotación de las capacidades de sus armas y sensores, ya sea de manera individual o colaborativa. </a:t>
            </a:r>
          </a:p>
          <a:p>
            <a:r>
              <a:rPr lang="es-CL" sz="1200" dirty="0"/>
              <a:t>Con sus capacidades residuales, en tiempo de guerra los helicópteros podrán contribuir a las tareas de exploración, reconocimiento y designación de blancos de superficie, mientras que en tiempo de paz, su polivalencia les permitirá participar de Operaciones Militares Distintas de la Guerra (MOOTW), como apoyo humanitario y alivio de desastres (HADR), búsqueda y salvamento en el mar (SAR), evacuación de heridos (CASEVAC) e interdicción marítima (MIO), entre otros.</a:t>
            </a:r>
          </a:p>
        </p:txBody>
      </p:sp>
    </p:spTree>
    <p:extLst>
      <p:ext uri="{BB962C8B-B14F-4D97-AF65-F5344CB8AC3E}">
        <p14:creationId xmlns:p14="http://schemas.microsoft.com/office/powerpoint/2010/main" val="2432215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ángulo 65">
            <a:extLst>
              <a:ext uri="{FF2B5EF4-FFF2-40B4-BE49-F238E27FC236}">
                <a16:creationId xmlns:a16="http://schemas.microsoft.com/office/drawing/2014/main" id="{3FEA47AE-C43D-CF0F-6822-75D861A7C16C}"/>
              </a:ext>
            </a:extLst>
          </p:cNvPr>
          <p:cNvSpPr/>
          <p:nvPr/>
        </p:nvSpPr>
        <p:spPr>
          <a:xfrm>
            <a:off x="-1" y="6370836"/>
            <a:ext cx="12192000" cy="504000"/>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FF00"/>
                </a:solidFill>
              </a:rPr>
              <a:t>PATRIOTISMO</a:t>
            </a:r>
          </a:p>
          <a:p>
            <a:pPr algn="ctr"/>
            <a:r>
              <a:rPr lang="en-US" sz="1400" dirty="0">
                <a:solidFill>
                  <a:prstClr val="white"/>
                </a:solidFill>
              </a:rPr>
              <a:t>HONOR		LEALTAD		 VALENTÍA		INTEGRIDAD	   	DEBER</a:t>
            </a:r>
          </a:p>
        </p:txBody>
      </p:sp>
      <p:cxnSp>
        <p:nvCxnSpPr>
          <p:cNvPr id="48" name="Conector recto 47">
            <a:extLst>
              <a:ext uri="{FF2B5EF4-FFF2-40B4-BE49-F238E27FC236}">
                <a16:creationId xmlns:a16="http://schemas.microsoft.com/office/drawing/2014/main" id="{9B61C118-9D89-8796-2EA8-0064D4539135}"/>
              </a:ext>
            </a:extLst>
          </p:cNvPr>
          <p:cNvCxnSpPr>
            <a:cxnSpLocks/>
          </p:cNvCxnSpPr>
          <p:nvPr/>
        </p:nvCxnSpPr>
        <p:spPr>
          <a:xfrm>
            <a:off x="26174" y="903855"/>
            <a:ext cx="12187346" cy="0"/>
          </a:xfrm>
          <a:prstGeom prst="line">
            <a:avLst/>
          </a:prstGeom>
          <a:ln w="38100">
            <a:solidFill>
              <a:srgbClr val="FFC000"/>
            </a:solidFill>
            <a:prstDash val="solid"/>
          </a:ln>
        </p:spPr>
        <p:style>
          <a:lnRef idx="1">
            <a:schemeClr val="accent1"/>
          </a:lnRef>
          <a:fillRef idx="0">
            <a:schemeClr val="accent1"/>
          </a:fillRef>
          <a:effectRef idx="0">
            <a:schemeClr val="accent1"/>
          </a:effectRef>
          <a:fontRef idx="minor">
            <a:schemeClr val="tx1"/>
          </a:fontRef>
        </p:style>
      </p:cxnSp>
      <p:sp>
        <p:nvSpPr>
          <p:cNvPr id="2" name="Marcador de número de diapositiva 1">
            <a:extLst>
              <a:ext uri="{FF2B5EF4-FFF2-40B4-BE49-F238E27FC236}">
                <a16:creationId xmlns:a16="http://schemas.microsoft.com/office/drawing/2014/main" id="{F982BA9C-F571-8FEB-8154-3635E4E37545}"/>
              </a:ext>
            </a:extLst>
          </p:cNvPr>
          <p:cNvSpPr>
            <a:spLocks noGrp="1"/>
          </p:cNvSpPr>
          <p:nvPr>
            <p:ph type="sldNum" sz="quarter" idx="12"/>
          </p:nvPr>
        </p:nvSpPr>
        <p:spPr>
          <a:xfrm>
            <a:off x="11769210" y="6502552"/>
            <a:ext cx="411294" cy="365125"/>
          </a:xfrm>
        </p:spPr>
        <p:txBody>
          <a:bodyPr/>
          <a:lstStyle/>
          <a:p>
            <a:pPr>
              <a:defRPr/>
            </a:pPr>
            <a:fld id="{0A46C233-0D8C-4F61-A18C-AD2BC789E225}" type="slidenum">
              <a:rPr lang="es-CL" sz="1600" b="1" smtClean="0">
                <a:solidFill>
                  <a:prstClr val="black">
                    <a:tint val="75000"/>
                  </a:prstClr>
                </a:solidFill>
              </a:rPr>
              <a:pPr>
                <a:defRPr/>
              </a:pPr>
              <a:t>19</a:t>
            </a:fld>
            <a:endParaRPr lang="es-CL" sz="1600" b="1" dirty="0">
              <a:solidFill>
                <a:prstClr val="black">
                  <a:tint val="75000"/>
                </a:prstClr>
              </a:solidFill>
            </a:endParaRPr>
          </a:p>
        </p:txBody>
      </p:sp>
      <p:sp>
        <p:nvSpPr>
          <p:cNvPr id="19" name="CuadroTexto 18">
            <a:extLst>
              <a:ext uri="{FF2B5EF4-FFF2-40B4-BE49-F238E27FC236}">
                <a16:creationId xmlns:a16="http://schemas.microsoft.com/office/drawing/2014/main" id="{7FD56D97-0D38-55D2-5AE7-223CAFC51B22}"/>
              </a:ext>
            </a:extLst>
          </p:cNvPr>
          <p:cNvSpPr txBox="1"/>
          <p:nvPr/>
        </p:nvSpPr>
        <p:spPr>
          <a:xfrm>
            <a:off x="1088369" y="117014"/>
            <a:ext cx="7635057" cy="646331"/>
          </a:xfrm>
          <a:prstGeom prst="rect">
            <a:avLst/>
          </a:prstGeom>
          <a:noFill/>
        </p:spPr>
        <p:txBody>
          <a:bodyPr wrap="square">
            <a:spAutoFit/>
          </a:bodyPr>
          <a:lstStyle/>
          <a:p>
            <a:pPr marL="60325">
              <a:spcAft>
                <a:spcPts val="2400"/>
              </a:spcAft>
              <a:buFont typeface="+mj-lt"/>
              <a:buNone/>
              <a:defRPr/>
            </a:pPr>
            <a:r>
              <a:rPr lang="en-US" sz="3600" b="1" dirty="0">
                <a:solidFill>
                  <a:srgbClr val="002060"/>
                </a:solidFill>
                <a:ea typeface="Microsoft JhengHei Light" panose="020B0304030504040204" pitchFamily="34" charset="-120"/>
                <a:cs typeface="Calibri" panose="020F0502020204030204" pitchFamily="34" charset="0"/>
              </a:rPr>
              <a:t>CONOPS</a:t>
            </a:r>
          </a:p>
        </p:txBody>
      </p:sp>
      <p:pic>
        <p:nvPicPr>
          <p:cNvPr id="27" name="Picture 2" descr="COMAVNAV">
            <a:extLst>
              <a:ext uri="{FF2B5EF4-FFF2-40B4-BE49-F238E27FC236}">
                <a16:creationId xmlns:a16="http://schemas.microsoft.com/office/drawing/2014/main" id="{52080BE4-6267-7EA7-9FD6-D4F1073FE79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1504552" y="34559"/>
            <a:ext cx="529315" cy="8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a:extLst>
              <a:ext uri="{FF2B5EF4-FFF2-40B4-BE49-F238E27FC236}">
                <a16:creationId xmlns:a16="http://schemas.microsoft.com/office/drawing/2014/main" id="{83777BED-CEF1-4A53-9094-F1DFE58BC4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61" y="8712"/>
            <a:ext cx="543594"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ángulo 2"/>
          <p:cNvSpPr/>
          <p:nvPr/>
        </p:nvSpPr>
        <p:spPr>
          <a:xfrm>
            <a:off x="263352" y="1124744"/>
            <a:ext cx="11505858" cy="2308324"/>
          </a:xfrm>
          <a:prstGeom prst="rect">
            <a:avLst/>
          </a:prstGeom>
        </p:spPr>
        <p:txBody>
          <a:bodyPr wrap="square">
            <a:spAutoFit/>
          </a:bodyPr>
          <a:lstStyle/>
          <a:p>
            <a:r>
              <a:rPr lang="es-CL" sz="1200" b="1" u="sng" dirty="0"/>
              <a:t>Respecto a la Guerra Antisuperficie (ASuW):</a:t>
            </a:r>
            <a:endParaRPr lang="es-CL" sz="1200" dirty="0"/>
          </a:p>
          <a:p>
            <a:r>
              <a:rPr lang="en-US" sz="1200" dirty="0"/>
              <a:t>This offer excludes in particular (non-exhaustive list):</a:t>
            </a:r>
          </a:p>
          <a:p>
            <a:r>
              <a:rPr lang="en-US" sz="1200" dirty="0"/>
              <a:t>● Sonar modification and adaptation to the Automatic Pilot and whole helicopter. This installation</a:t>
            </a:r>
          </a:p>
          <a:p>
            <a:r>
              <a:rPr lang="en-US" sz="1200" dirty="0"/>
              <a:t>and its connections to the other installation will not be modified by AH. It will be modified/adapted</a:t>
            </a:r>
          </a:p>
          <a:p>
            <a:r>
              <a:rPr lang="en-US" sz="1200" dirty="0"/>
              <a:t>separately by RSG with the support of AHG.</a:t>
            </a:r>
          </a:p>
          <a:p>
            <a:r>
              <a:rPr lang="en-US" sz="1200" dirty="0"/>
              <a:t>● SONAR performances and impacts on the A/C behavior during the Sonar missions.</a:t>
            </a:r>
          </a:p>
          <a:p>
            <a:r>
              <a:rPr lang="en-US" sz="1200" dirty="0"/>
              <a:t>● Potential obsolescence solving of not covered installation mentioned in the scope of this upgrade</a:t>
            </a:r>
          </a:p>
          <a:p>
            <a:r>
              <a:rPr lang="en-US" sz="1200" dirty="0"/>
              <a:t>package. Upon request from ARMADA de Chile, Airbus Helicopters could study and propose to</a:t>
            </a:r>
          </a:p>
          <a:p>
            <a:r>
              <a:rPr lang="en-US" sz="1200" dirty="0"/>
              <a:t>solve the obsolescence of a specific item through a complementary proposal.</a:t>
            </a:r>
          </a:p>
          <a:p>
            <a:r>
              <a:rPr lang="en-US" sz="1200" dirty="0"/>
              <a:t>● Any repairs, maintenance or painting operations. They will be presented as Over and Above if</a:t>
            </a:r>
          </a:p>
          <a:p>
            <a:r>
              <a:rPr lang="en-US" sz="1200" dirty="0"/>
              <a:t>needed.</a:t>
            </a:r>
          </a:p>
          <a:p>
            <a:r>
              <a:rPr lang="en-US" sz="1200" dirty="0"/>
              <a:t>● The A/C transfer from Chile to </a:t>
            </a:r>
            <a:r>
              <a:rPr lang="en-US" sz="1200" dirty="0" err="1"/>
              <a:t>Helibras</a:t>
            </a:r>
            <a:r>
              <a:rPr lang="en-US" sz="1200" dirty="0"/>
              <a:t> and from </a:t>
            </a:r>
            <a:r>
              <a:rPr lang="en-US" sz="1200" dirty="0" err="1"/>
              <a:t>Helibras</a:t>
            </a:r>
            <a:r>
              <a:rPr lang="en-US" sz="1200" dirty="0"/>
              <a:t> to Chile.</a:t>
            </a:r>
            <a:endParaRPr lang="es-CL" sz="1200" dirty="0"/>
          </a:p>
        </p:txBody>
      </p:sp>
    </p:spTree>
    <p:extLst>
      <p:ext uri="{BB962C8B-B14F-4D97-AF65-F5344CB8AC3E}">
        <p14:creationId xmlns:p14="http://schemas.microsoft.com/office/powerpoint/2010/main" val="1207884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23456</TotalTime>
  <Words>3007</Words>
  <Application>Microsoft Macintosh PowerPoint</Application>
  <PresentationFormat>Panorámica</PresentationFormat>
  <Paragraphs>675</Paragraphs>
  <Slides>19</Slides>
  <Notes>19</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19</vt:i4>
      </vt:variant>
    </vt:vector>
  </HeadingPairs>
  <TitlesOfParts>
    <vt:vector size="26" baseType="lpstr">
      <vt:lpstr>Arial</vt:lpstr>
      <vt:lpstr>Calibri</vt:lpstr>
      <vt:lpstr>Calibri Light</vt:lpstr>
      <vt:lpstr>Microsoft JhengHei Light</vt:lpstr>
      <vt:lpstr>Segoe UI</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Balmelli Puente, Felipe</dc:creator>
  <cp:lastModifiedBy>José Pelayo</cp:lastModifiedBy>
  <cp:revision>570</cp:revision>
  <cp:lastPrinted>2026-05-19T14:57:08Z</cp:lastPrinted>
  <dcterms:created xsi:type="dcterms:W3CDTF">2023-01-13T14:01:04Z</dcterms:created>
  <dcterms:modified xsi:type="dcterms:W3CDTF">2026-05-25T12:44:54Z</dcterms:modified>
</cp:coreProperties>
</file>