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36" r:id="rId3"/>
    <p:sldId id="337" r:id="rId4"/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13" r:id="rId15"/>
    <p:sldId id="312" r:id="rId16"/>
    <p:sldId id="311" r:id="rId17"/>
    <p:sldId id="308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8480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377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466225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1254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591351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49519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5387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3182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56365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3559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46359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E9DC02-456B-4D1E-8F11-5B60F6F64415}" type="datetimeFigureOut">
              <a:rPr lang="en-US" smtClean="0"/>
              <a:t>2/25/2021</a:t>
            </a:fld>
            <a:endParaRPr lang="en-U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2BEBE5-AAE0-4757-90DC-CC87AF6AC5F7}" type="slidenum">
              <a:rPr lang="en-US" smtClean="0"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283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52401" y="124691"/>
            <a:ext cx="325581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</a:t>
            </a:r>
          </a:p>
          <a:p>
            <a:endParaRPr lang="en-US" dirty="0"/>
          </a:p>
        </p:txBody>
      </p:sp>
      <p:sp>
        <p:nvSpPr>
          <p:cNvPr id="7" name="CuadroTexto 6"/>
          <p:cNvSpPr txBox="1"/>
          <p:nvPr/>
        </p:nvSpPr>
        <p:spPr>
          <a:xfrm>
            <a:off x="872838" y="1998352"/>
            <a:ext cx="965661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dirty="0" smtClean="0"/>
              <a:t>CONCEPTOS BÁSICOS  Y SIMBOLOGÍA DE ARTILLERIA DE CAMPAÑA</a:t>
            </a:r>
            <a:endParaRPr lang="en-US" sz="4000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7225" y="3124200"/>
            <a:ext cx="4676775" cy="3733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5543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Text Box 2"/>
          <p:cNvSpPr txBox="1">
            <a:spLocks noChangeArrowheads="1"/>
          </p:cNvSpPr>
          <p:nvPr/>
        </p:nvSpPr>
        <p:spPr bwMode="auto">
          <a:xfrm>
            <a:off x="3641725" y="412750"/>
            <a:ext cx="422038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 ARTILLERIA EN LAS ACCIONES TACTICAS.</a:t>
            </a:r>
            <a:endParaRPr lang="es-ES" altLang="en-US"/>
          </a:p>
        </p:txBody>
      </p:sp>
      <p:sp>
        <p:nvSpPr>
          <p:cNvPr id="78851" name="Text Box 3"/>
          <p:cNvSpPr txBox="1">
            <a:spLocks noChangeArrowheads="1"/>
          </p:cNvSpPr>
          <p:nvPr/>
        </p:nvSpPr>
        <p:spPr bwMode="auto">
          <a:xfrm>
            <a:off x="2346325" y="1022350"/>
            <a:ext cx="3313536" cy="36933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APROXIMACION AL OBJETIVO.</a:t>
            </a:r>
            <a:endParaRPr lang="es-ES" altLang="en-US"/>
          </a:p>
        </p:txBody>
      </p:sp>
      <p:sp>
        <p:nvSpPr>
          <p:cNvPr id="78852" name="Text Box 4"/>
          <p:cNvSpPr txBox="1">
            <a:spLocks noChangeArrowheads="1"/>
          </p:cNvSpPr>
          <p:nvPr/>
        </p:nvSpPr>
        <p:spPr bwMode="auto">
          <a:xfrm>
            <a:off x="2743200" y="1524000"/>
            <a:ext cx="2435090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Columna de Marcha.</a:t>
            </a:r>
            <a:endParaRPr lang="es-ES" altLang="en-US"/>
          </a:p>
        </p:txBody>
      </p:sp>
      <p:sp>
        <p:nvSpPr>
          <p:cNvPr id="78853" name="Text Box 5"/>
          <p:cNvSpPr txBox="1">
            <a:spLocks noChangeArrowheads="1"/>
          </p:cNvSpPr>
          <p:nvPr/>
        </p:nvSpPr>
        <p:spPr bwMode="auto">
          <a:xfrm>
            <a:off x="3200400" y="2057400"/>
            <a:ext cx="6601936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Considerar: llegar al área de destino a la hora.</a:t>
            </a:r>
          </a:p>
          <a:p>
            <a:r>
              <a:rPr lang="es-MX" altLang="en-US"/>
              <a:t>	    en condiciones de combatir.</a:t>
            </a:r>
          </a:p>
          <a:p>
            <a:r>
              <a:rPr lang="es-MX" altLang="en-US"/>
              <a:t> 	    formación adecuada, para dar cumplimiento a la misión.</a:t>
            </a:r>
            <a:endParaRPr lang="es-ES" altLang="en-US"/>
          </a:p>
        </p:txBody>
      </p:sp>
      <p:sp>
        <p:nvSpPr>
          <p:cNvPr id="78854" name="Text Box 6"/>
          <p:cNvSpPr txBox="1">
            <a:spLocks noChangeArrowheads="1"/>
          </p:cNvSpPr>
          <p:nvPr/>
        </p:nvSpPr>
        <p:spPr bwMode="auto">
          <a:xfrm>
            <a:off x="3336925" y="3308350"/>
            <a:ext cx="414767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El tipo de marcha estará determinada por:</a:t>
            </a:r>
            <a:endParaRPr lang="es-ES" altLang="en-US"/>
          </a:p>
        </p:txBody>
      </p:sp>
      <p:sp>
        <p:nvSpPr>
          <p:cNvPr id="78855" name="Text Box 7"/>
          <p:cNvSpPr txBox="1">
            <a:spLocks noChangeArrowheads="1"/>
          </p:cNvSpPr>
          <p:nvPr/>
        </p:nvSpPr>
        <p:spPr bwMode="auto">
          <a:xfrm>
            <a:off x="4191001" y="3886201"/>
            <a:ext cx="5862823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Misión de la Unidad.</a:t>
            </a:r>
          </a:p>
          <a:p>
            <a:pPr>
              <a:buFontTx/>
              <a:buChar char="-"/>
            </a:pPr>
            <a:r>
              <a:rPr lang="es-MX" altLang="en-US"/>
              <a:t> Visibilidad.</a:t>
            </a:r>
          </a:p>
          <a:p>
            <a:pPr>
              <a:buFontTx/>
              <a:buChar char="-"/>
            </a:pPr>
            <a:r>
              <a:rPr lang="es-MX" altLang="en-US"/>
              <a:t> Condiciones del camino.</a:t>
            </a:r>
          </a:p>
          <a:p>
            <a:pPr>
              <a:buFontTx/>
              <a:buChar char="-"/>
            </a:pPr>
            <a:r>
              <a:rPr lang="es-MX" altLang="en-US"/>
              <a:t> Condiciones de tránsito.</a:t>
            </a:r>
          </a:p>
          <a:p>
            <a:pPr>
              <a:buFontTx/>
              <a:buChar char="-"/>
            </a:pPr>
            <a:r>
              <a:rPr lang="es-MX" altLang="en-US"/>
              <a:t> Actividad aérea.</a:t>
            </a:r>
          </a:p>
          <a:p>
            <a:pPr>
              <a:buFontTx/>
              <a:buChar char="-"/>
            </a:pPr>
            <a:r>
              <a:rPr lang="es-MX" altLang="en-US"/>
              <a:t> Proximidad del objetivo.</a:t>
            </a:r>
          </a:p>
          <a:p>
            <a:pPr>
              <a:buFontTx/>
              <a:buChar char="-"/>
            </a:pPr>
            <a:r>
              <a:rPr lang="es-MX" altLang="en-US"/>
              <a:t> Columna adoptada por las UU. De maniobra a quien apoya.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0587558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88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88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8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88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8852" grpId="0" animBg="1" autoUpdateAnimBg="0"/>
      <p:bldP spid="78853" grpId="0" autoUpdateAnimBg="0"/>
      <p:bldP spid="78854" grpId="0" autoUpdateAnimBg="0"/>
      <p:bldP spid="7885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Text Box 2"/>
          <p:cNvSpPr txBox="1">
            <a:spLocks noChangeArrowheads="1"/>
          </p:cNvSpPr>
          <p:nvPr/>
        </p:nvSpPr>
        <p:spPr bwMode="auto">
          <a:xfrm>
            <a:off x="2879725" y="260350"/>
            <a:ext cx="480933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 formación de las marchas que podrán adoptar.</a:t>
            </a:r>
            <a:endParaRPr lang="es-ES" altLang="en-US"/>
          </a:p>
        </p:txBody>
      </p:sp>
      <p:sp>
        <p:nvSpPr>
          <p:cNvPr id="79875" name="Text Box 3"/>
          <p:cNvSpPr txBox="1">
            <a:spLocks noChangeArrowheads="1"/>
          </p:cNvSpPr>
          <p:nvPr/>
        </p:nvSpPr>
        <p:spPr bwMode="auto">
          <a:xfrm>
            <a:off x="2057401" y="762000"/>
            <a:ext cx="213558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Columna cerrada.</a:t>
            </a:r>
            <a:endParaRPr lang="es-ES" altLang="en-US"/>
          </a:p>
        </p:txBody>
      </p:sp>
      <p:sp>
        <p:nvSpPr>
          <p:cNvPr id="79876" name="Text Box 4"/>
          <p:cNvSpPr txBox="1">
            <a:spLocks noChangeArrowheads="1"/>
          </p:cNvSpPr>
          <p:nvPr/>
        </p:nvSpPr>
        <p:spPr bwMode="auto">
          <a:xfrm>
            <a:off x="2530475" y="1219200"/>
            <a:ext cx="7459350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Se usa:  Para aprovechar al máximo un terreno.</a:t>
            </a:r>
          </a:p>
          <a:p>
            <a:r>
              <a:rPr lang="es-MX" altLang="en-US"/>
              <a:t>             Para proteger la columna de ataques terrestres o para evitar extravíos.</a:t>
            </a:r>
          </a:p>
          <a:p>
            <a:r>
              <a:rPr lang="es-MX" altLang="en-US"/>
              <a:t>             Facilita el control y los enlaces.</a:t>
            </a:r>
            <a:endParaRPr lang="es-ES" altLang="en-US"/>
          </a:p>
        </p:txBody>
      </p:sp>
      <p:sp>
        <p:nvSpPr>
          <p:cNvPr id="79877" name="Text Box 5"/>
          <p:cNvSpPr txBox="1">
            <a:spLocks noChangeArrowheads="1"/>
          </p:cNvSpPr>
          <p:nvPr/>
        </p:nvSpPr>
        <p:spPr bwMode="auto">
          <a:xfrm>
            <a:off x="2574925" y="2317750"/>
            <a:ext cx="605665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Para utilizar esta formación se deberá cumplir con lo siguiente:</a:t>
            </a:r>
            <a:endParaRPr lang="es-ES" altLang="en-US"/>
          </a:p>
        </p:txBody>
      </p:sp>
      <p:sp>
        <p:nvSpPr>
          <p:cNvPr id="79878" name="Text Box 6"/>
          <p:cNvSpPr txBox="1">
            <a:spLocks noChangeArrowheads="1"/>
          </p:cNvSpPr>
          <p:nvPr/>
        </p:nvSpPr>
        <p:spPr bwMode="auto">
          <a:xfrm>
            <a:off x="3489325" y="2927350"/>
            <a:ext cx="6562374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En la punta y en la retaguardia se asignarán UU de artillería liviana.</a:t>
            </a:r>
          </a:p>
          <a:p>
            <a:r>
              <a:rPr lang="es-MX" altLang="en-US"/>
              <a:t>  (Reacción rápida ante ataques blindados o unidades menores.)</a:t>
            </a:r>
          </a:p>
          <a:p>
            <a:pPr>
              <a:buFontTx/>
              <a:buChar char="-"/>
            </a:pPr>
            <a:r>
              <a:rPr lang="es-MX" altLang="en-US"/>
              <a:t> Las UU. De mayor calibre se mantiene en el grueso, solo reacciona</a:t>
            </a:r>
          </a:p>
          <a:p>
            <a:r>
              <a:rPr lang="es-MX" altLang="en-US"/>
              <a:t>  la dotación con el armamento orgánico.</a:t>
            </a:r>
          </a:p>
          <a:p>
            <a:r>
              <a:rPr lang="es-MX" altLang="en-US"/>
              <a:t>- Los OA., y Topos se desplazan</a:t>
            </a:r>
            <a:endParaRPr lang="es-ES" altLang="en-US"/>
          </a:p>
        </p:txBody>
      </p:sp>
      <p:sp>
        <p:nvSpPr>
          <p:cNvPr id="79879" name="Text Box 7"/>
          <p:cNvSpPr txBox="1">
            <a:spLocks noChangeArrowheads="1"/>
          </p:cNvSpPr>
          <p:nvPr/>
        </p:nvSpPr>
        <p:spPr bwMode="auto">
          <a:xfrm>
            <a:off x="2133600" y="4648200"/>
            <a:ext cx="21724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Columna Cerrada.</a:t>
            </a:r>
            <a:endParaRPr lang="es-ES" altLang="en-US"/>
          </a:p>
        </p:txBody>
      </p:sp>
      <p:sp>
        <p:nvSpPr>
          <p:cNvPr id="79880" name="Text Box 8"/>
          <p:cNvSpPr txBox="1">
            <a:spLocks noChangeArrowheads="1"/>
          </p:cNvSpPr>
          <p:nvPr/>
        </p:nvSpPr>
        <p:spPr bwMode="auto">
          <a:xfrm>
            <a:off x="2727326" y="5213351"/>
            <a:ext cx="585314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Se usa: Para disminuir la vulnerabilidad ante ataques aéreos.</a:t>
            </a:r>
          </a:p>
          <a:p>
            <a:r>
              <a:rPr lang="es-MX" altLang="en-US"/>
              <a:t>            Para transitar en caminos muy accidentados.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4436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9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798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798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98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79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6" grpId="0" autoUpdateAnimBg="0"/>
      <p:bldP spid="79877" grpId="0" autoUpdateAnimBg="0"/>
      <p:bldP spid="79878" grpId="0" autoUpdateAnimBg="0"/>
      <p:bldP spid="79879" grpId="0" autoUpdateAnimBg="0"/>
      <p:bldP spid="79880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Text Box 2"/>
          <p:cNvSpPr txBox="1">
            <a:spLocks noChangeArrowheads="1"/>
          </p:cNvSpPr>
          <p:nvPr/>
        </p:nvSpPr>
        <p:spPr bwMode="auto">
          <a:xfrm>
            <a:off x="2346325" y="260350"/>
            <a:ext cx="217245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Columna Cerrada.</a:t>
            </a:r>
            <a:endParaRPr lang="es-ES" altLang="en-US"/>
          </a:p>
        </p:txBody>
      </p:sp>
      <p:sp>
        <p:nvSpPr>
          <p:cNvPr id="80899" name="Text Box 3"/>
          <p:cNvSpPr txBox="1">
            <a:spLocks noChangeArrowheads="1"/>
          </p:cNvSpPr>
          <p:nvPr/>
        </p:nvSpPr>
        <p:spPr bwMode="auto">
          <a:xfrm>
            <a:off x="2895600" y="762001"/>
            <a:ext cx="5326202" cy="2031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Ventajas: Mayor seguridad pasiva ante ataques aéreos.</a:t>
            </a:r>
          </a:p>
          <a:p>
            <a:r>
              <a:rPr lang="es-MX" altLang="en-US"/>
              <a:t>              </a:t>
            </a:r>
          </a:p>
          <a:p>
            <a:r>
              <a:rPr lang="es-MX" altLang="en-US"/>
              <a:t>              Favorece el secreto.</a:t>
            </a:r>
          </a:p>
          <a:p>
            <a:endParaRPr lang="es-MX" altLang="en-US"/>
          </a:p>
          <a:p>
            <a:r>
              <a:rPr lang="es-MX" altLang="en-US"/>
              <a:t>              Se logra mayor velocidad.</a:t>
            </a:r>
          </a:p>
          <a:p>
            <a:endParaRPr lang="es-MX" altLang="en-US"/>
          </a:p>
          <a:p>
            <a:r>
              <a:rPr lang="es-MX" altLang="en-US"/>
              <a:t>              Disminuye la fatiga de los conductores.</a:t>
            </a:r>
            <a:endParaRPr lang="es-ES" altLang="en-US"/>
          </a:p>
        </p:txBody>
      </p:sp>
      <p:sp>
        <p:nvSpPr>
          <p:cNvPr id="80900" name="Text Box 4"/>
          <p:cNvSpPr txBox="1">
            <a:spLocks noChangeArrowheads="1"/>
          </p:cNvSpPr>
          <p:nvPr/>
        </p:nvSpPr>
        <p:spPr bwMode="auto">
          <a:xfrm>
            <a:off x="2819400" y="3276600"/>
            <a:ext cx="575452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 Obligaciones de las unidades que adopten este dispositivo:</a:t>
            </a:r>
            <a:endParaRPr lang="es-ES" altLang="en-US"/>
          </a:p>
        </p:txBody>
      </p:sp>
      <p:sp>
        <p:nvSpPr>
          <p:cNvPr id="80901" name="Text Box 5"/>
          <p:cNvSpPr txBox="1">
            <a:spLocks noChangeArrowheads="1"/>
          </p:cNvSpPr>
          <p:nvPr/>
        </p:nvSpPr>
        <p:spPr bwMode="auto">
          <a:xfrm>
            <a:off x="3657600" y="4191001"/>
            <a:ext cx="6249852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Avanzar por saltos, ocupando posiciones de fuego, coordinados</a:t>
            </a:r>
          </a:p>
          <a:p>
            <a:r>
              <a:rPr lang="es-MX" altLang="en-US"/>
              <a:t>  con el resto de las Unidades de maniobras y artilleras.</a:t>
            </a:r>
          </a:p>
          <a:p>
            <a:endParaRPr lang="es-MX" altLang="en-US"/>
          </a:p>
          <a:p>
            <a:r>
              <a:rPr lang="es-MX" altLang="en-US"/>
              <a:t>- Efectuar este movimiento en horas de oscuridad.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0825061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0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09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0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899" grpId="0" autoUpdateAnimBg="0"/>
      <p:bldP spid="80900" grpId="0" autoUpdateAnimBg="0"/>
      <p:bldP spid="80901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Text Box 2"/>
          <p:cNvSpPr txBox="1">
            <a:spLocks noChangeArrowheads="1"/>
          </p:cNvSpPr>
          <p:nvPr/>
        </p:nvSpPr>
        <p:spPr bwMode="auto">
          <a:xfrm>
            <a:off x="2362200" y="381000"/>
            <a:ext cx="1533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Infiltración.</a:t>
            </a:r>
            <a:endParaRPr lang="es-ES" altLang="en-US"/>
          </a:p>
        </p:txBody>
      </p:sp>
      <p:sp>
        <p:nvSpPr>
          <p:cNvPr id="81923" name="Text Box 3"/>
          <p:cNvSpPr txBox="1">
            <a:spLocks noChangeArrowheads="1"/>
          </p:cNvSpPr>
          <p:nvPr/>
        </p:nvSpPr>
        <p:spPr bwMode="auto">
          <a:xfrm>
            <a:off x="2819401" y="914400"/>
            <a:ext cx="655461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- Se usa de día, para disminuir al máximo las vulnerabilidades de un </a:t>
            </a:r>
          </a:p>
          <a:p>
            <a:r>
              <a:rPr lang="es-MX" altLang="en-US"/>
              <a:t>  ataque aéreo.</a:t>
            </a:r>
          </a:p>
          <a:p>
            <a:pPr>
              <a:buFontTx/>
              <a:buChar char="-"/>
            </a:pPr>
            <a:r>
              <a:rPr lang="es-MX" altLang="en-US"/>
              <a:t> Cuando se marcha por caminos congestionados.</a:t>
            </a:r>
          </a:p>
          <a:p>
            <a:pPr>
              <a:buFontTx/>
              <a:buChar char="-"/>
            </a:pPr>
            <a:r>
              <a:rPr lang="es-MX" altLang="en-US"/>
              <a:t> De esta manera se logra mayor velocidad y menor desgaste de los</a:t>
            </a:r>
          </a:p>
          <a:p>
            <a:r>
              <a:rPr lang="es-MX" altLang="en-US"/>
              <a:t>   conductores.</a:t>
            </a:r>
            <a:endParaRPr lang="es-ES" altLang="en-US"/>
          </a:p>
        </p:txBody>
      </p:sp>
      <p:sp>
        <p:nvSpPr>
          <p:cNvPr id="81924" name="Text Box 4"/>
          <p:cNvSpPr txBox="1">
            <a:spLocks noChangeArrowheads="1"/>
          </p:cNvSpPr>
          <p:nvPr/>
        </p:nvSpPr>
        <p:spPr bwMode="auto">
          <a:xfrm>
            <a:off x="2895601" y="2743200"/>
            <a:ext cx="291060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UU. de artillería deberán:</a:t>
            </a:r>
            <a:endParaRPr lang="es-ES" altLang="en-US"/>
          </a:p>
        </p:txBody>
      </p:sp>
      <p:sp>
        <p:nvSpPr>
          <p:cNvPr id="81925" name="Text Box 5"/>
          <p:cNvSpPr txBox="1">
            <a:spLocks noChangeArrowheads="1"/>
          </p:cNvSpPr>
          <p:nvPr/>
        </p:nvSpPr>
        <p:spPr bwMode="auto">
          <a:xfrm>
            <a:off x="3276600" y="3352800"/>
            <a:ext cx="6585008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Organizarse de acuerdo a la cantidad de grupos.  </a:t>
            </a:r>
          </a:p>
          <a:p>
            <a:pPr>
              <a:buFontTx/>
              <a:buChar char="-"/>
            </a:pPr>
            <a:endParaRPr lang="es-MX" altLang="en-US"/>
          </a:p>
          <a:p>
            <a:pPr>
              <a:buFontTx/>
              <a:buChar char="-"/>
            </a:pPr>
            <a:r>
              <a:rPr lang="es-MX" altLang="en-US"/>
              <a:t> Mientras una se desplaza, la otra la debe proteger dentro de </a:t>
            </a:r>
          </a:p>
          <a:p>
            <a:r>
              <a:rPr lang="es-MX" altLang="en-US"/>
              <a:t>   su alcance.</a:t>
            </a:r>
          </a:p>
          <a:p>
            <a:endParaRPr lang="es-MX" altLang="en-US"/>
          </a:p>
          <a:p>
            <a:pPr>
              <a:buFontTx/>
              <a:buChar char="-"/>
            </a:pPr>
            <a:r>
              <a:rPr lang="es-MX" altLang="en-US"/>
              <a:t> La infiltración la iniciaran las UU más livianas, siendo protegidas</a:t>
            </a:r>
          </a:p>
          <a:p>
            <a:r>
              <a:rPr lang="es-MX" altLang="en-US"/>
              <a:t>  por las UU. medianas, hasta que tomen posiciones de fuego que le </a:t>
            </a:r>
          </a:p>
          <a:p>
            <a:r>
              <a:rPr lang="es-MX" altLang="en-US"/>
              <a:t>  permitan batir posibles objetivos. 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692512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19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819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3" grpId="0" autoUpdateAnimBg="0"/>
      <p:bldP spid="81924" grpId="0" autoUpdateAnimBg="0"/>
      <p:bldP spid="81925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Text Box 2"/>
          <p:cNvSpPr txBox="1">
            <a:spLocks noChangeArrowheads="1"/>
          </p:cNvSpPr>
          <p:nvPr/>
        </p:nvSpPr>
        <p:spPr bwMode="auto">
          <a:xfrm>
            <a:off x="2422525" y="412750"/>
            <a:ext cx="2101922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 2.- Columna táctica.</a:t>
            </a:r>
            <a:endParaRPr lang="es-ES" altLang="en-US"/>
          </a:p>
        </p:txBody>
      </p:sp>
      <p:sp>
        <p:nvSpPr>
          <p:cNvPr id="82947" name="Text Box 3"/>
          <p:cNvSpPr txBox="1">
            <a:spLocks noChangeArrowheads="1"/>
          </p:cNvSpPr>
          <p:nvPr/>
        </p:nvSpPr>
        <p:spPr bwMode="auto">
          <a:xfrm>
            <a:off x="3184525" y="1022350"/>
            <a:ext cx="6709850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Posibilidad de contacto con el enemigo es probable.</a:t>
            </a:r>
          </a:p>
          <a:p>
            <a:pPr>
              <a:buFontTx/>
              <a:buChar char="-"/>
            </a:pPr>
            <a:endParaRPr lang="es-MX" altLang="en-US"/>
          </a:p>
          <a:p>
            <a:pPr>
              <a:buFontTx/>
              <a:buChar char="-"/>
            </a:pPr>
            <a:r>
              <a:rPr lang="es-MX" altLang="en-US"/>
              <a:t> Las UU. se agrupan tácticamente y se da seguridad en los 360°.</a:t>
            </a:r>
          </a:p>
          <a:p>
            <a:pPr>
              <a:buFontTx/>
              <a:buChar char="-"/>
            </a:pPr>
            <a:endParaRPr lang="es-MX" altLang="en-US"/>
          </a:p>
          <a:p>
            <a:pPr>
              <a:buFontTx/>
              <a:buChar char="-"/>
            </a:pPr>
            <a:r>
              <a:rPr lang="es-MX" altLang="en-US"/>
              <a:t> El Cdte. Organizará sus UU. utilizando conceptos vanguardia, grueso,</a:t>
            </a:r>
          </a:p>
          <a:p>
            <a:r>
              <a:rPr lang="es-MX" altLang="en-US"/>
              <a:t>  flancos de guardia y retaguardia.</a:t>
            </a:r>
            <a:endParaRPr lang="es-ES" altLang="en-US"/>
          </a:p>
        </p:txBody>
      </p:sp>
      <p:sp>
        <p:nvSpPr>
          <p:cNvPr id="82948" name="Text Box 4"/>
          <p:cNvSpPr txBox="1">
            <a:spLocks noChangeArrowheads="1"/>
          </p:cNvSpPr>
          <p:nvPr/>
        </p:nvSpPr>
        <p:spPr bwMode="auto">
          <a:xfrm>
            <a:off x="2895601" y="3200400"/>
            <a:ext cx="2938497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a.- Artillería en la vanguardia.</a:t>
            </a:r>
            <a:endParaRPr lang="es-ES" altLang="en-US"/>
          </a:p>
        </p:txBody>
      </p:sp>
      <p:sp>
        <p:nvSpPr>
          <p:cNvPr id="82949" name="Text Box 5"/>
          <p:cNvSpPr txBox="1">
            <a:spLocks noChangeArrowheads="1"/>
          </p:cNvSpPr>
          <p:nvPr/>
        </p:nvSpPr>
        <p:spPr bwMode="auto">
          <a:xfrm>
            <a:off x="3336925" y="3765550"/>
            <a:ext cx="6507294" cy="1754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Serán UU. de artillería livianas.</a:t>
            </a:r>
          </a:p>
          <a:p>
            <a:pPr>
              <a:buFontTx/>
              <a:buChar char="-"/>
            </a:pPr>
            <a:endParaRPr lang="es-MX" altLang="en-US"/>
          </a:p>
          <a:p>
            <a:pPr>
              <a:buFontTx/>
              <a:buChar char="-"/>
            </a:pPr>
            <a:r>
              <a:rPr lang="es-MX" altLang="en-US"/>
              <a:t> Los OA., serán parte de la punta, manteniendo observación de las </a:t>
            </a:r>
          </a:p>
          <a:p>
            <a:r>
              <a:rPr lang="es-MX" altLang="en-US"/>
              <a:t>  áreas futuras a ocupar por la columna táctica.</a:t>
            </a:r>
          </a:p>
          <a:p>
            <a:endParaRPr lang="es-MX" altLang="en-US"/>
          </a:p>
          <a:p>
            <a:r>
              <a:rPr lang="es-MX" altLang="en-US"/>
              <a:t>- Estas UU. apoyarán por fuego el avance de la columna.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695592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2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29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829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47" grpId="0" autoUpdateAnimBg="0"/>
      <p:bldP spid="82948" grpId="0" autoUpdateAnimBg="0"/>
      <p:bldP spid="8294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Text Box 2"/>
          <p:cNvSpPr txBox="1">
            <a:spLocks noChangeArrowheads="1"/>
          </p:cNvSpPr>
          <p:nvPr/>
        </p:nvSpPr>
        <p:spPr bwMode="auto">
          <a:xfrm>
            <a:off x="2514600" y="304800"/>
            <a:ext cx="39626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La artillería en los flancos de guardia.</a:t>
            </a:r>
            <a:endParaRPr lang="es-ES" altLang="en-US"/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2971800" y="838201"/>
            <a:ext cx="6720814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Se asignará cuando el terreno lo permita.</a:t>
            </a:r>
          </a:p>
          <a:p>
            <a:pPr>
              <a:buFontTx/>
              <a:buChar char="-"/>
            </a:pPr>
            <a:endParaRPr lang="es-MX" altLang="en-US"/>
          </a:p>
          <a:p>
            <a:r>
              <a:rPr lang="es-MX" altLang="en-US"/>
              <a:t>- Cuando los flancos queden fuera  del alcance de fgos., de la artillería</a:t>
            </a:r>
          </a:p>
          <a:p>
            <a:r>
              <a:rPr lang="es-MX" altLang="en-US"/>
              <a:t>   liviana.</a:t>
            </a:r>
            <a:endParaRPr lang="es-ES" altLang="en-US"/>
          </a:p>
        </p:txBody>
      </p:sp>
      <p:sp>
        <p:nvSpPr>
          <p:cNvPr id="83972" name="Text Box 4"/>
          <p:cNvSpPr txBox="1">
            <a:spLocks noChangeArrowheads="1"/>
          </p:cNvSpPr>
          <p:nvPr/>
        </p:nvSpPr>
        <p:spPr bwMode="auto">
          <a:xfrm>
            <a:off x="2574926" y="2317750"/>
            <a:ext cx="320735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La artillería en la retaguardia.</a:t>
            </a:r>
            <a:endParaRPr lang="es-ES" altLang="en-US"/>
          </a:p>
        </p:txBody>
      </p:sp>
      <p:sp>
        <p:nvSpPr>
          <p:cNvPr id="83973" name="Text Box 5"/>
          <p:cNvSpPr txBox="1">
            <a:spLocks noChangeArrowheads="1"/>
          </p:cNvSpPr>
          <p:nvPr/>
        </p:nvSpPr>
        <p:spPr bwMode="auto">
          <a:xfrm>
            <a:off x="3032125" y="2851151"/>
            <a:ext cx="640444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Idealmente U.A.L., que permitan apoyar a la acción de las UU. De</a:t>
            </a:r>
          </a:p>
          <a:p>
            <a:r>
              <a:rPr lang="es-MX" altLang="en-US"/>
              <a:t>  maniobra. (Permite una rápida evacuación del área).</a:t>
            </a:r>
            <a:endParaRPr lang="es-ES" altLang="en-US"/>
          </a:p>
        </p:txBody>
      </p:sp>
      <p:sp>
        <p:nvSpPr>
          <p:cNvPr id="83975" name="Text Box 7"/>
          <p:cNvSpPr txBox="1">
            <a:spLocks noChangeArrowheads="1"/>
          </p:cNvSpPr>
          <p:nvPr/>
        </p:nvSpPr>
        <p:spPr bwMode="auto">
          <a:xfrm>
            <a:off x="2651126" y="3841750"/>
            <a:ext cx="279435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La artillería en el grueso.</a:t>
            </a:r>
            <a:endParaRPr lang="es-ES" altLang="en-US"/>
          </a:p>
        </p:txBody>
      </p:sp>
      <p:sp>
        <p:nvSpPr>
          <p:cNvPr id="83976" name="Text Box 8"/>
          <p:cNvSpPr txBox="1">
            <a:spLocks noChangeArrowheads="1"/>
          </p:cNvSpPr>
          <p:nvPr/>
        </p:nvSpPr>
        <p:spPr bwMode="auto">
          <a:xfrm>
            <a:off x="3108325" y="4451351"/>
            <a:ext cx="6207790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Conformarán el grueso las UU. de artillería mediana.</a:t>
            </a:r>
          </a:p>
          <a:p>
            <a:r>
              <a:rPr lang="es-MX" altLang="en-US"/>
              <a:t>  (Entrarán en combate cuando las U.A.L., estén comprometidas)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4072978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39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39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39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839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39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1" grpId="0" autoUpdateAnimBg="0"/>
      <p:bldP spid="83972" grpId="0" autoUpdateAnimBg="0"/>
      <p:bldP spid="83973" grpId="0" autoUpdateAnimBg="0"/>
      <p:bldP spid="83975" grpId="0" autoUpdateAnimBg="0"/>
      <p:bldP spid="83976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Text Box 2"/>
          <p:cNvSpPr txBox="1">
            <a:spLocks noChangeArrowheads="1"/>
          </p:cNvSpPr>
          <p:nvPr/>
        </p:nvSpPr>
        <p:spPr bwMode="auto">
          <a:xfrm>
            <a:off x="2498725" y="260350"/>
            <a:ext cx="2870914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Marcha de aproximación:</a:t>
            </a:r>
            <a:endParaRPr lang="es-ES" altLang="en-US"/>
          </a:p>
        </p:txBody>
      </p:sp>
      <p:sp>
        <p:nvSpPr>
          <p:cNvPr id="84995" name="Text Box 3"/>
          <p:cNvSpPr txBox="1">
            <a:spLocks noChangeArrowheads="1"/>
          </p:cNvSpPr>
          <p:nvPr/>
        </p:nvSpPr>
        <p:spPr bwMode="auto">
          <a:xfrm>
            <a:off x="2879726" y="793750"/>
            <a:ext cx="6727483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>
              <a:buFontTx/>
              <a:buChar char="-"/>
            </a:pPr>
            <a:r>
              <a:rPr lang="es-MX" altLang="en-US"/>
              <a:t> Contacto con el enemigo es inminente.</a:t>
            </a:r>
          </a:p>
          <a:p>
            <a:pPr>
              <a:buFontTx/>
              <a:buChar char="-"/>
            </a:pPr>
            <a:r>
              <a:rPr lang="es-MX" altLang="en-US"/>
              <a:t> El objeto es acercarse al enemigo en un buen estado de alistamiento</a:t>
            </a:r>
          </a:p>
          <a:p>
            <a:r>
              <a:rPr lang="es-MX" altLang="en-US"/>
              <a:t>  para el combate y con el mínimo de bajas.</a:t>
            </a:r>
            <a:endParaRPr lang="es-ES" altLang="en-US"/>
          </a:p>
        </p:txBody>
      </p:sp>
      <p:sp>
        <p:nvSpPr>
          <p:cNvPr id="84996" name="Text Box 4"/>
          <p:cNvSpPr txBox="1">
            <a:spLocks noChangeArrowheads="1"/>
          </p:cNvSpPr>
          <p:nvPr/>
        </p:nvSpPr>
        <p:spPr bwMode="auto">
          <a:xfrm>
            <a:off x="2955926" y="2012951"/>
            <a:ext cx="6867457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UU. De artillería deberán:</a:t>
            </a:r>
          </a:p>
          <a:p>
            <a:endParaRPr lang="es-MX" altLang="en-US"/>
          </a:p>
          <a:p>
            <a:r>
              <a:rPr lang="es-MX" altLang="en-US"/>
              <a:t>a.- Enviar desde el Area de Reunión patrullas para reconocer y levantar </a:t>
            </a:r>
          </a:p>
          <a:p>
            <a:r>
              <a:rPr lang="es-MX" altLang="en-US"/>
              <a:t>     topográficamente las posiciones de fuego.</a:t>
            </a:r>
            <a:endParaRPr lang="es-ES" altLang="en-US"/>
          </a:p>
        </p:txBody>
      </p:sp>
      <p:sp>
        <p:nvSpPr>
          <p:cNvPr id="84997" name="Text Box 5"/>
          <p:cNvSpPr txBox="1">
            <a:spLocks noChangeArrowheads="1"/>
          </p:cNvSpPr>
          <p:nvPr/>
        </p:nvSpPr>
        <p:spPr bwMode="auto">
          <a:xfrm>
            <a:off x="2819401" y="3276601"/>
            <a:ext cx="7092711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  b.- Iniciada la marcha de aproximación, debe mantener apoyada a la UU.</a:t>
            </a:r>
          </a:p>
          <a:p>
            <a:r>
              <a:rPr lang="es-MX" altLang="en-US"/>
              <a:t>       de  maniobra.</a:t>
            </a:r>
            <a:endParaRPr lang="es-ES" altLang="en-US"/>
          </a:p>
        </p:txBody>
      </p:sp>
      <p:sp>
        <p:nvSpPr>
          <p:cNvPr id="84998" name="Text Box 6"/>
          <p:cNvSpPr txBox="1">
            <a:spLocks noChangeArrowheads="1"/>
          </p:cNvSpPr>
          <p:nvPr/>
        </p:nvSpPr>
        <p:spPr bwMode="auto">
          <a:xfrm>
            <a:off x="2971801" y="4114800"/>
            <a:ext cx="683847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c.- Las U.A.L., avanzarán protegidas por las Unidades de mayor alcance.</a:t>
            </a:r>
            <a:endParaRPr lang="es-ES" altLang="en-US"/>
          </a:p>
        </p:txBody>
      </p:sp>
      <p:sp>
        <p:nvSpPr>
          <p:cNvPr id="84999" name="Text Box 7"/>
          <p:cNvSpPr txBox="1">
            <a:spLocks noChangeArrowheads="1"/>
          </p:cNvSpPr>
          <p:nvPr/>
        </p:nvSpPr>
        <p:spPr bwMode="auto">
          <a:xfrm>
            <a:off x="3032125" y="4756150"/>
            <a:ext cx="67088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Romperán el fuego  cuando los objetivos estén dentro del alcance.</a:t>
            </a:r>
            <a:endParaRPr lang="es-ES" altLang="en-US"/>
          </a:p>
        </p:txBody>
      </p:sp>
      <p:sp>
        <p:nvSpPr>
          <p:cNvPr id="85000" name="Text Box 8"/>
          <p:cNvSpPr txBox="1">
            <a:spLocks noChangeArrowheads="1"/>
          </p:cNvSpPr>
          <p:nvPr/>
        </p:nvSpPr>
        <p:spPr bwMode="auto">
          <a:xfrm>
            <a:off x="3032125" y="5365751"/>
            <a:ext cx="64705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e.- Apoyo constante de las unidades de apoyo logístico, manera de </a:t>
            </a:r>
          </a:p>
          <a:p>
            <a:r>
              <a:rPr lang="es-MX" altLang="en-US"/>
              <a:t>     Mantener el volumen de fuego.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26831474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49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849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849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849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9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849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0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850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4995" grpId="0" autoUpdateAnimBg="0"/>
      <p:bldP spid="84996" grpId="0" autoUpdateAnimBg="0"/>
      <p:bldP spid="84997" grpId="0" autoUpdateAnimBg="0"/>
      <p:bldP spid="84998" grpId="0" autoUpdateAnimBg="0"/>
      <p:bldP spid="84999" grpId="0" autoUpdateAnimBg="0"/>
      <p:bldP spid="85000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Text Box 2"/>
          <p:cNvSpPr txBox="1">
            <a:spLocks noChangeArrowheads="1"/>
          </p:cNvSpPr>
          <p:nvPr/>
        </p:nvSpPr>
        <p:spPr bwMode="auto">
          <a:xfrm>
            <a:off x="2498726" y="412750"/>
            <a:ext cx="2853345" cy="36933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B.- EN ACCIONES OFENSIVAS</a:t>
            </a:r>
            <a:endParaRPr lang="es-ES" altLang="en-US"/>
          </a:p>
        </p:txBody>
      </p:sp>
      <p:sp>
        <p:nvSpPr>
          <p:cNvPr id="86019" name="Text Box 3"/>
          <p:cNvSpPr txBox="1">
            <a:spLocks noChangeArrowheads="1"/>
          </p:cNvSpPr>
          <p:nvPr/>
        </p:nvSpPr>
        <p:spPr bwMode="auto">
          <a:xfrm>
            <a:off x="2819400" y="990600"/>
            <a:ext cx="5378588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Rapidez, oportuna y eficaz. (Desempeño de la artillería)</a:t>
            </a:r>
            <a:endParaRPr lang="es-ES" altLang="en-US"/>
          </a:p>
        </p:txBody>
      </p:sp>
      <p:sp>
        <p:nvSpPr>
          <p:cNvPr id="86020" name="Text Box 4"/>
          <p:cNvSpPr txBox="1">
            <a:spLocks noChangeArrowheads="1"/>
          </p:cNvSpPr>
          <p:nvPr/>
        </p:nvSpPr>
        <p:spPr bwMode="auto">
          <a:xfrm>
            <a:off x="2819401" y="1524001"/>
            <a:ext cx="7093673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uu de artilleía deben buscar el despliegue de sus fuerzas, manera de</a:t>
            </a:r>
          </a:p>
          <a:p>
            <a:r>
              <a:rPr lang="es-MX" altLang="en-US"/>
              <a:t>Obtener una mejor concentración de fuegos sobre los objetivos decisivos.</a:t>
            </a:r>
            <a:endParaRPr lang="es-ES" altLang="en-US"/>
          </a:p>
        </p:txBody>
      </p:sp>
      <p:sp>
        <p:nvSpPr>
          <p:cNvPr id="86021" name="Text Box 5"/>
          <p:cNvSpPr txBox="1">
            <a:spLocks noChangeArrowheads="1"/>
          </p:cNvSpPr>
          <p:nvPr/>
        </p:nvSpPr>
        <p:spPr bwMode="auto">
          <a:xfrm>
            <a:off x="2879726" y="2317751"/>
            <a:ext cx="73201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Batir eficazmente la artillería enemiga y efectuar fuegos de entorpecimiento</a:t>
            </a:r>
          </a:p>
          <a:p>
            <a:r>
              <a:rPr lang="es-MX" altLang="en-US"/>
              <a:t>A la profundidad del dispositivo.</a:t>
            </a:r>
            <a:endParaRPr lang="es-ES" altLang="en-US"/>
          </a:p>
        </p:txBody>
      </p:sp>
      <p:sp>
        <p:nvSpPr>
          <p:cNvPr id="86022" name="Text Box 6"/>
          <p:cNvSpPr txBox="1">
            <a:spLocks noChangeArrowheads="1"/>
          </p:cNvSpPr>
          <p:nvPr/>
        </p:nvSpPr>
        <p:spPr bwMode="auto">
          <a:xfrm>
            <a:off x="2879726" y="3079751"/>
            <a:ext cx="724236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Será necesario reconocer la transitabilidad de caminos y su  cubierta contra</a:t>
            </a:r>
          </a:p>
          <a:p>
            <a:r>
              <a:rPr lang="es-MX" altLang="en-US"/>
              <a:t>La observación aérea y terrestre, y los puentes en cuanto a su resistencia.</a:t>
            </a:r>
            <a:endParaRPr lang="es-ES" altLang="en-US"/>
          </a:p>
        </p:txBody>
      </p:sp>
      <p:sp>
        <p:nvSpPr>
          <p:cNvPr id="86023" name="Text Box 7"/>
          <p:cNvSpPr txBox="1">
            <a:spLocks noChangeArrowheads="1"/>
          </p:cNvSpPr>
          <p:nvPr/>
        </p:nvSpPr>
        <p:spPr bwMode="auto">
          <a:xfrm>
            <a:off x="2879725" y="3917951"/>
            <a:ext cx="69984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U.A.L. Serán altamente móviles y las de mayor calibre se mantendrán</a:t>
            </a:r>
          </a:p>
          <a:p>
            <a:r>
              <a:rPr lang="es-MX" altLang="en-US"/>
              <a:t>en su posición inicial.</a:t>
            </a:r>
            <a:endParaRPr lang="es-ES" altLang="en-US"/>
          </a:p>
        </p:txBody>
      </p:sp>
      <p:sp>
        <p:nvSpPr>
          <p:cNvPr id="86024" name="Text Box 8"/>
          <p:cNvSpPr txBox="1">
            <a:spLocks noChangeArrowheads="1"/>
          </p:cNvSpPr>
          <p:nvPr/>
        </p:nvSpPr>
        <p:spPr bwMode="auto">
          <a:xfrm>
            <a:off x="2879726" y="4756151"/>
            <a:ext cx="70826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Debe alternar su ataque tanto a UU de infantería como de artillería, de la </a:t>
            </a:r>
          </a:p>
          <a:p>
            <a:r>
              <a:rPr lang="es-MX" altLang="en-US"/>
              <a:t>Misma forma su intensidad de fuego, de acuerdo a su capacidad logística.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3469884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60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60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60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60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60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0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60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6019" grpId="0" autoUpdateAnimBg="0"/>
      <p:bldP spid="86020" grpId="0" autoUpdateAnimBg="0"/>
      <p:bldP spid="86021" grpId="0" autoUpdateAnimBg="0"/>
      <p:bldP spid="86022" grpId="0" autoUpdateAnimBg="0"/>
      <p:bldP spid="86023" grpId="0" autoUpdateAnimBg="0"/>
      <p:bldP spid="86024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2346325" y="412750"/>
            <a:ext cx="5666616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Su concepto de actuar en todo momento será el siguiente:</a:t>
            </a:r>
            <a:endParaRPr lang="es-ES" altLang="en-US"/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2286000" y="914400"/>
            <a:ext cx="1705788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1.- En el ataque:</a:t>
            </a:r>
            <a:endParaRPr lang="es-ES" altLang="en-US"/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2667001" y="1447800"/>
            <a:ext cx="6513963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Apoyar a la UU que avanza para que no pierda el ímpetu de ataque.</a:t>
            </a:r>
            <a:endParaRPr lang="es-ES" altLang="en-US"/>
          </a:p>
        </p:txBody>
      </p:sp>
      <p:sp>
        <p:nvSpPr>
          <p:cNvPr id="87045" name="Text Box 5"/>
          <p:cNvSpPr txBox="1">
            <a:spLocks noChangeArrowheads="1"/>
          </p:cNvSpPr>
          <p:nvPr/>
        </p:nvSpPr>
        <p:spPr bwMode="auto">
          <a:xfrm>
            <a:off x="2743201" y="1905001"/>
            <a:ext cx="679801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Ocuparán pos. de fuego adelantadas lo que le permitirá batir objetivos</a:t>
            </a:r>
          </a:p>
          <a:p>
            <a:r>
              <a:rPr lang="es-MX" altLang="en-US"/>
              <a:t>Y cubrir su retaguardia.</a:t>
            </a:r>
            <a:endParaRPr lang="es-ES" altLang="en-US"/>
          </a:p>
        </p:txBody>
      </p:sp>
      <p:sp>
        <p:nvSpPr>
          <p:cNvPr id="87046" name="Text Box 6"/>
          <p:cNvSpPr txBox="1">
            <a:spLocks noChangeArrowheads="1"/>
          </p:cNvSpPr>
          <p:nvPr/>
        </p:nvSpPr>
        <p:spPr bwMode="auto">
          <a:xfrm>
            <a:off x="2738438" y="2667001"/>
            <a:ext cx="73024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U.A.L. siempre apoyarán alas UU. de maniobra, previamente coordinado</a:t>
            </a:r>
          </a:p>
          <a:p>
            <a:r>
              <a:rPr lang="es-MX" altLang="en-US"/>
              <a:t>con el C.C.F.A., parea garantizar el apoyo mutuo.</a:t>
            </a:r>
            <a:endParaRPr lang="es-ES" altLang="en-US"/>
          </a:p>
        </p:txBody>
      </p:sp>
      <p:sp>
        <p:nvSpPr>
          <p:cNvPr id="87047" name="Text Box 7"/>
          <p:cNvSpPr txBox="1">
            <a:spLocks noChangeArrowheads="1"/>
          </p:cNvSpPr>
          <p:nvPr/>
        </p:nvSpPr>
        <p:spPr bwMode="auto">
          <a:xfrm>
            <a:off x="2362201" y="3429000"/>
            <a:ext cx="2034083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2.- Antes del asalto:</a:t>
            </a:r>
            <a:endParaRPr lang="es-ES" altLang="en-US"/>
          </a:p>
        </p:txBody>
      </p:sp>
      <p:sp>
        <p:nvSpPr>
          <p:cNvPr id="87048" name="Text Box 8"/>
          <p:cNvSpPr txBox="1">
            <a:spLocks noChangeArrowheads="1"/>
          </p:cNvSpPr>
          <p:nvPr/>
        </p:nvSpPr>
        <p:spPr bwMode="auto">
          <a:xfrm>
            <a:off x="2743200" y="3886201"/>
            <a:ext cx="686886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Los fuegos estarán orientados a la apertura de brechas, para permitir la</a:t>
            </a:r>
          </a:p>
          <a:p>
            <a:r>
              <a:rPr lang="es-MX" altLang="en-US"/>
              <a:t>Penetración de las UU. De maniobra.</a:t>
            </a:r>
            <a:endParaRPr lang="es-ES" altLang="en-US"/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2819401" y="4648200"/>
            <a:ext cx="514826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CCFA, determina los objetivos de mayor importancia.</a:t>
            </a:r>
            <a:endParaRPr lang="es-ES" altLang="en-US"/>
          </a:p>
        </p:txBody>
      </p:sp>
      <p:sp>
        <p:nvSpPr>
          <p:cNvPr id="87050" name="Text Box 10"/>
          <p:cNvSpPr txBox="1">
            <a:spLocks noChangeArrowheads="1"/>
          </p:cNvSpPr>
          <p:nvPr/>
        </p:nvSpPr>
        <p:spPr bwMode="auto">
          <a:xfrm>
            <a:off x="2743200" y="5105401"/>
            <a:ext cx="676319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En el ataque se alargarán los fuegos, manera de proteger a las fuerzas </a:t>
            </a:r>
          </a:p>
          <a:p>
            <a:r>
              <a:rPr lang="es-MX" altLang="en-US"/>
              <a:t>propias.</a:t>
            </a:r>
            <a:endParaRPr lang="es-ES" altLang="en-US"/>
          </a:p>
        </p:txBody>
      </p:sp>
      <p:sp>
        <p:nvSpPr>
          <p:cNvPr id="87051" name="Text Box 11"/>
          <p:cNvSpPr txBox="1">
            <a:spLocks noChangeArrowheads="1"/>
          </p:cNvSpPr>
          <p:nvPr/>
        </p:nvSpPr>
        <p:spPr bwMode="auto">
          <a:xfrm>
            <a:off x="2803525" y="5975351"/>
            <a:ext cx="729725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UU. en primera línea deberán marcar su posición, objeto los OA., eviten </a:t>
            </a:r>
          </a:p>
          <a:p>
            <a:r>
              <a:rPr lang="es-MX" altLang="en-US"/>
              <a:t>confusiones con unidades adversarias.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26215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70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70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870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70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7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7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7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4" grpId="0" autoUpdateAnimBg="0"/>
      <p:bldP spid="87045" grpId="0" autoUpdateAnimBg="0"/>
      <p:bldP spid="87046" grpId="0" autoUpdateAnimBg="0"/>
      <p:bldP spid="87047" grpId="0" animBg="1" autoUpdateAnimBg="0"/>
      <p:bldP spid="87048" grpId="0" autoUpdateAnimBg="0"/>
      <p:bldP spid="87049" grpId="0" autoUpdateAnimBg="0"/>
      <p:bldP spid="87050" grpId="0" autoUpdateAnimBg="0"/>
      <p:bldP spid="87051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Text Box 2"/>
          <p:cNvSpPr txBox="1">
            <a:spLocks noChangeArrowheads="1"/>
          </p:cNvSpPr>
          <p:nvPr/>
        </p:nvSpPr>
        <p:spPr bwMode="auto">
          <a:xfrm>
            <a:off x="2346325" y="336550"/>
            <a:ext cx="2705292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3.- Durante la penetración:</a:t>
            </a:r>
            <a:endParaRPr lang="es-ES" altLang="en-US"/>
          </a:p>
        </p:txBody>
      </p:sp>
      <p:sp>
        <p:nvSpPr>
          <p:cNvPr id="88067" name="Text Box 3"/>
          <p:cNvSpPr txBox="1">
            <a:spLocks noChangeArrowheads="1"/>
          </p:cNvSpPr>
          <p:nvPr/>
        </p:nvSpPr>
        <p:spPr bwMode="auto">
          <a:xfrm>
            <a:off x="2727325" y="793751"/>
            <a:ext cx="69675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Mantener el ímpetu del fuego, evitando disgregar el ataque. Se batirá la </a:t>
            </a:r>
          </a:p>
          <a:p>
            <a:r>
              <a:rPr lang="es-MX" altLang="en-US"/>
              <a:t>Artillería enemiga y se buscará inmovilizar las reservas enemigas.</a:t>
            </a:r>
            <a:endParaRPr lang="es-ES" altLang="en-US"/>
          </a:p>
        </p:txBody>
      </p:sp>
      <p:sp>
        <p:nvSpPr>
          <p:cNvPr id="88068" name="Text Box 4"/>
          <p:cNvSpPr txBox="1">
            <a:spLocks noChangeArrowheads="1"/>
          </p:cNvSpPr>
          <p:nvPr/>
        </p:nvSpPr>
        <p:spPr bwMode="auto">
          <a:xfrm>
            <a:off x="2727325" y="1631951"/>
            <a:ext cx="670978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Se deberá posponer la seguridad en beneficio del oportuno y efectivo</a:t>
            </a:r>
          </a:p>
          <a:p>
            <a:r>
              <a:rPr lang="es-MX" altLang="en-US"/>
              <a:t>Apoyo de fuego.</a:t>
            </a:r>
            <a:endParaRPr lang="es-ES" altLang="en-US"/>
          </a:p>
        </p:txBody>
      </p:sp>
      <p:sp>
        <p:nvSpPr>
          <p:cNvPr id="88069" name="Text Box 5"/>
          <p:cNvSpPr txBox="1">
            <a:spLocks noChangeArrowheads="1"/>
          </p:cNvSpPr>
          <p:nvPr/>
        </p:nvSpPr>
        <p:spPr bwMode="auto">
          <a:xfrm>
            <a:off x="2727326" y="2393951"/>
            <a:ext cx="635494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U.A.M., se adelantarán manera de alargar los fuegos y batir la </a:t>
            </a:r>
          </a:p>
          <a:p>
            <a:r>
              <a:rPr lang="es-MX" altLang="en-US"/>
              <a:t>retaguardia del enemigo.</a:t>
            </a:r>
            <a:endParaRPr lang="es-ES" altLang="en-US"/>
          </a:p>
        </p:txBody>
      </p:sp>
      <p:sp>
        <p:nvSpPr>
          <p:cNvPr id="88070" name="Text Box 6"/>
          <p:cNvSpPr txBox="1">
            <a:spLocks noChangeArrowheads="1"/>
          </p:cNvSpPr>
          <p:nvPr/>
        </p:nvSpPr>
        <p:spPr bwMode="auto">
          <a:xfrm>
            <a:off x="2422526" y="3155950"/>
            <a:ext cx="2858411" cy="369332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4.- Durante la consolidación:</a:t>
            </a:r>
            <a:endParaRPr lang="es-ES" altLang="en-US"/>
          </a:p>
        </p:txBody>
      </p:sp>
      <p:sp>
        <p:nvSpPr>
          <p:cNvPr id="88071" name="Text Box 7"/>
          <p:cNvSpPr txBox="1">
            <a:spLocks noChangeArrowheads="1"/>
          </p:cNvSpPr>
          <p:nvPr/>
        </p:nvSpPr>
        <p:spPr bwMode="auto">
          <a:xfrm>
            <a:off x="2727325" y="3689351"/>
            <a:ext cx="7129644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Se ubicarán en una posición que les permita proteger a las UU., que pasan</a:t>
            </a:r>
          </a:p>
          <a:p>
            <a:r>
              <a:rPr lang="es-MX" altLang="en-US"/>
              <a:t>a la defensa</a:t>
            </a:r>
            <a:endParaRPr lang="es-ES" altLang="en-US"/>
          </a:p>
        </p:txBody>
      </p:sp>
      <p:sp>
        <p:nvSpPr>
          <p:cNvPr id="88072" name="Text Box 8"/>
          <p:cNvSpPr txBox="1">
            <a:spLocks noChangeArrowheads="1"/>
          </p:cNvSpPr>
          <p:nvPr/>
        </p:nvSpPr>
        <p:spPr bwMode="auto">
          <a:xfrm>
            <a:off x="2727325" y="4527551"/>
            <a:ext cx="659238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U.A.L., reconocerán y ocuparán posiciones cercanas a las UU., de</a:t>
            </a:r>
          </a:p>
          <a:p>
            <a:r>
              <a:rPr lang="es-MX" altLang="en-US"/>
              <a:t>maniobra.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908732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8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80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80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80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 autoUpdateAnimBg="0"/>
      <p:bldP spid="88068" grpId="0" autoUpdateAnimBg="0"/>
      <p:bldP spid="88069" grpId="0" autoUpdateAnimBg="0"/>
      <p:bldP spid="88071" grpId="0" autoUpdateAnimBg="0"/>
      <p:bldP spid="88072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Text Box 2"/>
          <p:cNvSpPr txBox="1">
            <a:spLocks noChangeArrowheads="1"/>
          </p:cNvSpPr>
          <p:nvPr/>
        </p:nvSpPr>
        <p:spPr bwMode="auto">
          <a:xfrm>
            <a:off x="2346326" y="412750"/>
            <a:ext cx="3333605" cy="36933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C- LA ARTILLERIA EN LA DEFENSA.</a:t>
            </a:r>
            <a:endParaRPr lang="es-ES" altLang="en-US"/>
          </a:p>
        </p:txBody>
      </p:sp>
      <p:sp>
        <p:nvSpPr>
          <p:cNvPr id="89091" name="Text Box 3"/>
          <p:cNvSpPr txBox="1">
            <a:spLocks noChangeArrowheads="1"/>
          </p:cNvSpPr>
          <p:nvPr/>
        </p:nvSpPr>
        <p:spPr bwMode="auto">
          <a:xfrm>
            <a:off x="2727326" y="1098550"/>
            <a:ext cx="7449027" cy="9233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Su misión será </a:t>
            </a:r>
            <a:r>
              <a:rPr lang="es-MX" altLang="en-US">
                <a:solidFill>
                  <a:srgbClr val="FFFF00"/>
                </a:solidFill>
              </a:rPr>
              <a:t>destruir </a:t>
            </a:r>
            <a:r>
              <a:rPr lang="es-MX" altLang="en-US"/>
              <a:t>al enemigo, </a:t>
            </a:r>
            <a:r>
              <a:rPr lang="es-MX" altLang="en-US">
                <a:solidFill>
                  <a:srgbClr val="FFFF00"/>
                </a:solidFill>
              </a:rPr>
              <a:t>ganar tiempo</a:t>
            </a:r>
            <a:r>
              <a:rPr lang="es-MX" altLang="en-US"/>
              <a:t>, </a:t>
            </a:r>
            <a:r>
              <a:rPr lang="es-MX" altLang="en-US">
                <a:solidFill>
                  <a:srgbClr val="FFFF00"/>
                </a:solidFill>
              </a:rPr>
              <a:t>concentrar fuegos</a:t>
            </a:r>
            <a:r>
              <a:rPr lang="es-MX" altLang="en-US"/>
              <a:t>, </a:t>
            </a:r>
            <a:r>
              <a:rPr lang="es-MX" altLang="en-US">
                <a:solidFill>
                  <a:srgbClr val="FFFF00"/>
                </a:solidFill>
              </a:rPr>
              <a:t>retardar</a:t>
            </a:r>
          </a:p>
          <a:p>
            <a:r>
              <a:rPr lang="es-MX" altLang="en-US"/>
              <a:t>o </a:t>
            </a:r>
            <a:r>
              <a:rPr lang="es-MX" altLang="en-US">
                <a:solidFill>
                  <a:srgbClr val="FFFF00"/>
                </a:solidFill>
              </a:rPr>
              <a:t>debilitar </a:t>
            </a:r>
            <a:r>
              <a:rPr lang="es-MX" altLang="en-US"/>
              <a:t>al enemigo para posteriormente tomar la </a:t>
            </a:r>
            <a:r>
              <a:rPr lang="es-MX" altLang="en-US">
                <a:solidFill>
                  <a:srgbClr val="FF0000"/>
                </a:solidFill>
              </a:rPr>
              <a:t>iniciativa</a:t>
            </a:r>
            <a:r>
              <a:rPr lang="es-MX" altLang="en-US"/>
              <a:t> y cambiar la </a:t>
            </a:r>
          </a:p>
          <a:p>
            <a:r>
              <a:rPr lang="es-MX" altLang="en-US">
                <a:solidFill>
                  <a:srgbClr val="FF0000"/>
                </a:solidFill>
              </a:rPr>
              <a:t>actitud</a:t>
            </a:r>
            <a:endParaRPr lang="es-ES" altLang="en-US">
              <a:solidFill>
                <a:srgbClr val="FF0000"/>
              </a:solidFill>
            </a:endParaRPr>
          </a:p>
        </p:txBody>
      </p:sp>
      <p:sp>
        <p:nvSpPr>
          <p:cNvPr id="89092" name="Text Box 4"/>
          <p:cNvSpPr txBox="1">
            <a:spLocks noChangeArrowheads="1"/>
          </p:cNvSpPr>
          <p:nvPr/>
        </p:nvSpPr>
        <p:spPr bwMode="auto">
          <a:xfrm>
            <a:off x="2727325" y="2165351"/>
            <a:ext cx="669811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En la defensa es muy importante, porque esta obra por el fuego, pero</a:t>
            </a:r>
          </a:p>
          <a:p>
            <a:r>
              <a:rPr lang="es-MX" altLang="en-US"/>
              <a:t>depende del apoyo logístico disponible.</a:t>
            </a:r>
            <a:endParaRPr lang="es-ES" altLang="en-US"/>
          </a:p>
        </p:txBody>
      </p:sp>
      <p:sp>
        <p:nvSpPr>
          <p:cNvPr id="89093" name="Text Box 5"/>
          <p:cNvSpPr txBox="1">
            <a:spLocks noChangeArrowheads="1"/>
          </p:cNvSpPr>
          <p:nvPr/>
        </p:nvSpPr>
        <p:spPr bwMode="auto">
          <a:xfrm>
            <a:off x="2727325" y="3003551"/>
            <a:ext cx="716125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El fuego es el que detiene a las fuerzas adversarias, por lo que necesita de </a:t>
            </a:r>
          </a:p>
          <a:p>
            <a:r>
              <a:rPr lang="es-MX" altLang="en-US"/>
              <a:t>un </a:t>
            </a:r>
            <a:r>
              <a:rPr lang="es-MX" altLang="en-US">
                <a:solidFill>
                  <a:srgbClr val="FF0000"/>
                </a:solidFill>
              </a:rPr>
              <a:t>PLAN DE FUEGO</a:t>
            </a:r>
            <a:r>
              <a:rPr lang="es-MX" altLang="en-US"/>
              <a:t> meticulosamente elaborado.</a:t>
            </a:r>
            <a:endParaRPr lang="es-ES" altLang="en-US"/>
          </a:p>
        </p:txBody>
      </p:sp>
      <p:sp>
        <p:nvSpPr>
          <p:cNvPr id="89094" name="Text Box 6"/>
          <p:cNvSpPr txBox="1">
            <a:spLocks noChangeArrowheads="1"/>
          </p:cNvSpPr>
          <p:nvPr/>
        </p:nvSpPr>
        <p:spPr bwMode="auto">
          <a:xfrm>
            <a:off x="2727325" y="3841751"/>
            <a:ext cx="732142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Debe mantener un alto grado de </a:t>
            </a:r>
            <a:r>
              <a:rPr lang="es-MX" altLang="en-US">
                <a:solidFill>
                  <a:srgbClr val="FF0000"/>
                </a:solidFill>
              </a:rPr>
              <a:t>centralización</a:t>
            </a:r>
            <a:r>
              <a:rPr lang="es-MX" altLang="en-US"/>
              <a:t>, manera que los fuegos sean</a:t>
            </a:r>
          </a:p>
          <a:p>
            <a:r>
              <a:rPr lang="es-MX" altLang="en-US"/>
              <a:t>descargados sobre el ataque principal del enemigo.</a:t>
            </a:r>
            <a:endParaRPr lang="es-ES" altLang="en-US"/>
          </a:p>
        </p:txBody>
      </p:sp>
      <p:sp>
        <p:nvSpPr>
          <p:cNvPr id="89095" name="Text Box 7"/>
          <p:cNvSpPr txBox="1">
            <a:spLocks noChangeArrowheads="1"/>
          </p:cNvSpPr>
          <p:nvPr/>
        </p:nvSpPr>
        <p:spPr bwMode="auto">
          <a:xfrm>
            <a:off x="2727325" y="4679951"/>
            <a:ext cx="7377148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Posiciones de fuego, excelente mimetismo, tener lista las suplementaria y las</a:t>
            </a:r>
          </a:p>
          <a:p>
            <a:r>
              <a:rPr lang="es-MX" altLang="en-US"/>
              <a:t>De cambio, teniendo además, las simuladas.</a:t>
            </a:r>
            <a:endParaRPr lang="es-ES" altLang="en-US"/>
          </a:p>
        </p:txBody>
      </p:sp>
      <p:sp>
        <p:nvSpPr>
          <p:cNvPr id="89096" name="Text Box 8"/>
          <p:cNvSpPr txBox="1">
            <a:spLocks noChangeArrowheads="1"/>
          </p:cNvSpPr>
          <p:nvPr/>
        </p:nvSpPr>
        <p:spPr bwMode="auto">
          <a:xfrm>
            <a:off x="2727326" y="5594351"/>
            <a:ext cx="7407925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Romperán el fuego de acuerdo aun orden manera de no evidenciar todas las </a:t>
            </a:r>
          </a:p>
          <a:p>
            <a:r>
              <a:rPr lang="es-MX" altLang="en-US"/>
              <a:t>Posiciones de una sola vez, (mantener el secreto).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18761160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9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90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90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90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90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091" grpId="0" autoUpdateAnimBg="0"/>
      <p:bldP spid="89092" grpId="0" autoUpdateAnimBg="0"/>
      <p:bldP spid="89093" grpId="0" autoUpdateAnimBg="0"/>
      <p:bldP spid="89094" grpId="0" autoUpdateAnimBg="0"/>
      <p:bldP spid="89095" grpId="0" autoUpdateAnimBg="0"/>
      <p:bldP spid="89096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Text Box 2"/>
          <p:cNvSpPr txBox="1">
            <a:spLocks noChangeArrowheads="1"/>
          </p:cNvSpPr>
          <p:nvPr/>
        </p:nvSpPr>
        <p:spPr bwMode="auto">
          <a:xfrm>
            <a:off x="2270126" y="336550"/>
            <a:ext cx="4908395" cy="369332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D.- LA ARTILLERIA EN LAS OPERACIONES ANFIBIAS.</a:t>
            </a:r>
            <a:endParaRPr lang="es-ES" altLang="en-US"/>
          </a:p>
        </p:txBody>
      </p:sp>
      <p:sp>
        <p:nvSpPr>
          <p:cNvPr id="90115" name="Text Box 3"/>
          <p:cNvSpPr txBox="1">
            <a:spLocks noChangeArrowheads="1"/>
          </p:cNvSpPr>
          <p:nvPr/>
        </p:nvSpPr>
        <p:spPr bwMode="auto">
          <a:xfrm>
            <a:off x="2651125" y="946150"/>
            <a:ext cx="443711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En la descarga general, se priorizará las U.A.L.</a:t>
            </a:r>
            <a:endParaRPr lang="es-ES" altLang="en-US"/>
          </a:p>
        </p:txBody>
      </p:sp>
      <p:sp>
        <p:nvSpPr>
          <p:cNvPr id="90116" name="Text Box 4"/>
          <p:cNvSpPr txBox="1">
            <a:spLocks noChangeArrowheads="1"/>
          </p:cNvSpPr>
          <p:nvPr/>
        </p:nvSpPr>
        <p:spPr bwMode="auto">
          <a:xfrm>
            <a:off x="2727325" y="1555751"/>
            <a:ext cx="6711966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Las U.A.M., desembarcarán una vez que las livianas estén cumpliendo</a:t>
            </a:r>
          </a:p>
          <a:p>
            <a:r>
              <a:rPr lang="es-MX" altLang="en-US"/>
              <a:t>requerimiento a las UU de maniobra.</a:t>
            </a:r>
            <a:endParaRPr lang="es-ES" altLang="en-US"/>
          </a:p>
        </p:txBody>
      </p:sp>
      <p:sp>
        <p:nvSpPr>
          <p:cNvPr id="90117" name="Text Box 5"/>
          <p:cNvSpPr txBox="1">
            <a:spLocks noChangeArrowheads="1"/>
          </p:cNvSpPr>
          <p:nvPr/>
        </p:nvSpPr>
        <p:spPr bwMode="auto">
          <a:xfrm>
            <a:off x="2727325" y="2393950"/>
            <a:ext cx="630429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Los OA., y las partidas topo., desembarcarán en las primeras olas.</a:t>
            </a:r>
            <a:endParaRPr lang="es-ES" altLang="en-US"/>
          </a:p>
        </p:txBody>
      </p:sp>
      <p:sp>
        <p:nvSpPr>
          <p:cNvPr id="90118" name="Text Box 6"/>
          <p:cNvSpPr txBox="1">
            <a:spLocks noChangeArrowheads="1"/>
          </p:cNvSpPr>
          <p:nvPr/>
        </p:nvSpPr>
        <p:spPr bwMode="auto">
          <a:xfrm>
            <a:off x="2727325" y="2927351"/>
            <a:ext cx="717786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Tener partidas de apoyo playa entrenadas en el desembarco de las U.A.M.,</a:t>
            </a:r>
          </a:p>
          <a:p>
            <a:r>
              <a:rPr lang="es-MX" altLang="en-US"/>
              <a:t>evitando demoras en el desembarco.</a:t>
            </a:r>
            <a:endParaRPr lang="es-ES" altLang="en-US"/>
          </a:p>
        </p:txBody>
      </p:sp>
      <p:sp>
        <p:nvSpPr>
          <p:cNvPr id="90119" name="Text Box 7"/>
          <p:cNvSpPr txBox="1">
            <a:spLocks noChangeArrowheads="1"/>
          </p:cNvSpPr>
          <p:nvPr/>
        </p:nvSpPr>
        <p:spPr bwMode="auto">
          <a:xfrm>
            <a:off x="2727326" y="3689351"/>
            <a:ext cx="6817187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altLang="en-US"/>
              <a:t>Baterías divididas en los buques, manera de evitar pérdidas totales por</a:t>
            </a:r>
          </a:p>
          <a:p>
            <a:r>
              <a:rPr lang="es-MX" altLang="en-US"/>
              <a:t>ataques aéreos o de superficie.</a:t>
            </a:r>
            <a:endParaRPr lang="es-ES" altLang="en-US"/>
          </a:p>
        </p:txBody>
      </p:sp>
    </p:spTree>
    <p:extLst>
      <p:ext uri="{BB962C8B-B14F-4D97-AF65-F5344CB8AC3E}">
        <p14:creationId xmlns:p14="http://schemas.microsoft.com/office/powerpoint/2010/main" val="3247134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01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01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0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01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0115" grpId="0" autoUpdateAnimBg="0"/>
      <p:bldP spid="90116" grpId="0" autoUpdateAnimBg="0"/>
      <p:bldP spid="90117" grpId="0" autoUpdateAnimBg="0"/>
      <p:bldP spid="90118" grpId="0" autoUpdateAnimBg="0"/>
      <p:bldP spid="90119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610559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23323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007796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7454" y="124691"/>
            <a:ext cx="2258723" cy="2409305"/>
          </a:xfrm>
          <a:prstGeom prst="rect">
            <a:avLst/>
          </a:prstGeom>
        </p:spPr>
      </p:pic>
      <p:sp>
        <p:nvSpPr>
          <p:cNvPr id="5" name="CuadroTexto 4"/>
          <p:cNvSpPr txBox="1"/>
          <p:nvPr/>
        </p:nvSpPr>
        <p:spPr>
          <a:xfrm>
            <a:off x="193964" y="124691"/>
            <a:ext cx="9130145" cy="64633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s-ES" dirty="0" smtClean="0"/>
              <a:t>UT. N°1 : Artillería de Campaña  Conceptos Básicos  y Simbología de Artillería de Campaña </a:t>
            </a:r>
          </a:p>
          <a:p>
            <a:endParaRPr lang="en-US" dirty="0"/>
          </a:p>
        </p:txBody>
      </p:sp>
      <p:pic>
        <p:nvPicPr>
          <p:cNvPr id="8" name="Picture 6" descr="Image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34962" y="3456709"/>
            <a:ext cx="3757038" cy="29995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0303005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1426</Words>
  <Application>Microsoft Office PowerPoint</Application>
  <PresentationFormat>Panorámica</PresentationFormat>
  <Paragraphs>163</Paragraphs>
  <Slides>17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PC</dc:creator>
  <cp:lastModifiedBy>PC</cp:lastModifiedBy>
  <cp:revision>16</cp:revision>
  <dcterms:created xsi:type="dcterms:W3CDTF">2021-02-22T23:46:22Z</dcterms:created>
  <dcterms:modified xsi:type="dcterms:W3CDTF">2021-02-26T00:08:53Z</dcterms:modified>
</cp:coreProperties>
</file>