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34"/>
  </p:notesMasterIdLst>
  <p:sldIdLst>
    <p:sldId id="291" r:id="rId2"/>
    <p:sldId id="292" r:id="rId3"/>
    <p:sldId id="293" r:id="rId4"/>
    <p:sldId id="256" r:id="rId5"/>
    <p:sldId id="260" r:id="rId6"/>
    <p:sldId id="258" r:id="rId7"/>
    <p:sldId id="295" r:id="rId8"/>
    <p:sldId id="259" r:id="rId9"/>
    <p:sldId id="297" r:id="rId10"/>
    <p:sldId id="261" r:id="rId11"/>
    <p:sldId id="267" r:id="rId12"/>
    <p:sldId id="294" r:id="rId13"/>
    <p:sldId id="272" r:id="rId14"/>
    <p:sldId id="273" r:id="rId15"/>
    <p:sldId id="274" r:id="rId16"/>
    <p:sldId id="275" r:id="rId17"/>
    <p:sldId id="299" r:id="rId18"/>
    <p:sldId id="276" r:id="rId19"/>
    <p:sldId id="277" r:id="rId20"/>
    <p:sldId id="278" r:id="rId21"/>
    <p:sldId id="279" r:id="rId22"/>
    <p:sldId id="281" r:id="rId23"/>
    <p:sldId id="283" r:id="rId24"/>
    <p:sldId id="284" r:id="rId25"/>
    <p:sldId id="285" r:id="rId26"/>
    <p:sldId id="286" r:id="rId27"/>
    <p:sldId id="287" r:id="rId28"/>
    <p:sldId id="288" r:id="rId29"/>
    <p:sldId id="289" r:id="rId30"/>
    <p:sldId id="282" r:id="rId31"/>
    <p:sldId id="296" r:id="rId32"/>
    <p:sldId id="290" r:id="rId33"/>
  </p:sldIdLst>
  <p:sldSz cx="9144000" cy="6858000" type="screen4x3"/>
  <p:notesSz cx="6858000" cy="9144000"/>
  <p:defaultTextStyle>
    <a:defPPr>
      <a:defRPr lang="es-ES_tradnl"/>
    </a:defPPr>
    <a:lvl1pPr algn="l" rtl="0" fontAlgn="base">
      <a:spcBef>
        <a:spcPct val="0"/>
      </a:spcBef>
      <a:spcAft>
        <a:spcPct val="0"/>
      </a:spcAft>
      <a:defRPr sz="2000" b="1" kern="1200">
        <a:solidFill>
          <a:srgbClr val="FFFF00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000" b="1" kern="1200">
        <a:solidFill>
          <a:srgbClr val="FFFF00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000" b="1" kern="1200">
        <a:solidFill>
          <a:srgbClr val="FFFF00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000" b="1" kern="1200">
        <a:solidFill>
          <a:srgbClr val="FFFF00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000" b="1" kern="1200">
        <a:solidFill>
          <a:srgbClr val="FFFF00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sz="2000" b="1" kern="1200">
        <a:solidFill>
          <a:srgbClr val="FFFF00"/>
        </a:solidFill>
        <a:latin typeface="Times New Roman" pitchFamily="18" charset="0"/>
        <a:ea typeface="+mn-ea"/>
        <a:cs typeface="Arial" charset="0"/>
      </a:defRPr>
    </a:lvl6pPr>
    <a:lvl7pPr marL="2743200" algn="l" defTabSz="914400" rtl="0" eaLnBrk="1" latinLnBrk="0" hangingPunct="1">
      <a:defRPr sz="2000" b="1" kern="1200">
        <a:solidFill>
          <a:srgbClr val="FFFF00"/>
        </a:solidFill>
        <a:latin typeface="Times New Roman" pitchFamily="18" charset="0"/>
        <a:ea typeface="+mn-ea"/>
        <a:cs typeface="Arial" charset="0"/>
      </a:defRPr>
    </a:lvl7pPr>
    <a:lvl8pPr marL="3200400" algn="l" defTabSz="914400" rtl="0" eaLnBrk="1" latinLnBrk="0" hangingPunct="1">
      <a:defRPr sz="2000" b="1" kern="1200">
        <a:solidFill>
          <a:srgbClr val="FFFF00"/>
        </a:solidFill>
        <a:latin typeface="Times New Roman" pitchFamily="18" charset="0"/>
        <a:ea typeface="+mn-ea"/>
        <a:cs typeface="Arial" charset="0"/>
      </a:defRPr>
    </a:lvl8pPr>
    <a:lvl9pPr marL="3657600" algn="l" defTabSz="914400" rtl="0" eaLnBrk="1" latinLnBrk="0" hangingPunct="1">
      <a:defRPr sz="2000" b="1" kern="1200">
        <a:solidFill>
          <a:srgbClr val="FFFF00"/>
        </a:solidFill>
        <a:latin typeface="Times New Roman" pitchFamily="18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FFFF00"/>
    <a:srgbClr val="0033CC"/>
    <a:srgbClr val="FF9900"/>
    <a:srgbClr val="0099FF"/>
    <a:srgbClr val="009900"/>
    <a:srgbClr val="33CC33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069" autoAdjust="0"/>
    <p:restoredTop sz="93692"/>
  </p:normalViewPr>
  <p:slideViewPr>
    <p:cSldViewPr>
      <p:cViewPr varScale="1">
        <p:scale>
          <a:sx n="66" d="100"/>
          <a:sy n="66" d="100"/>
        </p:scale>
        <p:origin x="624" y="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7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9F5A2F2-B4CE-49CC-B2D2-F2068E83A4D6}" type="datetimeFigureOut">
              <a:rPr lang="es-CL"/>
              <a:pPr>
                <a:defRPr/>
              </a:pPr>
              <a:t>17-10-19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CL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s-CL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06F0CBC2-2733-4E51-B63E-06821062EC6B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/>
          </a:p>
        </p:txBody>
      </p:sp>
      <p:sp>
        <p:nvSpPr>
          <p:cNvPr id="409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C3E8D52-8F20-494C-A8EA-314D12A131F6}" type="slidenum">
              <a:rPr lang="es-CL" smtClean="0"/>
              <a:pPr/>
              <a:t>2</a:t>
            </a:fld>
            <a:endParaRPr lang="es-C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500529-1DD8-4DFD-BBBA-F1D3E73853F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926C0F-1A31-4E77-A57C-5C994FFED1F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B06672-6B1D-493C-926D-E1708B01BE1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86FCDC-A130-45FA-8898-E04107116A1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1DB8BB-4B69-4342-A839-2CA2C07D731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72E083-4C51-46E4-959B-4B8C019409C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220BBB-96F7-4DA1-BDBD-302162DB050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A759E6-E4EB-4C95-865E-096C5E02E8B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5342C1-8743-470B-9135-B15AACDCE3D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62FC71-13C4-485A-9E10-EF4EF18B7C2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775C2C-72EB-496A-AA65-447447F8131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ítulo y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abla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es-CL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9E434F-78E6-47BD-9DBA-417085F20FC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ítulo y texto e imágenes prediseñad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imágenes prediseñadas"/>
          <p:cNvSpPr>
            <a:spLocks noGrp="1"/>
          </p:cNvSpPr>
          <p:nvPr>
            <p:ph type="clipArt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endParaRPr lang="es-CL" noProof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B22ACF-F949-4EF5-8C98-4EB4454E2C3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33CC"/>
            </a:gs>
            <a:gs pos="100000">
              <a:srgbClr val="0066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/>
              <a:t>Haga clic para modificar el estilo de título del patrón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0"/>
              </a:spcBef>
              <a:defRPr sz="1400" b="0">
                <a:solidFill>
                  <a:schemeClr val="tx1"/>
                </a:solidFill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spcBef>
                <a:spcPct val="0"/>
              </a:spcBef>
              <a:defRPr sz="1400" b="0">
                <a:solidFill>
                  <a:schemeClr val="tx1"/>
                </a:solidFill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spcBef>
                <a:spcPct val="0"/>
              </a:spcBef>
              <a:defRPr sz="1400" b="0">
                <a:solidFill>
                  <a:schemeClr val="tx1"/>
                </a:solidFill>
                <a:cs typeface="+mn-cs"/>
              </a:defRPr>
            </a:lvl1pPr>
          </a:lstStyle>
          <a:p>
            <a:pPr>
              <a:defRPr/>
            </a:pPr>
            <a:fld id="{73489F5C-C202-4D8C-A5AC-B0388C2FB12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1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11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Text Box 2"/>
          <p:cNvSpPr txBox="1">
            <a:spLocks noChangeArrowheads="1"/>
          </p:cNvSpPr>
          <p:nvPr/>
        </p:nvSpPr>
        <p:spPr bwMode="auto">
          <a:xfrm>
            <a:off x="1403350" y="2511425"/>
            <a:ext cx="6121400" cy="149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sz="4400">
                <a:latin typeface="Arial" charset="0"/>
                <a:cs typeface="+mn-cs"/>
              </a:rPr>
              <a:t>LOS RADARES </a:t>
            </a:r>
          </a:p>
          <a:p>
            <a:pPr algn="ctr">
              <a:spcBef>
                <a:spcPct val="50000"/>
              </a:spcBef>
              <a:defRPr/>
            </a:pPr>
            <a:r>
              <a:rPr lang="es-ES_tradnl" sz="3200">
                <a:latin typeface="Arial" charset="0"/>
                <a:cs typeface="+mn-cs"/>
              </a:rPr>
              <a:t>(ONDAS)</a:t>
            </a:r>
            <a:endParaRPr lang="es-ES" sz="3200">
              <a:latin typeface="Arial" charset="0"/>
              <a:cs typeface="+mn-cs"/>
            </a:endParaRP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5830888" y="6237288"/>
            <a:ext cx="33131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>
                <a:latin typeface="Arial" charset="0"/>
              </a:rPr>
              <a:t>CLASE Nº 1</a:t>
            </a:r>
            <a:endParaRPr lang="es-ES" sz="1800">
              <a:latin typeface="Arial" charset="0"/>
            </a:endParaRP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1258888" y="4652963"/>
            <a:ext cx="63373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800">
                <a:solidFill>
                  <a:schemeClr val="bg1"/>
                </a:solidFill>
                <a:latin typeface="Arial" charset="0"/>
              </a:rPr>
              <a:t>REF: 	CAP. Nº 1 “PRINCIPIOS DE LOS SISTEMAS DE 	ARMAS 	NAVALES”  D. FRIEDEN</a:t>
            </a:r>
            <a:endParaRPr lang="es-ES" sz="180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1476375" y="908050"/>
            <a:ext cx="65516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400">
                <a:solidFill>
                  <a:schemeClr val="bg1"/>
                </a:solidFill>
                <a:latin typeface="Arial" charset="0"/>
              </a:rPr>
              <a:t>BLOQUE Nº 3: SENSORES</a:t>
            </a:r>
            <a:endParaRPr lang="es-ES" sz="2400">
              <a:solidFill>
                <a:schemeClr val="bg1"/>
              </a:solidFill>
              <a:latin typeface="Arial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Text Box 2"/>
          <p:cNvSpPr txBox="1">
            <a:spLocks noChangeArrowheads="1"/>
          </p:cNvSpPr>
          <p:nvPr/>
        </p:nvSpPr>
        <p:spPr bwMode="auto">
          <a:xfrm>
            <a:off x="2339975" y="404813"/>
            <a:ext cx="46799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sz="2800" u="sng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+mn-cs"/>
              </a:rPr>
              <a:t>SENSORES</a:t>
            </a:r>
            <a:endParaRPr lang="es-MX" sz="2800" u="sng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cs typeface="+mn-cs"/>
            </a:endParaRPr>
          </a:p>
        </p:txBody>
      </p:sp>
      <p:sp>
        <p:nvSpPr>
          <p:cNvPr id="86019" name="Text Box 3"/>
          <p:cNvSpPr txBox="1">
            <a:spLocks noChangeArrowheads="1"/>
          </p:cNvSpPr>
          <p:nvPr/>
        </p:nvSpPr>
        <p:spPr bwMode="auto">
          <a:xfrm>
            <a:off x="755650" y="1871663"/>
            <a:ext cx="8137525" cy="3665537"/>
          </a:xfrm>
          <a:prstGeom prst="rect">
            <a:avLst/>
          </a:prstGeom>
          <a:solidFill>
            <a:schemeClr val="bg1"/>
          </a:solidFill>
          <a:ln w="3810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_tradnl" sz="1800" b="0" dirty="0">
                <a:solidFill>
                  <a:schemeClr val="tx1"/>
                </a:solidFill>
                <a:latin typeface="Arial" charset="0"/>
                <a:cs typeface="+mn-cs"/>
              </a:rPr>
              <a:t>SON LOS EQUIPOS O INSTRUMENTOS QUE PERMITEN </a:t>
            </a:r>
            <a:r>
              <a:rPr lang="es-ES_tradnl" sz="1800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+mn-cs"/>
              </a:rPr>
              <a:t>DETECTAR LA PRESENCIA</a:t>
            </a:r>
            <a:r>
              <a:rPr lang="es-ES_tradnl" sz="1800" b="0" dirty="0">
                <a:solidFill>
                  <a:schemeClr val="tx1"/>
                </a:solidFill>
                <a:latin typeface="Arial" charset="0"/>
                <a:cs typeface="+mn-cs"/>
              </a:rPr>
              <a:t> DE UN BLANCO DE INTERÉS Y </a:t>
            </a:r>
            <a:r>
              <a:rPr lang="es-ES_tradnl" sz="1800" dirty="0">
                <a:solidFill>
                  <a:srgbClr val="33CC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+mn-cs"/>
              </a:rPr>
              <a:t>DETERMINAR SU POSICIÓN EN EL ESPACIO  </a:t>
            </a:r>
            <a:r>
              <a:rPr lang="es-ES_tradnl" sz="1800" b="0" u="sng" dirty="0">
                <a:solidFill>
                  <a:schemeClr val="tx1"/>
                </a:solidFill>
                <a:latin typeface="Arial" charset="0"/>
                <a:cs typeface="+mn-cs"/>
              </a:rPr>
              <a:t>respecto a mi buque</a:t>
            </a:r>
            <a:r>
              <a:rPr lang="es-ES_tradnl" sz="1800" b="0" dirty="0">
                <a:solidFill>
                  <a:schemeClr val="tx1"/>
                </a:solidFill>
                <a:latin typeface="Arial" charset="0"/>
                <a:cs typeface="+mn-cs"/>
              </a:rPr>
              <a:t>.</a:t>
            </a:r>
          </a:p>
          <a:p>
            <a:pPr>
              <a:spcBef>
                <a:spcPct val="50000"/>
              </a:spcBef>
              <a:defRPr/>
            </a:pPr>
            <a:r>
              <a:rPr lang="es-ES_tradnl" sz="18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+mn-cs"/>
              </a:rPr>
              <a:t>PARA ELLO DEBEN SER CAPACES DE DETECTAR ALGUNA CARACTERISTICA DE LA ENERGÍA QUE EMITE O REFLEJA EL BLANCO</a:t>
            </a:r>
          </a:p>
          <a:p>
            <a:pPr>
              <a:spcBef>
                <a:spcPct val="50000"/>
              </a:spcBef>
              <a:defRPr/>
            </a:pPr>
            <a:endParaRPr lang="es-ES_tradnl" sz="1800" dirty="0">
              <a:solidFill>
                <a:srgbClr val="33CC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+mn-cs"/>
            </a:endParaRPr>
          </a:p>
          <a:p>
            <a:pPr>
              <a:spcBef>
                <a:spcPct val="50000"/>
              </a:spcBef>
              <a:defRPr/>
            </a:pPr>
            <a:r>
              <a:rPr lang="es-ES_tradnl" sz="1800" dirty="0">
                <a:solidFill>
                  <a:schemeClr val="tx1"/>
                </a:solidFill>
                <a:latin typeface="Arial" charset="0"/>
                <a:cs typeface="+mn-cs"/>
              </a:rPr>
              <a:t>SENSOR ACTIVO</a:t>
            </a:r>
            <a:r>
              <a:rPr lang="es-ES_tradnl" sz="1800" b="0" dirty="0">
                <a:solidFill>
                  <a:schemeClr val="tx1"/>
                </a:solidFill>
                <a:latin typeface="Arial" charset="0"/>
                <a:cs typeface="+mn-cs"/>
              </a:rPr>
              <a:t>: EMITE ENERGÍA PARA DETECTAR A SU BLANCO, AL 		   HACERLO SE DELATA.(Sonido, Ondas 				    electromagnéticas , Luz, etc.)</a:t>
            </a:r>
          </a:p>
          <a:p>
            <a:pPr>
              <a:spcBef>
                <a:spcPct val="50000"/>
              </a:spcBef>
              <a:defRPr/>
            </a:pPr>
            <a:r>
              <a:rPr lang="es-ES_tradnl" sz="1800" dirty="0">
                <a:solidFill>
                  <a:schemeClr val="tx1"/>
                </a:solidFill>
                <a:latin typeface="Arial" charset="0"/>
                <a:cs typeface="+mn-cs"/>
              </a:rPr>
              <a:t>SENSOR PASIVO</a:t>
            </a:r>
            <a:r>
              <a:rPr lang="es-ES_tradnl" sz="1800" b="0" dirty="0">
                <a:solidFill>
                  <a:schemeClr val="tx1"/>
                </a:solidFill>
                <a:latin typeface="Arial" charset="0"/>
                <a:cs typeface="+mn-cs"/>
              </a:rPr>
              <a:t>: DETECTA AL BLANCO POR LA ENERGÍA O SEÑALES		  QUE ÉSTE EMITE. (Calor, Sonido, luz, ondas e/m, etc.)</a:t>
            </a:r>
            <a:endParaRPr lang="es-MX" sz="1800" b="0" dirty="0">
              <a:solidFill>
                <a:schemeClr val="tx1"/>
              </a:solidFill>
              <a:latin typeface="Arial" charset="0"/>
              <a:cs typeface="+mn-c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4267200" y="1804988"/>
            <a:ext cx="2968625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>
                <a:solidFill>
                  <a:schemeClr val="bg1"/>
                </a:solidFill>
                <a:latin typeface="Arial" charset="0"/>
              </a:rPr>
              <a:t>RADARES</a:t>
            </a:r>
          </a:p>
          <a:p>
            <a:pPr>
              <a:spcBef>
                <a:spcPct val="50000"/>
              </a:spcBef>
            </a:pPr>
            <a:r>
              <a:rPr lang="es-ES_tradnl" sz="2400">
                <a:solidFill>
                  <a:schemeClr val="bg1"/>
                </a:solidFill>
                <a:latin typeface="Arial" charset="0"/>
              </a:rPr>
              <a:t>ÓPTICOS</a:t>
            </a:r>
          </a:p>
          <a:p>
            <a:pPr>
              <a:spcBef>
                <a:spcPct val="50000"/>
              </a:spcBef>
            </a:pPr>
            <a:r>
              <a:rPr lang="es-ES_tradnl" sz="2400">
                <a:solidFill>
                  <a:schemeClr val="bg1"/>
                </a:solidFill>
                <a:latin typeface="Arial" charset="0"/>
              </a:rPr>
              <a:t>OPTRÓNICOS</a:t>
            </a:r>
            <a:endParaRPr lang="es-MX" sz="240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1558925" y="1773238"/>
            <a:ext cx="2720975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>
                <a:solidFill>
                  <a:schemeClr val="bg1"/>
                </a:solidFill>
                <a:latin typeface="Arial" charset="0"/>
              </a:rPr>
              <a:t>BLANCOS DE</a:t>
            </a:r>
          </a:p>
          <a:p>
            <a:pPr>
              <a:spcBef>
                <a:spcPct val="50000"/>
              </a:spcBef>
            </a:pPr>
            <a:r>
              <a:rPr lang="es-ES_tradnl" sz="2400">
                <a:solidFill>
                  <a:schemeClr val="bg1"/>
                </a:solidFill>
                <a:latin typeface="Arial" charset="0"/>
              </a:rPr>
              <a:t>SUPERFICIE </a:t>
            </a:r>
          </a:p>
          <a:p>
            <a:pPr>
              <a:spcBef>
                <a:spcPct val="50000"/>
              </a:spcBef>
            </a:pPr>
            <a:r>
              <a:rPr lang="es-ES_tradnl" sz="2400">
                <a:solidFill>
                  <a:schemeClr val="bg1"/>
                </a:solidFill>
                <a:latin typeface="Arial" charset="0"/>
              </a:rPr>
              <a:t>Y AÉREOS</a:t>
            </a:r>
            <a:endParaRPr lang="es-MX" sz="240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1476375" y="4221163"/>
            <a:ext cx="2720975" cy="10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>
                <a:solidFill>
                  <a:schemeClr val="bg1"/>
                </a:solidFill>
                <a:latin typeface="Arial" charset="0"/>
              </a:rPr>
              <a:t>BLANCO</a:t>
            </a:r>
          </a:p>
          <a:p>
            <a:pPr>
              <a:spcBef>
                <a:spcPct val="50000"/>
              </a:spcBef>
            </a:pPr>
            <a:r>
              <a:rPr lang="es-ES_tradnl" sz="2400">
                <a:solidFill>
                  <a:schemeClr val="bg1"/>
                </a:solidFill>
                <a:latin typeface="Arial" charset="0"/>
              </a:rPr>
              <a:t>SUBMARINO</a:t>
            </a:r>
            <a:endParaRPr lang="es-MX" sz="240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16389" name="AutoShape 5"/>
          <p:cNvSpPr>
            <a:spLocks/>
          </p:cNvSpPr>
          <p:nvPr/>
        </p:nvSpPr>
        <p:spPr bwMode="auto">
          <a:xfrm>
            <a:off x="3784600" y="1630363"/>
            <a:ext cx="163513" cy="1914525"/>
          </a:xfrm>
          <a:prstGeom prst="leftBrace">
            <a:avLst>
              <a:gd name="adj1" fmla="val 97573"/>
              <a:gd name="adj2" fmla="val 50000"/>
            </a:avLst>
          </a:prstGeom>
          <a:noFill/>
          <a:ln w="38100">
            <a:solidFill>
              <a:srgbClr val="FFFF00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>
              <a:spcBef>
                <a:spcPct val="20000"/>
              </a:spcBef>
            </a:pPr>
            <a:endParaRPr lang="es-CL"/>
          </a:p>
        </p:txBody>
      </p:sp>
      <p:sp>
        <p:nvSpPr>
          <p:cNvPr id="16390" name="AutoShape 6"/>
          <p:cNvSpPr>
            <a:spLocks/>
          </p:cNvSpPr>
          <p:nvPr/>
        </p:nvSpPr>
        <p:spPr bwMode="auto">
          <a:xfrm>
            <a:off x="3784600" y="3819525"/>
            <a:ext cx="163513" cy="1914525"/>
          </a:xfrm>
          <a:prstGeom prst="leftBrace">
            <a:avLst>
              <a:gd name="adj1" fmla="val 97573"/>
              <a:gd name="adj2" fmla="val 50000"/>
            </a:avLst>
          </a:prstGeom>
          <a:noFill/>
          <a:ln w="38100">
            <a:solidFill>
              <a:srgbClr val="FFFF00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>
              <a:spcBef>
                <a:spcPct val="20000"/>
              </a:spcBef>
            </a:pPr>
            <a:endParaRPr lang="es-CL"/>
          </a:p>
        </p:txBody>
      </p:sp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4279900" y="4005263"/>
            <a:ext cx="2308225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>
                <a:solidFill>
                  <a:schemeClr val="bg1"/>
                </a:solidFill>
                <a:latin typeface="Arial" charset="0"/>
              </a:rPr>
              <a:t>OPTRÓNICOS     </a:t>
            </a:r>
          </a:p>
          <a:p>
            <a:pPr>
              <a:spcBef>
                <a:spcPct val="50000"/>
              </a:spcBef>
            </a:pPr>
            <a:r>
              <a:rPr lang="es-ES_tradnl" sz="2400">
                <a:solidFill>
                  <a:schemeClr val="bg1"/>
                </a:solidFill>
                <a:latin typeface="Arial" charset="0"/>
              </a:rPr>
              <a:t>SONARES</a:t>
            </a:r>
          </a:p>
          <a:p>
            <a:pPr>
              <a:spcBef>
                <a:spcPct val="50000"/>
              </a:spcBef>
            </a:pPr>
            <a:r>
              <a:rPr lang="es-ES_tradnl" sz="2400">
                <a:solidFill>
                  <a:schemeClr val="bg1"/>
                </a:solidFill>
                <a:latin typeface="Arial" charset="0"/>
              </a:rPr>
              <a:t>MAGNETICOS</a:t>
            </a:r>
            <a:endParaRPr lang="es-MX" sz="240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87048" name="Text Box 8"/>
          <p:cNvSpPr txBox="1">
            <a:spLocks noChangeArrowheads="1"/>
          </p:cNvSpPr>
          <p:nvPr/>
        </p:nvSpPr>
        <p:spPr bwMode="auto">
          <a:xfrm>
            <a:off x="1547813" y="404813"/>
            <a:ext cx="4679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sz="3600" u="sng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+mn-cs"/>
              </a:rPr>
              <a:t>SENSORES</a:t>
            </a:r>
            <a:endParaRPr lang="es-MX" sz="3600" u="sng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+mn-c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2"/>
          <p:cNvSpPr txBox="1">
            <a:spLocks noChangeArrowheads="1"/>
          </p:cNvSpPr>
          <p:nvPr/>
        </p:nvSpPr>
        <p:spPr bwMode="auto">
          <a:xfrm>
            <a:off x="642910" y="214290"/>
            <a:ext cx="8077200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es-ES_tradnl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R.A.D.A.R. = Radio </a:t>
            </a:r>
            <a:r>
              <a:rPr lang="es-ES_tradnl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Detecting</a:t>
            </a:r>
            <a:r>
              <a:rPr lang="es-ES_tradnl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 And </a:t>
            </a:r>
            <a:r>
              <a:rPr lang="es-ES_tradnl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Ranging</a:t>
            </a:r>
            <a:endParaRPr lang="es-ES_tradnl" sz="24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  <a:p>
            <a:pPr algn="ctr" eaLnBrk="0" hangingPunct="0">
              <a:spcBef>
                <a:spcPct val="50000"/>
              </a:spcBef>
              <a:defRPr/>
            </a:pPr>
            <a:r>
              <a:rPr lang="es-ES_tradnl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Desarrollado durante 2ª G. M. y operando en 1942</a:t>
            </a:r>
          </a:p>
        </p:txBody>
      </p:sp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357158" y="1428736"/>
            <a:ext cx="8534400" cy="2128838"/>
          </a:xfrm>
          <a:prstGeom prst="rect">
            <a:avLst/>
          </a:prstGeom>
          <a:solidFill>
            <a:srgbClr val="FFCC00"/>
          </a:solidFill>
          <a:ln w="28575">
            <a:solidFill>
              <a:srgbClr val="3333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s-ES_tradnl" sz="2400" dirty="0">
                <a:solidFill>
                  <a:schemeClr val="accent2"/>
                </a:solidFill>
              </a:rPr>
              <a:t>Principio de Operación</a:t>
            </a:r>
            <a:r>
              <a:rPr lang="es-ES_tradnl" sz="2400" b="0" dirty="0">
                <a:solidFill>
                  <a:schemeClr val="tx1"/>
                </a:solidFill>
              </a:rPr>
              <a:t>: </a:t>
            </a:r>
            <a:r>
              <a:rPr lang="es-ES_tradnl" sz="2400" u="sng" dirty="0">
                <a:solidFill>
                  <a:schemeClr val="tx1"/>
                </a:solidFill>
              </a:rPr>
              <a:t>Reflexión de Ondas Electro Magnéticas</a:t>
            </a:r>
            <a:endParaRPr lang="es-ES_tradnl" sz="2400" dirty="0">
              <a:solidFill>
                <a:schemeClr val="bg1"/>
              </a:solidFill>
            </a:endParaRPr>
          </a:p>
          <a:p>
            <a:pPr eaLnBrk="0" hangingPunct="0">
              <a:spcBef>
                <a:spcPct val="50000"/>
              </a:spcBef>
            </a:pPr>
            <a:r>
              <a:rPr lang="es-ES_tradnl" sz="2400" dirty="0">
                <a:solidFill>
                  <a:schemeClr val="tx1"/>
                </a:solidFill>
              </a:rPr>
              <a:t>Se utiliza la propiedad de las</a:t>
            </a:r>
            <a:r>
              <a:rPr lang="es-ES_tradnl" sz="2400" dirty="0">
                <a:solidFill>
                  <a:schemeClr val="bg1"/>
                </a:solidFill>
              </a:rPr>
              <a:t> </a:t>
            </a:r>
            <a:r>
              <a:rPr lang="es-ES_tradnl" sz="2400" dirty="0">
                <a:solidFill>
                  <a:srgbClr val="0033CC"/>
                </a:solidFill>
              </a:rPr>
              <a:t>ondas electromagnéticas</a:t>
            </a:r>
            <a:r>
              <a:rPr lang="es-ES_tradnl" sz="2400" dirty="0">
                <a:solidFill>
                  <a:schemeClr val="bg1"/>
                </a:solidFill>
              </a:rPr>
              <a:t> </a:t>
            </a:r>
            <a:r>
              <a:rPr lang="es-ES_tradnl" sz="2400" dirty="0">
                <a:solidFill>
                  <a:schemeClr val="tx1"/>
                </a:solidFill>
              </a:rPr>
              <a:t>para</a:t>
            </a:r>
            <a:r>
              <a:rPr lang="es-ES_tradnl" sz="2400" dirty="0">
                <a:solidFill>
                  <a:schemeClr val="bg1"/>
                </a:solidFill>
              </a:rPr>
              <a:t> </a:t>
            </a:r>
            <a:r>
              <a:rPr lang="es-ES_tradnl" sz="2400" dirty="0">
                <a:solidFill>
                  <a:schemeClr val="tx1"/>
                </a:solidFill>
              </a:rPr>
              <a:t>propagarse en</a:t>
            </a:r>
            <a:r>
              <a:rPr lang="es-ES_tradnl" sz="2400" dirty="0">
                <a:solidFill>
                  <a:schemeClr val="bg1"/>
                </a:solidFill>
              </a:rPr>
              <a:t> </a:t>
            </a:r>
            <a:r>
              <a:rPr lang="es-ES_tradnl" sz="2400" dirty="0">
                <a:solidFill>
                  <a:srgbClr val="0033CC"/>
                </a:solidFill>
              </a:rPr>
              <a:t>línea recta a la velocidad de la luz,</a:t>
            </a:r>
            <a:r>
              <a:rPr lang="es-ES_tradnl" sz="2400" dirty="0">
                <a:solidFill>
                  <a:schemeClr val="bg1"/>
                </a:solidFill>
              </a:rPr>
              <a:t> </a:t>
            </a:r>
            <a:r>
              <a:rPr lang="es-ES_tradnl" sz="2400" dirty="0">
                <a:solidFill>
                  <a:srgbClr val="FF3300"/>
                </a:solidFill>
              </a:rPr>
              <a:t>reflejando</a:t>
            </a:r>
            <a:r>
              <a:rPr lang="es-ES_tradnl" sz="2400" dirty="0">
                <a:solidFill>
                  <a:schemeClr val="bg1"/>
                </a:solidFill>
              </a:rPr>
              <a:t> </a:t>
            </a:r>
            <a:r>
              <a:rPr lang="es-ES_tradnl" sz="2400" dirty="0">
                <a:solidFill>
                  <a:schemeClr val="tx1"/>
                </a:solidFill>
              </a:rPr>
              <a:t>hacia el emisor , parte de su</a:t>
            </a:r>
            <a:r>
              <a:rPr lang="es-ES_tradnl" sz="2400" dirty="0">
                <a:solidFill>
                  <a:schemeClr val="bg1"/>
                </a:solidFill>
              </a:rPr>
              <a:t> </a:t>
            </a:r>
            <a:r>
              <a:rPr lang="es-ES_tradnl" sz="2400" dirty="0">
                <a:solidFill>
                  <a:srgbClr val="FF3300"/>
                </a:solidFill>
              </a:rPr>
              <a:t>energía al chocar con un cuerpo</a:t>
            </a:r>
            <a:r>
              <a:rPr lang="es-ES_tradnl" sz="2400" dirty="0">
                <a:solidFill>
                  <a:schemeClr val="bg1"/>
                </a:solidFill>
              </a:rPr>
              <a:t> </a:t>
            </a:r>
            <a:r>
              <a:rPr lang="es-ES_tradnl" sz="2400" dirty="0">
                <a:solidFill>
                  <a:srgbClr val="FF3300"/>
                </a:solidFill>
              </a:rPr>
              <a:t>sólido</a:t>
            </a:r>
            <a:r>
              <a:rPr lang="es-ES_tradnl" sz="2400" dirty="0">
                <a:solidFill>
                  <a:schemeClr val="bg1"/>
                </a:solidFill>
              </a:rPr>
              <a:t>.</a:t>
            </a:r>
            <a:endParaRPr lang="es-ES_tradnl" sz="2400" b="0" dirty="0">
              <a:solidFill>
                <a:schemeClr val="bg1"/>
              </a:solidFill>
            </a:endParaRPr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500034" y="3714752"/>
            <a:ext cx="8077200" cy="831850"/>
          </a:xfrm>
          <a:prstGeom prst="rect">
            <a:avLst/>
          </a:prstGeom>
          <a:solidFill>
            <a:schemeClr val="bg1"/>
          </a:solid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s-ES_tradnl" sz="2400" dirty="0">
                <a:solidFill>
                  <a:srgbClr val="0033CC"/>
                </a:solidFill>
              </a:rPr>
              <a:t>Ondas</a:t>
            </a:r>
            <a:r>
              <a:rPr lang="es-ES_tradnl" sz="2400" dirty="0">
                <a:solidFill>
                  <a:schemeClr val="tx1"/>
                </a:solidFill>
              </a:rPr>
              <a:t>: Tren de perturbaciones que se desplazan en forma </a:t>
            </a:r>
            <a:r>
              <a:rPr lang="es-ES_tradnl" sz="2400" dirty="0" err="1">
                <a:solidFill>
                  <a:schemeClr val="tx1"/>
                </a:solidFill>
              </a:rPr>
              <a:t>contínua</a:t>
            </a:r>
            <a:r>
              <a:rPr lang="es-ES_tradnl" sz="2400" dirty="0">
                <a:solidFill>
                  <a:schemeClr val="tx1"/>
                </a:solidFill>
              </a:rPr>
              <a:t> y a una determinada velocidad</a:t>
            </a:r>
            <a:endParaRPr lang="es-ES_tradnl" sz="2400" b="0" dirty="0">
              <a:solidFill>
                <a:schemeClr val="tx1"/>
              </a:solidFill>
            </a:endParaRPr>
          </a:p>
        </p:txBody>
      </p:sp>
      <p:pic>
        <p:nvPicPr>
          <p:cNvPr id="5" name="Picture 5" descr="~AUT000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4595794"/>
            <a:ext cx="5715040" cy="2262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Group 1077"/>
          <p:cNvGrpSpPr>
            <a:grpSpLocks/>
          </p:cNvGrpSpPr>
          <p:nvPr/>
        </p:nvGrpSpPr>
        <p:grpSpPr bwMode="auto">
          <a:xfrm>
            <a:off x="974725" y="115888"/>
            <a:ext cx="6492875" cy="4419600"/>
            <a:chOff x="614" y="144"/>
            <a:chExt cx="4090" cy="2784"/>
          </a:xfrm>
        </p:grpSpPr>
        <p:sp>
          <p:nvSpPr>
            <p:cNvPr id="18439" name="Line 1027"/>
            <p:cNvSpPr>
              <a:spLocks noChangeShapeType="1"/>
            </p:cNvSpPr>
            <p:nvPr/>
          </p:nvSpPr>
          <p:spPr bwMode="auto">
            <a:xfrm>
              <a:off x="768" y="1392"/>
              <a:ext cx="3744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440" name="Line 1028"/>
            <p:cNvSpPr>
              <a:spLocks noChangeShapeType="1"/>
            </p:cNvSpPr>
            <p:nvPr/>
          </p:nvSpPr>
          <p:spPr bwMode="auto">
            <a:xfrm>
              <a:off x="703" y="2251"/>
              <a:ext cx="3744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441" name="Line 1029"/>
            <p:cNvSpPr>
              <a:spLocks noChangeShapeType="1"/>
            </p:cNvSpPr>
            <p:nvPr/>
          </p:nvSpPr>
          <p:spPr bwMode="auto">
            <a:xfrm>
              <a:off x="672" y="528"/>
              <a:ext cx="3744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442" name="Line 1030"/>
            <p:cNvSpPr>
              <a:spLocks noChangeShapeType="1"/>
            </p:cNvSpPr>
            <p:nvPr/>
          </p:nvSpPr>
          <p:spPr bwMode="auto">
            <a:xfrm>
              <a:off x="768" y="144"/>
              <a:ext cx="0" cy="27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443" name="Line 1031"/>
            <p:cNvSpPr>
              <a:spLocks noChangeShapeType="1"/>
            </p:cNvSpPr>
            <p:nvPr/>
          </p:nvSpPr>
          <p:spPr bwMode="auto">
            <a:xfrm>
              <a:off x="1728" y="192"/>
              <a:ext cx="0" cy="27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444" name="Line 1032"/>
            <p:cNvSpPr>
              <a:spLocks noChangeShapeType="1"/>
            </p:cNvSpPr>
            <p:nvPr/>
          </p:nvSpPr>
          <p:spPr bwMode="auto">
            <a:xfrm>
              <a:off x="3648" y="144"/>
              <a:ext cx="0" cy="27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445" name="Line 1033"/>
            <p:cNvSpPr>
              <a:spLocks noChangeShapeType="1"/>
            </p:cNvSpPr>
            <p:nvPr/>
          </p:nvSpPr>
          <p:spPr bwMode="auto">
            <a:xfrm>
              <a:off x="2688" y="144"/>
              <a:ext cx="0" cy="27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446" name="Freeform 1034"/>
            <p:cNvSpPr>
              <a:spLocks/>
            </p:cNvSpPr>
            <p:nvPr/>
          </p:nvSpPr>
          <p:spPr bwMode="auto">
            <a:xfrm>
              <a:off x="768" y="525"/>
              <a:ext cx="2880" cy="1710"/>
            </a:xfrm>
            <a:custGeom>
              <a:avLst/>
              <a:gdLst>
                <a:gd name="T0" fmla="*/ 0 w 2880"/>
                <a:gd name="T1" fmla="*/ 867 h 1710"/>
                <a:gd name="T2" fmla="*/ 144 w 2880"/>
                <a:gd name="T3" fmla="*/ 435 h 1710"/>
                <a:gd name="T4" fmla="*/ 288 w 2880"/>
                <a:gd name="T5" fmla="*/ 135 h 1710"/>
                <a:gd name="T6" fmla="*/ 454 w 2880"/>
                <a:gd name="T7" fmla="*/ 2 h 1710"/>
                <a:gd name="T8" fmla="*/ 621 w 2880"/>
                <a:gd name="T9" fmla="*/ 124 h 1710"/>
                <a:gd name="T10" fmla="*/ 768 w 2880"/>
                <a:gd name="T11" fmla="*/ 387 h 1710"/>
                <a:gd name="T12" fmla="*/ 960 w 2880"/>
                <a:gd name="T13" fmla="*/ 867 h 1710"/>
                <a:gd name="T14" fmla="*/ 1077 w 2880"/>
                <a:gd name="T15" fmla="*/ 1235 h 1710"/>
                <a:gd name="T16" fmla="*/ 1210 w 2880"/>
                <a:gd name="T17" fmla="*/ 1557 h 1710"/>
                <a:gd name="T18" fmla="*/ 1430 w 2880"/>
                <a:gd name="T19" fmla="*/ 1708 h 1710"/>
                <a:gd name="T20" fmla="*/ 1655 w 2880"/>
                <a:gd name="T21" fmla="*/ 1568 h 1710"/>
                <a:gd name="T22" fmla="*/ 1799 w 2880"/>
                <a:gd name="T23" fmla="*/ 1257 h 1710"/>
                <a:gd name="T24" fmla="*/ 1920 w 2880"/>
                <a:gd name="T25" fmla="*/ 867 h 1710"/>
                <a:gd name="T26" fmla="*/ 2043 w 2880"/>
                <a:gd name="T27" fmla="*/ 502 h 1710"/>
                <a:gd name="T28" fmla="*/ 2199 w 2880"/>
                <a:gd name="T29" fmla="*/ 135 h 1710"/>
                <a:gd name="T30" fmla="*/ 2366 w 2880"/>
                <a:gd name="T31" fmla="*/ 24 h 1710"/>
                <a:gd name="T32" fmla="*/ 2544 w 2880"/>
                <a:gd name="T33" fmla="*/ 124 h 1710"/>
                <a:gd name="T34" fmla="*/ 2677 w 2880"/>
                <a:gd name="T35" fmla="*/ 368 h 1710"/>
                <a:gd name="T36" fmla="*/ 2880 w 2880"/>
                <a:gd name="T37" fmla="*/ 867 h 171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880"/>
                <a:gd name="T58" fmla="*/ 0 h 1710"/>
                <a:gd name="T59" fmla="*/ 2880 w 2880"/>
                <a:gd name="T60" fmla="*/ 1710 h 171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880" h="1710">
                  <a:moveTo>
                    <a:pt x="0" y="867"/>
                  </a:moveTo>
                  <a:cubicBezTo>
                    <a:pt x="44" y="711"/>
                    <a:pt x="96" y="557"/>
                    <a:pt x="144" y="435"/>
                  </a:cubicBezTo>
                  <a:cubicBezTo>
                    <a:pt x="192" y="313"/>
                    <a:pt x="236" y="207"/>
                    <a:pt x="288" y="135"/>
                  </a:cubicBezTo>
                  <a:cubicBezTo>
                    <a:pt x="340" y="63"/>
                    <a:pt x="399" y="4"/>
                    <a:pt x="454" y="2"/>
                  </a:cubicBezTo>
                  <a:cubicBezTo>
                    <a:pt x="509" y="0"/>
                    <a:pt x="569" y="60"/>
                    <a:pt x="621" y="124"/>
                  </a:cubicBezTo>
                  <a:cubicBezTo>
                    <a:pt x="673" y="188"/>
                    <a:pt x="712" y="263"/>
                    <a:pt x="768" y="387"/>
                  </a:cubicBezTo>
                  <a:cubicBezTo>
                    <a:pt x="824" y="511"/>
                    <a:pt x="908" y="726"/>
                    <a:pt x="960" y="867"/>
                  </a:cubicBezTo>
                  <a:cubicBezTo>
                    <a:pt x="1012" y="1008"/>
                    <a:pt x="1035" y="1120"/>
                    <a:pt x="1077" y="1235"/>
                  </a:cubicBezTo>
                  <a:cubicBezTo>
                    <a:pt x="1119" y="1350"/>
                    <a:pt x="1151" y="1478"/>
                    <a:pt x="1210" y="1557"/>
                  </a:cubicBezTo>
                  <a:cubicBezTo>
                    <a:pt x="1269" y="1636"/>
                    <a:pt x="1356" y="1706"/>
                    <a:pt x="1430" y="1708"/>
                  </a:cubicBezTo>
                  <a:cubicBezTo>
                    <a:pt x="1504" y="1710"/>
                    <a:pt x="1594" y="1643"/>
                    <a:pt x="1655" y="1568"/>
                  </a:cubicBezTo>
                  <a:cubicBezTo>
                    <a:pt x="1716" y="1493"/>
                    <a:pt x="1755" y="1374"/>
                    <a:pt x="1799" y="1257"/>
                  </a:cubicBezTo>
                  <a:cubicBezTo>
                    <a:pt x="1843" y="1140"/>
                    <a:pt x="1879" y="993"/>
                    <a:pt x="1920" y="867"/>
                  </a:cubicBezTo>
                  <a:cubicBezTo>
                    <a:pt x="1961" y="741"/>
                    <a:pt x="1997" y="624"/>
                    <a:pt x="2043" y="502"/>
                  </a:cubicBezTo>
                  <a:cubicBezTo>
                    <a:pt x="2089" y="380"/>
                    <a:pt x="2145" y="215"/>
                    <a:pt x="2199" y="135"/>
                  </a:cubicBezTo>
                  <a:cubicBezTo>
                    <a:pt x="2253" y="55"/>
                    <a:pt x="2309" y="26"/>
                    <a:pt x="2366" y="24"/>
                  </a:cubicBezTo>
                  <a:cubicBezTo>
                    <a:pt x="2423" y="22"/>
                    <a:pt x="2492" y="67"/>
                    <a:pt x="2544" y="124"/>
                  </a:cubicBezTo>
                  <a:cubicBezTo>
                    <a:pt x="2596" y="181"/>
                    <a:pt x="2621" y="244"/>
                    <a:pt x="2677" y="368"/>
                  </a:cubicBezTo>
                  <a:cubicBezTo>
                    <a:pt x="2733" y="492"/>
                    <a:pt x="2838" y="763"/>
                    <a:pt x="2880" y="867"/>
                  </a:cubicBezTo>
                </a:path>
              </a:pathLst>
            </a:custGeom>
            <a:noFill/>
            <a:ln w="41275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447" name="Text Box 1035"/>
            <p:cNvSpPr txBox="1">
              <a:spLocks noChangeArrowheads="1"/>
            </p:cNvSpPr>
            <p:nvPr/>
          </p:nvSpPr>
          <p:spPr bwMode="auto">
            <a:xfrm>
              <a:off x="614" y="1248"/>
              <a:ext cx="11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800">
                  <a:solidFill>
                    <a:schemeClr val="bg1"/>
                  </a:solidFill>
                </a:rPr>
                <a:t>0</a:t>
              </a:r>
              <a:endParaRPr lang="es-ES_tradnl" sz="2400" b="0">
                <a:solidFill>
                  <a:schemeClr val="tx1"/>
                </a:solidFill>
              </a:endParaRPr>
            </a:p>
          </p:txBody>
        </p:sp>
        <p:sp>
          <p:nvSpPr>
            <p:cNvPr id="18448" name="Text Box 1036"/>
            <p:cNvSpPr txBox="1">
              <a:spLocks noChangeArrowheads="1"/>
            </p:cNvSpPr>
            <p:nvPr/>
          </p:nvSpPr>
          <p:spPr bwMode="auto">
            <a:xfrm>
              <a:off x="1584" y="1353"/>
              <a:ext cx="40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800">
                  <a:solidFill>
                    <a:schemeClr val="bg1"/>
                  </a:solidFill>
                </a:rPr>
                <a:t>180</a:t>
              </a:r>
              <a:endParaRPr lang="es-ES_tradnl" sz="2400">
                <a:solidFill>
                  <a:schemeClr val="bg1"/>
                </a:solidFill>
              </a:endParaRPr>
            </a:p>
          </p:txBody>
        </p:sp>
        <p:sp>
          <p:nvSpPr>
            <p:cNvPr id="18449" name="Text Box 1037"/>
            <p:cNvSpPr txBox="1">
              <a:spLocks noChangeArrowheads="1"/>
            </p:cNvSpPr>
            <p:nvPr/>
          </p:nvSpPr>
          <p:spPr bwMode="auto">
            <a:xfrm>
              <a:off x="2544" y="1353"/>
              <a:ext cx="40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800">
                  <a:solidFill>
                    <a:schemeClr val="bg1"/>
                  </a:solidFill>
                </a:rPr>
                <a:t>360</a:t>
              </a:r>
              <a:endParaRPr lang="es-ES_tradnl" sz="2400">
                <a:solidFill>
                  <a:schemeClr val="bg1"/>
                </a:solidFill>
              </a:endParaRPr>
            </a:p>
          </p:txBody>
        </p:sp>
        <p:sp>
          <p:nvSpPr>
            <p:cNvPr id="18450" name="Line 1038"/>
            <p:cNvSpPr>
              <a:spLocks noChangeShapeType="1"/>
            </p:cNvSpPr>
            <p:nvPr/>
          </p:nvSpPr>
          <p:spPr bwMode="auto">
            <a:xfrm flipV="1">
              <a:off x="1248" y="336"/>
              <a:ext cx="0" cy="192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451" name="Line 1039"/>
            <p:cNvSpPr>
              <a:spLocks noChangeShapeType="1"/>
            </p:cNvSpPr>
            <p:nvPr/>
          </p:nvSpPr>
          <p:spPr bwMode="auto">
            <a:xfrm flipV="1">
              <a:off x="3120" y="384"/>
              <a:ext cx="0" cy="192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452" name="Text Box 1040"/>
            <p:cNvSpPr txBox="1">
              <a:spLocks noChangeArrowheads="1"/>
            </p:cNvSpPr>
            <p:nvPr/>
          </p:nvSpPr>
          <p:spPr bwMode="auto">
            <a:xfrm>
              <a:off x="1632" y="288"/>
              <a:ext cx="1152" cy="218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600">
                  <a:solidFill>
                    <a:srgbClr val="FF3300"/>
                  </a:solidFill>
                </a:rPr>
                <a:t>Longitud de onda</a:t>
              </a:r>
              <a:endParaRPr lang="es-ES_tradnl" sz="1600">
                <a:solidFill>
                  <a:schemeClr val="bg1"/>
                </a:solidFill>
              </a:endParaRPr>
            </a:p>
          </p:txBody>
        </p:sp>
        <p:sp>
          <p:nvSpPr>
            <p:cNvPr id="18453" name="Line 1041"/>
            <p:cNvSpPr>
              <a:spLocks noChangeShapeType="1"/>
            </p:cNvSpPr>
            <p:nvPr/>
          </p:nvSpPr>
          <p:spPr bwMode="auto">
            <a:xfrm>
              <a:off x="2784" y="384"/>
              <a:ext cx="336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454" name="Line 1042"/>
            <p:cNvSpPr>
              <a:spLocks noChangeShapeType="1"/>
            </p:cNvSpPr>
            <p:nvPr/>
          </p:nvSpPr>
          <p:spPr bwMode="auto">
            <a:xfrm rot="10738894">
              <a:off x="1248" y="384"/>
              <a:ext cx="336" cy="1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455" name="Text Box 1043"/>
            <p:cNvSpPr txBox="1">
              <a:spLocks noChangeArrowheads="1"/>
            </p:cNvSpPr>
            <p:nvPr/>
          </p:nvSpPr>
          <p:spPr bwMode="auto">
            <a:xfrm>
              <a:off x="3552" y="864"/>
              <a:ext cx="1152" cy="218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600">
                  <a:solidFill>
                    <a:srgbClr val="FF3300"/>
                  </a:solidFill>
                </a:rPr>
                <a:t>Amplitud de onda</a:t>
              </a:r>
              <a:endParaRPr lang="es-ES_tradnl" sz="1600">
                <a:solidFill>
                  <a:schemeClr val="bg1"/>
                </a:solidFill>
              </a:endParaRPr>
            </a:p>
          </p:txBody>
        </p:sp>
        <p:sp>
          <p:nvSpPr>
            <p:cNvPr id="18456" name="Line 1044"/>
            <p:cNvSpPr>
              <a:spLocks noChangeShapeType="1"/>
            </p:cNvSpPr>
            <p:nvPr/>
          </p:nvSpPr>
          <p:spPr bwMode="auto">
            <a:xfrm flipV="1">
              <a:off x="4128" y="528"/>
              <a:ext cx="0" cy="336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457" name="Line 1045"/>
            <p:cNvSpPr>
              <a:spLocks noChangeShapeType="1"/>
            </p:cNvSpPr>
            <p:nvPr/>
          </p:nvSpPr>
          <p:spPr bwMode="auto">
            <a:xfrm>
              <a:off x="4128" y="1104"/>
              <a:ext cx="0" cy="288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458" name="Text Box 1046"/>
            <p:cNvSpPr txBox="1">
              <a:spLocks noChangeArrowheads="1"/>
            </p:cNvSpPr>
            <p:nvPr/>
          </p:nvSpPr>
          <p:spPr bwMode="auto">
            <a:xfrm>
              <a:off x="1392" y="2400"/>
              <a:ext cx="576" cy="218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s-ES_tradnl" sz="1600">
                  <a:solidFill>
                    <a:schemeClr val="tx1"/>
                  </a:solidFill>
                </a:rPr>
                <a:t>Ciclo</a:t>
              </a:r>
              <a:endParaRPr lang="es-ES_tradnl" sz="1600">
                <a:solidFill>
                  <a:schemeClr val="bg1"/>
                </a:solidFill>
              </a:endParaRPr>
            </a:p>
          </p:txBody>
        </p:sp>
        <p:sp>
          <p:nvSpPr>
            <p:cNvPr id="18459" name="Line 1047"/>
            <p:cNvSpPr>
              <a:spLocks noChangeShapeType="1"/>
            </p:cNvSpPr>
            <p:nvPr/>
          </p:nvSpPr>
          <p:spPr bwMode="auto">
            <a:xfrm flipH="1">
              <a:off x="768" y="2496"/>
              <a:ext cx="62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460" name="Line 1048"/>
            <p:cNvSpPr>
              <a:spLocks noChangeShapeType="1"/>
            </p:cNvSpPr>
            <p:nvPr/>
          </p:nvSpPr>
          <p:spPr bwMode="auto">
            <a:xfrm>
              <a:off x="1968" y="2496"/>
              <a:ext cx="72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6169" name="Text Box 1049"/>
          <p:cNvSpPr txBox="1">
            <a:spLocks noChangeArrowheads="1"/>
          </p:cNvSpPr>
          <p:nvPr/>
        </p:nvSpPr>
        <p:spPr bwMode="auto">
          <a:xfrm>
            <a:off x="1143000" y="4714875"/>
            <a:ext cx="7315200" cy="1754188"/>
          </a:xfrm>
          <a:prstGeom prst="rect">
            <a:avLst/>
          </a:prstGeom>
          <a:solidFill>
            <a:srgbClr val="FFFFFF"/>
          </a:solidFill>
          <a:ln w="25400">
            <a:solidFill>
              <a:srgbClr val="0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s-ES_tradnl" sz="1800">
                <a:solidFill>
                  <a:schemeClr val="tx2"/>
                </a:solidFill>
              </a:rPr>
              <a:t>FRECUENCIA: </a:t>
            </a:r>
            <a:r>
              <a:rPr lang="es-ES_tradnl" sz="1800">
                <a:solidFill>
                  <a:srgbClr val="FF3300"/>
                </a:solidFill>
              </a:rPr>
              <a:t>Cantidad</a:t>
            </a:r>
            <a:r>
              <a:rPr lang="es-ES_tradnl" sz="1800">
                <a:solidFill>
                  <a:schemeClr val="tx2"/>
                </a:solidFill>
              </a:rPr>
              <a:t> de ciclos que recorre una onda en un  segundo 	              se expresa en Hertz  (1Hz = 1 ciclo/segundo)</a:t>
            </a:r>
          </a:p>
          <a:p>
            <a:pPr eaLnBrk="0" hangingPunct="0">
              <a:spcBef>
                <a:spcPct val="50000"/>
              </a:spcBef>
            </a:pPr>
            <a:r>
              <a:rPr lang="es-ES_tradnl" sz="1800">
                <a:solidFill>
                  <a:schemeClr val="tx2"/>
                </a:solidFill>
              </a:rPr>
              <a:t>LONGITUD DE ONDA: </a:t>
            </a:r>
            <a:r>
              <a:rPr lang="es-ES_tradnl" sz="1800">
                <a:solidFill>
                  <a:srgbClr val="FF3300"/>
                </a:solidFill>
              </a:rPr>
              <a:t>Distancia</a:t>
            </a:r>
            <a:r>
              <a:rPr lang="es-ES_tradnl" sz="1800">
                <a:solidFill>
                  <a:schemeClr val="tx2"/>
                </a:solidFill>
              </a:rPr>
              <a:t> recorrida por la onda en un ciclo</a:t>
            </a:r>
          </a:p>
          <a:p>
            <a:pPr eaLnBrk="0" hangingPunct="0">
              <a:spcBef>
                <a:spcPct val="50000"/>
              </a:spcBef>
            </a:pPr>
            <a:r>
              <a:rPr lang="es-ES_tradnl" sz="1800">
                <a:solidFill>
                  <a:schemeClr val="tx2"/>
                </a:solidFill>
              </a:rPr>
              <a:t>AMPLITUD DE ONDA: </a:t>
            </a:r>
            <a:r>
              <a:rPr lang="es-ES_tradnl" sz="1800">
                <a:solidFill>
                  <a:srgbClr val="FF3300"/>
                </a:solidFill>
              </a:rPr>
              <a:t>Máximo desplazamiento</a:t>
            </a:r>
            <a:r>
              <a:rPr lang="es-ES_tradnl" sz="1800">
                <a:solidFill>
                  <a:schemeClr val="tx2"/>
                </a:solidFill>
              </a:rPr>
              <a:t> vertical de la onda respecto a su  valor medio o Cero</a:t>
            </a:r>
          </a:p>
        </p:txBody>
      </p:sp>
      <p:sp>
        <p:nvSpPr>
          <p:cNvPr id="6193" name="Text Box 1073"/>
          <p:cNvSpPr txBox="1">
            <a:spLocks noChangeArrowheads="1"/>
          </p:cNvSpPr>
          <p:nvPr/>
        </p:nvSpPr>
        <p:spPr bwMode="auto">
          <a:xfrm>
            <a:off x="900113" y="1989138"/>
            <a:ext cx="288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s-ES_tradnl" sz="2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0</a:t>
            </a:r>
            <a:endParaRPr lang="es-ES" sz="24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</p:txBody>
      </p:sp>
      <p:sp>
        <p:nvSpPr>
          <p:cNvPr id="18437" name="Text Box 1075"/>
          <p:cNvSpPr txBox="1">
            <a:spLocks noChangeArrowheads="1"/>
          </p:cNvSpPr>
          <p:nvPr/>
        </p:nvSpPr>
        <p:spPr bwMode="auto">
          <a:xfrm>
            <a:off x="611188" y="3284538"/>
            <a:ext cx="43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s-ES_tradnl" sz="2400" b="0">
                <a:solidFill>
                  <a:schemeClr val="bg1"/>
                </a:solidFill>
              </a:rPr>
              <a:t>-a</a:t>
            </a:r>
            <a:endParaRPr lang="es-ES" sz="2400" b="0">
              <a:solidFill>
                <a:schemeClr val="bg1"/>
              </a:solidFill>
            </a:endParaRPr>
          </a:p>
        </p:txBody>
      </p:sp>
      <p:sp>
        <p:nvSpPr>
          <p:cNvPr id="18438" name="Text Box 1076"/>
          <p:cNvSpPr txBox="1">
            <a:spLocks noChangeArrowheads="1"/>
          </p:cNvSpPr>
          <p:nvPr/>
        </p:nvSpPr>
        <p:spPr bwMode="auto">
          <a:xfrm>
            <a:off x="541338" y="549275"/>
            <a:ext cx="5746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s-ES_tradnl" sz="2400" b="0">
                <a:solidFill>
                  <a:schemeClr val="bg1"/>
                </a:solidFill>
              </a:rPr>
              <a:t>+ a</a:t>
            </a:r>
            <a:endParaRPr lang="es-ES" sz="2400" b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TIGO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TIGO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TIGO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69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8" name="Group 29"/>
          <p:cNvGrpSpPr>
            <a:grpSpLocks/>
          </p:cNvGrpSpPr>
          <p:nvPr/>
        </p:nvGrpSpPr>
        <p:grpSpPr bwMode="auto">
          <a:xfrm>
            <a:off x="965200" y="609600"/>
            <a:ext cx="5911850" cy="2674938"/>
            <a:chOff x="607" y="384"/>
            <a:chExt cx="4097" cy="2784"/>
          </a:xfrm>
        </p:grpSpPr>
        <p:sp>
          <p:nvSpPr>
            <p:cNvPr id="19462" name="Line 2"/>
            <p:cNvSpPr>
              <a:spLocks noChangeShapeType="1"/>
            </p:cNvSpPr>
            <p:nvPr/>
          </p:nvSpPr>
          <p:spPr bwMode="auto">
            <a:xfrm>
              <a:off x="768" y="1632"/>
              <a:ext cx="3744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9463" name="Line 4"/>
            <p:cNvSpPr>
              <a:spLocks noChangeShapeType="1"/>
            </p:cNvSpPr>
            <p:nvPr/>
          </p:nvSpPr>
          <p:spPr bwMode="auto">
            <a:xfrm>
              <a:off x="720" y="2496"/>
              <a:ext cx="3744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9464" name="Line 5"/>
            <p:cNvSpPr>
              <a:spLocks noChangeShapeType="1"/>
            </p:cNvSpPr>
            <p:nvPr/>
          </p:nvSpPr>
          <p:spPr bwMode="auto">
            <a:xfrm>
              <a:off x="672" y="768"/>
              <a:ext cx="3744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9465" name="Line 6"/>
            <p:cNvSpPr>
              <a:spLocks noChangeShapeType="1"/>
            </p:cNvSpPr>
            <p:nvPr/>
          </p:nvSpPr>
          <p:spPr bwMode="auto">
            <a:xfrm>
              <a:off x="768" y="384"/>
              <a:ext cx="0" cy="27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9466" name="Line 7"/>
            <p:cNvSpPr>
              <a:spLocks noChangeShapeType="1"/>
            </p:cNvSpPr>
            <p:nvPr/>
          </p:nvSpPr>
          <p:spPr bwMode="auto">
            <a:xfrm>
              <a:off x="1728" y="432"/>
              <a:ext cx="0" cy="27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9467" name="Line 8"/>
            <p:cNvSpPr>
              <a:spLocks noChangeShapeType="1"/>
            </p:cNvSpPr>
            <p:nvPr/>
          </p:nvSpPr>
          <p:spPr bwMode="auto">
            <a:xfrm>
              <a:off x="3648" y="384"/>
              <a:ext cx="0" cy="27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9468" name="Line 9"/>
            <p:cNvSpPr>
              <a:spLocks noChangeShapeType="1"/>
            </p:cNvSpPr>
            <p:nvPr/>
          </p:nvSpPr>
          <p:spPr bwMode="auto">
            <a:xfrm>
              <a:off x="2688" y="384"/>
              <a:ext cx="0" cy="27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9469" name="Freeform 11"/>
            <p:cNvSpPr>
              <a:spLocks/>
            </p:cNvSpPr>
            <p:nvPr/>
          </p:nvSpPr>
          <p:spPr bwMode="auto">
            <a:xfrm>
              <a:off x="768" y="765"/>
              <a:ext cx="2880" cy="1733"/>
            </a:xfrm>
            <a:custGeom>
              <a:avLst/>
              <a:gdLst>
                <a:gd name="T0" fmla="*/ 0 w 2880"/>
                <a:gd name="T1" fmla="*/ 867 h 1733"/>
                <a:gd name="T2" fmla="*/ 144 w 2880"/>
                <a:gd name="T3" fmla="*/ 435 h 1733"/>
                <a:gd name="T4" fmla="*/ 288 w 2880"/>
                <a:gd name="T5" fmla="*/ 135 h 1733"/>
                <a:gd name="T6" fmla="*/ 454 w 2880"/>
                <a:gd name="T7" fmla="*/ 2 h 1733"/>
                <a:gd name="T8" fmla="*/ 621 w 2880"/>
                <a:gd name="T9" fmla="*/ 124 h 1733"/>
                <a:gd name="T10" fmla="*/ 768 w 2880"/>
                <a:gd name="T11" fmla="*/ 387 h 1733"/>
                <a:gd name="T12" fmla="*/ 960 w 2880"/>
                <a:gd name="T13" fmla="*/ 867 h 1733"/>
                <a:gd name="T14" fmla="*/ 1077 w 2880"/>
                <a:gd name="T15" fmla="*/ 1235 h 1733"/>
                <a:gd name="T16" fmla="*/ 1210 w 2880"/>
                <a:gd name="T17" fmla="*/ 1557 h 1733"/>
                <a:gd name="T18" fmla="*/ 1440 w 2880"/>
                <a:gd name="T19" fmla="*/ 1731 h 1733"/>
                <a:gd name="T20" fmla="*/ 1655 w 2880"/>
                <a:gd name="T21" fmla="*/ 1568 h 1733"/>
                <a:gd name="T22" fmla="*/ 1799 w 2880"/>
                <a:gd name="T23" fmla="*/ 1257 h 1733"/>
                <a:gd name="T24" fmla="*/ 1920 w 2880"/>
                <a:gd name="T25" fmla="*/ 867 h 1733"/>
                <a:gd name="T26" fmla="*/ 2043 w 2880"/>
                <a:gd name="T27" fmla="*/ 502 h 1733"/>
                <a:gd name="T28" fmla="*/ 2199 w 2880"/>
                <a:gd name="T29" fmla="*/ 135 h 1733"/>
                <a:gd name="T30" fmla="*/ 2366 w 2880"/>
                <a:gd name="T31" fmla="*/ 24 h 1733"/>
                <a:gd name="T32" fmla="*/ 2544 w 2880"/>
                <a:gd name="T33" fmla="*/ 124 h 1733"/>
                <a:gd name="T34" fmla="*/ 2677 w 2880"/>
                <a:gd name="T35" fmla="*/ 368 h 1733"/>
                <a:gd name="T36" fmla="*/ 2880 w 2880"/>
                <a:gd name="T37" fmla="*/ 867 h 1733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880"/>
                <a:gd name="T58" fmla="*/ 0 h 1733"/>
                <a:gd name="T59" fmla="*/ 2880 w 2880"/>
                <a:gd name="T60" fmla="*/ 1733 h 1733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880" h="1733">
                  <a:moveTo>
                    <a:pt x="0" y="867"/>
                  </a:moveTo>
                  <a:cubicBezTo>
                    <a:pt x="44" y="711"/>
                    <a:pt x="96" y="557"/>
                    <a:pt x="144" y="435"/>
                  </a:cubicBezTo>
                  <a:cubicBezTo>
                    <a:pt x="192" y="313"/>
                    <a:pt x="236" y="207"/>
                    <a:pt x="288" y="135"/>
                  </a:cubicBezTo>
                  <a:cubicBezTo>
                    <a:pt x="340" y="63"/>
                    <a:pt x="399" y="4"/>
                    <a:pt x="454" y="2"/>
                  </a:cubicBezTo>
                  <a:cubicBezTo>
                    <a:pt x="509" y="0"/>
                    <a:pt x="569" y="60"/>
                    <a:pt x="621" y="124"/>
                  </a:cubicBezTo>
                  <a:cubicBezTo>
                    <a:pt x="673" y="188"/>
                    <a:pt x="712" y="263"/>
                    <a:pt x="768" y="387"/>
                  </a:cubicBezTo>
                  <a:cubicBezTo>
                    <a:pt x="824" y="511"/>
                    <a:pt x="908" y="726"/>
                    <a:pt x="960" y="867"/>
                  </a:cubicBezTo>
                  <a:cubicBezTo>
                    <a:pt x="1012" y="1008"/>
                    <a:pt x="1035" y="1120"/>
                    <a:pt x="1077" y="1235"/>
                  </a:cubicBezTo>
                  <a:cubicBezTo>
                    <a:pt x="1119" y="1350"/>
                    <a:pt x="1150" y="1474"/>
                    <a:pt x="1210" y="1557"/>
                  </a:cubicBezTo>
                  <a:cubicBezTo>
                    <a:pt x="1270" y="1640"/>
                    <a:pt x="1366" y="1729"/>
                    <a:pt x="1440" y="1731"/>
                  </a:cubicBezTo>
                  <a:cubicBezTo>
                    <a:pt x="1514" y="1733"/>
                    <a:pt x="1595" y="1647"/>
                    <a:pt x="1655" y="1568"/>
                  </a:cubicBezTo>
                  <a:cubicBezTo>
                    <a:pt x="1715" y="1489"/>
                    <a:pt x="1755" y="1374"/>
                    <a:pt x="1799" y="1257"/>
                  </a:cubicBezTo>
                  <a:cubicBezTo>
                    <a:pt x="1843" y="1140"/>
                    <a:pt x="1879" y="993"/>
                    <a:pt x="1920" y="867"/>
                  </a:cubicBezTo>
                  <a:cubicBezTo>
                    <a:pt x="1961" y="741"/>
                    <a:pt x="1997" y="624"/>
                    <a:pt x="2043" y="502"/>
                  </a:cubicBezTo>
                  <a:cubicBezTo>
                    <a:pt x="2089" y="380"/>
                    <a:pt x="2145" y="215"/>
                    <a:pt x="2199" y="135"/>
                  </a:cubicBezTo>
                  <a:cubicBezTo>
                    <a:pt x="2253" y="55"/>
                    <a:pt x="2309" y="26"/>
                    <a:pt x="2366" y="24"/>
                  </a:cubicBezTo>
                  <a:cubicBezTo>
                    <a:pt x="2423" y="22"/>
                    <a:pt x="2492" y="67"/>
                    <a:pt x="2544" y="124"/>
                  </a:cubicBezTo>
                  <a:cubicBezTo>
                    <a:pt x="2596" y="181"/>
                    <a:pt x="2621" y="244"/>
                    <a:pt x="2677" y="368"/>
                  </a:cubicBezTo>
                  <a:cubicBezTo>
                    <a:pt x="2733" y="492"/>
                    <a:pt x="2838" y="763"/>
                    <a:pt x="2880" y="867"/>
                  </a:cubicBezTo>
                </a:path>
              </a:pathLst>
            </a:custGeom>
            <a:noFill/>
            <a:ln w="41275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9470" name="Text Box 12"/>
            <p:cNvSpPr txBox="1">
              <a:spLocks noChangeArrowheads="1"/>
            </p:cNvSpPr>
            <p:nvPr/>
          </p:nvSpPr>
          <p:spPr bwMode="auto">
            <a:xfrm>
              <a:off x="607" y="1488"/>
              <a:ext cx="128" cy="3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800">
                  <a:solidFill>
                    <a:schemeClr val="bg1"/>
                  </a:solidFill>
                </a:rPr>
                <a:t>0</a:t>
              </a:r>
              <a:endParaRPr lang="es-ES_tradnl" sz="2400" b="0">
                <a:solidFill>
                  <a:schemeClr val="tx1"/>
                </a:solidFill>
              </a:endParaRPr>
            </a:p>
          </p:txBody>
        </p:sp>
        <p:sp>
          <p:nvSpPr>
            <p:cNvPr id="19471" name="Text Box 13"/>
            <p:cNvSpPr txBox="1">
              <a:spLocks noChangeArrowheads="1"/>
            </p:cNvSpPr>
            <p:nvPr/>
          </p:nvSpPr>
          <p:spPr bwMode="auto">
            <a:xfrm>
              <a:off x="1584" y="1593"/>
              <a:ext cx="404" cy="3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800">
                  <a:solidFill>
                    <a:schemeClr val="bg1"/>
                  </a:solidFill>
                </a:rPr>
                <a:t>180</a:t>
              </a:r>
              <a:endParaRPr lang="es-ES_tradnl" sz="2400">
                <a:solidFill>
                  <a:schemeClr val="bg1"/>
                </a:solidFill>
              </a:endParaRPr>
            </a:p>
          </p:txBody>
        </p:sp>
        <p:sp>
          <p:nvSpPr>
            <p:cNvPr id="19472" name="Text Box 14"/>
            <p:cNvSpPr txBox="1">
              <a:spLocks noChangeArrowheads="1"/>
            </p:cNvSpPr>
            <p:nvPr/>
          </p:nvSpPr>
          <p:spPr bwMode="auto">
            <a:xfrm>
              <a:off x="2543" y="1593"/>
              <a:ext cx="405" cy="3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800">
                  <a:solidFill>
                    <a:schemeClr val="bg1"/>
                  </a:solidFill>
                </a:rPr>
                <a:t>360</a:t>
              </a:r>
              <a:endParaRPr lang="es-ES_tradnl" sz="2400">
                <a:solidFill>
                  <a:schemeClr val="bg1"/>
                </a:solidFill>
              </a:endParaRPr>
            </a:p>
          </p:txBody>
        </p:sp>
        <p:sp>
          <p:nvSpPr>
            <p:cNvPr id="19473" name="Line 17"/>
            <p:cNvSpPr>
              <a:spLocks noChangeShapeType="1"/>
            </p:cNvSpPr>
            <p:nvPr/>
          </p:nvSpPr>
          <p:spPr bwMode="auto">
            <a:xfrm flipV="1">
              <a:off x="1248" y="576"/>
              <a:ext cx="0" cy="192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9474" name="Line 18"/>
            <p:cNvSpPr>
              <a:spLocks noChangeShapeType="1"/>
            </p:cNvSpPr>
            <p:nvPr/>
          </p:nvSpPr>
          <p:spPr bwMode="auto">
            <a:xfrm flipV="1">
              <a:off x="3120" y="624"/>
              <a:ext cx="0" cy="192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9475" name="Text Box 19"/>
            <p:cNvSpPr txBox="1">
              <a:spLocks noChangeArrowheads="1"/>
            </p:cNvSpPr>
            <p:nvPr/>
          </p:nvSpPr>
          <p:spPr bwMode="auto">
            <a:xfrm>
              <a:off x="1632" y="528"/>
              <a:ext cx="1152" cy="614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600">
                  <a:solidFill>
                    <a:srgbClr val="FF3300"/>
                  </a:solidFill>
                </a:rPr>
                <a:t>Longitud de onda</a:t>
              </a:r>
            </a:p>
          </p:txBody>
        </p:sp>
        <p:sp>
          <p:nvSpPr>
            <p:cNvPr id="19476" name="Line 20"/>
            <p:cNvSpPr>
              <a:spLocks noChangeShapeType="1"/>
            </p:cNvSpPr>
            <p:nvPr/>
          </p:nvSpPr>
          <p:spPr bwMode="auto">
            <a:xfrm>
              <a:off x="2784" y="624"/>
              <a:ext cx="336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9477" name="Line 21"/>
            <p:cNvSpPr>
              <a:spLocks noChangeShapeType="1"/>
            </p:cNvSpPr>
            <p:nvPr/>
          </p:nvSpPr>
          <p:spPr bwMode="auto">
            <a:xfrm rot="10738894">
              <a:off x="1248" y="624"/>
              <a:ext cx="336" cy="1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9478" name="Text Box 22"/>
            <p:cNvSpPr txBox="1">
              <a:spLocks noChangeArrowheads="1"/>
            </p:cNvSpPr>
            <p:nvPr/>
          </p:nvSpPr>
          <p:spPr bwMode="auto">
            <a:xfrm>
              <a:off x="3552" y="1104"/>
              <a:ext cx="1152" cy="615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600">
                  <a:solidFill>
                    <a:srgbClr val="FF3300"/>
                  </a:solidFill>
                </a:rPr>
                <a:t>Amplitud de onda</a:t>
              </a:r>
            </a:p>
          </p:txBody>
        </p:sp>
        <p:sp>
          <p:nvSpPr>
            <p:cNvPr id="19479" name="Line 24"/>
            <p:cNvSpPr>
              <a:spLocks noChangeShapeType="1"/>
            </p:cNvSpPr>
            <p:nvPr/>
          </p:nvSpPr>
          <p:spPr bwMode="auto">
            <a:xfrm flipV="1">
              <a:off x="4128" y="768"/>
              <a:ext cx="0" cy="336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9480" name="Line 25"/>
            <p:cNvSpPr>
              <a:spLocks noChangeShapeType="1"/>
            </p:cNvSpPr>
            <p:nvPr/>
          </p:nvSpPr>
          <p:spPr bwMode="auto">
            <a:xfrm>
              <a:off x="4128" y="1344"/>
              <a:ext cx="0" cy="288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9481" name="Text Box 26"/>
            <p:cNvSpPr txBox="1">
              <a:spLocks noChangeArrowheads="1"/>
            </p:cNvSpPr>
            <p:nvPr/>
          </p:nvSpPr>
          <p:spPr bwMode="auto">
            <a:xfrm>
              <a:off x="1392" y="2639"/>
              <a:ext cx="576" cy="360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s-ES_tradnl" sz="1600">
                  <a:solidFill>
                    <a:schemeClr val="tx1"/>
                  </a:solidFill>
                </a:rPr>
                <a:t>Ciclo</a:t>
              </a:r>
              <a:endParaRPr lang="es-ES_tradnl" sz="1600">
                <a:solidFill>
                  <a:schemeClr val="bg1"/>
                </a:solidFill>
              </a:endParaRPr>
            </a:p>
          </p:txBody>
        </p:sp>
        <p:sp>
          <p:nvSpPr>
            <p:cNvPr id="19482" name="Line 27"/>
            <p:cNvSpPr>
              <a:spLocks noChangeShapeType="1"/>
            </p:cNvSpPr>
            <p:nvPr/>
          </p:nvSpPr>
          <p:spPr bwMode="auto">
            <a:xfrm flipH="1">
              <a:off x="768" y="2736"/>
              <a:ext cx="62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9483" name="Line 28"/>
            <p:cNvSpPr>
              <a:spLocks noChangeShapeType="1"/>
            </p:cNvSpPr>
            <p:nvPr/>
          </p:nvSpPr>
          <p:spPr bwMode="auto">
            <a:xfrm>
              <a:off x="1968" y="2736"/>
              <a:ext cx="72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4126" name="Text Box 30"/>
          <p:cNvSpPr txBox="1">
            <a:spLocks noChangeArrowheads="1"/>
          </p:cNvSpPr>
          <p:nvPr/>
        </p:nvSpPr>
        <p:spPr bwMode="auto">
          <a:xfrm>
            <a:off x="755650" y="3429000"/>
            <a:ext cx="68580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1 HERTZ = 1 CICLO POR SEGUNDO</a:t>
            </a:r>
          </a:p>
          <a:p>
            <a:pPr eaLnBrk="0" hangingPunct="0"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1 kHz        = 1000 CICLOS / SEGUNDO</a:t>
            </a:r>
          </a:p>
          <a:p>
            <a:pPr eaLnBrk="0" hangingPunct="0"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1 MHz      = 1.000.000 CICLOS / SEGUNDO</a:t>
            </a:r>
          </a:p>
        </p:txBody>
      </p:sp>
      <p:sp>
        <p:nvSpPr>
          <p:cNvPr id="4127" name="Text Box 31"/>
          <p:cNvSpPr txBox="1">
            <a:spLocks noChangeArrowheads="1"/>
          </p:cNvSpPr>
          <p:nvPr/>
        </p:nvSpPr>
        <p:spPr bwMode="auto">
          <a:xfrm>
            <a:off x="539750" y="4868863"/>
            <a:ext cx="7127875" cy="7016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 eaLnBrk="0" hangingPunct="0">
              <a:spcBef>
                <a:spcPct val="50000"/>
              </a:spcBef>
              <a:defRPr/>
            </a:pPr>
            <a:r>
              <a:rPr lang="es-ES_tradnl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El PERIODO (T) de una onda es el tiempo que emplea en completar un ciclo se expresa en segundos por un ciclo.</a:t>
            </a:r>
            <a:endParaRPr lang="es-ES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</p:txBody>
      </p:sp>
      <p:sp>
        <p:nvSpPr>
          <p:cNvPr id="4128" name="Text Box 32"/>
          <p:cNvSpPr txBox="1">
            <a:spLocks noChangeArrowheads="1"/>
          </p:cNvSpPr>
          <p:nvPr/>
        </p:nvSpPr>
        <p:spPr bwMode="auto">
          <a:xfrm>
            <a:off x="1116013" y="5876925"/>
            <a:ext cx="7632700" cy="415925"/>
          </a:xfrm>
          <a:prstGeom prst="rect">
            <a:avLst/>
          </a:prstGeom>
          <a:noFill/>
          <a:ln w="19050" algn="ctr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0" hangingPunct="0"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T [s/c] = 1/ f</a:t>
            </a:r>
            <a:r>
              <a:rPr lang="es-ES_tradnl">
                <a:solidFill>
                  <a:schemeClr val="tx2"/>
                </a:solidFill>
              </a:rPr>
              <a:t>    </a:t>
            </a:r>
            <a:r>
              <a:rPr lang="es-ES_tradnl"/>
              <a:t>(donde “f ” es la frecuencia en ciclos por segundo)</a:t>
            </a:r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TIGO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TIGO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1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1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TIGO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2000"/>
                                        <p:tgtEl>
                                          <p:spTgt spid="4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4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26" grpId="0" build="p" autoUpdateAnimBg="0"/>
      <p:bldP spid="4127" grpId="0"/>
      <p:bldP spid="412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2" name="Group 2"/>
          <p:cNvGrpSpPr>
            <a:grpSpLocks/>
          </p:cNvGrpSpPr>
          <p:nvPr/>
        </p:nvGrpSpPr>
        <p:grpSpPr bwMode="auto">
          <a:xfrm>
            <a:off x="1670050" y="549275"/>
            <a:ext cx="4918075" cy="2603500"/>
            <a:chOff x="594" y="384"/>
            <a:chExt cx="4110" cy="2784"/>
          </a:xfrm>
        </p:grpSpPr>
        <p:sp>
          <p:nvSpPr>
            <p:cNvPr id="20486" name="Line 3"/>
            <p:cNvSpPr>
              <a:spLocks noChangeShapeType="1"/>
            </p:cNvSpPr>
            <p:nvPr/>
          </p:nvSpPr>
          <p:spPr bwMode="auto">
            <a:xfrm>
              <a:off x="768" y="1632"/>
              <a:ext cx="3744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0487" name="Line 4"/>
            <p:cNvSpPr>
              <a:spLocks noChangeShapeType="1"/>
            </p:cNvSpPr>
            <p:nvPr/>
          </p:nvSpPr>
          <p:spPr bwMode="auto">
            <a:xfrm>
              <a:off x="720" y="2496"/>
              <a:ext cx="3744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0488" name="Line 5"/>
            <p:cNvSpPr>
              <a:spLocks noChangeShapeType="1"/>
            </p:cNvSpPr>
            <p:nvPr/>
          </p:nvSpPr>
          <p:spPr bwMode="auto">
            <a:xfrm>
              <a:off x="672" y="768"/>
              <a:ext cx="3744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0489" name="Line 6"/>
            <p:cNvSpPr>
              <a:spLocks noChangeShapeType="1"/>
            </p:cNvSpPr>
            <p:nvPr/>
          </p:nvSpPr>
          <p:spPr bwMode="auto">
            <a:xfrm>
              <a:off x="768" y="384"/>
              <a:ext cx="0" cy="27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0490" name="Line 7"/>
            <p:cNvSpPr>
              <a:spLocks noChangeShapeType="1"/>
            </p:cNvSpPr>
            <p:nvPr/>
          </p:nvSpPr>
          <p:spPr bwMode="auto">
            <a:xfrm>
              <a:off x="1728" y="432"/>
              <a:ext cx="0" cy="27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0491" name="Line 8"/>
            <p:cNvSpPr>
              <a:spLocks noChangeShapeType="1"/>
            </p:cNvSpPr>
            <p:nvPr/>
          </p:nvSpPr>
          <p:spPr bwMode="auto">
            <a:xfrm>
              <a:off x="3648" y="384"/>
              <a:ext cx="0" cy="27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0492" name="Line 9"/>
            <p:cNvSpPr>
              <a:spLocks noChangeShapeType="1"/>
            </p:cNvSpPr>
            <p:nvPr/>
          </p:nvSpPr>
          <p:spPr bwMode="auto">
            <a:xfrm>
              <a:off x="2688" y="384"/>
              <a:ext cx="0" cy="27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0493" name="Freeform 10"/>
            <p:cNvSpPr>
              <a:spLocks/>
            </p:cNvSpPr>
            <p:nvPr/>
          </p:nvSpPr>
          <p:spPr bwMode="auto">
            <a:xfrm>
              <a:off x="768" y="765"/>
              <a:ext cx="2880" cy="1733"/>
            </a:xfrm>
            <a:custGeom>
              <a:avLst/>
              <a:gdLst>
                <a:gd name="T0" fmla="*/ 0 w 2880"/>
                <a:gd name="T1" fmla="*/ 867 h 1733"/>
                <a:gd name="T2" fmla="*/ 144 w 2880"/>
                <a:gd name="T3" fmla="*/ 435 h 1733"/>
                <a:gd name="T4" fmla="*/ 288 w 2880"/>
                <a:gd name="T5" fmla="*/ 135 h 1733"/>
                <a:gd name="T6" fmla="*/ 454 w 2880"/>
                <a:gd name="T7" fmla="*/ 2 h 1733"/>
                <a:gd name="T8" fmla="*/ 621 w 2880"/>
                <a:gd name="T9" fmla="*/ 124 h 1733"/>
                <a:gd name="T10" fmla="*/ 768 w 2880"/>
                <a:gd name="T11" fmla="*/ 387 h 1733"/>
                <a:gd name="T12" fmla="*/ 960 w 2880"/>
                <a:gd name="T13" fmla="*/ 867 h 1733"/>
                <a:gd name="T14" fmla="*/ 1077 w 2880"/>
                <a:gd name="T15" fmla="*/ 1235 h 1733"/>
                <a:gd name="T16" fmla="*/ 1210 w 2880"/>
                <a:gd name="T17" fmla="*/ 1557 h 1733"/>
                <a:gd name="T18" fmla="*/ 1440 w 2880"/>
                <a:gd name="T19" fmla="*/ 1731 h 1733"/>
                <a:gd name="T20" fmla="*/ 1655 w 2880"/>
                <a:gd name="T21" fmla="*/ 1568 h 1733"/>
                <a:gd name="T22" fmla="*/ 1799 w 2880"/>
                <a:gd name="T23" fmla="*/ 1257 h 1733"/>
                <a:gd name="T24" fmla="*/ 1920 w 2880"/>
                <a:gd name="T25" fmla="*/ 867 h 1733"/>
                <a:gd name="T26" fmla="*/ 2043 w 2880"/>
                <a:gd name="T27" fmla="*/ 502 h 1733"/>
                <a:gd name="T28" fmla="*/ 2199 w 2880"/>
                <a:gd name="T29" fmla="*/ 135 h 1733"/>
                <a:gd name="T30" fmla="*/ 2366 w 2880"/>
                <a:gd name="T31" fmla="*/ 24 h 1733"/>
                <a:gd name="T32" fmla="*/ 2544 w 2880"/>
                <a:gd name="T33" fmla="*/ 124 h 1733"/>
                <a:gd name="T34" fmla="*/ 2677 w 2880"/>
                <a:gd name="T35" fmla="*/ 368 h 1733"/>
                <a:gd name="T36" fmla="*/ 2880 w 2880"/>
                <a:gd name="T37" fmla="*/ 867 h 1733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880"/>
                <a:gd name="T58" fmla="*/ 0 h 1733"/>
                <a:gd name="T59" fmla="*/ 2880 w 2880"/>
                <a:gd name="T60" fmla="*/ 1733 h 1733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880" h="1733">
                  <a:moveTo>
                    <a:pt x="0" y="867"/>
                  </a:moveTo>
                  <a:cubicBezTo>
                    <a:pt x="44" y="711"/>
                    <a:pt x="96" y="557"/>
                    <a:pt x="144" y="435"/>
                  </a:cubicBezTo>
                  <a:cubicBezTo>
                    <a:pt x="192" y="313"/>
                    <a:pt x="236" y="207"/>
                    <a:pt x="288" y="135"/>
                  </a:cubicBezTo>
                  <a:cubicBezTo>
                    <a:pt x="340" y="63"/>
                    <a:pt x="399" y="4"/>
                    <a:pt x="454" y="2"/>
                  </a:cubicBezTo>
                  <a:cubicBezTo>
                    <a:pt x="509" y="0"/>
                    <a:pt x="569" y="60"/>
                    <a:pt x="621" y="124"/>
                  </a:cubicBezTo>
                  <a:cubicBezTo>
                    <a:pt x="673" y="188"/>
                    <a:pt x="712" y="263"/>
                    <a:pt x="768" y="387"/>
                  </a:cubicBezTo>
                  <a:cubicBezTo>
                    <a:pt x="824" y="511"/>
                    <a:pt x="908" y="726"/>
                    <a:pt x="960" y="867"/>
                  </a:cubicBezTo>
                  <a:cubicBezTo>
                    <a:pt x="1012" y="1008"/>
                    <a:pt x="1035" y="1120"/>
                    <a:pt x="1077" y="1235"/>
                  </a:cubicBezTo>
                  <a:cubicBezTo>
                    <a:pt x="1119" y="1350"/>
                    <a:pt x="1150" y="1474"/>
                    <a:pt x="1210" y="1557"/>
                  </a:cubicBezTo>
                  <a:cubicBezTo>
                    <a:pt x="1270" y="1640"/>
                    <a:pt x="1366" y="1729"/>
                    <a:pt x="1440" y="1731"/>
                  </a:cubicBezTo>
                  <a:cubicBezTo>
                    <a:pt x="1514" y="1733"/>
                    <a:pt x="1595" y="1647"/>
                    <a:pt x="1655" y="1568"/>
                  </a:cubicBezTo>
                  <a:cubicBezTo>
                    <a:pt x="1715" y="1489"/>
                    <a:pt x="1755" y="1374"/>
                    <a:pt x="1799" y="1257"/>
                  </a:cubicBezTo>
                  <a:cubicBezTo>
                    <a:pt x="1843" y="1140"/>
                    <a:pt x="1879" y="993"/>
                    <a:pt x="1920" y="867"/>
                  </a:cubicBezTo>
                  <a:cubicBezTo>
                    <a:pt x="1961" y="741"/>
                    <a:pt x="1997" y="624"/>
                    <a:pt x="2043" y="502"/>
                  </a:cubicBezTo>
                  <a:cubicBezTo>
                    <a:pt x="2089" y="380"/>
                    <a:pt x="2145" y="215"/>
                    <a:pt x="2199" y="135"/>
                  </a:cubicBezTo>
                  <a:cubicBezTo>
                    <a:pt x="2253" y="55"/>
                    <a:pt x="2309" y="26"/>
                    <a:pt x="2366" y="24"/>
                  </a:cubicBezTo>
                  <a:cubicBezTo>
                    <a:pt x="2423" y="22"/>
                    <a:pt x="2492" y="67"/>
                    <a:pt x="2544" y="124"/>
                  </a:cubicBezTo>
                  <a:cubicBezTo>
                    <a:pt x="2596" y="181"/>
                    <a:pt x="2621" y="244"/>
                    <a:pt x="2677" y="368"/>
                  </a:cubicBezTo>
                  <a:cubicBezTo>
                    <a:pt x="2733" y="492"/>
                    <a:pt x="2838" y="763"/>
                    <a:pt x="2880" y="867"/>
                  </a:cubicBezTo>
                </a:path>
              </a:pathLst>
            </a:custGeom>
            <a:noFill/>
            <a:ln w="41275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0494" name="Text Box 11"/>
            <p:cNvSpPr txBox="1">
              <a:spLocks noChangeArrowheads="1"/>
            </p:cNvSpPr>
            <p:nvPr/>
          </p:nvSpPr>
          <p:spPr bwMode="auto">
            <a:xfrm>
              <a:off x="594" y="1487"/>
              <a:ext cx="154" cy="3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800">
                  <a:solidFill>
                    <a:schemeClr val="bg1"/>
                  </a:solidFill>
                </a:rPr>
                <a:t>0</a:t>
              </a:r>
              <a:endParaRPr lang="es-ES_tradnl" sz="2400" b="0">
                <a:solidFill>
                  <a:schemeClr val="tx1"/>
                </a:solidFill>
              </a:endParaRPr>
            </a:p>
          </p:txBody>
        </p:sp>
        <p:sp>
          <p:nvSpPr>
            <p:cNvPr id="20495" name="Text Box 12"/>
            <p:cNvSpPr txBox="1">
              <a:spLocks noChangeArrowheads="1"/>
            </p:cNvSpPr>
            <p:nvPr/>
          </p:nvSpPr>
          <p:spPr bwMode="auto">
            <a:xfrm>
              <a:off x="1584" y="1593"/>
              <a:ext cx="405" cy="6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800">
                  <a:solidFill>
                    <a:schemeClr val="bg1"/>
                  </a:solidFill>
                </a:rPr>
                <a:t>180</a:t>
              </a:r>
              <a:endParaRPr lang="es-ES_tradnl" sz="2400">
                <a:solidFill>
                  <a:schemeClr val="bg1"/>
                </a:solidFill>
              </a:endParaRPr>
            </a:p>
          </p:txBody>
        </p:sp>
        <p:sp>
          <p:nvSpPr>
            <p:cNvPr id="20496" name="Text Box 13"/>
            <p:cNvSpPr txBox="1">
              <a:spLocks noChangeArrowheads="1"/>
            </p:cNvSpPr>
            <p:nvPr/>
          </p:nvSpPr>
          <p:spPr bwMode="auto">
            <a:xfrm>
              <a:off x="2544" y="1593"/>
              <a:ext cx="405" cy="6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800">
                  <a:solidFill>
                    <a:schemeClr val="bg1"/>
                  </a:solidFill>
                </a:rPr>
                <a:t>360</a:t>
              </a:r>
              <a:endParaRPr lang="es-ES_tradnl" sz="2400">
                <a:solidFill>
                  <a:schemeClr val="bg1"/>
                </a:solidFill>
              </a:endParaRPr>
            </a:p>
          </p:txBody>
        </p:sp>
        <p:sp>
          <p:nvSpPr>
            <p:cNvPr id="20497" name="Line 14"/>
            <p:cNvSpPr>
              <a:spLocks noChangeShapeType="1"/>
            </p:cNvSpPr>
            <p:nvPr/>
          </p:nvSpPr>
          <p:spPr bwMode="auto">
            <a:xfrm flipV="1">
              <a:off x="1248" y="576"/>
              <a:ext cx="0" cy="192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0498" name="Line 15"/>
            <p:cNvSpPr>
              <a:spLocks noChangeShapeType="1"/>
            </p:cNvSpPr>
            <p:nvPr/>
          </p:nvSpPr>
          <p:spPr bwMode="auto">
            <a:xfrm flipV="1">
              <a:off x="3120" y="624"/>
              <a:ext cx="0" cy="192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0499" name="Text Box 16"/>
            <p:cNvSpPr txBox="1">
              <a:spLocks noChangeArrowheads="1"/>
            </p:cNvSpPr>
            <p:nvPr/>
          </p:nvSpPr>
          <p:spPr bwMode="auto">
            <a:xfrm>
              <a:off x="1632" y="528"/>
              <a:ext cx="1152" cy="632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600">
                  <a:solidFill>
                    <a:srgbClr val="FF3300"/>
                  </a:solidFill>
                </a:rPr>
                <a:t>Longitud de onda</a:t>
              </a:r>
            </a:p>
          </p:txBody>
        </p:sp>
        <p:sp>
          <p:nvSpPr>
            <p:cNvPr id="20500" name="Line 17"/>
            <p:cNvSpPr>
              <a:spLocks noChangeShapeType="1"/>
            </p:cNvSpPr>
            <p:nvPr/>
          </p:nvSpPr>
          <p:spPr bwMode="auto">
            <a:xfrm>
              <a:off x="2784" y="624"/>
              <a:ext cx="336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0501" name="Line 18"/>
            <p:cNvSpPr>
              <a:spLocks noChangeShapeType="1"/>
            </p:cNvSpPr>
            <p:nvPr/>
          </p:nvSpPr>
          <p:spPr bwMode="auto">
            <a:xfrm rot="10738894">
              <a:off x="1248" y="624"/>
              <a:ext cx="336" cy="1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0502" name="Text Box 19"/>
            <p:cNvSpPr txBox="1">
              <a:spLocks noChangeArrowheads="1"/>
            </p:cNvSpPr>
            <p:nvPr/>
          </p:nvSpPr>
          <p:spPr bwMode="auto">
            <a:xfrm>
              <a:off x="3553" y="1104"/>
              <a:ext cx="1151" cy="631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600">
                  <a:solidFill>
                    <a:srgbClr val="FF3300"/>
                  </a:solidFill>
                </a:rPr>
                <a:t>Amplitud de onda</a:t>
              </a:r>
            </a:p>
          </p:txBody>
        </p:sp>
        <p:sp>
          <p:nvSpPr>
            <p:cNvPr id="20503" name="Line 20"/>
            <p:cNvSpPr>
              <a:spLocks noChangeShapeType="1"/>
            </p:cNvSpPr>
            <p:nvPr/>
          </p:nvSpPr>
          <p:spPr bwMode="auto">
            <a:xfrm flipV="1">
              <a:off x="4128" y="768"/>
              <a:ext cx="0" cy="336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0504" name="Line 21"/>
            <p:cNvSpPr>
              <a:spLocks noChangeShapeType="1"/>
            </p:cNvSpPr>
            <p:nvPr/>
          </p:nvSpPr>
          <p:spPr bwMode="auto">
            <a:xfrm>
              <a:off x="4128" y="1344"/>
              <a:ext cx="0" cy="288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0505" name="Text Box 22"/>
            <p:cNvSpPr txBox="1">
              <a:spLocks noChangeArrowheads="1"/>
            </p:cNvSpPr>
            <p:nvPr/>
          </p:nvSpPr>
          <p:spPr bwMode="auto">
            <a:xfrm>
              <a:off x="1392" y="2640"/>
              <a:ext cx="575" cy="370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s-ES_tradnl" sz="1600">
                  <a:solidFill>
                    <a:schemeClr val="tx1"/>
                  </a:solidFill>
                </a:rPr>
                <a:t>Ciclo</a:t>
              </a:r>
              <a:endParaRPr lang="es-ES_tradnl" sz="1600">
                <a:solidFill>
                  <a:schemeClr val="bg1"/>
                </a:solidFill>
              </a:endParaRPr>
            </a:p>
          </p:txBody>
        </p:sp>
        <p:sp>
          <p:nvSpPr>
            <p:cNvPr id="20506" name="Line 23"/>
            <p:cNvSpPr>
              <a:spLocks noChangeShapeType="1"/>
            </p:cNvSpPr>
            <p:nvPr/>
          </p:nvSpPr>
          <p:spPr bwMode="auto">
            <a:xfrm flipH="1">
              <a:off x="768" y="2736"/>
              <a:ext cx="62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0507" name="Line 24"/>
            <p:cNvSpPr>
              <a:spLocks noChangeShapeType="1"/>
            </p:cNvSpPr>
            <p:nvPr/>
          </p:nvSpPr>
          <p:spPr bwMode="auto">
            <a:xfrm>
              <a:off x="1968" y="2736"/>
              <a:ext cx="72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89114" name="Text Box 26"/>
          <p:cNvSpPr txBox="1">
            <a:spLocks noChangeArrowheads="1"/>
          </p:cNvSpPr>
          <p:nvPr/>
        </p:nvSpPr>
        <p:spPr bwMode="auto">
          <a:xfrm>
            <a:off x="1979613" y="3716338"/>
            <a:ext cx="1655762" cy="476250"/>
          </a:xfrm>
          <a:prstGeom prst="rect">
            <a:avLst/>
          </a:prstGeom>
          <a:noFill/>
          <a:ln w="19050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 eaLnBrk="0" hangingPunct="0">
              <a:spcBef>
                <a:spcPct val="50000"/>
              </a:spcBef>
              <a:defRPr/>
            </a:pPr>
            <a:r>
              <a:rPr lang="es-ES_tradnl" sz="2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C = f  * </a:t>
            </a:r>
            <a:r>
              <a:rPr lang="el-GR" sz="2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mes New Roman" pitchFamily="18" charset="0"/>
              </a:rPr>
              <a:t>λ</a:t>
            </a:r>
          </a:p>
        </p:txBody>
      </p:sp>
      <p:sp>
        <p:nvSpPr>
          <p:cNvPr id="20484" name="Text Box 27"/>
          <p:cNvSpPr txBox="1">
            <a:spLocks noChangeArrowheads="1"/>
          </p:cNvSpPr>
          <p:nvPr/>
        </p:nvSpPr>
        <p:spPr bwMode="auto">
          <a:xfrm>
            <a:off x="971550" y="4437063"/>
            <a:ext cx="7345363" cy="13112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0" hangingPunct="0">
              <a:spcBef>
                <a:spcPct val="50000"/>
              </a:spcBef>
            </a:pPr>
            <a:r>
              <a:rPr lang="es-ES_tradnl"/>
              <a:t>Donde: C = Velocidad de la luz ( 3 *10</a:t>
            </a:r>
            <a:r>
              <a:rPr lang="es-ES_tradnl" baseline="30000"/>
              <a:t>8</a:t>
            </a:r>
            <a:r>
              <a:rPr lang="es-ES_tradnl"/>
              <a:t> m/s)</a:t>
            </a:r>
          </a:p>
          <a:p>
            <a:pPr marL="342900" indent="-342900" eaLnBrk="0" hangingPunct="0">
              <a:spcBef>
                <a:spcPct val="50000"/>
              </a:spcBef>
            </a:pPr>
            <a:r>
              <a:rPr lang="es-ES_tradnl"/>
              <a:t>		f = Frecuencia de la onda electro magnética en Hertz</a:t>
            </a:r>
          </a:p>
          <a:p>
            <a:pPr marL="342900" indent="-342900" eaLnBrk="0" hangingPunct="0">
              <a:spcBef>
                <a:spcPct val="50000"/>
              </a:spcBef>
            </a:pPr>
            <a:r>
              <a:rPr lang="es-ES_tradnl"/>
              <a:t>		</a:t>
            </a:r>
            <a:r>
              <a:rPr lang="el-GR">
                <a:cs typeface="Times New Roman" pitchFamily="18" charset="0"/>
              </a:rPr>
              <a:t>λ</a:t>
            </a:r>
            <a:r>
              <a:rPr lang="es-ES_tradnl">
                <a:cs typeface="Times New Roman" pitchFamily="18" charset="0"/>
              </a:rPr>
              <a:t> = Longitud de la onda en metros</a:t>
            </a:r>
            <a:endParaRPr lang="el-GR">
              <a:cs typeface="Times New Roman" pitchFamily="18" charset="0"/>
            </a:endParaRPr>
          </a:p>
        </p:txBody>
      </p:sp>
      <p:sp>
        <p:nvSpPr>
          <p:cNvPr id="20485" name="Text Box 28"/>
          <p:cNvSpPr txBox="1">
            <a:spLocks noChangeArrowheads="1"/>
          </p:cNvSpPr>
          <p:nvPr/>
        </p:nvSpPr>
        <p:spPr bwMode="auto">
          <a:xfrm>
            <a:off x="3995738" y="3573463"/>
            <a:ext cx="4176712" cy="64135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0" hangingPunct="0">
              <a:spcBef>
                <a:spcPct val="50000"/>
              </a:spcBef>
            </a:pPr>
            <a:r>
              <a:rPr lang="es-ES_tradnl" sz="1800">
                <a:solidFill>
                  <a:schemeClr val="bg1"/>
                </a:solidFill>
              </a:rPr>
              <a:t>( permite transformar frecuencia en longitud de onda y viceversa)</a:t>
            </a:r>
            <a:endParaRPr lang="es-ES" sz="180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6" name="Text Box 26"/>
          <p:cNvSpPr txBox="1">
            <a:spLocks noChangeArrowheads="1"/>
          </p:cNvSpPr>
          <p:nvPr/>
        </p:nvSpPr>
        <p:spPr bwMode="auto">
          <a:xfrm>
            <a:off x="0" y="4868863"/>
            <a:ext cx="9144000" cy="461962"/>
          </a:xfrm>
          <a:prstGeom prst="rect">
            <a:avLst/>
          </a:prstGeom>
          <a:solidFill>
            <a:schemeClr val="bg1">
              <a:lumMod val="6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s-ES_tradnl" sz="2400" dirty="0">
                <a:solidFill>
                  <a:schemeClr val="bg1"/>
                </a:solidFill>
              </a:rPr>
              <a:t>CAMPO ELECTRICO </a:t>
            </a:r>
            <a:r>
              <a:rPr lang="es-ES_tradnl" sz="2400" dirty="0">
                <a:solidFill>
                  <a:schemeClr val="accent2"/>
                </a:solidFill>
              </a:rPr>
              <a:t>en fase  </a:t>
            </a:r>
            <a:r>
              <a:rPr lang="es-ES_tradnl" sz="2400" dirty="0">
                <a:solidFill>
                  <a:schemeClr val="bg1"/>
                </a:solidFill>
              </a:rPr>
              <a:t>y a 90º del </a:t>
            </a:r>
            <a:r>
              <a:rPr lang="es-ES_tradnl" sz="2400" dirty="0">
                <a:solidFill>
                  <a:srgbClr val="FF3300"/>
                </a:solidFill>
              </a:rPr>
              <a:t>CAMPO MAGNETICO</a:t>
            </a:r>
            <a:endParaRPr lang="es-ES_tradnl" sz="2400" dirty="0">
              <a:solidFill>
                <a:schemeClr val="bg1"/>
              </a:solidFill>
            </a:endParaRPr>
          </a:p>
        </p:txBody>
      </p:sp>
      <p:grpSp>
        <p:nvGrpSpPr>
          <p:cNvPr id="21507" name="Group 70"/>
          <p:cNvGrpSpPr>
            <a:grpSpLocks/>
          </p:cNvGrpSpPr>
          <p:nvPr/>
        </p:nvGrpSpPr>
        <p:grpSpPr bwMode="auto">
          <a:xfrm>
            <a:off x="609600" y="693738"/>
            <a:ext cx="6915150" cy="4175125"/>
            <a:chOff x="384" y="192"/>
            <a:chExt cx="4320" cy="2976"/>
          </a:xfrm>
        </p:grpSpPr>
        <p:sp>
          <p:nvSpPr>
            <p:cNvPr id="21510" name="Line 4"/>
            <p:cNvSpPr>
              <a:spLocks noChangeShapeType="1"/>
            </p:cNvSpPr>
            <p:nvPr/>
          </p:nvSpPr>
          <p:spPr bwMode="auto">
            <a:xfrm>
              <a:off x="768" y="1632"/>
              <a:ext cx="3744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11" name="Line 5"/>
            <p:cNvSpPr>
              <a:spLocks noChangeShapeType="1"/>
            </p:cNvSpPr>
            <p:nvPr/>
          </p:nvSpPr>
          <p:spPr bwMode="auto">
            <a:xfrm>
              <a:off x="720" y="2496"/>
              <a:ext cx="3744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12" name="Line 6"/>
            <p:cNvSpPr>
              <a:spLocks noChangeShapeType="1"/>
            </p:cNvSpPr>
            <p:nvPr/>
          </p:nvSpPr>
          <p:spPr bwMode="auto">
            <a:xfrm>
              <a:off x="672" y="768"/>
              <a:ext cx="3744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13" name="Line 7"/>
            <p:cNvSpPr>
              <a:spLocks noChangeShapeType="1"/>
            </p:cNvSpPr>
            <p:nvPr/>
          </p:nvSpPr>
          <p:spPr bwMode="auto">
            <a:xfrm>
              <a:off x="768" y="384"/>
              <a:ext cx="0" cy="2784"/>
            </a:xfrm>
            <a:prstGeom prst="line">
              <a:avLst/>
            </a:prstGeom>
            <a:noFill/>
            <a:ln w="41275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14" name="Line 8"/>
            <p:cNvSpPr>
              <a:spLocks noChangeShapeType="1"/>
            </p:cNvSpPr>
            <p:nvPr/>
          </p:nvSpPr>
          <p:spPr bwMode="auto">
            <a:xfrm>
              <a:off x="1728" y="432"/>
              <a:ext cx="0" cy="27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15" name="Line 9"/>
            <p:cNvSpPr>
              <a:spLocks noChangeShapeType="1"/>
            </p:cNvSpPr>
            <p:nvPr/>
          </p:nvSpPr>
          <p:spPr bwMode="auto">
            <a:xfrm>
              <a:off x="3648" y="384"/>
              <a:ext cx="0" cy="27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16" name="Line 10"/>
            <p:cNvSpPr>
              <a:spLocks noChangeShapeType="1"/>
            </p:cNvSpPr>
            <p:nvPr/>
          </p:nvSpPr>
          <p:spPr bwMode="auto">
            <a:xfrm>
              <a:off x="2688" y="384"/>
              <a:ext cx="0" cy="27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17" name="Freeform 11"/>
            <p:cNvSpPr>
              <a:spLocks/>
            </p:cNvSpPr>
            <p:nvPr/>
          </p:nvSpPr>
          <p:spPr bwMode="auto">
            <a:xfrm>
              <a:off x="768" y="765"/>
              <a:ext cx="2880" cy="1733"/>
            </a:xfrm>
            <a:custGeom>
              <a:avLst/>
              <a:gdLst>
                <a:gd name="T0" fmla="*/ 0 w 2880"/>
                <a:gd name="T1" fmla="*/ 867 h 1733"/>
                <a:gd name="T2" fmla="*/ 144 w 2880"/>
                <a:gd name="T3" fmla="*/ 435 h 1733"/>
                <a:gd name="T4" fmla="*/ 288 w 2880"/>
                <a:gd name="T5" fmla="*/ 135 h 1733"/>
                <a:gd name="T6" fmla="*/ 454 w 2880"/>
                <a:gd name="T7" fmla="*/ 2 h 1733"/>
                <a:gd name="T8" fmla="*/ 621 w 2880"/>
                <a:gd name="T9" fmla="*/ 124 h 1733"/>
                <a:gd name="T10" fmla="*/ 768 w 2880"/>
                <a:gd name="T11" fmla="*/ 387 h 1733"/>
                <a:gd name="T12" fmla="*/ 960 w 2880"/>
                <a:gd name="T13" fmla="*/ 867 h 1733"/>
                <a:gd name="T14" fmla="*/ 1077 w 2880"/>
                <a:gd name="T15" fmla="*/ 1235 h 1733"/>
                <a:gd name="T16" fmla="*/ 1210 w 2880"/>
                <a:gd name="T17" fmla="*/ 1557 h 1733"/>
                <a:gd name="T18" fmla="*/ 1440 w 2880"/>
                <a:gd name="T19" fmla="*/ 1731 h 1733"/>
                <a:gd name="T20" fmla="*/ 1655 w 2880"/>
                <a:gd name="T21" fmla="*/ 1568 h 1733"/>
                <a:gd name="T22" fmla="*/ 1799 w 2880"/>
                <a:gd name="T23" fmla="*/ 1257 h 1733"/>
                <a:gd name="T24" fmla="*/ 1920 w 2880"/>
                <a:gd name="T25" fmla="*/ 867 h 1733"/>
                <a:gd name="T26" fmla="*/ 2043 w 2880"/>
                <a:gd name="T27" fmla="*/ 502 h 1733"/>
                <a:gd name="T28" fmla="*/ 2199 w 2880"/>
                <a:gd name="T29" fmla="*/ 135 h 1733"/>
                <a:gd name="T30" fmla="*/ 2366 w 2880"/>
                <a:gd name="T31" fmla="*/ 24 h 1733"/>
                <a:gd name="T32" fmla="*/ 2544 w 2880"/>
                <a:gd name="T33" fmla="*/ 124 h 1733"/>
                <a:gd name="T34" fmla="*/ 2677 w 2880"/>
                <a:gd name="T35" fmla="*/ 368 h 1733"/>
                <a:gd name="T36" fmla="*/ 2880 w 2880"/>
                <a:gd name="T37" fmla="*/ 867 h 1733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880"/>
                <a:gd name="T58" fmla="*/ 0 h 1733"/>
                <a:gd name="T59" fmla="*/ 2880 w 2880"/>
                <a:gd name="T60" fmla="*/ 1733 h 1733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880" h="1733">
                  <a:moveTo>
                    <a:pt x="0" y="867"/>
                  </a:moveTo>
                  <a:cubicBezTo>
                    <a:pt x="44" y="711"/>
                    <a:pt x="96" y="557"/>
                    <a:pt x="144" y="435"/>
                  </a:cubicBezTo>
                  <a:cubicBezTo>
                    <a:pt x="192" y="313"/>
                    <a:pt x="236" y="207"/>
                    <a:pt x="288" y="135"/>
                  </a:cubicBezTo>
                  <a:cubicBezTo>
                    <a:pt x="340" y="63"/>
                    <a:pt x="399" y="4"/>
                    <a:pt x="454" y="2"/>
                  </a:cubicBezTo>
                  <a:cubicBezTo>
                    <a:pt x="509" y="0"/>
                    <a:pt x="569" y="60"/>
                    <a:pt x="621" y="124"/>
                  </a:cubicBezTo>
                  <a:cubicBezTo>
                    <a:pt x="673" y="188"/>
                    <a:pt x="712" y="263"/>
                    <a:pt x="768" y="387"/>
                  </a:cubicBezTo>
                  <a:cubicBezTo>
                    <a:pt x="824" y="511"/>
                    <a:pt x="908" y="726"/>
                    <a:pt x="960" y="867"/>
                  </a:cubicBezTo>
                  <a:cubicBezTo>
                    <a:pt x="1012" y="1008"/>
                    <a:pt x="1035" y="1120"/>
                    <a:pt x="1077" y="1235"/>
                  </a:cubicBezTo>
                  <a:cubicBezTo>
                    <a:pt x="1119" y="1350"/>
                    <a:pt x="1150" y="1474"/>
                    <a:pt x="1210" y="1557"/>
                  </a:cubicBezTo>
                  <a:cubicBezTo>
                    <a:pt x="1270" y="1640"/>
                    <a:pt x="1366" y="1729"/>
                    <a:pt x="1440" y="1731"/>
                  </a:cubicBezTo>
                  <a:cubicBezTo>
                    <a:pt x="1514" y="1733"/>
                    <a:pt x="1595" y="1647"/>
                    <a:pt x="1655" y="1568"/>
                  </a:cubicBezTo>
                  <a:cubicBezTo>
                    <a:pt x="1715" y="1489"/>
                    <a:pt x="1755" y="1374"/>
                    <a:pt x="1799" y="1257"/>
                  </a:cubicBezTo>
                  <a:cubicBezTo>
                    <a:pt x="1843" y="1140"/>
                    <a:pt x="1879" y="993"/>
                    <a:pt x="1920" y="867"/>
                  </a:cubicBezTo>
                  <a:cubicBezTo>
                    <a:pt x="1961" y="741"/>
                    <a:pt x="1997" y="624"/>
                    <a:pt x="2043" y="502"/>
                  </a:cubicBezTo>
                  <a:cubicBezTo>
                    <a:pt x="2089" y="380"/>
                    <a:pt x="2145" y="215"/>
                    <a:pt x="2199" y="135"/>
                  </a:cubicBezTo>
                  <a:cubicBezTo>
                    <a:pt x="2253" y="55"/>
                    <a:pt x="2309" y="26"/>
                    <a:pt x="2366" y="24"/>
                  </a:cubicBezTo>
                  <a:cubicBezTo>
                    <a:pt x="2423" y="22"/>
                    <a:pt x="2492" y="67"/>
                    <a:pt x="2544" y="124"/>
                  </a:cubicBezTo>
                  <a:cubicBezTo>
                    <a:pt x="2596" y="181"/>
                    <a:pt x="2621" y="244"/>
                    <a:pt x="2677" y="368"/>
                  </a:cubicBezTo>
                  <a:cubicBezTo>
                    <a:pt x="2733" y="492"/>
                    <a:pt x="2838" y="763"/>
                    <a:pt x="2880" y="867"/>
                  </a:cubicBezTo>
                </a:path>
              </a:pathLst>
            </a:custGeom>
            <a:noFill/>
            <a:ln w="41275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18" name="Text Box 12"/>
            <p:cNvSpPr txBox="1">
              <a:spLocks noChangeArrowheads="1"/>
            </p:cNvSpPr>
            <p:nvPr/>
          </p:nvSpPr>
          <p:spPr bwMode="auto">
            <a:xfrm>
              <a:off x="614" y="1488"/>
              <a:ext cx="11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800">
                  <a:solidFill>
                    <a:schemeClr val="bg1"/>
                  </a:solidFill>
                </a:rPr>
                <a:t>0</a:t>
              </a:r>
              <a:endParaRPr lang="es-ES_tradnl" sz="2400" b="0">
                <a:solidFill>
                  <a:schemeClr val="tx1"/>
                </a:solidFill>
              </a:endParaRPr>
            </a:p>
          </p:txBody>
        </p:sp>
        <p:sp>
          <p:nvSpPr>
            <p:cNvPr id="21519" name="Text Box 13"/>
            <p:cNvSpPr txBox="1">
              <a:spLocks noChangeArrowheads="1"/>
            </p:cNvSpPr>
            <p:nvPr/>
          </p:nvSpPr>
          <p:spPr bwMode="auto">
            <a:xfrm>
              <a:off x="1584" y="1593"/>
              <a:ext cx="40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800">
                  <a:solidFill>
                    <a:schemeClr val="bg1"/>
                  </a:solidFill>
                </a:rPr>
                <a:t>180</a:t>
              </a:r>
              <a:endParaRPr lang="es-ES_tradnl" sz="2400">
                <a:solidFill>
                  <a:schemeClr val="bg1"/>
                </a:solidFill>
              </a:endParaRPr>
            </a:p>
          </p:txBody>
        </p:sp>
        <p:sp>
          <p:nvSpPr>
            <p:cNvPr id="21520" name="Text Box 14"/>
            <p:cNvSpPr txBox="1">
              <a:spLocks noChangeArrowheads="1"/>
            </p:cNvSpPr>
            <p:nvPr/>
          </p:nvSpPr>
          <p:spPr bwMode="auto">
            <a:xfrm>
              <a:off x="2544" y="1593"/>
              <a:ext cx="40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800">
                  <a:solidFill>
                    <a:schemeClr val="bg1"/>
                  </a:solidFill>
                </a:rPr>
                <a:t>360</a:t>
              </a:r>
              <a:endParaRPr lang="es-ES_tradnl" sz="2400">
                <a:solidFill>
                  <a:schemeClr val="bg1"/>
                </a:solidFill>
              </a:endParaRPr>
            </a:p>
          </p:txBody>
        </p:sp>
        <p:sp>
          <p:nvSpPr>
            <p:cNvPr id="21521" name="Line 15"/>
            <p:cNvSpPr>
              <a:spLocks noChangeShapeType="1"/>
            </p:cNvSpPr>
            <p:nvPr/>
          </p:nvSpPr>
          <p:spPr bwMode="auto">
            <a:xfrm flipV="1">
              <a:off x="1248" y="576"/>
              <a:ext cx="0" cy="192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22" name="Line 16"/>
            <p:cNvSpPr>
              <a:spLocks noChangeShapeType="1"/>
            </p:cNvSpPr>
            <p:nvPr/>
          </p:nvSpPr>
          <p:spPr bwMode="auto">
            <a:xfrm flipV="1">
              <a:off x="3120" y="624"/>
              <a:ext cx="0" cy="192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23" name="Text Box 17"/>
            <p:cNvSpPr txBox="1">
              <a:spLocks noChangeArrowheads="1"/>
            </p:cNvSpPr>
            <p:nvPr/>
          </p:nvSpPr>
          <p:spPr bwMode="auto">
            <a:xfrm>
              <a:off x="1632" y="528"/>
              <a:ext cx="1152" cy="218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600">
                  <a:solidFill>
                    <a:srgbClr val="FF3300"/>
                  </a:solidFill>
                </a:rPr>
                <a:t>Longitud de onda</a:t>
              </a:r>
            </a:p>
          </p:txBody>
        </p:sp>
        <p:sp>
          <p:nvSpPr>
            <p:cNvPr id="21524" name="Line 18"/>
            <p:cNvSpPr>
              <a:spLocks noChangeShapeType="1"/>
            </p:cNvSpPr>
            <p:nvPr/>
          </p:nvSpPr>
          <p:spPr bwMode="auto">
            <a:xfrm>
              <a:off x="2784" y="624"/>
              <a:ext cx="336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25" name="Line 19"/>
            <p:cNvSpPr>
              <a:spLocks noChangeShapeType="1"/>
            </p:cNvSpPr>
            <p:nvPr/>
          </p:nvSpPr>
          <p:spPr bwMode="auto">
            <a:xfrm rot="10738894">
              <a:off x="1248" y="624"/>
              <a:ext cx="336" cy="1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26" name="Text Box 20"/>
            <p:cNvSpPr txBox="1">
              <a:spLocks noChangeArrowheads="1"/>
            </p:cNvSpPr>
            <p:nvPr/>
          </p:nvSpPr>
          <p:spPr bwMode="auto">
            <a:xfrm>
              <a:off x="3552" y="1104"/>
              <a:ext cx="1152" cy="218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600">
                  <a:solidFill>
                    <a:srgbClr val="FF3300"/>
                  </a:solidFill>
                </a:rPr>
                <a:t>Amplitud de onda</a:t>
              </a:r>
            </a:p>
          </p:txBody>
        </p:sp>
        <p:sp>
          <p:nvSpPr>
            <p:cNvPr id="21527" name="Line 21"/>
            <p:cNvSpPr>
              <a:spLocks noChangeShapeType="1"/>
            </p:cNvSpPr>
            <p:nvPr/>
          </p:nvSpPr>
          <p:spPr bwMode="auto">
            <a:xfrm flipV="1">
              <a:off x="4128" y="768"/>
              <a:ext cx="0" cy="336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28" name="Line 22"/>
            <p:cNvSpPr>
              <a:spLocks noChangeShapeType="1"/>
            </p:cNvSpPr>
            <p:nvPr/>
          </p:nvSpPr>
          <p:spPr bwMode="auto">
            <a:xfrm>
              <a:off x="4128" y="1344"/>
              <a:ext cx="0" cy="288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29" name="Text Box 23"/>
            <p:cNvSpPr txBox="1">
              <a:spLocks noChangeArrowheads="1"/>
            </p:cNvSpPr>
            <p:nvPr/>
          </p:nvSpPr>
          <p:spPr bwMode="auto">
            <a:xfrm>
              <a:off x="1392" y="2640"/>
              <a:ext cx="576" cy="218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s-ES_tradnl" sz="1600">
                  <a:solidFill>
                    <a:schemeClr val="tx1"/>
                  </a:solidFill>
                </a:rPr>
                <a:t>Ciclo</a:t>
              </a:r>
              <a:endParaRPr lang="es-ES_tradnl" sz="1600">
                <a:solidFill>
                  <a:schemeClr val="bg1"/>
                </a:solidFill>
              </a:endParaRPr>
            </a:p>
          </p:txBody>
        </p:sp>
        <p:sp>
          <p:nvSpPr>
            <p:cNvPr id="21530" name="Line 24"/>
            <p:cNvSpPr>
              <a:spLocks noChangeShapeType="1"/>
            </p:cNvSpPr>
            <p:nvPr/>
          </p:nvSpPr>
          <p:spPr bwMode="auto">
            <a:xfrm flipH="1">
              <a:off x="768" y="2736"/>
              <a:ext cx="62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31" name="Line 25"/>
            <p:cNvSpPr>
              <a:spLocks noChangeShapeType="1"/>
            </p:cNvSpPr>
            <p:nvPr/>
          </p:nvSpPr>
          <p:spPr bwMode="auto">
            <a:xfrm>
              <a:off x="1968" y="2736"/>
              <a:ext cx="72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32" name="Freeform 29"/>
            <p:cNvSpPr>
              <a:spLocks/>
            </p:cNvSpPr>
            <p:nvPr/>
          </p:nvSpPr>
          <p:spPr bwMode="auto">
            <a:xfrm>
              <a:off x="768" y="1392"/>
              <a:ext cx="2880" cy="489"/>
            </a:xfrm>
            <a:custGeom>
              <a:avLst/>
              <a:gdLst>
                <a:gd name="T0" fmla="*/ 0 w 2880"/>
                <a:gd name="T1" fmla="*/ 240 h 489"/>
                <a:gd name="T2" fmla="*/ 96 w 2880"/>
                <a:gd name="T3" fmla="*/ 384 h 489"/>
                <a:gd name="T4" fmla="*/ 454 w 2880"/>
                <a:gd name="T5" fmla="*/ 486 h 489"/>
                <a:gd name="T6" fmla="*/ 799 w 2880"/>
                <a:gd name="T7" fmla="*/ 363 h 489"/>
                <a:gd name="T8" fmla="*/ 954 w 2880"/>
                <a:gd name="T9" fmla="*/ 241 h 489"/>
                <a:gd name="T10" fmla="*/ 1121 w 2880"/>
                <a:gd name="T11" fmla="*/ 97 h 489"/>
                <a:gd name="T12" fmla="*/ 1392 w 2880"/>
                <a:gd name="T13" fmla="*/ 0 h 489"/>
                <a:gd name="T14" fmla="*/ 1728 w 2880"/>
                <a:gd name="T15" fmla="*/ 96 h 489"/>
                <a:gd name="T16" fmla="*/ 1920 w 2880"/>
                <a:gd name="T17" fmla="*/ 240 h 489"/>
                <a:gd name="T18" fmla="*/ 2064 w 2880"/>
                <a:gd name="T19" fmla="*/ 384 h 489"/>
                <a:gd name="T20" fmla="*/ 2400 w 2880"/>
                <a:gd name="T21" fmla="*/ 480 h 489"/>
                <a:gd name="T22" fmla="*/ 2736 w 2880"/>
                <a:gd name="T23" fmla="*/ 384 h 489"/>
                <a:gd name="T24" fmla="*/ 2880 w 2880"/>
                <a:gd name="T25" fmla="*/ 240 h 489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880"/>
                <a:gd name="T40" fmla="*/ 0 h 489"/>
                <a:gd name="T41" fmla="*/ 2880 w 2880"/>
                <a:gd name="T42" fmla="*/ 489 h 489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880" h="489">
                  <a:moveTo>
                    <a:pt x="0" y="240"/>
                  </a:moveTo>
                  <a:cubicBezTo>
                    <a:pt x="8" y="292"/>
                    <a:pt x="20" y="343"/>
                    <a:pt x="96" y="384"/>
                  </a:cubicBezTo>
                  <a:cubicBezTo>
                    <a:pt x="172" y="425"/>
                    <a:pt x="337" y="489"/>
                    <a:pt x="454" y="486"/>
                  </a:cubicBezTo>
                  <a:cubicBezTo>
                    <a:pt x="571" y="483"/>
                    <a:pt x="716" y="404"/>
                    <a:pt x="799" y="363"/>
                  </a:cubicBezTo>
                  <a:cubicBezTo>
                    <a:pt x="882" y="322"/>
                    <a:pt x="900" y="285"/>
                    <a:pt x="954" y="241"/>
                  </a:cubicBezTo>
                  <a:cubicBezTo>
                    <a:pt x="1008" y="197"/>
                    <a:pt x="1048" y="137"/>
                    <a:pt x="1121" y="97"/>
                  </a:cubicBezTo>
                  <a:cubicBezTo>
                    <a:pt x="1194" y="57"/>
                    <a:pt x="1291" y="0"/>
                    <a:pt x="1392" y="0"/>
                  </a:cubicBezTo>
                  <a:cubicBezTo>
                    <a:pt x="1493" y="0"/>
                    <a:pt x="1640" y="56"/>
                    <a:pt x="1728" y="96"/>
                  </a:cubicBezTo>
                  <a:cubicBezTo>
                    <a:pt x="1816" y="136"/>
                    <a:pt x="1864" y="192"/>
                    <a:pt x="1920" y="240"/>
                  </a:cubicBezTo>
                  <a:cubicBezTo>
                    <a:pt x="1976" y="288"/>
                    <a:pt x="1984" y="344"/>
                    <a:pt x="2064" y="384"/>
                  </a:cubicBezTo>
                  <a:cubicBezTo>
                    <a:pt x="2144" y="424"/>
                    <a:pt x="2288" y="480"/>
                    <a:pt x="2400" y="480"/>
                  </a:cubicBezTo>
                  <a:cubicBezTo>
                    <a:pt x="2512" y="480"/>
                    <a:pt x="2656" y="424"/>
                    <a:pt x="2736" y="384"/>
                  </a:cubicBezTo>
                  <a:cubicBezTo>
                    <a:pt x="2816" y="344"/>
                    <a:pt x="2848" y="292"/>
                    <a:pt x="2880" y="240"/>
                  </a:cubicBezTo>
                </a:path>
              </a:pathLst>
            </a:cu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33" name="Line 32"/>
            <p:cNvSpPr>
              <a:spLocks noChangeShapeType="1"/>
            </p:cNvSpPr>
            <p:nvPr/>
          </p:nvSpPr>
          <p:spPr bwMode="auto">
            <a:xfrm flipH="1">
              <a:off x="864" y="1632"/>
              <a:ext cx="96" cy="144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34" name="Line 33"/>
            <p:cNvSpPr>
              <a:spLocks noChangeShapeType="1"/>
            </p:cNvSpPr>
            <p:nvPr/>
          </p:nvSpPr>
          <p:spPr bwMode="auto">
            <a:xfrm flipH="1">
              <a:off x="960" y="1632"/>
              <a:ext cx="96" cy="192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35" name="Line 34"/>
            <p:cNvSpPr>
              <a:spLocks noChangeShapeType="1"/>
            </p:cNvSpPr>
            <p:nvPr/>
          </p:nvSpPr>
          <p:spPr bwMode="auto">
            <a:xfrm flipH="1">
              <a:off x="1056" y="1632"/>
              <a:ext cx="96" cy="24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36" name="Line 35"/>
            <p:cNvSpPr>
              <a:spLocks noChangeShapeType="1"/>
            </p:cNvSpPr>
            <p:nvPr/>
          </p:nvSpPr>
          <p:spPr bwMode="auto">
            <a:xfrm flipH="1">
              <a:off x="1200" y="1632"/>
              <a:ext cx="96" cy="24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37" name="Line 36"/>
            <p:cNvSpPr>
              <a:spLocks noChangeShapeType="1"/>
            </p:cNvSpPr>
            <p:nvPr/>
          </p:nvSpPr>
          <p:spPr bwMode="auto">
            <a:xfrm flipH="1">
              <a:off x="1344" y="1632"/>
              <a:ext cx="96" cy="24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38" name="Line 37"/>
            <p:cNvSpPr>
              <a:spLocks noChangeShapeType="1"/>
            </p:cNvSpPr>
            <p:nvPr/>
          </p:nvSpPr>
          <p:spPr bwMode="auto">
            <a:xfrm flipH="1">
              <a:off x="1488" y="1632"/>
              <a:ext cx="48" cy="144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39" name="Line 38"/>
            <p:cNvSpPr>
              <a:spLocks noChangeShapeType="1"/>
            </p:cNvSpPr>
            <p:nvPr/>
          </p:nvSpPr>
          <p:spPr bwMode="auto">
            <a:xfrm flipH="1">
              <a:off x="1872" y="1440"/>
              <a:ext cx="96" cy="192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40" name="Line 39"/>
            <p:cNvSpPr>
              <a:spLocks noChangeShapeType="1"/>
            </p:cNvSpPr>
            <p:nvPr/>
          </p:nvSpPr>
          <p:spPr bwMode="auto">
            <a:xfrm flipH="1">
              <a:off x="1968" y="1392"/>
              <a:ext cx="96" cy="24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41" name="Line 40"/>
            <p:cNvSpPr>
              <a:spLocks noChangeShapeType="1"/>
            </p:cNvSpPr>
            <p:nvPr/>
          </p:nvSpPr>
          <p:spPr bwMode="auto">
            <a:xfrm flipH="1">
              <a:off x="2064" y="1392"/>
              <a:ext cx="96" cy="24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42" name="Line 41"/>
            <p:cNvSpPr>
              <a:spLocks noChangeShapeType="1"/>
            </p:cNvSpPr>
            <p:nvPr/>
          </p:nvSpPr>
          <p:spPr bwMode="auto">
            <a:xfrm flipH="1">
              <a:off x="2160" y="1392"/>
              <a:ext cx="96" cy="24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43" name="Line 42"/>
            <p:cNvSpPr>
              <a:spLocks noChangeShapeType="1"/>
            </p:cNvSpPr>
            <p:nvPr/>
          </p:nvSpPr>
          <p:spPr bwMode="auto">
            <a:xfrm flipH="1">
              <a:off x="2256" y="1440"/>
              <a:ext cx="96" cy="192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44" name="Line 43"/>
            <p:cNvSpPr>
              <a:spLocks noChangeShapeType="1"/>
            </p:cNvSpPr>
            <p:nvPr/>
          </p:nvSpPr>
          <p:spPr bwMode="auto">
            <a:xfrm flipH="1">
              <a:off x="2448" y="1488"/>
              <a:ext cx="48" cy="144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45" name="Line 44"/>
            <p:cNvSpPr>
              <a:spLocks noChangeShapeType="1"/>
            </p:cNvSpPr>
            <p:nvPr/>
          </p:nvSpPr>
          <p:spPr bwMode="auto">
            <a:xfrm flipH="1">
              <a:off x="2352" y="1440"/>
              <a:ext cx="96" cy="192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46" name="Line 45"/>
            <p:cNvSpPr>
              <a:spLocks noChangeShapeType="1"/>
            </p:cNvSpPr>
            <p:nvPr/>
          </p:nvSpPr>
          <p:spPr bwMode="auto">
            <a:xfrm>
              <a:off x="960" y="1104"/>
              <a:ext cx="0" cy="528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47" name="Line 46"/>
            <p:cNvSpPr>
              <a:spLocks noChangeShapeType="1"/>
            </p:cNvSpPr>
            <p:nvPr/>
          </p:nvSpPr>
          <p:spPr bwMode="auto">
            <a:xfrm>
              <a:off x="1056" y="912"/>
              <a:ext cx="0" cy="720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48" name="Line 47"/>
            <p:cNvSpPr>
              <a:spLocks noChangeShapeType="1"/>
            </p:cNvSpPr>
            <p:nvPr/>
          </p:nvSpPr>
          <p:spPr bwMode="auto">
            <a:xfrm>
              <a:off x="1152" y="768"/>
              <a:ext cx="0" cy="864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49" name="Line 48"/>
            <p:cNvSpPr>
              <a:spLocks noChangeShapeType="1"/>
            </p:cNvSpPr>
            <p:nvPr/>
          </p:nvSpPr>
          <p:spPr bwMode="auto">
            <a:xfrm>
              <a:off x="1296" y="816"/>
              <a:ext cx="0" cy="816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50" name="Line 49"/>
            <p:cNvSpPr>
              <a:spLocks noChangeShapeType="1"/>
            </p:cNvSpPr>
            <p:nvPr/>
          </p:nvSpPr>
          <p:spPr bwMode="auto">
            <a:xfrm>
              <a:off x="1440" y="1008"/>
              <a:ext cx="0" cy="624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51" name="Line 50"/>
            <p:cNvSpPr>
              <a:spLocks noChangeShapeType="1"/>
            </p:cNvSpPr>
            <p:nvPr/>
          </p:nvSpPr>
          <p:spPr bwMode="auto">
            <a:xfrm>
              <a:off x="1536" y="1200"/>
              <a:ext cx="0" cy="432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52" name="Line 51"/>
            <p:cNvSpPr>
              <a:spLocks noChangeShapeType="1"/>
            </p:cNvSpPr>
            <p:nvPr/>
          </p:nvSpPr>
          <p:spPr bwMode="auto">
            <a:xfrm>
              <a:off x="2160" y="1632"/>
              <a:ext cx="0" cy="864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53" name="Line 52"/>
            <p:cNvSpPr>
              <a:spLocks noChangeShapeType="1"/>
            </p:cNvSpPr>
            <p:nvPr/>
          </p:nvSpPr>
          <p:spPr bwMode="auto">
            <a:xfrm>
              <a:off x="2256" y="1632"/>
              <a:ext cx="0" cy="864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54" name="Line 53"/>
            <p:cNvSpPr>
              <a:spLocks noChangeShapeType="1"/>
            </p:cNvSpPr>
            <p:nvPr/>
          </p:nvSpPr>
          <p:spPr bwMode="auto">
            <a:xfrm>
              <a:off x="2352" y="1632"/>
              <a:ext cx="0" cy="768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55" name="Line 54"/>
            <p:cNvSpPr>
              <a:spLocks noChangeShapeType="1"/>
            </p:cNvSpPr>
            <p:nvPr/>
          </p:nvSpPr>
          <p:spPr bwMode="auto">
            <a:xfrm>
              <a:off x="1872" y="1632"/>
              <a:ext cx="0" cy="432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56" name="Line 55"/>
            <p:cNvSpPr>
              <a:spLocks noChangeShapeType="1"/>
            </p:cNvSpPr>
            <p:nvPr/>
          </p:nvSpPr>
          <p:spPr bwMode="auto">
            <a:xfrm>
              <a:off x="1968" y="1632"/>
              <a:ext cx="0" cy="672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57" name="Line 56"/>
            <p:cNvSpPr>
              <a:spLocks noChangeShapeType="1"/>
            </p:cNvSpPr>
            <p:nvPr/>
          </p:nvSpPr>
          <p:spPr bwMode="auto">
            <a:xfrm>
              <a:off x="2064" y="1632"/>
              <a:ext cx="0" cy="816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58" name="Line 57"/>
            <p:cNvSpPr>
              <a:spLocks noChangeShapeType="1"/>
            </p:cNvSpPr>
            <p:nvPr/>
          </p:nvSpPr>
          <p:spPr bwMode="auto">
            <a:xfrm>
              <a:off x="2448" y="1632"/>
              <a:ext cx="0" cy="672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59" name="Line 58"/>
            <p:cNvSpPr>
              <a:spLocks noChangeShapeType="1"/>
            </p:cNvSpPr>
            <p:nvPr/>
          </p:nvSpPr>
          <p:spPr bwMode="auto">
            <a:xfrm>
              <a:off x="2448" y="1728"/>
              <a:ext cx="0" cy="576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60" name="Line 59"/>
            <p:cNvSpPr>
              <a:spLocks noChangeShapeType="1"/>
            </p:cNvSpPr>
            <p:nvPr/>
          </p:nvSpPr>
          <p:spPr bwMode="auto">
            <a:xfrm>
              <a:off x="3408" y="1104"/>
              <a:ext cx="0" cy="528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61" name="Line 60"/>
            <p:cNvSpPr>
              <a:spLocks noChangeShapeType="1"/>
            </p:cNvSpPr>
            <p:nvPr/>
          </p:nvSpPr>
          <p:spPr bwMode="auto">
            <a:xfrm>
              <a:off x="2832" y="1200"/>
              <a:ext cx="0" cy="432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62" name="Line 61"/>
            <p:cNvSpPr>
              <a:spLocks noChangeShapeType="1"/>
            </p:cNvSpPr>
            <p:nvPr/>
          </p:nvSpPr>
          <p:spPr bwMode="auto">
            <a:xfrm>
              <a:off x="2976" y="864"/>
              <a:ext cx="0" cy="768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63" name="Line 62"/>
            <p:cNvSpPr>
              <a:spLocks noChangeShapeType="1"/>
            </p:cNvSpPr>
            <p:nvPr/>
          </p:nvSpPr>
          <p:spPr bwMode="auto">
            <a:xfrm>
              <a:off x="3120" y="816"/>
              <a:ext cx="0" cy="816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64" name="Line 63"/>
            <p:cNvSpPr>
              <a:spLocks noChangeShapeType="1"/>
            </p:cNvSpPr>
            <p:nvPr/>
          </p:nvSpPr>
          <p:spPr bwMode="auto">
            <a:xfrm>
              <a:off x="3264" y="864"/>
              <a:ext cx="0" cy="768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65" name="Line 64"/>
            <p:cNvSpPr>
              <a:spLocks noChangeShapeType="1"/>
            </p:cNvSpPr>
            <p:nvPr/>
          </p:nvSpPr>
          <p:spPr bwMode="auto">
            <a:xfrm flipH="1">
              <a:off x="3312" y="1632"/>
              <a:ext cx="96" cy="24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66" name="Line 65"/>
            <p:cNvSpPr>
              <a:spLocks noChangeShapeType="1"/>
            </p:cNvSpPr>
            <p:nvPr/>
          </p:nvSpPr>
          <p:spPr bwMode="auto">
            <a:xfrm flipH="1">
              <a:off x="3168" y="1632"/>
              <a:ext cx="96" cy="24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67" name="Line 66"/>
            <p:cNvSpPr>
              <a:spLocks noChangeShapeType="1"/>
            </p:cNvSpPr>
            <p:nvPr/>
          </p:nvSpPr>
          <p:spPr bwMode="auto">
            <a:xfrm flipH="1">
              <a:off x="3024" y="1632"/>
              <a:ext cx="96" cy="24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68" name="Line 67"/>
            <p:cNvSpPr>
              <a:spLocks noChangeShapeType="1"/>
            </p:cNvSpPr>
            <p:nvPr/>
          </p:nvSpPr>
          <p:spPr bwMode="auto">
            <a:xfrm flipH="1">
              <a:off x="2784" y="1632"/>
              <a:ext cx="48" cy="96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69" name="Line 68"/>
            <p:cNvSpPr>
              <a:spLocks noChangeShapeType="1"/>
            </p:cNvSpPr>
            <p:nvPr/>
          </p:nvSpPr>
          <p:spPr bwMode="auto">
            <a:xfrm flipH="1">
              <a:off x="2880" y="1632"/>
              <a:ext cx="96" cy="192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70" name="Line 69"/>
            <p:cNvSpPr>
              <a:spLocks noChangeShapeType="1"/>
            </p:cNvSpPr>
            <p:nvPr/>
          </p:nvSpPr>
          <p:spPr bwMode="auto">
            <a:xfrm rot="448498" flipV="1">
              <a:off x="384" y="192"/>
              <a:ext cx="960" cy="2544"/>
            </a:xfrm>
            <a:prstGeom prst="line">
              <a:avLst/>
            </a:prstGeom>
            <a:noFill/>
            <a:ln w="41275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5191" name="Text Box 71"/>
          <p:cNvSpPr txBox="1">
            <a:spLocks noChangeArrowheads="1"/>
          </p:cNvSpPr>
          <p:nvPr/>
        </p:nvSpPr>
        <p:spPr bwMode="auto">
          <a:xfrm>
            <a:off x="1331913" y="260350"/>
            <a:ext cx="58324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es-ES_tradnl" sz="2800" u="sng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ONDA ELECTRO MAGNÉTICA</a:t>
            </a:r>
            <a:endParaRPr lang="es-ES" sz="2800" u="sng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</p:txBody>
      </p:sp>
      <p:sp>
        <p:nvSpPr>
          <p:cNvPr id="66" name="65 CuadroTexto"/>
          <p:cNvSpPr txBox="1"/>
          <p:nvPr/>
        </p:nvSpPr>
        <p:spPr>
          <a:xfrm>
            <a:off x="144463" y="5445125"/>
            <a:ext cx="8891587" cy="12001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MX" sz="1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POLARIZACION: El Campo Eléctrico es el de mayor energía en la onda, s</a:t>
            </a:r>
            <a:r>
              <a:rPr lang="es-MX" sz="1800" u="sng" dirty="0">
                <a:solidFill>
                  <a:schemeClr val="tx1">
                    <a:lumMod val="95000"/>
                    <a:lumOff val="5000"/>
                  </a:schemeClr>
                </a:solidFill>
              </a:rPr>
              <a:t>u orientación en el espacio</a:t>
            </a:r>
            <a:r>
              <a:rPr lang="es-MX" sz="1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define el sentido de Polarización de la Onda E.M.</a:t>
            </a:r>
          </a:p>
          <a:p>
            <a:pPr>
              <a:defRPr/>
            </a:pPr>
            <a:r>
              <a:rPr lang="es-MX" sz="1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La Polarización puede ser </a:t>
            </a:r>
            <a:r>
              <a:rPr lang="es-MX" sz="1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Vertical</a:t>
            </a:r>
            <a:r>
              <a:rPr lang="es-MX" sz="18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 </a:t>
            </a:r>
            <a:r>
              <a:rPr lang="es-MX" sz="1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Horizontal o Circular </a:t>
            </a:r>
            <a:r>
              <a:rPr lang="es-MX" sz="1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y es importante porque las </a:t>
            </a:r>
            <a:r>
              <a:rPr lang="es-MX" sz="18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antenas que las captan deben tener igual polarización que la onda E.M.</a:t>
            </a:r>
            <a:endParaRPr lang="es-CL" sz="1800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TIGO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46" grpId="0" build="p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755650" y="188913"/>
            <a:ext cx="7848600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MX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INTERFERENCIAS DE ONDAS</a:t>
            </a:r>
            <a:endParaRPr lang="es-CL" sz="24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22531" name="26 Grupo"/>
          <p:cNvGrpSpPr>
            <a:grpSpLocks/>
          </p:cNvGrpSpPr>
          <p:nvPr/>
        </p:nvGrpSpPr>
        <p:grpSpPr bwMode="auto">
          <a:xfrm>
            <a:off x="827584" y="1412825"/>
            <a:ext cx="2517155" cy="4896495"/>
            <a:chOff x="974725" y="1097632"/>
            <a:chExt cx="6188075" cy="9708371"/>
          </a:xfrm>
        </p:grpSpPr>
        <p:sp>
          <p:nvSpPr>
            <p:cNvPr id="22532" name="Line 1027"/>
            <p:cNvSpPr>
              <a:spLocks noChangeShapeType="1"/>
            </p:cNvSpPr>
            <p:nvPr/>
          </p:nvSpPr>
          <p:spPr bwMode="auto">
            <a:xfrm>
              <a:off x="1219200" y="3078832"/>
              <a:ext cx="5943600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2533" name="Line 1028"/>
            <p:cNvSpPr>
              <a:spLocks noChangeShapeType="1"/>
            </p:cNvSpPr>
            <p:nvPr/>
          </p:nvSpPr>
          <p:spPr bwMode="auto">
            <a:xfrm>
              <a:off x="1187624" y="4899603"/>
              <a:ext cx="5943600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2534" name="Line 1029"/>
            <p:cNvSpPr>
              <a:spLocks noChangeShapeType="1"/>
            </p:cNvSpPr>
            <p:nvPr/>
          </p:nvSpPr>
          <p:spPr bwMode="auto">
            <a:xfrm>
              <a:off x="1066800" y="1707232"/>
              <a:ext cx="5943600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2535" name="Line 1030"/>
            <p:cNvSpPr>
              <a:spLocks noChangeShapeType="1"/>
            </p:cNvSpPr>
            <p:nvPr/>
          </p:nvSpPr>
          <p:spPr bwMode="auto">
            <a:xfrm>
              <a:off x="1219199" y="1097632"/>
              <a:ext cx="109569" cy="956559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2536" name="Line 1031"/>
            <p:cNvSpPr>
              <a:spLocks noChangeShapeType="1"/>
            </p:cNvSpPr>
            <p:nvPr/>
          </p:nvSpPr>
          <p:spPr bwMode="auto">
            <a:xfrm>
              <a:off x="2743201" y="1173832"/>
              <a:ext cx="1741" cy="934662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2537" name="Line 1032"/>
            <p:cNvSpPr>
              <a:spLocks noChangeShapeType="1"/>
            </p:cNvSpPr>
            <p:nvPr/>
          </p:nvSpPr>
          <p:spPr bwMode="auto">
            <a:xfrm>
              <a:off x="5791199" y="1097632"/>
              <a:ext cx="140131" cy="970837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2538" name="Line 1033"/>
            <p:cNvSpPr>
              <a:spLocks noChangeShapeType="1"/>
            </p:cNvSpPr>
            <p:nvPr/>
          </p:nvSpPr>
          <p:spPr bwMode="auto">
            <a:xfrm>
              <a:off x="4267198" y="1097632"/>
              <a:ext cx="70936" cy="942282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2539" name="Freeform 1034"/>
            <p:cNvSpPr>
              <a:spLocks/>
            </p:cNvSpPr>
            <p:nvPr/>
          </p:nvSpPr>
          <p:spPr bwMode="auto">
            <a:xfrm>
              <a:off x="1219200" y="1702470"/>
              <a:ext cx="4572000" cy="2714625"/>
            </a:xfrm>
            <a:custGeom>
              <a:avLst/>
              <a:gdLst>
                <a:gd name="T0" fmla="*/ 0 w 2880"/>
                <a:gd name="T1" fmla="*/ 2147483647 h 1710"/>
                <a:gd name="T2" fmla="*/ 2147483647 w 2880"/>
                <a:gd name="T3" fmla="*/ 2147483647 h 1710"/>
                <a:gd name="T4" fmla="*/ 2147483647 w 2880"/>
                <a:gd name="T5" fmla="*/ 2147483647 h 1710"/>
                <a:gd name="T6" fmla="*/ 2147483647 w 2880"/>
                <a:gd name="T7" fmla="*/ 2147483647 h 1710"/>
                <a:gd name="T8" fmla="*/ 2147483647 w 2880"/>
                <a:gd name="T9" fmla="*/ 2147483647 h 1710"/>
                <a:gd name="T10" fmla="*/ 2147483647 w 2880"/>
                <a:gd name="T11" fmla="*/ 2147483647 h 1710"/>
                <a:gd name="T12" fmla="*/ 2147483647 w 2880"/>
                <a:gd name="T13" fmla="*/ 2147483647 h 1710"/>
                <a:gd name="T14" fmla="*/ 2147483647 w 2880"/>
                <a:gd name="T15" fmla="*/ 2147483647 h 1710"/>
                <a:gd name="T16" fmla="*/ 2147483647 w 2880"/>
                <a:gd name="T17" fmla="*/ 2147483647 h 1710"/>
                <a:gd name="T18" fmla="*/ 2147483647 w 2880"/>
                <a:gd name="T19" fmla="*/ 2147483647 h 1710"/>
                <a:gd name="T20" fmla="*/ 2147483647 w 2880"/>
                <a:gd name="T21" fmla="*/ 2147483647 h 1710"/>
                <a:gd name="T22" fmla="*/ 2147483647 w 2880"/>
                <a:gd name="T23" fmla="*/ 2147483647 h 1710"/>
                <a:gd name="T24" fmla="*/ 2147483647 w 2880"/>
                <a:gd name="T25" fmla="*/ 2147483647 h 1710"/>
                <a:gd name="T26" fmla="*/ 2147483647 w 2880"/>
                <a:gd name="T27" fmla="*/ 2147483647 h 1710"/>
                <a:gd name="T28" fmla="*/ 2147483647 w 2880"/>
                <a:gd name="T29" fmla="*/ 2147483647 h 1710"/>
                <a:gd name="T30" fmla="*/ 2147483647 w 2880"/>
                <a:gd name="T31" fmla="*/ 2147483647 h 1710"/>
                <a:gd name="T32" fmla="*/ 2147483647 w 2880"/>
                <a:gd name="T33" fmla="*/ 2147483647 h 1710"/>
                <a:gd name="T34" fmla="*/ 2147483647 w 2880"/>
                <a:gd name="T35" fmla="*/ 2147483647 h 1710"/>
                <a:gd name="T36" fmla="*/ 2147483647 w 2880"/>
                <a:gd name="T37" fmla="*/ 2147483647 h 171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880"/>
                <a:gd name="T58" fmla="*/ 0 h 1710"/>
                <a:gd name="T59" fmla="*/ 2880 w 2880"/>
                <a:gd name="T60" fmla="*/ 1710 h 171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880" h="1710">
                  <a:moveTo>
                    <a:pt x="0" y="867"/>
                  </a:moveTo>
                  <a:cubicBezTo>
                    <a:pt x="44" y="711"/>
                    <a:pt x="96" y="557"/>
                    <a:pt x="144" y="435"/>
                  </a:cubicBezTo>
                  <a:cubicBezTo>
                    <a:pt x="192" y="313"/>
                    <a:pt x="236" y="207"/>
                    <a:pt x="288" y="135"/>
                  </a:cubicBezTo>
                  <a:cubicBezTo>
                    <a:pt x="340" y="63"/>
                    <a:pt x="399" y="4"/>
                    <a:pt x="454" y="2"/>
                  </a:cubicBezTo>
                  <a:cubicBezTo>
                    <a:pt x="509" y="0"/>
                    <a:pt x="569" y="60"/>
                    <a:pt x="621" y="124"/>
                  </a:cubicBezTo>
                  <a:cubicBezTo>
                    <a:pt x="673" y="188"/>
                    <a:pt x="712" y="263"/>
                    <a:pt x="768" y="387"/>
                  </a:cubicBezTo>
                  <a:cubicBezTo>
                    <a:pt x="824" y="511"/>
                    <a:pt x="908" y="726"/>
                    <a:pt x="960" y="867"/>
                  </a:cubicBezTo>
                  <a:cubicBezTo>
                    <a:pt x="1012" y="1008"/>
                    <a:pt x="1035" y="1120"/>
                    <a:pt x="1077" y="1235"/>
                  </a:cubicBezTo>
                  <a:cubicBezTo>
                    <a:pt x="1119" y="1350"/>
                    <a:pt x="1151" y="1478"/>
                    <a:pt x="1210" y="1557"/>
                  </a:cubicBezTo>
                  <a:cubicBezTo>
                    <a:pt x="1269" y="1636"/>
                    <a:pt x="1356" y="1706"/>
                    <a:pt x="1430" y="1708"/>
                  </a:cubicBezTo>
                  <a:cubicBezTo>
                    <a:pt x="1504" y="1710"/>
                    <a:pt x="1594" y="1643"/>
                    <a:pt x="1655" y="1568"/>
                  </a:cubicBezTo>
                  <a:cubicBezTo>
                    <a:pt x="1716" y="1493"/>
                    <a:pt x="1755" y="1374"/>
                    <a:pt x="1799" y="1257"/>
                  </a:cubicBezTo>
                  <a:cubicBezTo>
                    <a:pt x="1843" y="1140"/>
                    <a:pt x="1879" y="993"/>
                    <a:pt x="1920" y="867"/>
                  </a:cubicBezTo>
                  <a:cubicBezTo>
                    <a:pt x="1961" y="741"/>
                    <a:pt x="1997" y="624"/>
                    <a:pt x="2043" y="502"/>
                  </a:cubicBezTo>
                  <a:cubicBezTo>
                    <a:pt x="2089" y="380"/>
                    <a:pt x="2145" y="215"/>
                    <a:pt x="2199" y="135"/>
                  </a:cubicBezTo>
                  <a:cubicBezTo>
                    <a:pt x="2253" y="55"/>
                    <a:pt x="2309" y="26"/>
                    <a:pt x="2366" y="24"/>
                  </a:cubicBezTo>
                  <a:cubicBezTo>
                    <a:pt x="2423" y="22"/>
                    <a:pt x="2492" y="67"/>
                    <a:pt x="2544" y="124"/>
                  </a:cubicBezTo>
                  <a:cubicBezTo>
                    <a:pt x="2596" y="181"/>
                    <a:pt x="2621" y="244"/>
                    <a:pt x="2677" y="368"/>
                  </a:cubicBezTo>
                  <a:cubicBezTo>
                    <a:pt x="2733" y="492"/>
                    <a:pt x="2838" y="763"/>
                    <a:pt x="2880" y="867"/>
                  </a:cubicBezTo>
                </a:path>
              </a:pathLst>
            </a:custGeom>
            <a:noFill/>
            <a:ln w="41275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2540" name="Text Box 1035"/>
            <p:cNvSpPr txBox="1">
              <a:spLocks noChangeArrowheads="1"/>
            </p:cNvSpPr>
            <p:nvPr/>
          </p:nvSpPr>
          <p:spPr bwMode="auto">
            <a:xfrm>
              <a:off x="974725" y="2850232"/>
              <a:ext cx="18415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800">
                  <a:solidFill>
                    <a:schemeClr val="bg1"/>
                  </a:solidFill>
                </a:rPr>
                <a:t>0</a:t>
              </a:r>
              <a:endParaRPr lang="es-ES_tradnl" sz="2400" b="0">
                <a:solidFill>
                  <a:schemeClr val="tx1"/>
                </a:solidFill>
              </a:endParaRPr>
            </a:p>
          </p:txBody>
        </p:sp>
        <p:sp>
          <p:nvSpPr>
            <p:cNvPr id="22543" name="Freeform 1034"/>
            <p:cNvSpPr>
              <a:spLocks/>
            </p:cNvSpPr>
            <p:nvPr/>
          </p:nvSpPr>
          <p:spPr bwMode="auto">
            <a:xfrm>
              <a:off x="1245777" y="3522687"/>
              <a:ext cx="4572000" cy="2714625"/>
            </a:xfrm>
            <a:custGeom>
              <a:avLst/>
              <a:gdLst>
                <a:gd name="T0" fmla="*/ 0 w 2880"/>
                <a:gd name="T1" fmla="*/ 2147483647 h 1710"/>
                <a:gd name="T2" fmla="*/ 2147483647 w 2880"/>
                <a:gd name="T3" fmla="*/ 2147483647 h 1710"/>
                <a:gd name="T4" fmla="*/ 2147483647 w 2880"/>
                <a:gd name="T5" fmla="*/ 2147483647 h 1710"/>
                <a:gd name="T6" fmla="*/ 2147483647 w 2880"/>
                <a:gd name="T7" fmla="*/ 2147483647 h 1710"/>
                <a:gd name="T8" fmla="*/ 2147483647 w 2880"/>
                <a:gd name="T9" fmla="*/ 2147483647 h 1710"/>
                <a:gd name="T10" fmla="*/ 2147483647 w 2880"/>
                <a:gd name="T11" fmla="*/ 2147483647 h 1710"/>
                <a:gd name="T12" fmla="*/ 2147483647 w 2880"/>
                <a:gd name="T13" fmla="*/ 2147483647 h 1710"/>
                <a:gd name="T14" fmla="*/ 2147483647 w 2880"/>
                <a:gd name="T15" fmla="*/ 2147483647 h 1710"/>
                <a:gd name="T16" fmla="*/ 2147483647 w 2880"/>
                <a:gd name="T17" fmla="*/ 2147483647 h 1710"/>
                <a:gd name="T18" fmla="*/ 2147483647 w 2880"/>
                <a:gd name="T19" fmla="*/ 2147483647 h 1710"/>
                <a:gd name="T20" fmla="*/ 2147483647 w 2880"/>
                <a:gd name="T21" fmla="*/ 2147483647 h 1710"/>
                <a:gd name="T22" fmla="*/ 2147483647 w 2880"/>
                <a:gd name="T23" fmla="*/ 2147483647 h 1710"/>
                <a:gd name="T24" fmla="*/ 2147483647 w 2880"/>
                <a:gd name="T25" fmla="*/ 2147483647 h 1710"/>
                <a:gd name="T26" fmla="*/ 2147483647 w 2880"/>
                <a:gd name="T27" fmla="*/ 2147483647 h 1710"/>
                <a:gd name="T28" fmla="*/ 2147483647 w 2880"/>
                <a:gd name="T29" fmla="*/ 2147483647 h 1710"/>
                <a:gd name="T30" fmla="*/ 2147483647 w 2880"/>
                <a:gd name="T31" fmla="*/ 2147483647 h 1710"/>
                <a:gd name="T32" fmla="*/ 2147483647 w 2880"/>
                <a:gd name="T33" fmla="*/ 2147483647 h 1710"/>
                <a:gd name="T34" fmla="*/ 2147483647 w 2880"/>
                <a:gd name="T35" fmla="*/ 2147483647 h 1710"/>
                <a:gd name="T36" fmla="*/ 2147483647 w 2880"/>
                <a:gd name="T37" fmla="*/ 2147483647 h 171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880"/>
                <a:gd name="T58" fmla="*/ 0 h 1710"/>
                <a:gd name="T59" fmla="*/ 2880 w 2880"/>
                <a:gd name="T60" fmla="*/ 1710 h 171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880" h="1710">
                  <a:moveTo>
                    <a:pt x="0" y="867"/>
                  </a:moveTo>
                  <a:cubicBezTo>
                    <a:pt x="44" y="711"/>
                    <a:pt x="96" y="557"/>
                    <a:pt x="144" y="435"/>
                  </a:cubicBezTo>
                  <a:cubicBezTo>
                    <a:pt x="192" y="313"/>
                    <a:pt x="236" y="207"/>
                    <a:pt x="288" y="135"/>
                  </a:cubicBezTo>
                  <a:cubicBezTo>
                    <a:pt x="340" y="63"/>
                    <a:pt x="399" y="4"/>
                    <a:pt x="454" y="2"/>
                  </a:cubicBezTo>
                  <a:cubicBezTo>
                    <a:pt x="509" y="0"/>
                    <a:pt x="569" y="60"/>
                    <a:pt x="621" y="124"/>
                  </a:cubicBezTo>
                  <a:cubicBezTo>
                    <a:pt x="673" y="188"/>
                    <a:pt x="712" y="263"/>
                    <a:pt x="768" y="387"/>
                  </a:cubicBezTo>
                  <a:cubicBezTo>
                    <a:pt x="824" y="511"/>
                    <a:pt x="908" y="726"/>
                    <a:pt x="960" y="867"/>
                  </a:cubicBezTo>
                  <a:cubicBezTo>
                    <a:pt x="1012" y="1008"/>
                    <a:pt x="1035" y="1120"/>
                    <a:pt x="1077" y="1235"/>
                  </a:cubicBezTo>
                  <a:cubicBezTo>
                    <a:pt x="1119" y="1350"/>
                    <a:pt x="1151" y="1478"/>
                    <a:pt x="1210" y="1557"/>
                  </a:cubicBezTo>
                  <a:cubicBezTo>
                    <a:pt x="1269" y="1636"/>
                    <a:pt x="1356" y="1706"/>
                    <a:pt x="1430" y="1708"/>
                  </a:cubicBezTo>
                  <a:cubicBezTo>
                    <a:pt x="1504" y="1710"/>
                    <a:pt x="1594" y="1643"/>
                    <a:pt x="1655" y="1568"/>
                  </a:cubicBezTo>
                  <a:cubicBezTo>
                    <a:pt x="1716" y="1493"/>
                    <a:pt x="1755" y="1374"/>
                    <a:pt x="1799" y="1257"/>
                  </a:cubicBezTo>
                  <a:cubicBezTo>
                    <a:pt x="1843" y="1140"/>
                    <a:pt x="1879" y="993"/>
                    <a:pt x="1920" y="867"/>
                  </a:cubicBezTo>
                  <a:cubicBezTo>
                    <a:pt x="1961" y="741"/>
                    <a:pt x="1997" y="624"/>
                    <a:pt x="2043" y="502"/>
                  </a:cubicBezTo>
                  <a:cubicBezTo>
                    <a:pt x="2089" y="380"/>
                    <a:pt x="2145" y="215"/>
                    <a:pt x="2199" y="135"/>
                  </a:cubicBezTo>
                  <a:cubicBezTo>
                    <a:pt x="2253" y="55"/>
                    <a:pt x="2309" y="26"/>
                    <a:pt x="2366" y="24"/>
                  </a:cubicBezTo>
                  <a:cubicBezTo>
                    <a:pt x="2423" y="22"/>
                    <a:pt x="2492" y="67"/>
                    <a:pt x="2544" y="124"/>
                  </a:cubicBezTo>
                  <a:cubicBezTo>
                    <a:pt x="2596" y="181"/>
                    <a:pt x="2621" y="244"/>
                    <a:pt x="2677" y="368"/>
                  </a:cubicBezTo>
                  <a:cubicBezTo>
                    <a:pt x="2733" y="492"/>
                    <a:pt x="2838" y="763"/>
                    <a:pt x="2880" y="867"/>
                  </a:cubicBezTo>
                </a:path>
              </a:pathLst>
            </a:custGeom>
            <a:noFill/>
            <a:ln w="41275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8" name="26 Grupo"/>
          <p:cNvGrpSpPr>
            <a:grpSpLocks/>
          </p:cNvGrpSpPr>
          <p:nvPr/>
        </p:nvGrpSpPr>
        <p:grpSpPr bwMode="auto">
          <a:xfrm>
            <a:off x="5223842" y="1412776"/>
            <a:ext cx="2300486" cy="3456384"/>
            <a:chOff x="974725" y="1097632"/>
            <a:chExt cx="6342980" cy="7048704"/>
          </a:xfrm>
        </p:grpSpPr>
        <p:sp>
          <p:nvSpPr>
            <p:cNvPr id="19" name="Line 1027"/>
            <p:cNvSpPr>
              <a:spLocks noChangeShapeType="1"/>
            </p:cNvSpPr>
            <p:nvPr/>
          </p:nvSpPr>
          <p:spPr bwMode="auto">
            <a:xfrm>
              <a:off x="1219201" y="8146336"/>
              <a:ext cx="5943600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0" name="Line 1028"/>
            <p:cNvSpPr>
              <a:spLocks noChangeShapeType="1"/>
            </p:cNvSpPr>
            <p:nvPr/>
          </p:nvSpPr>
          <p:spPr bwMode="auto">
            <a:xfrm>
              <a:off x="1187624" y="4899603"/>
              <a:ext cx="5943600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" name="Line 1029"/>
            <p:cNvSpPr>
              <a:spLocks noChangeShapeType="1"/>
            </p:cNvSpPr>
            <p:nvPr/>
          </p:nvSpPr>
          <p:spPr bwMode="auto">
            <a:xfrm>
              <a:off x="1066800" y="1707232"/>
              <a:ext cx="5943600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2" name="Line 1030"/>
            <p:cNvSpPr>
              <a:spLocks noChangeShapeType="1"/>
            </p:cNvSpPr>
            <p:nvPr/>
          </p:nvSpPr>
          <p:spPr bwMode="auto">
            <a:xfrm>
              <a:off x="1219200" y="1097632"/>
              <a:ext cx="0" cy="4419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3" name="Line 1031"/>
            <p:cNvSpPr>
              <a:spLocks noChangeShapeType="1"/>
            </p:cNvSpPr>
            <p:nvPr/>
          </p:nvSpPr>
          <p:spPr bwMode="auto">
            <a:xfrm>
              <a:off x="2743200" y="1173832"/>
              <a:ext cx="0" cy="4343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4" name="Line 1032"/>
            <p:cNvSpPr>
              <a:spLocks noChangeShapeType="1"/>
            </p:cNvSpPr>
            <p:nvPr/>
          </p:nvSpPr>
          <p:spPr bwMode="auto">
            <a:xfrm>
              <a:off x="5791200" y="1097632"/>
              <a:ext cx="0" cy="4419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5" name="Line 1033"/>
            <p:cNvSpPr>
              <a:spLocks noChangeShapeType="1"/>
            </p:cNvSpPr>
            <p:nvPr/>
          </p:nvSpPr>
          <p:spPr bwMode="auto">
            <a:xfrm>
              <a:off x="4267200" y="1097632"/>
              <a:ext cx="0" cy="4419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6" name="Freeform 1034"/>
            <p:cNvSpPr>
              <a:spLocks/>
            </p:cNvSpPr>
            <p:nvPr/>
          </p:nvSpPr>
          <p:spPr bwMode="auto">
            <a:xfrm>
              <a:off x="1219200" y="1702470"/>
              <a:ext cx="4572000" cy="2714625"/>
            </a:xfrm>
            <a:custGeom>
              <a:avLst/>
              <a:gdLst>
                <a:gd name="T0" fmla="*/ 0 w 2880"/>
                <a:gd name="T1" fmla="*/ 2147483647 h 1710"/>
                <a:gd name="T2" fmla="*/ 2147483647 w 2880"/>
                <a:gd name="T3" fmla="*/ 2147483647 h 1710"/>
                <a:gd name="T4" fmla="*/ 2147483647 w 2880"/>
                <a:gd name="T5" fmla="*/ 2147483647 h 1710"/>
                <a:gd name="T6" fmla="*/ 2147483647 w 2880"/>
                <a:gd name="T7" fmla="*/ 2147483647 h 1710"/>
                <a:gd name="T8" fmla="*/ 2147483647 w 2880"/>
                <a:gd name="T9" fmla="*/ 2147483647 h 1710"/>
                <a:gd name="T10" fmla="*/ 2147483647 w 2880"/>
                <a:gd name="T11" fmla="*/ 2147483647 h 1710"/>
                <a:gd name="T12" fmla="*/ 2147483647 w 2880"/>
                <a:gd name="T13" fmla="*/ 2147483647 h 1710"/>
                <a:gd name="T14" fmla="*/ 2147483647 w 2880"/>
                <a:gd name="T15" fmla="*/ 2147483647 h 1710"/>
                <a:gd name="T16" fmla="*/ 2147483647 w 2880"/>
                <a:gd name="T17" fmla="*/ 2147483647 h 1710"/>
                <a:gd name="T18" fmla="*/ 2147483647 w 2880"/>
                <a:gd name="T19" fmla="*/ 2147483647 h 1710"/>
                <a:gd name="T20" fmla="*/ 2147483647 w 2880"/>
                <a:gd name="T21" fmla="*/ 2147483647 h 1710"/>
                <a:gd name="T22" fmla="*/ 2147483647 w 2880"/>
                <a:gd name="T23" fmla="*/ 2147483647 h 1710"/>
                <a:gd name="T24" fmla="*/ 2147483647 w 2880"/>
                <a:gd name="T25" fmla="*/ 2147483647 h 1710"/>
                <a:gd name="T26" fmla="*/ 2147483647 w 2880"/>
                <a:gd name="T27" fmla="*/ 2147483647 h 1710"/>
                <a:gd name="T28" fmla="*/ 2147483647 w 2880"/>
                <a:gd name="T29" fmla="*/ 2147483647 h 1710"/>
                <a:gd name="T30" fmla="*/ 2147483647 w 2880"/>
                <a:gd name="T31" fmla="*/ 2147483647 h 1710"/>
                <a:gd name="T32" fmla="*/ 2147483647 w 2880"/>
                <a:gd name="T33" fmla="*/ 2147483647 h 1710"/>
                <a:gd name="T34" fmla="*/ 2147483647 w 2880"/>
                <a:gd name="T35" fmla="*/ 2147483647 h 1710"/>
                <a:gd name="T36" fmla="*/ 2147483647 w 2880"/>
                <a:gd name="T37" fmla="*/ 2147483647 h 171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880"/>
                <a:gd name="T58" fmla="*/ 0 h 1710"/>
                <a:gd name="T59" fmla="*/ 2880 w 2880"/>
                <a:gd name="T60" fmla="*/ 1710 h 171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880" h="1710">
                  <a:moveTo>
                    <a:pt x="0" y="867"/>
                  </a:moveTo>
                  <a:cubicBezTo>
                    <a:pt x="44" y="711"/>
                    <a:pt x="96" y="557"/>
                    <a:pt x="144" y="435"/>
                  </a:cubicBezTo>
                  <a:cubicBezTo>
                    <a:pt x="192" y="313"/>
                    <a:pt x="236" y="207"/>
                    <a:pt x="288" y="135"/>
                  </a:cubicBezTo>
                  <a:cubicBezTo>
                    <a:pt x="340" y="63"/>
                    <a:pt x="399" y="4"/>
                    <a:pt x="454" y="2"/>
                  </a:cubicBezTo>
                  <a:cubicBezTo>
                    <a:pt x="509" y="0"/>
                    <a:pt x="569" y="60"/>
                    <a:pt x="621" y="124"/>
                  </a:cubicBezTo>
                  <a:cubicBezTo>
                    <a:pt x="673" y="188"/>
                    <a:pt x="712" y="263"/>
                    <a:pt x="768" y="387"/>
                  </a:cubicBezTo>
                  <a:cubicBezTo>
                    <a:pt x="824" y="511"/>
                    <a:pt x="908" y="726"/>
                    <a:pt x="960" y="867"/>
                  </a:cubicBezTo>
                  <a:cubicBezTo>
                    <a:pt x="1012" y="1008"/>
                    <a:pt x="1035" y="1120"/>
                    <a:pt x="1077" y="1235"/>
                  </a:cubicBezTo>
                  <a:cubicBezTo>
                    <a:pt x="1119" y="1350"/>
                    <a:pt x="1151" y="1478"/>
                    <a:pt x="1210" y="1557"/>
                  </a:cubicBezTo>
                  <a:cubicBezTo>
                    <a:pt x="1269" y="1636"/>
                    <a:pt x="1356" y="1706"/>
                    <a:pt x="1430" y="1708"/>
                  </a:cubicBezTo>
                  <a:cubicBezTo>
                    <a:pt x="1504" y="1710"/>
                    <a:pt x="1594" y="1643"/>
                    <a:pt x="1655" y="1568"/>
                  </a:cubicBezTo>
                  <a:cubicBezTo>
                    <a:pt x="1716" y="1493"/>
                    <a:pt x="1755" y="1374"/>
                    <a:pt x="1799" y="1257"/>
                  </a:cubicBezTo>
                  <a:cubicBezTo>
                    <a:pt x="1843" y="1140"/>
                    <a:pt x="1879" y="993"/>
                    <a:pt x="1920" y="867"/>
                  </a:cubicBezTo>
                  <a:cubicBezTo>
                    <a:pt x="1961" y="741"/>
                    <a:pt x="1997" y="624"/>
                    <a:pt x="2043" y="502"/>
                  </a:cubicBezTo>
                  <a:cubicBezTo>
                    <a:pt x="2089" y="380"/>
                    <a:pt x="2145" y="215"/>
                    <a:pt x="2199" y="135"/>
                  </a:cubicBezTo>
                  <a:cubicBezTo>
                    <a:pt x="2253" y="55"/>
                    <a:pt x="2309" y="26"/>
                    <a:pt x="2366" y="24"/>
                  </a:cubicBezTo>
                  <a:cubicBezTo>
                    <a:pt x="2423" y="22"/>
                    <a:pt x="2492" y="67"/>
                    <a:pt x="2544" y="124"/>
                  </a:cubicBezTo>
                  <a:cubicBezTo>
                    <a:pt x="2596" y="181"/>
                    <a:pt x="2621" y="244"/>
                    <a:pt x="2677" y="368"/>
                  </a:cubicBezTo>
                  <a:cubicBezTo>
                    <a:pt x="2733" y="492"/>
                    <a:pt x="2838" y="763"/>
                    <a:pt x="2880" y="867"/>
                  </a:cubicBezTo>
                </a:path>
              </a:pathLst>
            </a:custGeom>
            <a:noFill/>
            <a:ln w="41275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7" name="Text Box 1035"/>
            <p:cNvSpPr txBox="1">
              <a:spLocks noChangeArrowheads="1"/>
            </p:cNvSpPr>
            <p:nvPr/>
          </p:nvSpPr>
          <p:spPr bwMode="auto">
            <a:xfrm>
              <a:off x="974725" y="2850232"/>
              <a:ext cx="18415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800">
                  <a:solidFill>
                    <a:schemeClr val="bg1"/>
                  </a:solidFill>
                </a:rPr>
                <a:t>0</a:t>
              </a:r>
              <a:endParaRPr lang="es-ES_tradnl" sz="2400" b="0">
                <a:solidFill>
                  <a:schemeClr val="tx1"/>
                </a:solidFill>
              </a:endParaRPr>
            </a:p>
          </p:txBody>
        </p:sp>
        <p:sp>
          <p:nvSpPr>
            <p:cNvPr id="30" name="Freeform 1034"/>
            <p:cNvSpPr>
              <a:spLocks/>
            </p:cNvSpPr>
            <p:nvPr/>
          </p:nvSpPr>
          <p:spPr bwMode="auto">
            <a:xfrm>
              <a:off x="2745706" y="3522687"/>
              <a:ext cx="4571999" cy="2714625"/>
            </a:xfrm>
            <a:custGeom>
              <a:avLst/>
              <a:gdLst>
                <a:gd name="T0" fmla="*/ 0 w 2880"/>
                <a:gd name="T1" fmla="*/ 2147483647 h 1710"/>
                <a:gd name="T2" fmla="*/ 2147483647 w 2880"/>
                <a:gd name="T3" fmla="*/ 2147483647 h 1710"/>
                <a:gd name="T4" fmla="*/ 2147483647 w 2880"/>
                <a:gd name="T5" fmla="*/ 2147483647 h 1710"/>
                <a:gd name="T6" fmla="*/ 2147483647 w 2880"/>
                <a:gd name="T7" fmla="*/ 2147483647 h 1710"/>
                <a:gd name="T8" fmla="*/ 2147483647 w 2880"/>
                <a:gd name="T9" fmla="*/ 2147483647 h 1710"/>
                <a:gd name="T10" fmla="*/ 2147483647 w 2880"/>
                <a:gd name="T11" fmla="*/ 2147483647 h 1710"/>
                <a:gd name="T12" fmla="*/ 2147483647 w 2880"/>
                <a:gd name="T13" fmla="*/ 2147483647 h 1710"/>
                <a:gd name="T14" fmla="*/ 2147483647 w 2880"/>
                <a:gd name="T15" fmla="*/ 2147483647 h 1710"/>
                <a:gd name="T16" fmla="*/ 2147483647 w 2880"/>
                <a:gd name="T17" fmla="*/ 2147483647 h 1710"/>
                <a:gd name="T18" fmla="*/ 2147483647 w 2880"/>
                <a:gd name="T19" fmla="*/ 2147483647 h 1710"/>
                <a:gd name="T20" fmla="*/ 2147483647 w 2880"/>
                <a:gd name="T21" fmla="*/ 2147483647 h 1710"/>
                <a:gd name="T22" fmla="*/ 2147483647 w 2880"/>
                <a:gd name="T23" fmla="*/ 2147483647 h 1710"/>
                <a:gd name="T24" fmla="*/ 2147483647 w 2880"/>
                <a:gd name="T25" fmla="*/ 2147483647 h 1710"/>
                <a:gd name="T26" fmla="*/ 2147483647 w 2880"/>
                <a:gd name="T27" fmla="*/ 2147483647 h 1710"/>
                <a:gd name="T28" fmla="*/ 2147483647 w 2880"/>
                <a:gd name="T29" fmla="*/ 2147483647 h 1710"/>
                <a:gd name="T30" fmla="*/ 2147483647 w 2880"/>
                <a:gd name="T31" fmla="*/ 2147483647 h 1710"/>
                <a:gd name="T32" fmla="*/ 2147483647 w 2880"/>
                <a:gd name="T33" fmla="*/ 2147483647 h 1710"/>
                <a:gd name="T34" fmla="*/ 2147483647 w 2880"/>
                <a:gd name="T35" fmla="*/ 2147483647 h 1710"/>
                <a:gd name="T36" fmla="*/ 2147483647 w 2880"/>
                <a:gd name="T37" fmla="*/ 2147483647 h 171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880"/>
                <a:gd name="T58" fmla="*/ 0 h 1710"/>
                <a:gd name="T59" fmla="*/ 2880 w 2880"/>
                <a:gd name="T60" fmla="*/ 1710 h 171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880" h="1710">
                  <a:moveTo>
                    <a:pt x="0" y="867"/>
                  </a:moveTo>
                  <a:cubicBezTo>
                    <a:pt x="44" y="711"/>
                    <a:pt x="96" y="557"/>
                    <a:pt x="144" y="435"/>
                  </a:cubicBezTo>
                  <a:cubicBezTo>
                    <a:pt x="192" y="313"/>
                    <a:pt x="236" y="207"/>
                    <a:pt x="288" y="135"/>
                  </a:cubicBezTo>
                  <a:cubicBezTo>
                    <a:pt x="340" y="63"/>
                    <a:pt x="399" y="4"/>
                    <a:pt x="454" y="2"/>
                  </a:cubicBezTo>
                  <a:cubicBezTo>
                    <a:pt x="509" y="0"/>
                    <a:pt x="569" y="60"/>
                    <a:pt x="621" y="124"/>
                  </a:cubicBezTo>
                  <a:cubicBezTo>
                    <a:pt x="673" y="188"/>
                    <a:pt x="712" y="263"/>
                    <a:pt x="768" y="387"/>
                  </a:cubicBezTo>
                  <a:cubicBezTo>
                    <a:pt x="824" y="511"/>
                    <a:pt x="908" y="726"/>
                    <a:pt x="960" y="867"/>
                  </a:cubicBezTo>
                  <a:cubicBezTo>
                    <a:pt x="1012" y="1008"/>
                    <a:pt x="1035" y="1120"/>
                    <a:pt x="1077" y="1235"/>
                  </a:cubicBezTo>
                  <a:cubicBezTo>
                    <a:pt x="1119" y="1350"/>
                    <a:pt x="1151" y="1478"/>
                    <a:pt x="1210" y="1557"/>
                  </a:cubicBezTo>
                  <a:cubicBezTo>
                    <a:pt x="1269" y="1636"/>
                    <a:pt x="1356" y="1706"/>
                    <a:pt x="1430" y="1708"/>
                  </a:cubicBezTo>
                  <a:cubicBezTo>
                    <a:pt x="1504" y="1710"/>
                    <a:pt x="1594" y="1643"/>
                    <a:pt x="1655" y="1568"/>
                  </a:cubicBezTo>
                  <a:cubicBezTo>
                    <a:pt x="1716" y="1493"/>
                    <a:pt x="1755" y="1374"/>
                    <a:pt x="1799" y="1257"/>
                  </a:cubicBezTo>
                  <a:cubicBezTo>
                    <a:pt x="1843" y="1140"/>
                    <a:pt x="1879" y="993"/>
                    <a:pt x="1920" y="867"/>
                  </a:cubicBezTo>
                  <a:cubicBezTo>
                    <a:pt x="1961" y="741"/>
                    <a:pt x="1997" y="624"/>
                    <a:pt x="2043" y="502"/>
                  </a:cubicBezTo>
                  <a:cubicBezTo>
                    <a:pt x="2089" y="380"/>
                    <a:pt x="2145" y="215"/>
                    <a:pt x="2199" y="135"/>
                  </a:cubicBezTo>
                  <a:cubicBezTo>
                    <a:pt x="2253" y="55"/>
                    <a:pt x="2309" y="26"/>
                    <a:pt x="2366" y="24"/>
                  </a:cubicBezTo>
                  <a:cubicBezTo>
                    <a:pt x="2423" y="22"/>
                    <a:pt x="2492" y="67"/>
                    <a:pt x="2544" y="124"/>
                  </a:cubicBezTo>
                  <a:cubicBezTo>
                    <a:pt x="2596" y="181"/>
                    <a:pt x="2621" y="244"/>
                    <a:pt x="2677" y="368"/>
                  </a:cubicBezTo>
                  <a:cubicBezTo>
                    <a:pt x="2733" y="492"/>
                    <a:pt x="2838" y="763"/>
                    <a:pt x="2880" y="867"/>
                  </a:cubicBezTo>
                </a:path>
              </a:pathLst>
            </a:custGeom>
            <a:noFill/>
            <a:ln w="4127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31" name="30 CuadroTexto"/>
          <p:cNvSpPr txBox="1"/>
          <p:nvPr/>
        </p:nvSpPr>
        <p:spPr>
          <a:xfrm>
            <a:off x="827584" y="908720"/>
            <a:ext cx="2376264" cy="4001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s-MX" dirty="0">
                <a:solidFill>
                  <a:schemeClr val="bg1"/>
                </a:solidFill>
              </a:rPr>
              <a:t>ONDAS EN FASE</a:t>
            </a:r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32" name="31 CuadroTexto"/>
          <p:cNvSpPr txBox="1"/>
          <p:nvPr/>
        </p:nvSpPr>
        <p:spPr>
          <a:xfrm>
            <a:off x="4716016" y="940658"/>
            <a:ext cx="3384376" cy="4001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s-MX" dirty="0">
                <a:solidFill>
                  <a:schemeClr val="bg1"/>
                </a:solidFill>
              </a:rPr>
              <a:t>ONDAS DESFASADAS 180°</a:t>
            </a:r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33" name="Freeform 1034"/>
          <p:cNvSpPr>
            <a:spLocks/>
          </p:cNvSpPr>
          <p:nvPr/>
        </p:nvSpPr>
        <p:spPr bwMode="auto">
          <a:xfrm>
            <a:off x="971600" y="3861048"/>
            <a:ext cx="1859776" cy="2448272"/>
          </a:xfrm>
          <a:custGeom>
            <a:avLst/>
            <a:gdLst>
              <a:gd name="T0" fmla="*/ 0 w 2880"/>
              <a:gd name="T1" fmla="*/ 2147483647 h 1710"/>
              <a:gd name="T2" fmla="*/ 2147483647 w 2880"/>
              <a:gd name="T3" fmla="*/ 2147483647 h 1710"/>
              <a:gd name="T4" fmla="*/ 2147483647 w 2880"/>
              <a:gd name="T5" fmla="*/ 2147483647 h 1710"/>
              <a:gd name="T6" fmla="*/ 2147483647 w 2880"/>
              <a:gd name="T7" fmla="*/ 2147483647 h 1710"/>
              <a:gd name="T8" fmla="*/ 2147483647 w 2880"/>
              <a:gd name="T9" fmla="*/ 2147483647 h 1710"/>
              <a:gd name="T10" fmla="*/ 2147483647 w 2880"/>
              <a:gd name="T11" fmla="*/ 2147483647 h 1710"/>
              <a:gd name="T12" fmla="*/ 2147483647 w 2880"/>
              <a:gd name="T13" fmla="*/ 2147483647 h 1710"/>
              <a:gd name="T14" fmla="*/ 2147483647 w 2880"/>
              <a:gd name="T15" fmla="*/ 2147483647 h 1710"/>
              <a:gd name="T16" fmla="*/ 2147483647 w 2880"/>
              <a:gd name="T17" fmla="*/ 2147483647 h 1710"/>
              <a:gd name="T18" fmla="*/ 2147483647 w 2880"/>
              <a:gd name="T19" fmla="*/ 2147483647 h 1710"/>
              <a:gd name="T20" fmla="*/ 2147483647 w 2880"/>
              <a:gd name="T21" fmla="*/ 2147483647 h 1710"/>
              <a:gd name="T22" fmla="*/ 2147483647 w 2880"/>
              <a:gd name="T23" fmla="*/ 2147483647 h 1710"/>
              <a:gd name="T24" fmla="*/ 2147483647 w 2880"/>
              <a:gd name="T25" fmla="*/ 2147483647 h 1710"/>
              <a:gd name="T26" fmla="*/ 2147483647 w 2880"/>
              <a:gd name="T27" fmla="*/ 2147483647 h 1710"/>
              <a:gd name="T28" fmla="*/ 2147483647 w 2880"/>
              <a:gd name="T29" fmla="*/ 2147483647 h 1710"/>
              <a:gd name="T30" fmla="*/ 2147483647 w 2880"/>
              <a:gd name="T31" fmla="*/ 2147483647 h 1710"/>
              <a:gd name="T32" fmla="*/ 2147483647 w 2880"/>
              <a:gd name="T33" fmla="*/ 2147483647 h 1710"/>
              <a:gd name="T34" fmla="*/ 2147483647 w 2880"/>
              <a:gd name="T35" fmla="*/ 2147483647 h 1710"/>
              <a:gd name="T36" fmla="*/ 2147483647 w 2880"/>
              <a:gd name="T37" fmla="*/ 2147483647 h 171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2880"/>
              <a:gd name="T58" fmla="*/ 0 h 1710"/>
              <a:gd name="T59" fmla="*/ 2880 w 2880"/>
              <a:gd name="T60" fmla="*/ 1710 h 1710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2880" h="1710">
                <a:moveTo>
                  <a:pt x="0" y="867"/>
                </a:moveTo>
                <a:cubicBezTo>
                  <a:pt x="44" y="711"/>
                  <a:pt x="96" y="557"/>
                  <a:pt x="144" y="435"/>
                </a:cubicBezTo>
                <a:cubicBezTo>
                  <a:pt x="192" y="313"/>
                  <a:pt x="236" y="207"/>
                  <a:pt x="288" y="135"/>
                </a:cubicBezTo>
                <a:cubicBezTo>
                  <a:pt x="340" y="63"/>
                  <a:pt x="399" y="4"/>
                  <a:pt x="454" y="2"/>
                </a:cubicBezTo>
                <a:cubicBezTo>
                  <a:pt x="509" y="0"/>
                  <a:pt x="569" y="60"/>
                  <a:pt x="621" y="124"/>
                </a:cubicBezTo>
                <a:cubicBezTo>
                  <a:pt x="673" y="188"/>
                  <a:pt x="712" y="263"/>
                  <a:pt x="768" y="387"/>
                </a:cubicBezTo>
                <a:cubicBezTo>
                  <a:pt x="824" y="511"/>
                  <a:pt x="908" y="726"/>
                  <a:pt x="960" y="867"/>
                </a:cubicBezTo>
                <a:cubicBezTo>
                  <a:pt x="1012" y="1008"/>
                  <a:pt x="1035" y="1120"/>
                  <a:pt x="1077" y="1235"/>
                </a:cubicBezTo>
                <a:cubicBezTo>
                  <a:pt x="1119" y="1350"/>
                  <a:pt x="1151" y="1478"/>
                  <a:pt x="1210" y="1557"/>
                </a:cubicBezTo>
                <a:cubicBezTo>
                  <a:pt x="1269" y="1636"/>
                  <a:pt x="1356" y="1706"/>
                  <a:pt x="1430" y="1708"/>
                </a:cubicBezTo>
                <a:cubicBezTo>
                  <a:pt x="1504" y="1710"/>
                  <a:pt x="1594" y="1643"/>
                  <a:pt x="1655" y="1568"/>
                </a:cubicBezTo>
                <a:cubicBezTo>
                  <a:pt x="1716" y="1493"/>
                  <a:pt x="1755" y="1374"/>
                  <a:pt x="1799" y="1257"/>
                </a:cubicBezTo>
                <a:cubicBezTo>
                  <a:pt x="1843" y="1140"/>
                  <a:pt x="1879" y="993"/>
                  <a:pt x="1920" y="867"/>
                </a:cubicBezTo>
                <a:cubicBezTo>
                  <a:pt x="1961" y="741"/>
                  <a:pt x="1997" y="624"/>
                  <a:pt x="2043" y="502"/>
                </a:cubicBezTo>
                <a:cubicBezTo>
                  <a:pt x="2089" y="380"/>
                  <a:pt x="2145" y="215"/>
                  <a:pt x="2199" y="135"/>
                </a:cubicBezTo>
                <a:cubicBezTo>
                  <a:pt x="2253" y="55"/>
                  <a:pt x="2309" y="26"/>
                  <a:pt x="2366" y="24"/>
                </a:cubicBezTo>
                <a:cubicBezTo>
                  <a:pt x="2423" y="22"/>
                  <a:pt x="2492" y="67"/>
                  <a:pt x="2544" y="124"/>
                </a:cubicBezTo>
                <a:cubicBezTo>
                  <a:pt x="2596" y="181"/>
                  <a:pt x="2621" y="244"/>
                  <a:pt x="2677" y="368"/>
                </a:cubicBezTo>
                <a:cubicBezTo>
                  <a:pt x="2733" y="492"/>
                  <a:pt x="2838" y="763"/>
                  <a:pt x="2880" y="867"/>
                </a:cubicBezTo>
              </a:path>
            </a:pathLst>
          </a:custGeom>
          <a:noFill/>
          <a:ln w="4127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  <p:sp>
        <p:nvSpPr>
          <p:cNvPr id="34" name="Line 1027"/>
          <p:cNvSpPr>
            <a:spLocks noChangeShapeType="1"/>
          </p:cNvSpPr>
          <p:nvPr/>
        </p:nvSpPr>
        <p:spPr bwMode="auto">
          <a:xfrm>
            <a:off x="5305935" y="2467919"/>
            <a:ext cx="2155638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  <p:sp>
        <p:nvSpPr>
          <p:cNvPr id="35" name="Line 1027"/>
          <p:cNvSpPr>
            <a:spLocks noChangeShapeType="1"/>
          </p:cNvSpPr>
          <p:nvPr/>
        </p:nvSpPr>
        <p:spPr bwMode="auto">
          <a:xfrm>
            <a:off x="971600" y="5085184"/>
            <a:ext cx="2417709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  <p:sp>
        <p:nvSpPr>
          <p:cNvPr id="36" name="35 CuadroTexto"/>
          <p:cNvSpPr txBox="1"/>
          <p:nvPr/>
        </p:nvSpPr>
        <p:spPr>
          <a:xfrm>
            <a:off x="3275856" y="3955122"/>
            <a:ext cx="1512168" cy="55399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INTERFERENCIA</a:t>
            </a:r>
            <a:r>
              <a:rPr lang="es-MX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MX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POSITIVA</a:t>
            </a:r>
            <a:endParaRPr lang="es-CL" sz="1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8" name="37 Conector recto de flecha"/>
          <p:cNvCxnSpPr>
            <a:stCxn id="36" idx="1"/>
          </p:cNvCxnSpPr>
          <p:nvPr/>
        </p:nvCxnSpPr>
        <p:spPr bwMode="auto">
          <a:xfrm flipH="1">
            <a:off x="2915816" y="4232121"/>
            <a:ext cx="360040" cy="349007"/>
          </a:xfrm>
          <a:prstGeom prst="straightConnector1">
            <a:avLst/>
          </a:prstGeom>
          <a:solidFill>
            <a:srgbClr val="0099FF"/>
          </a:solidFill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39" name="38 CuadroTexto"/>
          <p:cNvSpPr txBox="1"/>
          <p:nvPr/>
        </p:nvSpPr>
        <p:spPr>
          <a:xfrm>
            <a:off x="7452320" y="3933056"/>
            <a:ext cx="1512168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INTERFERENCIANEGATIVA</a:t>
            </a:r>
            <a:endParaRPr lang="es-CL" sz="1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41" name="40 Conector recto de flecha"/>
          <p:cNvCxnSpPr>
            <a:stCxn id="39" idx="1"/>
          </p:cNvCxnSpPr>
          <p:nvPr/>
        </p:nvCxnSpPr>
        <p:spPr bwMode="auto">
          <a:xfrm flipH="1">
            <a:off x="6948264" y="4163889"/>
            <a:ext cx="504056" cy="489247"/>
          </a:xfrm>
          <a:prstGeom prst="straightConnector1">
            <a:avLst/>
          </a:prstGeom>
          <a:solidFill>
            <a:srgbClr val="0099FF"/>
          </a:solidFill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42" name="41 CuadroTexto"/>
          <p:cNvSpPr txBox="1"/>
          <p:nvPr/>
        </p:nvSpPr>
        <p:spPr>
          <a:xfrm>
            <a:off x="3491880" y="5301208"/>
            <a:ext cx="5508104" cy="1015663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MX" dirty="0">
                <a:solidFill>
                  <a:srgbClr val="002060"/>
                </a:solidFill>
              </a:rPr>
              <a:t>Si se controla el ángulo de desfase de ondas de igual frecuencia, al sumarlas, se puede controlar la magnitud y dirección de la onda resultante</a:t>
            </a:r>
            <a:endParaRPr lang="es-CL" dirty="0">
              <a:solidFill>
                <a:srgbClr val="002060"/>
              </a:solidFill>
            </a:endParaRPr>
          </a:p>
        </p:txBody>
      </p:sp>
      <p:sp>
        <p:nvSpPr>
          <p:cNvPr id="43" name="42 CuadroTexto"/>
          <p:cNvSpPr txBox="1"/>
          <p:nvPr/>
        </p:nvSpPr>
        <p:spPr>
          <a:xfrm>
            <a:off x="0" y="4714022"/>
            <a:ext cx="10436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400" dirty="0">
                <a:solidFill>
                  <a:schemeClr val="bg1"/>
                </a:solidFill>
              </a:rPr>
              <a:t>Onda Resultante</a:t>
            </a:r>
            <a:endParaRPr lang="es-CL" sz="1400" dirty="0">
              <a:solidFill>
                <a:schemeClr val="bg1"/>
              </a:solidFill>
            </a:endParaRPr>
          </a:p>
        </p:txBody>
      </p:sp>
      <p:sp>
        <p:nvSpPr>
          <p:cNvPr id="44" name="43 CuadroTexto"/>
          <p:cNvSpPr txBox="1"/>
          <p:nvPr/>
        </p:nvSpPr>
        <p:spPr>
          <a:xfrm>
            <a:off x="4355976" y="4464822"/>
            <a:ext cx="10436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400" dirty="0">
                <a:solidFill>
                  <a:schemeClr val="bg1"/>
                </a:solidFill>
              </a:rPr>
              <a:t>Onda Resultante</a:t>
            </a:r>
            <a:endParaRPr lang="es-CL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144463" y="333375"/>
            <a:ext cx="8820150" cy="5816600"/>
          </a:xfrm>
          <a:prstGeom prst="rect">
            <a:avLst/>
          </a:prstGeom>
          <a:noFill/>
          <a:ln w="19050">
            <a:solidFill>
              <a:srgbClr val="FF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Tx/>
              <a:buChar char="•"/>
              <a:defRPr/>
            </a:pPr>
            <a:r>
              <a:rPr lang="es-ES_tradnl" sz="2400" dirty="0">
                <a:solidFill>
                  <a:schemeClr val="bg1"/>
                </a:solidFill>
              </a:rPr>
              <a:t>Las Ondas electromagnéticas viajan a la velocidad de la      Luz y en línea recta.</a:t>
            </a:r>
          </a:p>
          <a:p>
            <a:pPr eaLnBrk="0" hangingPunct="0">
              <a:spcBef>
                <a:spcPct val="50000"/>
              </a:spcBef>
              <a:buFontTx/>
              <a:buChar char="•"/>
              <a:defRPr/>
            </a:pPr>
            <a:r>
              <a:rPr lang="es-ES_tradnl" sz="2400" dirty="0">
                <a:solidFill>
                  <a:schemeClr val="bg1"/>
                </a:solidFill>
              </a:rPr>
              <a:t>En el vacío se desplazan a </a:t>
            </a:r>
            <a:r>
              <a:rPr lang="es-ES_tradnl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3* 10</a:t>
            </a:r>
            <a:r>
              <a:rPr lang="es-ES_tradnl" sz="2400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r>
              <a:rPr lang="es-ES_tradnl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m/s</a:t>
            </a:r>
            <a:r>
              <a:rPr lang="es-ES_tradnl" sz="2400" dirty="0">
                <a:solidFill>
                  <a:schemeClr val="bg1"/>
                </a:solidFill>
              </a:rPr>
              <a:t>. El índice de refracción de un medio es la velocidad de la energía E.M. en ese medio respecto a la del vacío. En el aire, se considera igual a 1 y por lo tanto se considera igual a la del vacío.</a:t>
            </a:r>
          </a:p>
          <a:p>
            <a:pPr eaLnBrk="0" hangingPunct="0">
              <a:spcBef>
                <a:spcPct val="50000"/>
              </a:spcBef>
              <a:buFontTx/>
              <a:buChar char="•"/>
              <a:defRPr/>
            </a:pPr>
            <a:r>
              <a:rPr lang="es-ES_tradnl" sz="2400" dirty="0">
                <a:solidFill>
                  <a:schemeClr val="bg1"/>
                </a:solidFill>
              </a:rPr>
              <a:t>Las ondas electromagnéticas poseen energía (área bajo la curva), amplitud de onda, frecuencia, velocidad de propagación y longitud de onda.</a:t>
            </a:r>
          </a:p>
          <a:p>
            <a:pPr eaLnBrk="0" hangingPunct="0">
              <a:spcBef>
                <a:spcPct val="50000"/>
              </a:spcBef>
              <a:buFontTx/>
              <a:buChar char="•"/>
              <a:defRPr/>
            </a:pPr>
            <a:r>
              <a:rPr lang="es-ES_tradnl" sz="2400" dirty="0">
                <a:solidFill>
                  <a:schemeClr val="bg1"/>
                </a:solidFill>
              </a:rPr>
              <a:t> VELOCIDAD DE LA LUZ</a:t>
            </a:r>
            <a:r>
              <a:rPr lang="es-ES_tradnl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300.000 Km./</a:t>
            </a:r>
            <a:r>
              <a:rPr lang="es-ES_tradnl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Seg</a:t>
            </a:r>
            <a:r>
              <a:rPr lang="es-ES_tradnl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 ó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s-ES_tradnl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				     162.000 MN/</a:t>
            </a:r>
            <a:r>
              <a:rPr lang="es-ES_tradnl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Seg</a:t>
            </a:r>
            <a:r>
              <a:rPr lang="es-ES_tradnl" sz="2400" dirty="0">
                <a:solidFill>
                  <a:schemeClr val="bg1"/>
                </a:solidFill>
              </a:rPr>
              <a:t>.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s-ES_tradnl" sz="2400" dirty="0">
                <a:solidFill>
                  <a:schemeClr val="bg1"/>
                </a:solidFill>
              </a:rPr>
              <a:t>A esta velocidad una onda electro magnética recorre 7 veces la circunferencia de la tierra en 1 segundo.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611188" y="404813"/>
            <a:ext cx="8353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_tradnl" sz="2400" u="sng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LONGITUDES DE LAS ONDAS ELECTROMAGNETICAS</a:t>
            </a:r>
            <a:endParaRPr lang="es-MX" sz="2400" u="sng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</p:txBody>
      </p:sp>
      <p:grpSp>
        <p:nvGrpSpPr>
          <p:cNvPr id="25603" name="Group 3"/>
          <p:cNvGrpSpPr>
            <a:grpSpLocks/>
          </p:cNvGrpSpPr>
          <p:nvPr/>
        </p:nvGrpSpPr>
        <p:grpSpPr bwMode="auto">
          <a:xfrm>
            <a:off x="684213" y="1268413"/>
            <a:ext cx="8064500" cy="1470025"/>
            <a:chOff x="431" y="799"/>
            <a:chExt cx="5080" cy="926"/>
          </a:xfrm>
        </p:grpSpPr>
        <p:sp>
          <p:nvSpPr>
            <p:cNvPr id="25624" name="Line 4"/>
            <p:cNvSpPr>
              <a:spLocks noChangeShapeType="1"/>
            </p:cNvSpPr>
            <p:nvPr/>
          </p:nvSpPr>
          <p:spPr bwMode="auto">
            <a:xfrm>
              <a:off x="431" y="1488"/>
              <a:ext cx="4990" cy="0"/>
            </a:xfrm>
            <a:prstGeom prst="line">
              <a:avLst/>
            </a:prstGeom>
            <a:noFill/>
            <a:ln w="444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5625" name="Line 5"/>
            <p:cNvSpPr>
              <a:spLocks noChangeShapeType="1"/>
            </p:cNvSpPr>
            <p:nvPr/>
          </p:nvSpPr>
          <p:spPr bwMode="auto">
            <a:xfrm>
              <a:off x="477" y="853"/>
              <a:ext cx="0" cy="63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5626" name="Line 6"/>
            <p:cNvSpPr>
              <a:spLocks noChangeShapeType="1"/>
            </p:cNvSpPr>
            <p:nvPr/>
          </p:nvSpPr>
          <p:spPr bwMode="auto">
            <a:xfrm>
              <a:off x="1066" y="853"/>
              <a:ext cx="0" cy="63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5627" name="Line 7"/>
            <p:cNvSpPr>
              <a:spLocks noChangeShapeType="1"/>
            </p:cNvSpPr>
            <p:nvPr/>
          </p:nvSpPr>
          <p:spPr bwMode="auto">
            <a:xfrm>
              <a:off x="1792" y="853"/>
              <a:ext cx="0" cy="63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5628" name="Line 8"/>
            <p:cNvSpPr>
              <a:spLocks noChangeShapeType="1"/>
            </p:cNvSpPr>
            <p:nvPr/>
          </p:nvSpPr>
          <p:spPr bwMode="auto">
            <a:xfrm>
              <a:off x="2291" y="853"/>
              <a:ext cx="0" cy="63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5629" name="Line 9"/>
            <p:cNvSpPr>
              <a:spLocks noChangeShapeType="1"/>
            </p:cNvSpPr>
            <p:nvPr/>
          </p:nvSpPr>
          <p:spPr bwMode="auto">
            <a:xfrm>
              <a:off x="3743" y="853"/>
              <a:ext cx="0" cy="63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5630" name="Line 10"/>
            <p:cNvSpPr>
              <a:spLocks noChangeShapeType="1"/>
            </p:cNvSpPr>
            <p:nvPr/>
          </p:nvSpPr>
          <p:spPr bwMode="auto">
            <a:xfrm>
              <a:off x="4059" y="1272"/>
              <a:ext cx="0" cy="21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3323" name="Text Box 11"/>
            <p:cNvSpPr txBox="1">
              <a:spLocks noChangeArrowheads="1"/>
            </p:cNvSpPr>
            <p:nvPr/>
          </p:nvSpPr>
          <p:spPr bwMode="auto">
            <a:xfrm>
              <a:off x="477" y="807"/>
              <a:ext cx="589" cy="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s-ES_tradnl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RAYOS</a:t>
              </a:r>
              <a:r>
                <a:rPr lang="es-ES_tradnl" sz="1400">
                  <a:solidFill>
                    <a:schemeClr val="bg1"/>
                  </a:solidFill>
                  <a:cs typeface="+mn-cs"/>
                </a:rPr>
                <a:t> </a:t>
              </a:r>
              <a:r>
                <a:rPr lang="es-ES_tradnl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GAMMA</a:t>
              </a:r>
              <a:endParaRPr lang="es-MX" sz="1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endParaRPr>
            </a:p>
          </p:txBody>
        </p:sp>
        <p:sp>
          <p:nvSpPr>
            <p:cNvPr id="13324" name="Text Box 12"/>
            <p:cNvSpPr txBox="1">
              <a:spLocks noChangeArrowheads="1"/>
            </p:cNvSpPr>
            <p:nvPr/>
          </p:nvSpPr>
          <p:spPr bwMode="auto">
            <a:xfrm>
              <a:off x="1066" y="799"/>
              <a:ext cx="589" cy="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s-ES_tradnl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RAYOS X</a:t>
              </a:r>
              <a:endParaRPr lang="es-MX" sz="1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endParaRPr>
            </a:p>
          </p:txBody>
        </p:sp>
        <p:sp>
          <p:nvSpPr>
            <p:cNvPr id="13325" name="Text Box 13"/>
            <p:cNvSpPr txBox="1">
              <a:spLocks noChangeArrowheads="1"/>
            </p:cNvSpPr>
            <p:nvPr/>
          </p:nvSpPr>
          <p:spPr bwMode="auto">
            <a:xfrm>
              <a:off x="1611" y="1488"/>
              <a:ext cx="409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s-ES_tradnl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0.4</a:t>
              </a:r>
              <a:r>
                <a:rPr lang="es-ES_tradnl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 </a:t>
              </a:r>
              <a:r>
                <a:rPr lang="en-US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µ</a:t>
              </a:r>
              <a:endParaRPr lang="es-MX" sz="1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endParaRPr>
            </a:p>
          </p:txBody>
        </p:sp>
        <p:sp>
          <p:nvSpPr>
            <p:cNvPr id="13326" name="Text Box 14"/>
            <p:cNvSpPr txBox="1">
              <a:spLocks noChangeArrowheads="1"/>
            </p:cNvSpPr>
            <p:nvPr/>
          </p:nvSpPr>
          <p:spPr bwMode="auto">
            <a:xfrm>
              <a:off x="2109" y="1488"/>
              <a:ext cx="409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s-ES_tradnl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0.76</a:t>
              </a:r>
              <a:r>
                <a:rPr lang="es-ES_tradnl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 </a:t>
              </a:r>
              <a:r>
                <a:rPr lang="en-US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µ</a:t>
              </a:r>
              <a:endParaRPr lang="es-MX" sz="1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endParaRPr>
            </a:p>
          </p:txBody>
        </p:sp>
        <p:sp>
          <p:nvSpPr>
            <p:cNvPr id="13327" name="Text Box 15"/>
            <p:cNvSpPr txBox="1">
              <a:spLocks noChangeArrowheads="1"/>
            </p:cNvSpPr>
            <p:nvPr/>
          </p:nvSpPr>
          <p:spPr bwMode="auto">
            <a:xfrm>
              <a:off x="3606" y="1533"/>
              <a:ext cx="409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s-ES_tradnl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0.1cm</a:t>
              </a:r>
              <a:endParaRPr lang="es-MX" sz="1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endParaRPr>
            </a:p>
          </p:txBody>
        </p:sp>
        <p:sp>
          <p:nvSpPr>
            <p:cNvPr id="13328" name="Text Box 16"/>
            <p:cNvSpPr txBox="1">
              <a:spLocks noChangeArrowheads="1"/>
            </p:cNvSpPr>
            <p:nvPr/>
          </p:nvSpPr>
          <p:spPr bwMode="auto">
            <a:xfrm>
              <a:off x="1747" y="807"/>
              <a:ext cx="589" cy="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s-ES_tradnl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LUZ VISIBLE</a:t>
              </a:r>
              <a:endParaRPr lang="es-MX" sz="1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endParaRPr>
            </a:p>
          </p:txBody>
        </p:sp>
        <p:sp>
          <p:nvSpPr>
            <p:cNvPr id="13329" name="Text Box 17"/>
            <p:cNvSpPr txBox="1">
              <a:spLocks noChangeArrowheads="1"/>
            </p:cNvSpPr>
            <p:nvPr/>
          </p:nvSpPr>
          <p:spPr bwMode="auto">
            <a:xfrm>
              <a:off x="2564" y="807"/>
              <a:ext cx="952" cy="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s-ES_tradnl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RANGO INFRARROJO</a:t>
              </a:r>
              <a:endParaRPr lang="es-MX" sz="1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endParaRPr>
            </a:p>
          </p:txBody>
        </p:sp>
        <p:sp>
          <p:nvSpPr>
            <p:cNvPr id="13330" name="Text Box 18"/>
            <p:cNvSpPr txBox="1">
              <a:spLocks noChangeArrowheads="1"/>
            </p:cNvSpPr>
            <p:nvPr/>
          </p:nvSpPr>
          <p:spPr bwMode="auto">
            <a:xfrm>
              <a:off x="3925" y="807"/>
              <a:ext cx="952" cy="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s-ES_tradnl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RADIO FRECUENCIA</a:t>
              </a:r>
              <a:endParaRPr lang="es-MX" sz="1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endParaRPr>
            </a:p>
          </p:txBody>
        </p:sp>
        <p:sp>
          <p:nvSpPr>
            <p:cNvPr id="25639" name="Line 19"/>
            <p:cNvSpPr>
              <a:spLocks noChangeShapeType="1"/>
            </p:cNvSpPr>
            <p:nvPr/>
          </p:nvSpPr>
          <p:spPr bwMode="auto">
            <a:xfrm>
              <a:off x="4286" y="1272"/>
              <a:ext cx="0" cy="21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5640" name="Line 20"/>
            <p:cNvSpPr>
              <a:spLocks noChangeShapeType="1"/>
            </p:cNvSpPr>
            <p:nvPr/>
          </p:nvSpPr>
          <p:spPr bwMode="auto">
            <a:xfrm>
              <a:off x="4558" y="1272"/>
              <a:ext cx="0" cy="21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5641" name="Line 21"/>
            <p:cNvSpPr>
              <a:spLocks noChangeShapeType="1"/>
            </p:cNvSpPr>
            <p:nvPr/>
          </p:nvSpPr>
          <p:spPr bwMode="auto">
            <a:xfrm>
              <a:off x="4830" y="1237"/>
              <a:ext cx="0" cy="21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5642" name="Line 22"/>
            <p:cNvSpPr>
              <a:spLocks noChangeShapeType="1"/>
            </p:cNvSpPr>
            <p:nvPr/>
          </p:nvSpPr>
          <p:spPr bwMode="auto">
            <a:xfrm>
              <a:off x="5012" y="1272"/>
              <a:ext cx="0" cy="21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5643" name="Line 23"/>
            <p:cNvSpPr>
              <a:spLocks noChangeShapeType="1"/>
            </p:cNvSpPr>
            <p:nvPr/>
          </p:nvSpPr>
          <p:spPr bwMode="auto">
            <a:xfrm>
              <a:off x="5193" y="1272"/>
              <a:ext cx="0" cy="21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3336" name="Text Box 24"/>
            <p:cNvSpPr txBox="1">
              <a:spLocks noChangeArrowheads="1"/>
            </p:cNvSpPr>
            <p:nvPr/>
          </p:nvSpPr>
          <p:spPr bwMode="auto">
            <a:xfrm>
              <a:off x="3741" y="1272"/>
              <a:ext cx="318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s-ES_tradnl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EHF</a:t>
              </a:r>
              <a:endParaRPr lang="es-MX" sz="12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endParaRPr>
            </a:p>
          </p:txBody>
        </p:sp>
        <p:sp>
          <p:nvSpPr>
            <p:cNvPr id="13337" name="Text Box 25"/>
            <p:cNvSpPr txBox="1">
              <a:spLocks noChangeArrowheads="1"/>
            </p:cNvSpPr>
            <p:nvPr/>
          </p:nvSpPr>
          <p:spPr bwMode="auto">
            <a:xfrm>
              <a:off x="4014" y="1272"/>
              <a:ext cx="318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s-ES_tradnl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SHF</a:t>
              </a:r>
              <a:endParaRPr lang="es-MX" sz="12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endParaRPr>
            </a:p>
          </p:txBody>
        </p:sp>
        <p:sp>
          <p:nvSpPr>
            <p:cNvPr id="13338" name="Text Box 26"/>
            <p:cNvSpPr txBox="1">
              <a:spLocks noChangeArrowheads="1"/>
            </p:cNvSpPr>
            <p:nvPr/>
          </p:nvSpPr>
          <p:spPr bwMode="auto">
            <a:xfrm>
              <a:off x="4241" y="1272"/>
              <a:ext cx="408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s-ES_tradnl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UHF</a:t>
              </a:r>
              <a:endParaRPr lang="es-MX" sz="12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endParaRPr>
            </a:p>
          </p:txBody>
        </p:sp>
        <p:sp>
          <p:nvSpPr>
            <p:cNvPr id="13339" name="Text Box 27"/>
            <p:cNvSpPr txBox="1">
              <a:spLocks noChangeArrowheads="1"/>
            </p:cNvSpPr>
            <p:nvPr/>
          </p:nvSpPr>
          <p:spPr bwMode="auto">
            <a:xfrm>
              <a:off x="4513" y="1272"/>
              <a:ext cx="408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s-ES_tradnl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VHF</a:t>
              </a:r>
              <a:endParaRPr lang="es-MX" sz="12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endParaRPr>
            </a:p>
          </p:txBody>
        </p:sp>
        <p:sp>
          <p:nvSpPr>
            <p:cNvPr id="13340" name="Text Box 28"/>
            <p:cNvSpPr txBox="1">
              <a:spLocks noChangeArrowheads="1"/>
            </p:cNvSpPr>
            <p:nvPr/>
          </p:nvSpPr>
          <p:spPr bwMode="auto">
            <a:xfrm>
              <a:off x="4785" y="1272"/>
              <a:ext cx="318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s-ES_tradnl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HF</a:t>
              </a:r>
              <a:endParaRPr lang="es-MX" sz="12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endParaRPr>
            </a:p>
          </p:txBody>
        </p:sp>
        <p:sp>
          <p:nvSpPr>
            <p:cNvPr id="13341" name="Text Box 29"/>
            <p:cNvSpPr txBox="1">
              <a:spLocks noChangeArrowheads="1"/>
            </p:cNvSpPr>
            <p:nvPr/>
          </p:nvSpPr>
          <p:spPr bwMode="auto">
            <a:xfrm>
              <a:off x="4966" y="1272"/>
              <a:ext cx="318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s-ES_tradnl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MF</a:t>
              </a:r>
              <a:endParaRPr lang="es-MX" sz="12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endParaRPr>
            </a:p>
          </p:txBody>
        </p:sp>
        <p:sp>
          <p:nvSpPr>
            <p:cNvPr id="13342" name="Text Box 30"/>
            <p:cNvSpPr txBox="1">
              <a:spLocks noChangeArrowheads="1"/>
            </p:cNvSpPr>
            <p:nvPr/>
          </p:nvSpPr>
          <p:spPr bwMode="auto">
            <a:xfrm>
              <a:off x="5193" y="1272"/>
              <a:ext cx="318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s-ES_tradnl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LF</a:t>
              </a:r>
              <a:endParaRPr lang="es-MX" sz="12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endParaRPr>
            </a:p>
          </p:txBody>
        </p:sp>
        <p:sp>
          <p:nvSpPr>
            <p:cNvPr id="13343" name="Text Box 31"/>
            <p:cNvSpPr txBox="1">
              <a:spLocks noChangeArrowheads="1"/>
            </p:cNvSpPr>
            <p:nvPr/>
          </p:nvSpPr>
          <p:spPr bwMode="auto">
            <a:xfrm>
              <a:off x="4967" y="1499"/>
              <a:ext cx="54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s-ES_tradnl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10 kmt</a:t>
              </a:r>
              <a:endParaRPr lang="es-MX" sz="1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endParaRPr>
            </a:p>
          </p:txBody>
        </p:sp>
        <p:sp>
          <p:nvSpPr>
            <p:cNvPr id="13344" name="Text Box 32"/>
            <p:cNvSpPr txBox="1">
              <a:spLocks noChangeArrowheads="1"/>
            </p:cNvSpPr>
            <p:nvPr/>
          </p:nvSpPr>
          <p:spPr bwMode="auto">
            <a:xfrm>
              <a:off x="4421" y="1499"/>
              <a:ext cx="409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s-ES_tradnl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1mt</a:t>
              </a:r>
              <a:endParaRPr lang="es-MX" sz="1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endParaRPr>
            </a:p>
          </p:txBody>
        </p:sp>
      </p:grpSp>
      <p:grpSp>
        <p:nvGrpSpPr>
          <p:cNvPr id="3" name="Group 34"/>
          <p:cNvGrpSpPr>
            <a:grpSpLocks/>
          </p:cNvGrpSpPr>
          <p:nvPr/>
        </p:nvGrpSpPr>
        <p:grpSpPr bwMode="auto">
          <a:xfrm>
            <a:off x="2195513" y="2349500"/>
            <a:ext cx="6408737" cy="2892425"/>
            <a:chOff x="1383" y="1480"/>
            <a:chExt cx="4037" cy="1822"/>
          </a:xfrm>
        </p:grpSpPr>
        <p:sp>
          <p:nvSpPr>
            <p:cNvPr id="25607" name="Text Box 35"/>
            <p:cNvSpPr txBox="1">
              <a:spLocks noChangeArrowheads="1"/>
            </p:cNvSpPr>
            <p:nvPr/>
          </p:nvSpPr>
          <p:spPr bwMode="auto">
            <a:xfrm>
              <a:off x="5011" y="2966"/>
              <a:ext cx="409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_tradnl" sz="1400">
                  <a:solidFill>
                    <a:schemeClr val="bg1"/>
                  </a:solidFill>
                </a:rPr>
                <a:t>30</a:t>
              </a:r>
              <a:r>
                <a:rPr lang="es-ES_tradnl" sz="1200">
                  <a:solidFill>
                    <a:schemeClr val="bg1"/>
                  </a:solidFill>
                </a:rPr>
                <a:t> </a:t>
              </a:r>
              <a:r>
                <a:rPr lang="en-US" sz="1400">
                  <a:solidFill>
                    <a:schemeClr val="bg1"/>
                  </a:solidFill>
                </a:rPr>
                <a:t>µ</a:t>
              </a:r>
              <a:endParaRPr lang="es-MX" sz="1400">
                <a:solidFill>
                  <a:schemeClr val="bg1"/>
                </a:solidFill>
              </a:endParaRPr>
            </a:p>
          </p:txBody>
        </p:sp>
        <p:grpSp>
          <p:nvGrpSpPr>
            <p:cNvPr id="25608" name="Group 36"/>
            <p:cNvGrpSpPr>
              <a:grpSpLocks/>
            </p:cNvGrpSpPr>
            <p:nvPr/>
          </p:nvGrpSpPr>
          <p:grpSpPr bwMode="auto">
            <a:xfrm>
              <a:off x="1383" y="1480"/>
              <a:ext cx="3765" cy="1822"/>
              <a:chOff x="1383" y="1480"/>
              <a:chExt cx="3765" cy="1822"/>
            </a:xfrm>
          </p:grpSpPr>
          <p:sp>
            <p:nvSpPr>
              <p:cNvPr id="25609" name="AutoShape 37"/>
              <p:cNvSpPr>
                <a:spLocks noChangeArrowheads="1"/>
              </p:cNvSpPr>
              <p:nvPr/>
            </p:nvSpPr>
            <p:spPr bwMode="auto">
              <a:xfrm rot="10800000">
                <a:off x="1520" y="1480"/>
                <a:ext cx="1042" cy="149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498 w 21600"/>
                  <a:gd name="T13" fmla="*/ 4505 h 21600"/>
                  <a:gd name="T14" fmla="*/ 17102 w 21600"/>
                  <a:gd name="T15" fmla="*/ 17095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noFill/>
              <a:ln w="254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350" name="Text Box 38"/>
              <p:cNvSpPr txBox="1">
                <a:spLocks noChangeArrowheads="1"/>
              </p:cNvSpPr>
              <p:nvPr/>
            </p:nvSpPr>
            <p:spPr bwMode="auto">
              <a:xfrm>
                <a:off x="1383" y="3158"/>
                <a:ext cx="1225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defRPr/>
                </a:pPr>
                <a:r>
                  <a:rPr lang="es-ES_tradnl" sz="9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cs"/>
                  </a:rPr>
                  <a:t>VIA. AZ. VER. AMA. NAR. ROJO</a:t>
                </a:r>
                <a:endParaRPr lang="es-MX" sz="9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endParaRPr>
              </a:p>
            </p:txBody>
          </p:sp>
          <p:sp>
            <p:nvSpPr>
              <p:cNvPr id="25611" name="Line 39"/>
              <p:cNvSpPr>
                <a:spLocks noChangeShapeType="1"/>
              </p:cNvSpPr>
              <p:nvPr/>
            </p:nvSpPr>
            <p:spPr bwMode="auto">
              <a:xfrm>
                <a:off x="3016" y="1480"/>
                <a:ext cx="2132" cy="1496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5612" name="AutoShape 40"/>
              <p:cNvSpPr>
                <a:spLocks/>
              </p:cNvSpPr>
              <p:nvPr/>
            </p:nvSpPr>
            <p:spPr bwMode="auto">
              <a:xfrm rot="-5400000">
                <a:off x="1883" y="2522"/>
                <a:ext cx="272" cy="1179"/>
              </a:xfrm>
              <a:prstGeom prst="rightBrace">
                <a:avLst>
                  <a:gd name="adj1" fmla="val 36121"/>
                  <a:gd name="adj2" fmla="val 50000"/>
                </a:avLst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eaLnBrk="0" hangingPunct="0">
                  <a:spcBef>
                    <a:spcPct val="20000"/>
                  </a:spcBef>
                </a:pPr>
                <a:endParaRPr lang="es-CL"/>
              </a:p>
            </p:txBody>
          </p:sp>
          <p:sp>
            <p:nvSpPr>
              <p:cNvPr id="25613" name="Line 41"/>
              <p:cNvSpPr>
                <a:spLocks noChangeShapeType="1"/>
              </p:cNvSpPr>
              <p:nvPr/>
            </p:nvSpPr>
            <p:spPr bwMode="auto">
              <a:xfrm>
                <a:off x="2562" y="2976"/>
                <a:ext cx="2586" cy="0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5614" name="Text Box 42"/>
              <p:cNvSpPr txBox="1">
                <a:spLocks noChangeArrowheads="1"/>
              </p:cNvSpPr>
              <p:nvPr/>
            </p:nvSpPr>
            <p:spPr bwMode="auto">
              <a:xfrm>
                <a:off x="2472" y="2614"/>
                <a:ext cx="635" cy="3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ES_tradnl" sz="1200">
                    <a:solidFill>
                      <a:schemeClr val="bg1"/>
                    </a:solidFill>
                  </a:rPr>
                  <a:t>IR</a:t>
                </a:r>
              </a:p>
              <a:p>
                <a:pPr algn="ctr">
                  <a:spcBef>
                    <a:spcPct val="50000"/>
                  </a:spcBef>
                </a:pPr>
                <a:r>
                  <a:rPr lang="es-ES_tradnl" sz="1200">
                    <a:solidFill>
                      <a:schemeClr val="bg1"/>
                    </a:solidFill>
                  </a:rPr>
                  <a:t> CERCANO</a:t>
                </a:r>
                <a:endParaRPr lang="es-MX" sz="1200">
                  <a:solidFill>
                    <a:schemeClr val="bg1"/>
                  </a:solidFill>
                </a:endParaRPr>
              </a:p>
            </p:txBody>
          </p:sp>
          <p:sp>
            <p:nvSpPr>
              <p:cNvPr id="25615" name="Text Box 43"/>
              <p:cNvSpPr txBox="1">
                <a:spLocks noChangeArrowheads="1"/>
              </p:cNvSpPr>
              <p:nvPr/>
            </p:nvSpPr>
            <p:spPr bwMode="auto">
              <a:xfrm>
                <a:off x="3061" y="2614"/>
                <a:ext cx="499" cy="3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ES_tradnl" sz="1200">
                    <a:solidFill>
                      <a:schemeClr val="bg1"/>
                    </a:solidFill>
                  </a:rPr>
                  <a:t>IR</a:t>
                </a:r>
              </a:p>
              <a:p>
                <a:pPr algn="ctr">
                  <a:spcBef>
                    <a:spcPct val="50000"/>
                  </a:spcBef>
                </a:pPr>
                <a:r>
                  <a:rPr lang="es-ES_tradnl" sz="1200">
                    <a:solidFill>
                      <a:schemeClr val="bg1"/>
                    </a:solidFill>
                  </a:rPr>
                  <a:t> MEDIO</a:t>
                </a:r>
                <a:endParaRPr lang="es-MX" sz="1200">
                  <a:solidFill>
                    <a:schemeClr val="bg1"/>
                  </a:solidFill>
                </a:endParaRPr>
              </a:p>
            </p:txBody>
          </p:sp>
          <p:sp>
            <p:nvSpPr>
              <p:cNvPr id="25616" name="Text Box 44"/>
              <p:cNvSpPr txBox="1">
                <a:spLocks noChangeArrowheads="1"/>
              </p:cNvSpPr>
              <p:nvPr/>
            </p:nvSpPr>
            <p:spPr bwMode="auto">
              <a:xfrm>
                <a:off x="3651" y="2614"/>
                <a:ext cx="544" cy="3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ES_tradnl" sz="1200">
                    <a:solidFill>
                      <a:schemeClr val="bg1"/>
                    </a:solidFill>
                  </a:rPr>
                  <a:t>IR</a:t>
                </a:r>
              </a:p>
              <a:p>
                <a:pPr algn="ctr">
                  <a:spcBef>
                    <a:spcPct val="50000"/>
                  </a:spcBef>
                </a:pPr>
                <a:r>
                  <a:rPr lang="es-ES_tradnl" sz="1200">
                    <a:solidFill>
                      <a:schemeClr val="bg1"/>
                    </a:solidFill>
                  </a:rPr>
                  <a:t> LEJANO</a:t>
                </a:r>
                <a:endParaRPr lang="es-MX" sz="1200">
                  <a:solidFill>
                    <a:schemeClr val="bg1"/>
                  </a:solidFill>
                </a:endParaRPr>
              </a:p>
            </p:txBody>
          </p:sp>
          <p:sp>
            <p:nvSpPr>
              <p:cNvPr id="25617" name="Line 45"/>
              <p:cNvSpPr>
                <a:spLocks noChangeShapeType="1"/>
              </p:cNvSpPr>
              <p:nvPr/>
            </p:nvSpPr>
            <p:spPr bwMode="auto">
              <a:xfrm>
                <a:off x="3107" y="2614"/>
                <a:ext cx="0" cy="36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5618" name="Line 46"/>
              <p:cNvSpPr>
                <a:spLocks noChangeShapeType="1"/>
              </p:cNvSpPr>
              <p:nvPr/>
            </p:nvSpPr>
            <p:spPr bwMode="auto">
              <a:xfrm>
                <a:off x="3606" y="2614"/>
                <a:ext cx="0" cy="36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5619" name="Text Box 47"/>
              <p:cNvSpPr txBox="1">
                <a:spLocks noChangeArrowheads="1"/>
              </p:cNvSpPr>
              <p:nvPr/>
            </p:nvSpPr>
            <p:spPr bwMode="auto">
              <a:xfrm>
                <a:off x="2971" y="2966"/>
                <a:ext cx="317" cy="1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s-ES_tradnl" sz="1200">
                    <a:solidFill>
                      <a:schemeClr val="bg1"/>
                    </a:solidFill>
                  </a:rPr>
                  <a:t>3 </a:t>
                </a:r>
                <a:r>
                  <a:rPr lang="en-US" sz="1400">
                    <a:solidFill>
                      <a:schemeClr val="bg1"/>
                    </a:solidFill>
                  </a:rPr>
                  <a:t>µ</a:t>
                </a:r>
                <a:endParaRPr lang="es-MX" sz="1400">
                  <a:solidFill>
                    <a:schemeClr val="bg1"/>
                  </a:solidFill>
                </a:endParaRPr>
              </a:p>
            </p:txBody>
          </p:sp>
          <p:sp>
            <p:nvSpPr>
              <p:cNvPr id="25620" name="Text Box 48"/>
              <p:cNvSpPr txBox="1">
                <a:spLocks noChangeArrowheads="1"/>
              </p:cNvSpPr>
              <p:nvPr/>
            </p:nvSpPr>
            <p:spPr bwMode="auto">
              <a:xfrm>
                <a:off x="3470" y="2966"/>
                <a:ext cx="318" cy="1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s-ES_tradnl" sz="1400">
                    <a:solidFill>
                      <a:schemeClr val="bg1"/>
                    </a:solidFill>
                  </a:rPr>
                  <a:t>6</a:t>
                </a:r>
                <a:r>
                  <a:rPr lang="es-ES_tradnl" sz="1200">
                    <a:solidFill>
                      <a:schemeClr val="bg1"/>
                    </a:solidFill>
                  </a:rPr>
                  <a:t> </a:t>
                </a:r>
                <a:r>
                  <a:rPr lang="en-US" sz="1400">
                    <a:solidFill>
                      <a:schemeClr val="bg1"/>
                    </a:solidFill>
                  </a:rPr>
                  <a:t>µ</a:t>
                </a:r>
                <a:endParaRPr lang="es-MX" sz="1400">
                  <a:solidFill>
                    <a:schemeClr val="bg1"/>
                  </a:solidFill>
                </a:endParaRPr>
              </a:p>
            </p:txBody>
          </p:sp>
          <p:sp>
            <p:nvSpPr>
              <p:cNvPr id="25621" name="Text Box 49"/>
              <p:cNvSpPr txBox="1">
                <a:spLocks noChangeArrowheads="1"/>
              </p:cNvSpPr>
              <p:nvPr/>
            </p:nvSpPr>
            <p:spPr bwMode="auto">
              <a:xfrm>
                <a:off x="4195" y="2976"/>
                <a:ext cx="409" cy="1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s-ES_tradnl" sz="1400">
                    <a:solidFill>
                      <a:schemeClr val="bg1"/>
                    </a:solidFill>
                  </a:rPr>
                  <a:t>15</a:t>
                </a:r>
                <a:r>
                  <a:rPr lang="es-ES_tradnl" sz="1200">
                    <a:solidFill>
                      <a:schemeClr val="bg1"/>
                    </a:solidFill>
                  </a:rPr>
                  <a:t> </a:t>
                </a:r>
                <a:r>
                  <a:rPr lang="en-US" sz="1400">
                    <a:solidFill>
                      <a:schemeClr val="bg1"/>
                    </a:solidFill>
                  </a:rPr>
                  <a:t>µ</a:t>
                </a:r>
                <a:endParaRPr lang="es-MX" sz="1400">
                  <a:solidFill>
                    <a:schemeClr val="bg1"/>
                  </a:solidFill>
                </a:endParaRPr>
              </a:p>
            </p:txBody>
          </p:sp>
          <p:sp>
            <p:nvSpPr>
              <p:cNvPr id="25622" name="Line 50"/>
              <p:cNvSpPr>
                <a:spLocks noChangeShapeType="1"/>
              </p:cNvSpPr>
              <p:nvPr/>
            </p:nvSpPr>
            <p:spPr bwMode="auto">
              <a:xfrm>
                <a:off x="4332" y="2614"/>
                <a:ext cx="0" cy="36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5623" name="Text Box 51"/>
              <p:cNvSpPr txBox="1">
                <a:spLocks noChangeArrowheads="1"/>
              </p:cNvSpPr>
              <p:nvPr/>
            </p:nvSpPr>
            <p:spPr bwMode="auto">
              <a:xfrm>
                <a:off x="4241" y="2614"/>
                <a:ext cx="725" cy="3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ES_tradnl" sz="1200">
                    <a:solidFill>
                      <a:schemeClr val="bg1"/>
                    </a:solidFill>
                  </a:rPr>
                  <a:t>IR</a:t>
                </a:r>
              </a:p>
              <a:p>
                <a:pPr algn="ctr">
                  <a:spcBef>
                    <a:spcPct val="50000"/>
                  </a:spcBef>
                </a:pPr>
                <a:r>
                  <a:rPr lang="es-ES_tradnl" sz="1200">
                    <a:solidFill>
                      <a:schemeClr val="bg1"/>
                    </a:solidFill>
                  </a:rPr>
                  <a:t>EXTREMO</a:t>
                </a:r>
                <a:endParaRPr lang="es-MX" sz="120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13364" name="Text Box 52"/>
          <p:cNvSpPr txBox="1">
            <a:spLocks noChangeArrowheads="1"/>
          </p:cNvSpPr>
          <p:nvPr/>
        </p:nvSpPr>
        <p:spPr bwMode="auto">
          <a:xfrm>
            <a:off x="1474788" y="2349500"/>
            <a:ext cx="6492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_tradnl" sz="1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1 A</a:t>
            </a:r>
            <a:endParaRPr lang="es-MX" sz="14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</p:txBody>
      </p:sp>
      <p:sp>
        <p:nvSpPr>
          <p:cNvPr id="13365" name="Text Box 53"/>
          <p:cNvSpPr txBox="1">
            <a:spLocks noChangeArrowheads="1"/>
          </p:cNvSpPr>
          <p:nvPr/>
        </p:nvSpPr>
        <p:spPr bwMode="auto">
          <a:xfrm>
            <a:off x="395288" y="2349500"/>
            <a:ext cx="6492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_tradnl" sz="1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0.1 A</a:t>
            </a:r>
            <a:endParaRPr lang="es-MX" sz="14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8066" name="Group 2"/>
          <p:cNvGraphicFramePr>
            <a:graphicFrameLocks noGrp="1"/>
          </p:cNvGraphicFramePr>
          <p:nvPr>
            <p:ph idx="1"/>
          </p:nvPr>
        </p:nvGraphicFramePr>
        <p:xfrm>
          <a:off x="1835150" y="1557338"/>
          <a:ext cx="5915025" cy="4415156"/>
        </p:xfrm>
        <a:graphic>
          <a:graphicData uri="http://schemas.openxmlformats.org/drawingml/2006/table">
            <a:tbl>
              <a:tblPr/>
              <a:tblGrid>
                <a:gridCol w="1971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716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716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PREFIJO</a:t>
                      </a:r>
                      <a:endParaRPr kumimoji="0" lang="es-E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SIMBOLO</a:t>
                      </a:r>
                      <a:endParaRPr kumimoji="0" lang="es-E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EXPONENCIAL</a:t>
                      </a:r>
                      <a:endParaRPr kumimoji="0" lang="es-E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3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TERA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T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</a:t>
                      </a:r>
                      <a:r>
                        <a:rPr kumimoji="0" lang="es-ES_tradnl" sz="16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12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GIGA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G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</a:t>
                      </a:r>
                      <a:r>
                        <a:rPr kumimoji="0" lang="es-ES_tradnl" sz="16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9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MEGA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M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</a:t>
                      </a:r>
                      <a:r>
                        <a:rPr kumimoji="0" lang="es-ES_tradnl" sz="16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6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KILO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k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</a:t>
                      </a:r>
                      <a:r>
                        <a:rPr kumimoji="0" lang="es-ES_tradnl" sz="16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hecto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h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</a:t>
                      </a:r>
                      <a:r>
                        <a:rPr kumimoji="0" lang="es-ES_tradnl" sz="16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11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deca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da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</a:t>
                      </a:r>
                      <a:r>
                        <a:rPr kumimoji="0" lang="es-ES_tradnl" sz="16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deci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</a:t>
                      </a:r>
                      <a:r>
                        <a:rPr kumimoji="0" lang="es-ES_tradnl" sz="16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-1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centi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</a:t>
                      </a:r>
                      <a:r>
                        <a:rPr kumimoji="0" lang="es-ES_tradnl" sz="16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-2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mili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m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</a:t>
                      </a:r>
                      <a:r>
                        <a:rPr kumimoji="0" lang="es-ES_tradnl" sz="16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-3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micro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</a:t>
                      </a:r>
                      <a:r>
                        <a:rPr kumimoji="0" lang="es-ES_tradnl" sz="16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-6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nano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n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</a:t>
                      </a:r>
                      <a:r>
                        <a:rPr kumimoji="0" lang="es-ES_tradnl" sz="16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-9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pico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</a:t>
                      </a:r>
                      <a:r>
                        <a:rPr kumimoji="0" lang="es-ES_tradnl" sz="16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-12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88124" name="Text Box 60"/>
          <p:cNvSpPr txBox="1">
            <a:spLocks noChangeArrowheads="1"/>
          </p:cNvSpPr>
          <p:nvPr/>
        </p:nvSpPr>
        <p:spPr bwMode="auto">
          <a:xfrm>
            <a:off x="1619250" y="728663"/>
            <a:ext cx="66976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sz="2400" u="sng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+mn-cs"/>
              </a:rPr>
              <a:t>PREFIJOS EXPONENCIALES MÁS USADOS</a:t>
            </a:r>
            <a:endParaRPr lang="es-ES" sz="2400" u="sng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+mn-c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228600"/>
            <a:ext cx="8534400" cy="762000"/>
          </a:xfrm>
        </p:spPr>
        <p:txBody>
          <a:bodyPr/>
          <a:lstStyle/>
          <a:p>
            <a:pPr>
              <a:defRPr/>
            </a:pPr>
            <a:r>
              <a:rPr lang="es-ES_tradnl" sz="2400" b="1" u="sng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PROPAGACIÓN DE LAS ONDAS ELECTROMAGNÉTICAS</a:t>
            </a:r>
            <a:endParaRPr lang="es-ES" sz="2400" b="1" u="sng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714375"/>
            <a:ext cx="7772400" cy="6143625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s-ES_tradnl" sz="28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REFLEXIÓN</a:t>
            </a:r>
            <a:r>
              <a:rPr lang="es-ES_tradnl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:</a:t>
            </a:r>
          </a:p>
          <a:p>
            <a:pPr>
              <a:lnSpc>
                <a:spcPct val="90000"/>
              </a:lnSpc>
              <a:buFontTx/>
              <a:buNone/>
              <a:defRPr/>
            </a:pPr>
            <a:endParaRPr lang="es-ES_tradnl" sz="18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just">
              <a:lnSpc>
                <a:spcPct val="90000"/>
              </a:lnSpc>
              <a:buFontTx/>
              <a:buNone/>
              <a:defRPr/>
            </a:pPr>
            <a:r>
              <a:rPr lang="es-ES_tradnl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</a:t>
            </a:r>
            <a:r>
              <a:rPr lang="es-ES_tradnl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AL PROPAGARSE LAS ONDAS ELECTROMAGNÉTICAS Y ENCONTRARSE CON UNA SUPERFICIE REFLECTORA, LAS ONDAS ELECTROMAGNÉTICAS SE REFLEJAN EN FORMA PERPENDICULAR A LA SUPERFICIE ENCONTRADA.-</a:t>
            </a:r>
          </a:p>
          <a:p>
            <a:pPr algn="just">
              <a:lnSpc>
                <a:spcPct val="90000"/>
              </a:lnSpc>
              <a:buFontTx/>
              <a:buNone/>
              <a:defRPr/>
            </a:pPr>
            <a:endParaRPr lang="es-ES_tradnl" sz="18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just">
              <a:lnSpc>
                <a:spcPct val="90000"/>
              </a:lnSpc>
              <a:defRPr/>
            </a:pPr>
            <a:r>
              <a:rPr lang="es-ES_tradnl" sz="28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DIFUSIÓN:</a:t>
            </a:r>
          </a:p>
          <a:p>
            <a:pPr algn="just">
              <a:lnSpc>
                <a:spcPct val="90000"/>
              </a:lnSpc>
              <a:buFontTx/>
              <a:buNone/>
              <a:defRPr/>
            </a:pPr>
            <a:endParaRPr lang="es-ES_tradnl" sz="1800" b="1" u="sng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just">
              <a:lnSpc>
                <a:spcPct val="90000"/>
              </a:lnSpc>
              <a:buFontTx/>
              <a:buNone/>
              <a:defRPr/>
            </a:pPr>
            <a:r>
              <a:rPr lang="es-ES_tradnl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LAS SUPERFICIES DISPAREJAS REFLEJAN  LAS ONDAS EN VARIAS DIRECCIONES, LO QUE SE DENOMINA </a:t>
            </a:r>
            <a:r>
              <a:rPr lang="es-ES_tradnl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“</a:t>
            </a:r>
            <a:r>
              <a:rPr lang="es-ES_tradnl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DIFUSIÓN</a:t>
            </a:r>
            <a:r>
              <a:rPr lang="es-ES_tradnl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”., </a:t>
            </a:r>
            <a:r>
              <a:rPr lang="es-ES_tradnl" sz="2000" b="1" dirty="0">
                <a:solidFill>
                  <a:schemeClr val="bg1"/>
                </a:solidFill>
              </a:rPr>
              <a:t>esto es una Reflexión en una dirección inútil para la detección del blanco </a:t>
            </a:r>
            <a:r>
              <a:rPr lang="es-ES_tradnl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.-</a:t>
            </a:r>
          </a:p>
          <a:p>
            <a:pPr algn="just">
              <a:lnSpc>
                <a:spcPct val="90000"/>
              </a:lnSpc>
              <a:buFontTx/>
              <a:buNone/>
              <a:defRPr/>
            </a:pPr>
            <a:endParaRPr lang="es-ES_tradnl" sz="18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just">
              <a:lnSpc>
                <a:spcPct val="90000"/>
              </a:lnSpc>
              <a:buFontTx/>
              <a:buNone/>
              <a:defRPr/>
            </a:pPr>
            <a:r>
              <a:rPr lang="es-ES_tradnl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LA CAPACIDAD DE REFLEJAR ONDAS  ELECTROMAGNÉTICAS DE UNA SUPERFICIE SE DENOMINA “COEFICIENTE DE REFLEXIÓN”.-</a:t>
            </a:r>
          </a:p>
          <a:p>
            <a:pPr algn="just">
              <a:lnSpc>
                <a:spcPct val="90000"/>
              </a:lnSpc>
              <a:buFontTx/>
              <a:buNone/>
              <a:defRPr/>
            </a:pPr>
            <a:endParaRPr lang="es-ES_tradnl" sz="18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just">
              <a:lnSpc>
                <a:spcPct val="90000"/>
              </a:lnSpc>
              <a:buFontTx/>
              <a:buNone/>
              <a:defRPr/>
            </a:pPr>
            <a:r>
              <a:rPr lang="es-ES_tradnl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EL POLVO, AGUA, NIEVE,  GRANIZO, PROVOCAN </a:t>
            </a:r>
            <a:r>
              <a:rPr lang="es-ES_tradnl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“</a:t>
            </a:r>
            <a:r>
              <a:rPr lang="es-ES_tradnl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REFLEXIÓN</a:t>
            </a:r>
            <a:r>
              <a:rPr lang="es-ES_tradnl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”</a:t>
            </a:r>
            <a:r>
              <a:rPr lang="es-ES_tradnl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Y </a:t>
            </a:r>
            <a:r>
              <a:rPr lang="es-ES_tradnl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“</a:t>
            </a:r>
            <a:r>
              <a:rPr lang="es-ES_tradnl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DIFUSIÓN</a:t>
            </a:r>
            <a:r>
              <a:rPr lang="es-ES_tradnl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”</a:t>
            </a:r>
            <a:r>
              <a:rPr lang="es-ES_tradnl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DE LAS ONDAS ELECTROMAGNÉTICAS  GENERANDO PERDIDAS DE ENERGÍA REFLEJADA HACIA EN RADAR.- </a:t>
            </a:r>
            <a:endParaRPr lang="es-ES" sz="20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-100013"/>
            <a:ext cx="8534400" cy="1447801"/>
          </a:xfrm>
        </p:spPr>
        <p:txBody>
          <a:bodyPr/>
          <a:lstStyle/>
          <a:p>
            <a:pPr>
              <a:defRPr/>
            </a:pPr>
            <a:r>
              <a:rPr lang="es-ES_tradnl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REFLEXIÓN Y DIFUSIÓN DE LAS ONDAS ELECTROMAGNÉTICAS</a:t>
            </a:r>
            <a:endParaRPr lang="es-ES" sz="24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graphicFrame>
        <p:nvGraphicFramePr>
          <p:cNvPr id="2050" name="Object 3"/>
          <p:cNvGraphicFramePr>
            <a:graphicFrameLocks noGrp="1" noChangeAspect="1"/>
          </p:cNvGraphicFramePr>
          <p:nvPr>
            <p:ph type="clipArt" sz="half" idx="2"/>
          </p:nvPr>
        </p:nvGraphicFramePr>
        <p:xfrm>
          <a:off x="1524000" y="1196975"/>
          <a:ext cx="6096000" cy="3449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" name="Fotografía de Photo Editor" r:id="rId3" imgW="15413601" imgH="8723810" progId="">
                  <p:embed/>
                </p:oleObj>
              </mc:Choice>
              <mc:Fallback>
                <p:oleObj name="Fotografía de Photo Editor" r:id="rId3" imgW="15413601" imgH="8723810" progId="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1196975"/>
                        <a:ext cx="6096000" cy="3449638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179388" y="5084763"/>
            <a:ext cx="8785225" cy="163195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>
                <a:lumMod val="85000"/>
                <a:lumOff val="1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MX" u="sng" dirty="0">
                <a:solidFill>
                  <a:schemeClr val="tx1"/>
                </a:solidFill>
              </a:rPr>
              <a:t>SUPERFICIE REFLECTORA DE RADAR</a:t>
            </a:r>
            <a:r>
              <a:rPr lang="es-MX" dirty="0">
                <a:solidFill>
                  <a:schemeClr val="tx1"/>
                </a:solidFill>
              </a:rPr>
              <a:t>: es el </a:t>
            </a:r>
            <a:r>
              <a:rPr lang="es-MX" i="1" dirty="0">
                <a:solidFill>
                  <a:srgbClr val="0033CC"/>
                </a:solidFill>
              </a:rPr>
              <a:t>área efectiva de reflexión útil </a:t>
            </a:r>
            <a:r>
              <a:rPr lang="es-MX" dirty="0">
                <a:solidFill>
                  <a:schemeClr val="tx1"/>
                </a:solidFill>
              </a:rPr>
              <a:t>que presenta un contacto hacia el radar que intenta detectarlo. </a:t>
            </a:r>
          </a:p>
          <a:p>
            <a:pPr>
              <a:defRPr/>
            </a:pPr>
            <a:r>
              <a:rPr lang="es-MX" dirty="0">
                <a:solidFill>
                  <a:schemeClr val="tx1"/>
                </a:solidFill>
              </a:rPr>
              <a:t>Varía con el movimiento del blanco.</a:t>
            </a:r>
          </a:p>
          <a:p>
            <a:pPr>
              <a:defRPr/>
            </a:pPr>
            <a:r>
              <a:rPr lang="es-MX" dirty="0">
                <a:solidFill>
                  <a:schemeClr val="tx1"/>
                </a:solidFill>
              </a:rPr>
              <a:t>Ejemplo: Un misil EXOCET presenta un área de 80 cm</a:t>
            </a:r>
            <a:r>
              <a:rPr lang="es-MX" baseline="30000" dirty="0">
                <a:solidFill>
                  <a:schemeClr val="tx1"/>
                </a:solidFill>
              </a:rPr>
              <a:t>2</a:t>
            </a:r>
            <a:r>
              <a:rPr lang="es-MX" dirty="0">
                <a:solidFill>
                  <a:schemeClr val="tx1"/>
                </a:solidFill>
              </a:rPr>
              <a:t> visto desde proa y se intenta disminuirla en futuros diseños.</a:t>
            </a:r>
            <a:endParaRPr lang="es-CL" dirty="0">
              <a:solidFill>
                <a:schemeClr val="tx1"/>
              </a:solidFill>
            </a:endParaRPr>
          </a:p>
        </p:txBody>
      </p:sp>
      <p:grpSp>
        <p:nvGrpSpPr>
          <p:cNvPr id="2" name="11 Grupo"/>
          <p:cNvGrpSpPr>
            <a:grpSpLocks/>
          </p:cNvGrpSpPr>
          <p:nvPr/>
        </p:nvGrpSpPr>
        <p:grpSpPr bwMode="auto">
          <a:xfrm>
            <a:off x="4067175" y="1692275"/>
            <a:ext cx="1657350" cy="1592263"/>
            <a:chOff x="4067944" y="1691516"/>
            <a:chExt cx="1656184" cy="1593466"/>
          </a:xfrm>
        </p:grpSpPr>
        <p:sp>
          <p:nvSpPr>
            <p:cNvPr id="2059" name="4 CuadroTexto"/>
            <p:cNvSpPr txBox="1">
              <a:spLocks noChangeArrowheads="1"/>
            </p:cNvSpPr>
            <p:nvPr/>
          </p:nvSpPr>
          <p:spPr bwMode="auto">
            <a:xfrm>
              <a:off x="4067944" y="1691516"/>
              <a:ext cx="1656184" cy="369332"/>
            </a:xfrm>
            <a:prstGeom prst="rect">
              <a:avLst/>
            </a:prstGeom>
            <a:solidFill>
              <a:schemeClr val="accent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MX" sz="1800"/>
                <a:t>Reflexión (útil)</a:t>
              </a:r>
              <a:endParaRPr lang="es-CL" sz="1800"/>
            </a:p>
          </p:txBody>
        </p:sp>
        <p:cxnSp>
          <p:nvCxnSpPr>
            <p:cNvPr id="2060" name="6 Conector recto de flecha"/>
            <p:cNvCxnSpPr>
              <a:cxnSpLocks noChangeShapeType="1"/>
              <a:stCxn id="2059" idx="2"/>
            </p:cNvCxnSpPr>
            <p:nvPr/>
          </p:nvCxnSpPr>
          <p:spPr bwMode="auto">
            <a:xfrm rot="16200000" flipH="1">
              <a:off x="4517995" y="2438889"/>
              <a:ext cx="792087" cy="36004"/>
            </a:xfrm>
            <a:prstGeom prst="straightConnector1">
              <a:avLst/>
            </a:prstGeom>
            <a:noFill/>
            <a:ln w="28575" algn="ctr">
              <a:solidFill>
                <a:srgbClr val="FF0000"/>
              </a:solidFill>
              <a:round/>
              <a:headEnd/>
              <a:tailEnd type="arrow" w="med" len="med"/>
            </a:ln>
          </p:spPr>
        </p:cxnSp>
        <p:cxnSp>
          <p:nvCxnSpPr>
            <p:cNvPr id="2061" name="7 Conector recto de flecha"/>
            <p:cNvCxnSpPr>
              <a:cxnSpLocks noChangeShapeType="1"/>
              <a:stCxn id="2059" idx="2"/>
            </p:cNvCxnSpPr>
            <p:nvPr/>
          </p:nvCxnSpPr>
          <p:spPr bwMode="auto">
            <a:xfrm rot="16200000" flipH="1">
              <a:off x="4445987" y="2510897"/>
              <a:ext cx="1224135" cy="324036"/>
            </a:xfrm>
            <a:prstGeom prst="straightConnector1">
              <a:avLst/>
            </a:prstGeom>
            <a:noFill/>
            <a:ln w="28575" algn="ctr">
              <a:solidFill>
                <a:srgbClr val="FF0000"/>
              </a:solidFill>
              <a:round/>
              <a:headEnd/>
              <a:tailEnd type="arrow" w="med" len="med"/>
            </a:ln>
          </p:spPr>
        </p:cxnSp>
      </p:grpSp>
      <p:cxnSp>
        <p:nvCxnSpPr>
          <p:cNvPr id="2054" name="18 Conector recto de flecha"/>
          <p:cNvCxnSpPr>
            <a:cxnSpLocks noChangeShapeType="1"/>
            <a:stCxn id="2056" idx="3"/>
          </p:cNvCxnSpPr>
          <p:nvPr/>
        </p:nvCxnSpPr>
        <p:spPr bwMode="auto">
          <a:xfrm>
            <a:off x="4787900" y="4005263"/>
            <a:ext cx="914400" cy="914400"/>
          </a:xfrm>
          <a:prstGeom prst="straightConnector1">
            <a:avLst/>
          </a:prstGeom>
          <a:noFill/>
          <a:ln w="19050" algn="ctr">
            <a:noFill/>
            <a:round/>
            <a:headEnd/>
            <a:tailEnd type="arrow" w="med" len="med"/>
          </a:ln>
        </p:spPr>
      </p:cxnSp>
      <p:grpSp>
        <p:nvGrpSpPr>
          <p:cNvPr id="3" name="24 Grupo"/>
          <p:cNvGrpSpPr>
            <a:grpSpLocks/>
          </p:cNvGrpSpPr>
          <p:nvPr/>
        </p:nvGrpSpPr>
        <p:grpSpPr bwMode="auto">
          <a:xfrm>
            <a:off x="2916238" y="2997200"/>
            <a:ext cx="2735262" cy="1233488"/>
            <a:chOff x="2915816" y="2996952"/>
            <a:chExt cx="2736304" cy="1233428"/>
          </a:xfrm>
        </p:grpSpPr>
        <p:sp>
          <p:nvSpPr>
            <p:cNvPr id="2056" name="16 CuadroTexto"/>
            <p:cNvSpPr txBox="1">
              <a:spLocks noChangeArrowheads="1"/>
            </p:cNvSpPr>
            <p:nvPr/>
          </p:nvSpPr>
          <p:spPr bwMode="auto">
            <a:xfrm>
              <a:off x="2915816" y="3861048"/>
              <a:ext cx="1872208" cy="36933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MX" sz="1800">
                  <a:solidFill>
                    <a:srgbClr val="FF0000"/>
                  </a:solidFill>
                </a:rPr>
                <a:t>Difusión (inútil)</a:t>
              </a:r>
              <a:endParaRPr lang="es-CL" sz="1800">
                <a:solidFill>
                  <a:srgbClr val="FF0000"/>
                </a:solidFill>
              </a:endParaRPr>
            </a:p>
          </p:txBody>
        </p:sp>
        <p:cxnSp>
          <p:nvCxnSpPr>
            <p:cNvPr id="2057" name="20 Conector recto de flecha"/>
            <p:cNvCxnSpPr>
              <a:cxnSpLocks noChangeShapeType="1"/>
              <a:stCxn id="2056" idx="3"/>
            </p:cNvCxnSpPr>
            <p:nvPr/>
          </p:nvCxnSpPr>
          <p:spPr bwMode="auto">
            <a:xfrm flipV="1">
              <a:off x="4788024" y="3789040"/>
              <a:ext cx="864096" cy="256674"/>
            </a:xfrm>
            <a:prstGeom prst="straightConnector1">
              <a:avLst/>
            </a:prstGeom>
            <a:noFill/>
            <a:ln w="28575" algn="ctr">
              <a:solidFill>
                <a:srgbClr val="0070C0"/>
              </a:solidFill>
              <a:round/>
              <a:headEnd/>
              <a:tailEnd type="arrow" w="med" len="med"/>
            </a:ln>
          </p:spPr>
        </p:cxnSp>
        <p:cxnSp>
          <p:nvCxnSpPr>
            <p:cNvPr id="2058" name="21 Conector recto de flecha"/>
            <p:cNvCxnSpPr>
              <a:cxnSpLocks noChangeShapeType="1"/>
              <a:stCxn id="2056" idx="3"/>
            </p:cNvCxnSpPr>
            <p:nvPr/>
          </p:nvCxnSpPr>
          <p:spPr bwMode="auto">
            <a:xfrm flipV="1">
              <a:off x="4788024" y="2996952"/>
              <a:ext cx="432048" cy="1048762"/>
            </a:xfrm>
            <a:prstGeom prst="straightConnector1">
              <a:avLst/>
            </a:prstGeom>
            <a:noFill/>
            <a:ln w="28575" algn="ctr">
              <a:solidFill>
                <a:srgbClr val="0070C0"/>
              </a:solidFill>
              <a:round/>
              <a:headEnd/>
              <a:tailEnd type="arrow" w="med" len="med"/>
            </a:ln>
          </p:spPr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066800"/>
            <a:ext cx="8610600" cy="3505200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s-ES_tradnl" sz="2400" u="sng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REFRACCIÓN:</a:t>
            </a:r>
          </a:p>
          <a:p>
            <a:pPr>
              <a:lnSpc>
                <a:spcPct val="90000"/>
              </a:lnSpc>
              <a:buFontTx/>
              <a:buNone/>
              <a:defRPr/>
            </a:pPr>
            <a:endParaRPr lang="es-ES_tradnl" sz="2400" u="sng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just">
              <a:lnSpc>
                <a:spcPct val="90000"/>
              </a:lnSpc>
              <a:buFontTx/>
              <a:buNone/>
              <a:defRPr/>
            </a:pPr>
            <a:r>
              <a:rPr lang="es-ES_tradnl" sz="2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 ES EL DESVIO  QUE SUFRE UN ONDA  ELECTROMAGNÉTICA  AL VIAJAR POR MEDIOS DE DISTINTA DENSIDAD (POR EJEMPLO:  EN LA ATMÓSFERA).-</a:t>
            </a:r>
          </a:p>
          <a:p>
            <a:pPr algn="just">
              <a:lnSpc>
                <a:spcPct val="90000"/>
              </a:lnSpc>
              <a:buFontTx/>
              <a:buNone/>
              <a:defRPr/>
            </a:pPr>
            <a:endParaRPr lang="es-ES_tradnl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just">
              <a:lnSpc>
                <a:spcPct val="90000"/>
              </a:lnSpc>
              <a:buFontTx/>
              <a:buNone/>
              <a:defRPr/>
            </a:pPr>
            <a:endParaRPr lang="es-ES_tradnl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just">
              <a:lnSpc>
                <a:spcPct val="90000"/>
              </a:lnSpc>
              <a:buFontTx/>
              <a:buNone/>
              <a:defRPr/>
            </a:pPr>
            <a:r>
              <a:rPr lang="es-ES_tradnl" sz="2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</a:t>
            </a:r>
          </a:p>
          <a:p>
            <a:pPr algn="just">
              <a:lnSpc>
                <a:spcPct val="90000"/>
              </a:lnSpc>
              <a:buFontTx/>
              <a:buNone/>
              <a:defRPr/>
            </a:pPr>
            <a:endParaRPr lang="es-ES_tradnl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just">
              <a:lnSpc>
                <a:spcPct val="90000"/>
              </a:lnSpc>
              <a:buFontTx/>
              <a:buNone/>
              <a:defRPr/>
            </a:pPr>
            <a:r>
              <a:rPr lang="es-ES_tradnl" sz="2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EL INDICE DE REFRACCIÓN DE LA ATMÓSFERA  AUMENTA  CON SU DENSIDAD POR LO QUE LAS  ONDAS ELECTROMAGNÉTICAS (TC. Y RADAR) TIENDEN A CURVARSE SOBRE LA TIERRA LOGRÁNDOSE POR ESTA CAUSA LIGEROS ALCANCES MAYORES AL HORIZONTE VISUAL.-</a:t>
            </a:r>
            <a:endParaRPr lang="es-ES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7588" name="Rectangle 4"/>
          <p:cNvSpPr>
            <a:spLocks noChangeArrowheads="1"/>
          </p:cNvSpPr>
          <p:nvPr/>
        </p:nvSpPr>
        <p:spPr bwMode="auto">
          <a:xfrm>
            <a:off x="228600" y="2895600"/>
            <a:ext cx="8610600" cy="609600"/>
          </a:xfrm>
          <a:prstGeom prst="rect">
            <a:avLst/>
          </a:prstGeom>
          <a:noFill/>
          <a:ln w="38100" cmpd="dbl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0" hangingPunct="0">
              <a:defRPr/>
            </a:pPr>
            <a:r>
              <a:rPr lang="es-ES_tradnl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REFRACCIÓN ESTA CONTROLADA POR LEY FÍSICA DE SNELL</a:t>
            </a:r>
            <a:endParaRPr lang="es-ES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4" name="Object 3"/>
          <p:cNvGraphicFramePr>
            <a:graphicFrameLocks noGrp="1" noChangeAspect="1"/>
          </p:cNvGraphicFramePr>
          <p:nvPr>
            <p:ph type="clipArt" sz="half" idx="2"/>
          </p:nvPr>
        </p:nvGraphicFramePr>
        <p:xfrm>
          <a:off x="3409221" y="571480"/>
          <a:ext cx="5030914" cy="31654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Fotografía de Photo Editor" r:id="rId3" imgW="11545912" imgH="7780952" progId="">
                  <p:embed/>
                </p:oleObj>
              </mc:Choice>
              <mc:Fallback>
                <p:oleObj name="Fotografía de Photo Editor" r:id="rId3" imgW="11545912" imgH="7780952" progId="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09221" y="571480"/>
                        <a:ext cx="5030914" cy="3165472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7350524" y="1156500"/>
            <a:ext cx="1722070" cy="486550"/>
          </a:xfrm>
          <a:prstGeom prst="rect">
            <a:avLst/>
          </a:prstGeom>
          <a:solidFill>
            <a:srgbClr val="FFFFFF"/>
          </a:solidFill>
          <a:ln w="28575">
            <a:solidFill>
              <a:srgbClr val="002060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spcBef>
                <a:spcPct val="20000"/>
              </a:spcBef>
            </a:pPr>
            <a:r>
              <a:rPr lang="es-CL" sz="1600" dirty="0">
                <a:solidFill>
                  <a:srgbClr val="0033CC"/>
                </a:solidFill>
              </a:rPr>
              <a:t>R= REFLEXION</a:t>
            </a:r>
          </a:p>
        </p:txBody>
      </p:sp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7006969" y="2971809"/>
            <a:ext cx="1851311" cy="457191"/>
          </a:xfrm>
          <a:prstGeom prst="rect">
            <a:avLst/>
          </a:prstGeom>
          <a:solidFill>
            <a:srgbClr val="FFFFFF"/>
          </a:solidFill>
          <a:ln w="28575">
            <a:solidFill>
              <a:srgbClr val="00206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s-ES_tradnl" sz="1600" dirty="0">
                <a:solidFill>
                  <a:srgbClr val="0033CC"/>
                </a:solidFill>
              </a:rPr>
              <a:t>T = REFRACCIÓN</a:t>
            </a:r>
            <a:endParaRPr lang="es-ES" sz="1600" dirty="0">
              <a:solidFill>
                <a:srgbClr val="0033CC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500034" y="4572008"/>
            <a:ext cx="8215370" cy="1569660"/>
          </a:xfrm>
          <a:prstGeom prst="rect">
            <a:avLst/>
          </a:prstGeom>
          <a:noFill/>
          <a:ln w="28575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es-CL" sz="2400" dirty="0"/>
              <a:t>LEY DE SNELL: permite calcular el ángulo de desviación por Refracción en el nuevo medio de propagación.</a:t>
            </a:r>
          </a:p>
          <a:p>
            <a:endParaRPr lang="es-CL" sz="2400" baseline="-25000" dirty="0"/>
          </a:p>
          <a:p>
            <a:pPr algn="ctr"/>
            <a:r>
              <a:rPr lang="es-CL" sz="3200" dirty="0"/>
              <a:t>n </a:t>
            </a:r>
            <a:r>
              <a:rPr lang="es-CL" sz="3200" dirty="0" err="1"/>
              <a:t>sen</a:t>
            </a:r>
            <a:r>
              <a:rPr lang="es-CL" sz="3200" dirty="0"/>
              <a:t> ⱷ = n</a:t>
            </a:r>
            <a:r>
              <a:rPr lang="es-CL" sz="3200" baseline="-25000" dirty="0"/>
              <a:t>1</a:t>
            </a:r>
            <a:r>
              <a:rPr lang="es-CL" sz="3200" dirty="0"/>
              <a:t> </a:t>
            </a:r>
            <a:r>
              <a:rPr lang="es-CL" sz="3200" dirty="0" err="1"/>
              <a:t>sen</a:t>
            </a:r>
            <a:r>
              <a:rPr lang="es-CL" sz="3200" dirty="0"/>
              <a:t> ⱷ</a:t>
            </a:r>
            <a:r>
              <a:rPr lang="es-CL" sz="3200" baseline="-25000" dirty="0"/>
              <a:t>1</a:t>
            </a:r>
            <a:r>
              <a:rPr lang="es-CL" sz="3200" dirty="0"/>
              <a:t> 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3449312" y="591800"/>
            <a:ext cx="2071702" cy="369332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s-CL" sz="1800" dirty="0">
                <a:solidFill>
                  <a:srgbClr val="FF0000"/>
                </a:solidFill>
              </a:rPr>
              <a:t>I = Onda incidente</a:t>
            </a:r>
          </a:p>
        </p:txBody>
      </p:sp>
      <p:sp>
        <p:nvSpPr>
          <p:cNvPr id="11" name="10 CuadroTexto"/>
          <p:cNvSpPr txBox="1"/>
          <p:nvPr/>
        </p:nvSpPr>
        <p:spPr>
          <a:xfrm rot="21600000">
            <a:off x="71438" y="1571612"/>
            <a:ext cx="3286116" cy="1015663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s-CL" dirty="0">
                <a:solidFill>
                  <a:schemeClr val="tx1"/>
                </a:solidFill>
              </a:rPr>
              <a:t>La velocidad de la O.E.M. varía según la densidad del medio que atraviesa.  </a:t>
            </a:r>
            <a:r>
              <a:rPr lang="es-CL" dirty="0">
                <a:solidFill>
                  <a:srgbClr val="FF3300"/>
                </a:solidFill>
              </a:rPr>
              <a:t>(v)</a:t>
            </a:r>
          </a:p>
        </p:txBody>
      </p:sp>
      <p:sp>
        <p:nvSpPr>
          <p:cNvPr id="12" name="11 CuadroTexto"/>
          <p:cNvSpPr txBox="1"/>
          <p:nvPr/>
        </p:nvSpPr>
        <p:spPr>
          <a:xfrm rot="21600000">
            <a:off x="71438" y="642918"/>
            <a:ext cx="3286116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solidFill>
                  <a:schemeClr val="tx1"/>
                </a:solidFill>
              </a:rPr>
              <a:t>La velocidad de la O.E.M. es      C = 3 x 10</a:t>
            </a:r>
            <a:r>
              <a:rPr lang="es-CL" baseline="30000" dirty="0">
                <a:solidFill>
                  <a:schemeClr val="tx1"/>
                </a:solidFill>
              </a:rPr>
              <a:t>8 </a:t>
            </a:r>
            <a:r>
              <a:rPr lang="es-CL" dirty="0">
                <a:solidFill>
                  <a:schemeClr val="tx1"/>
                </a:solidFill>
              </a:rPr>
              <a:t> [</a:t>
            </a:r>
            <a:r>
              <a:rPr lang="es-CL" dirty="0" err="1">
                <a:solidFill>
                  <a:schemeClr val="tx1"/>
                </a:solidFill>
              </a:rPr>
              <a:t>mts</a:t>
            </a:r>
            <a:r>
              <a:rPr lang="es-CL" dirty="0">
                <a:solidFill>
                  <a:schemeClr val="tx1"/>
                </a:solidFill>
              </a:rPr>
              <a:t>/</a:t>
            </a:r>
            <a:r>
              <a:rPr lang="es-CL" dirty="0" err="1">
                <a:solidFill>
                  <a:schemeClr val="tx1"/>
                </a:solidFill>
              </a:rPr>
              <a:t>seg</a:t>
            </a:r>
            <a:r>
              <a:rPr lang="es-CL" dirty="0">
                <a:solidFill>
                  <a:schemeClr val="tx1"/>
                </a:solidFill>
              </a:rPr>
              <a:t>]</a:t>
            </a:r>
            <a:endParaRPr lang="es-CL" dirty="0">
              <a:solidFill>
                <a:srgbClr val="FF3300"/>
              </a:solidFill>
            </a:endParaRPr>
          </a:p>
        </p:txBody>
      </p:sp>
      <p:sp>
        <p:nvSpPr>
          <p:cNvPr id="13" name="12 CuadroTexto"/>
          <p:cNvSpPr txBox="1"/>
          <p:nvPr/>
        </p:nvSpPr>
        <p:spPr>
          <a:xfrm rot="21600000">
            <a:off x="71407" y="2708971"/>
            <a:ext cx="3286116" cy="1138773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s-CL" dirty="0">
                <a:solidFill>
                  <a:schemeClr val="tx1"/>
                </a:solidFill>
              </a:rPr>
              <a:t>El </a:t>
            </a:r>
            <a:r>
              <a:rPr lang="es-CL" dirty="0" err="1">
                <a:solidFill>
                  <a:schemeClr val="tx1"/>
                </a:solidFill>
              </a:rPr>
              <a:t>Indice</a:t>
            </a:r>
            <a:r>
              <a:rPr lang="es-CL" dirty="0">
                <a:solidFill>
                  <a:schemeClr val="tx1"/>
                </a:solidFill>
              </a:rPr>
              <a:t> de refracción  </a:t>
            </a:r>
            <a:r>
              <a:rPr lang="es-CL" sz="2400" i="1" dirty="0">
                <a:solidFill>
                  <a:srgbClr val="FF3300"/>
                </a:solidFill>
              </a:rPr>
              <a:t>n  </a:t>
            </a:r>
            <a:r>
              <a:rPr lang="es-CL" dirty="0">
                <a:solidFill>
                  <a:schemeClr val="tx1"/>
                </a:solidFill>
              </a:rPr>
              <a:t>se define  como :</a:t>
            </a:r>
          </a:p>
          <a:p>
            <a:r>
              <a:rPr lang="es-CL" sz="2400" i="1" dirty="0">
                <a:solidFill>
                  <a:schemeClr val="tx1"/>
                </a:solidFill>
              </a:rPr>
              <a:t>          </a:t>
            </a:r>
            <a:r>
              <a:rPr lang="es-CL" sz="2400" i="1" dirty="0">
                <a:solidFill>
                  <a:srgbClr val="FF3300"/>
                </a:solidFill>
              </a:rPr>
              <a:t>n </a:t>
            </a:r>
            <a:r>
              <a:rPr lang="es-CL" i="1" dirty="0">
                <a:solidFill>
                  <a:schemeClr val="tx1"/>
                </a:solidFill>
              </a:rPr>
              <a:t>= C / </a:t>
            </a:r>
            <a:r>
              <a:rPr lang="es-CL" sz="2400" i="1" dirty="0">
                <a:solidFill>
                  <a:srgbClr val="FF0000"/>
                </a:solidFill>
              </a:rPr>
              <a:t>v</a:t>
            </a:r>
            <a:endParaRPr lang="es-CL" sz="2400" i="1" dirty="0">
              <a:solidFill>
                <a:srgbClr val="FF3300"/>
              </a:solidFill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7358082" y="2171634"/>
            <a:ext cx="428628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i="1" dirty="0">
                <a:solidFill>
                  <a:srgbClr val="FF0000"/>
                </a:solidFill>
              </a:rPr>
              <a:t>n</a:t>
            </a:r>
            <a:r>
              <a:rPr lang="es-CL" i="1" baseline="-25000" dirty="0">
                <a:solidFill>
                  <a:srgbClr val="FF0000"/>
                </a:solidFill>
              </a:rPr>
              <a:t>1</a:t>
            </a:r>
            <a:endParaRPr lang="es-CL" i="1" dirty="0">
              <a:solidFill>
                <a:srgbClr val="FF0000"/>
              </a:solidFill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7358082" y="1702366"/>
            <a:ext cx="428628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i="1" dirty="0">
                <a:solidFill>
                  <a:srgbClr val="FF0000"/>
                </a:solidFill>
              </a:rPr>
              <a:t>n</a:t>
            </a:r>
          </a:p>
        </p:txBody>
      </p:sp>
      <p:sp>
        <p:nvSpPr>
          <p:cNvPr id="16" name="15 CuadroTexto"/>
          <p:cNvSpPr txBox="1"/>
          <p:nvPr/>
        </p:nvSpPr>
        <p:spPr>
          <a:xfrm>
            <a:off x="4929190" y="1071546"/>
            <a:ext cx="428628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dirty="0">
                <a:solidFill>
                  <a:srgbClr val="FF0000"/>
                </a:solidFill>
              </a:rPr>
              <a:t>ⱷ</a:t>
            </a:r>
          </a:p>
        </p:txBody>
      </p:sp>
      <p:sp>
        <p:nvSpPr>
          <p:cNvPr id="17" name="16 CuadroTexto"/>
          <p:cNvSpPr txBox="1"/>
          <p:nvPr/>
        </p:nvSpPr>
        <p:spPr>
          <a:xfrm>
            <a:off x="6215074" y="1171502"/>
            <a:ext cx="428628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dirty="0">
                <a:solidFill>
                  <a:srgbClr val="FF0000"/>
                </a:solidFill>
              </a:rPr>
              <a:t>ⱷ</a:t>
            </a:r>
          </a:p>
        </p:txBody>
      </p:sp>
      <p:sp>
        <p:nvSpPr>
          <p:cNvPr id="18" name="17 CuadroTexto"/>
          <p:cNvSpPr txBox="1"/>
          <p:nvPr/>
        </p:nvSpPr>
        <p:spPr>
          <a:xfrm>
            <a:off x="6092836" y="1254426"/>
            <a:ext cx="214314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s-CL" sz="900" dirty="0">
              <a:solidFill>
                <a:srgbClr val="FF0000"/>
              </a:solidFill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5929322" y="3214686"/>
            <a:ext cx="500066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dirty="0">
                <a:solidFill>
                  <a:srgbClr val="FF0000"/>
                </a:solidFill>
              </a:rPr>
              <a:t>ⱷ</a:t>
            </a:r>
            <a:r>
              <a:rPr lang="es-CL" baseline="-25000" dirty="0">
                <a:solidFill>
                  <a:srgbClr val="FF0000"/>
                </a:solidFill>
              </a:rPr>
              <a:t>1</a:t>
            </a:r>
            <a:endParaRPr lang="es-CL" dirty="0">
              <a:solidFill>
                <a:srgbClr val="FF0000"/>
              </a:solidFill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3571868" y="1857364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AIRE</a:t>
            </a:r>
          </a:p>
        </p:txBody>
      </p:sp>
      <p:sp>
        <p:nvSpPr>
          <p:cNvPr id="22" name="21 CuadroTexto"/>
          <p:cNvSpPr txBox="1"/>
          <p:nvPr/>
        </p:nvSpPr>
        <p:spPr>
          <a:xfrm>
            <a:off x="3571868" y="2214554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AGUA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 animBg="1"/>
      <p:bldP spid="307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500034" y="1428736"/>
            <a:ext cx="8143932" cy="1631216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s-CL" dirty="0"/>
              <a:t>EJERCICIO  N°1:</a:t>
            </a:r>
          </a:p>
          <a:p>
            <a:r>
              <a:rPr lang="es-CL" dirty="0"/>
              <a:t>Una O.E.M. impacta el límite entre dos medios (A y B) con un ángulo de 50°. Se sabe que el índice de refracción en A es de 1.4 y el de B es de 2,1.</a:t>
            </a:r>
          </a:p>
          <a:p>
            <a:pPr marL="457200" indent="-457200">
              <a:buFont typeface="+mj-lt"/>
              <a:buAutoNum type="arabicPeriod"/>
            </a:pPr>
            <a:r>
              <a:rPr lang="es-CL" dirty="0"/>
              <a:t>Calcular en ángulo de refracción en el medio B</a:t>
            </a:r>
          </a:p>
          <a:p>
            <a:pPr marL="457200" indent="-457200">
              <a:buFont typeface="+mj-lt"/>
              <a:buAutoNum type="arabicPeriod"/>
            </a:pPr>
            <a:r>
              <a:rPr lang="es-CL" dirty="0"/>
              <a:t>Grafique esta situación.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500034" y="3440858"/>
            <a:ext cx="8143932" cy="193899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s-CL" dirty="0"/>
              <a:t>EJERCICIO  N° 2:</a:t>
            </a:r>
          </a:p>
          <a:p>
            <a:r>
              <a:rPr lang="es-CL" dirty="0"/>
              <a:t>Una O.E.M. impacta el límite entre dos medios (A y B.   Se sabe que el índice de refracción en A es de 1.4 y en B es de 2,1.</a:t>
            </a:r>
          </a:p>
          <a:p>
            <a:pPr marL="457200" indent="-457200">
              <a:buFont typeface="+mj-lt"/>
              <a:buAutoNum type="arabicPeriod"/>
            </a:pPr>
            <a:r>
              <a:rPr lang="es-CL" dirty="0"/>
              <a:t>¿Cuál debe ser el ángulo de incidencia si se requiere que el ángulo de  refracción en el medio B sea de 38°?</a:t>
            </a:r>
          </a:p>
          <a:p>
            <a:pPr marL="457200" indent="-457200">
              <a:buFont typeface="+mj-lt"/>
              <a:buAutoNum type="arabicPeriod"/>
            </a:pPr>
            <a:r>
              <a:rPr lang="es-CL" dirty="0"/>
              <a:t>Grafique esta situación.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642910" y="5715016"/>
            <a:ext cx="3214710" cy="400110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es-CL" dirty="0"/>
              <a:t>R1: 22.1°             R2: 70°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371600"/>
            <a:ext cx="8458200" cy="5105400"/>
          </a:xfrm>
        </p:spPr>
        <p:txBody>
          <a:bodyPr/>
          <a:lstStyle/>
          <a:p>
            <a:pPr>
              <a:defRPr/>
            </a:pPr>
            <a:r>
              <a:rPr lang="es-ES_tradnl" sz="2400" u="sng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DIFRACCIÓN</a:t>
            </a:r>
            <a:r>
              <a:rPr lang="es-ES_tradnl" sz="2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:</a:t>
            </a:r>
          </a:p>
          <a:p>
            <a:pPr>
              <a:buFontTx/>
              <a:buNone/>
              <a:defRPr/>
            </a:pPr>
            <a:endParaRPr lang="es-ES_tradnl" sz="24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buFontTx/>
              <a:buNone/>
              <a:defRPr/>
            </a:pPr>
            <a:r>
              <a:rPr lang="es-ES_tradnl" sz="2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LA DIFRACCIÓN ES UNA SUERTE DE DESVIACIÓN DE LA PROPAGACIÓN RECTILÍNEA DE LAS ONDAS ELECTROMAGNÉTICAS CUANDO  CHOCAN CON UNA SUPERFICIE, TENDIENDO A SEGUIR LA CURVATURA DE LA SUPERFICIE IMPACTADA.-</a:t>
            </a:r>
          </a:p>
          <a:p>
            <a:pPr>
              <a:buFontTx/>
              <a:buNone/>
              <a:defRPr/>
            </a:pPr>
            <a:endParaRPr lang="es-ES_tradnl" sz="24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buFontTx/>
              <a:buNone/>
              <a:defRPr/>
            </a:pPr>
            <a:r>
              <a:rPr lang="es-ES_tradnl" sz="2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ESTO PERMITE  ALGUNOS ENLACES DE TC Y CONTACTOS DE RADAR SOBRE OBJETOS LIGERAMENTE OCULTOS POR EL OBSTÁCULO EN CUESTIÓN.-</a:t>
            </a:r>
            <a:endParaRPr lang="es-ES" sz="24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s-ES_tradnl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DIFRACCIÓN  DE LAS ONDAS ELECTROMAGNÉTICAS AL CHOCAR CON UN OBJETO</a:t>
            </a:r>
            <a:endParaRPr lang="es-ES" sz="2800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graphicFrame>
        <p:nvGraphicFramePr>
          <p:cNvPr id="4098" name="Object 3"/>
          <p:cNvGraphicFramePr>
            <a:graphicFrameLocks noGrp="1" noChangeAspect="1"/>
          </p:cNvGraphicFramePr>
          <p:nvPr>
            <p:ph type="clipArt" sz="half" idx="2"/>
          </p:nvPr>
        </p:nvGraphicFramePr>
        <p:xfrm>
          <a:off x="1295400" y="1939925"/>
          <a:ext cx="6324600" cy="4689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0" name="Fotografía de Photo Editor" r:id="rId3" imgW="18780952" imgH="13923810" progId="">
                  <p:embed/>
                </p:oleObj>
              </mc:Choice>
              <mc:Fallback>
                <p:oleObj name="Fotografía de Photo Editor" r:id="rId3" imgW="18780952" imgH="13923810" progId="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5400" y="1939925"/>
                        <a:ext cx="6324600" cy="4689475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86800" cy="762000"/>
          </a:xfrm>
        </p:spPr>
        <p:txBody>
          <a:bodyPr/>
          <a:lstStyle/>
          <a:p>
            <a:pPr>
              <a:defRPr/>
            </a:pPr>
            <a:r>
              <a:rPr lang="es-ES_tradnl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FORMA DE PROPAGACIÓN DE LAS ONDAS ELECTROMAGNÉTICAS</a:t>
            </a:r>
            <a:endParaRPr lang="es-ES" sz="2400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990600"/>
            <a:ext cx="8458200" cy="3962400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s-ES_tradnl" sz="2800" u="sng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ONDA TERRESTRE</a:t>
            </a:r>
            <a:r>
              <a:rPr lang="es-ES_tradnl" sz="2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:</a:t>
            </a:r>
          </a:p>
          <a:p>
            <a:pPr>
              <a:lnSpc>
                <a:spcPct val="90000"/>
              </a:lnSpc>
              <a:buFontTx/>
              <a:buNone/>
              <a:defRPr/>
            </a:pPr>
            <a:endParaRPr lang="es-ES_tradnl" sz="28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es-ES_tradnl" sz="2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A BAJAS FRECUENCIAS (HF, LF, VLF) SE LOGRA  PROPAGACIÓN DE LA ONDA TERRESTRE (PEGADA A LA TIERRA) HASTA  LLEGAR A ALCANCES DE 500 – 1000 MILLAS.-</a:t>
            </a:r>
          </a:p>
          <a:p>
            <a:pPr>
              <a:lnSpc>
                <a:spcPct val="90000"/>
              </a:lnSpc>
              <a:buFontTx/>
              <a:buNone/>
              <a:defRPr/>
            </a:pPr>
            <a:endParaRPr lang="es-ES_tradnl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es-ES_tradnl" sz="2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ALCANCE ONDA TERRESTRE DEPENDERÁ:</a:t>
            </a:r>
          </a:p>
          <a:p>
            <a:pPr>
              <a:lnSpc>
                <a:spcPct val="90000"/>
              </a:lnSpc>
              <a:buFontTx/>
              <a:buNone/>
              <a:defRPr/>
            </a:pPr>
            <a:endParaRPr lang="es-ES_tradnl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es-ES_tradnl" sz="2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-	POTENCIA TRANSMISIÓN (&gt; POTENCIA =  &gt; ALCANCE).-</a:t>
            </a:r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es-ES_tradnl" sz="2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-	FRECUENCIA (&lt; FRECUENCIA   =   &gt;   ALCANCE).-</a:t>
            </a:r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es-ES_tradnl" sz="2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-	CONDUCTIVIDAD  SUPERFICIE (&gt; ALCANCE SOBRE EL AGUA 	QUE  SOBRE LA TIERRA).-</a:t>
            </a:r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es-ES_tradnl" sz="2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-	POLARIZACIÓN: VERTICAL.-</a:t>
            </a:r>
          </a:p>
          <a:p>
            <a:pPr>
              <a:lnSpc>
                <a:spcPct val="90000"/>
              </a:lnSpc>
              <a:buFontTx/>
              <a:buNone/>
              <a:defRPr/>
            </a:pPr>
            <a:endParaRPr lang="es-ES_tradnl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90000"/>
              </a:lnSpc>
              <a:buFontTx/>
              <a:buNone/>
              <a:defRPr/>
            </a:pPr>
            <a:endParaRPr lang="es-ES_tradnl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90000"/>
              </a:lnSpc>
              <a:buFontTx/>
              <a:buNone/>
              <a:defRPr/>
            </a:pPr>
            <a:endParaRPr lang="es-ES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1684" name="Rectangle 4"/>
          <p:cNvSpPr>
            <a:spLocks noChangeArrowheads="1"/>
          </p:cNvSpPr>
          <p:nvPr/>
        </p:nvSpPr>
        <p:spPr bwMode="auto">
          <a:xfrm>
            <a:off x="228600" y="5594350"/>
            <a:ext cx="8686800" cy="1219200"/>
          </a:xfrm>
          <a:prstGeom prst="rect">
            <a:avLst/>
          </a:prstGeom>
          <a:noFill/>
          <a:ln w="38100" cmpd="dbl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eaLnBrk="0" hangingPunct="0">
              <a:lnSpc>
                <a:spcPct val="90000"/>
              </a:lnSpc>
              <a:spcBef>
                <a:spcPct val="20000"/>
              </a:spcBef>
              <a:defRPr/>
            </a:pPr>
            <a:r>
              <a:rPr lang="es-ES_tradnl" b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APLICACIONES:	-  ENLACES LF/HF/ MF/ CON BUQUES.-</a:t>
            </a:r>
          </a:p>
          <a:p>
            <a:pPr eaLnBrk="0" hangingPunct="0">
              <a:lnSpc>
                <a:spcPct val="90000"/>
              </a:lnSpc>
              <a:spcBef>
                <a:spcPct val="20000"/>
              </a:spcBef>
              <a:defRPr/>
            </a:pPr>
            <a:r>
              <a:rPr lang="es-ES_tradnl" b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			-  ENLACES VLF CON SS.-</a:t>
            </a:r>
          </a:p>
          <a:p>
            <a:pPr algn="ctr" eaLnBrk="0" hangingPunct="0">
              <a:defRPr/>
            </a:pPr>
            <a:endParaRPr lang="es-ES" sz="2400" b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86800" cy="533400"/>
          </a:xfrm>
        </p:spPr>
        <p:txBody>
          <a:bodyPr/>
          <a:lstStyle/>
          <a:p>
            <a:r>
              <a:rPr lang="es-ES_tradnl" sz="2400" b="1">
                <a:solidFill>
                  <a:srgbClr val="FFFF00"/>
                </a:solidFill>
              </a:rPr>
              <a:t>PROPAGACIÓN DE LAS ONDAS ELECTROMAGNÉTICAS (CONT.)</a:t>
            </a:r>
            <a:endParaRPr lang="es-ES" sz="2400" b="1">
              <a:solidFill>
                <a:srgbClr val="FFFF00"/>
              </a:solidFill>
            </a:endParaRP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447800"/>
            <a:ext cx="8534400" cy="4953000"/>
          </a:xfrm>
        </p:spPr>
        <p:txBody>
          <a:bodyPr/>
          <a:lstStyle/>
          <a:p>
            <a:r>
              <a:rPr lang="es-ES_tradnl" sz="2800" b="1" u="sng">
                <a:solidFill>
                  <a:srgbClr val="FFFF00"/>
                </a:solidFill>
              </a:rPr>
              <a:t>ONDAS CELESTES</a:t>
            </a:r>
            <a:r>
              <a:rPr lang="es-ES_tradnl" sz="2800" b="1">
                <a:solidFill>
                  <a:srgbClr val="FFFF00"/>
                </a:solidFill>
              </a:rPr>
              <a:t>:</a:t>
            </a:r>
          </a:p>
          <a:p>
            <a:pPr>
              <a:buFontTx/>
              <a:buNone/>
            </a:pPr>
            <a:r>
              <a:rPr lang="es-ES_tradnl" sz="2800" b="1">
                <a:solidFill>
                  <a:srgbClr val="FFFF00"/>
                </a:solidFill>
              </a:rPr>
              <a:t>	</a:t>
            </a:r>
          </a:p>
          <a:p>
            <a:pPr>
              <a:buFontTx/>
              <a:buNone/>
            </a:pPr>
            <a:r>
              <a:rPr lang="es-ES_tradnl" sz="2800" b="1">
                <a:solidFill>
                  <a:srgbClr val="FFFF00"/>
                </a:solidFill>
              </a:rPr>
              <a:t>	</a:t>
            </a:r>
            <a:r>
              <a:rPr lang="es-ES_tradnl" sz="2000" b="1">
                <a:solidFill>
                  <a:srgbClr val="FFFF00"/>
                </a:solidFill>
              </a:rPr>
              <a:t>EN RANGOS DE HF  SE PUEDE LOGRAR GRANDES DISTANCIAS MEDIANTE LA REFLEXIÓN ATMOSFÉRICA Y REFLEXIÓN EN  LA SUPERFICIE TERRESTRE.-</a:t>
            </a:r>
          </a:p>
          <a:p>
            <a:pPr>
              <a:buFontTx/>
              <a:buNone/>
            </a:pPr>
            <a:endParaRPr lang="es-ES_tradnl" sz="2000" b="1">
              <a:solidFill>
                <a:srgbClr val="FFFF00"/>
              </a:solidFill>
            </a:endParaRPr>
          </a:p>
          <a:p>
            <a:pPr>
              <a:buFontTx/>
              <a:buNone/>
            </a:pPr>
            <a:r>
              <a:rPr lang="es-ES_tradnl" sz="2000" b="1">
                <a:solidFill>
                  <a:srgbClr val="FFFF00"/>
                </a:solidFill>
              </a:rPr>
              <a:t>	ONDAS SON REFLEJADAS EN  LA IONOSFERA ( UBICADA ENTRE  35 - 250 MILLAS ALTURA, VARIA SEGÚN NOCHE O DÍA)</a:t>
            </a:r>
          </a:p>
          <a:p>
            <a:pPr>
              <a:buFontTx/>
              <a:buNone/>
            </a:pPr>
            <a:endParaRPr lang="es-ES_tradnl" sz="2000" b="1">
              <a:solidFill>
                <a:srgbClr val="FFFF00"/>
              </a:solidFill>
            </a:endParaRPr>
          </a:p>
          <a:p>
            <a:pPr>
              <a:buFontTx/>
              <a:buNone/>
            </a:pPr>
            <a:r>
              <a:rPr lang="es-ES_tradnl" sz="2000" b="1">
                <a:solidFill>
                  <a:srgbClr val="FFFF00"/>
                </a:solidFill>
              </a:rPr>
              <a:t>	AUMENTO DE PROPAGACIÓN PRODUCE ZONAS DE SILENCIO EN HF ( “SKIP ZONES “).</a:t>
            </a:r>
          </a:p>
          <a:p>
            <a:pPr>
              <a:buFontTx/>
              <a:buNone/>
            </a:pPr>
            <a:endParaRPr lang="es-ES" sz="2000" b="1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914400"/>
          </a:xfrm>
        </p:spPr>
        <p:txBody>
          <a:bodyPr/>
          <a:lstStyle/>
          <a:p>
            <a:r>
              <a:rPr lang="es-ES_tradnl" sz="2000" b="1"/>
              <a:t>PROPAGACIÓN TERRESTRE Y DE ONDAS CELESTIALES INDICANDO DISTANCIAS “ SKIP “ Y LA ZONA DE SILENCIO</a:t>
            </a:r>
            <a:endParaRPr lang="es-ES" sz="2000" b="1"/>
          </a:p>
        </p:txBody>
      </p:sp>
      <p:graphicFrame>
        <p:nvGraphicFramePr>
          <p:cNvPr id="6146" name="Object 3"/>
          <p:cNvGraphicFramePr>
            <a:graphicFrameLocks noGrp="1" noChangeAspect="1"/>
          </p:cNvGraphicFramePr>
          <p:nvPr>
            <p:ph type="clipArt" sz="half" idx="2"/>
          </p:nvPr>
        </p:nvGraphicFramePr>
        <p:xfrm>
          <a:off x="457200" y="2011363"/>
          <a:ext cx="8305800" cy="4221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8" name="Fotografía de Photo Editor" r:id="rId3" imgW="27742857" imgH="14104762" progId="">
                  <p:embed/>
                </p:oleObj>
              </mc:Choice>
              <mc:Fallback>
                <p:oleObj name="Fotografía de Photo Editor" r:id="rId3" imgW="27742857" imgH="14104762" progId="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2011363"/>
                        <a:ext cx="8305800" cy="4221162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81000"/>
            <a:ext cx="7772400" cy="1143000"/>
          </a:xfrm>
          <a:ln>
            <a:solidFill>
              <a:schemeClr val="bg1"/>
            </a:solidFill>
          </a:ln>
        </p:spPr>
        <p:txBody>
          <a:bodyPr/>
          <a:lstStyle/>
          <a:p>
            <a:pPr>
              <a:defRPr/>
            </a:pPr>
            <a:r>
              <a:rPr lang="es-ES_tradnl" sz="32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DIFERENTES HORIZONTES</a:t>
            </a:r>
            <a:endParaRPr lang="es-ES" sz="3200" b="1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04800" y="1981200"/>
            <a:ext cx="4038600" cy="4114800"/>
          </a:xfrm>
        </p:spPr>
        <p:txBody>
          <a:bodyPr/>
          <a:lstStyle/>
          <a:p>
            <a:pPr algn="just">
              <a:lnSpc>
                <a:spcPct val="90000"/>
              </a:lnSpc>
              <a:defRPr/>
            </a:pPr>
            <a:r>
              <a:rPr lang="es-ES_tradnl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	=  HORIZONTE 		    	    GEOMETRICO.-</a:t>
            </a:r>
          </a:p>
          <a:p>
            <a:pPr algn="just">
              <a:lnSpc>
                <a:spcPct val="90000"/>
              </a:lnSpc>
              <a:defRPr/>
            </a:pPr>
            <a:endParaRPr lang="es-ES_tradnl" sz="1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just">
              <a:lnSpc>
                <a:spcPct val="90000"/>
              </a:lnSpc>
              <a:defRPr/>
            </a:pPr>
            <a:r>
              <a:rPr lang="es-ES_tradnl" sz="18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 </a:t>
            </a:r>
            <a:r>
              <a:rPr lang="es-ES_tradnl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=  HORIZONTE 		    	    ÓPTICO.-</a:t>
            </a:r>
          </a:p>
          <a:p>
            <a:pPr algn="just">
              <a:lnSpc>
                <a:spcPct val="90000"/>
              </a:lnSpc>
              <a:buFontTx/>
              <a:buNone/>
              <a:defRPr/>
            </a:pPr>
            <a:r>
              <a:rPr lang="es-ES_tradnl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	   (REFRACCIÓN DE LA 	   	LUZ POR LA 	   	ATMÓSFERA).-</a:t>
            </a:r>
          </a:p>
          <a:p>
            <a:pPr algn="just">
              <a:lnSpc>
                <a:spcPct val="90000"/>
              </a:lnSpc>
              <a:buFontTx/>
              <a:buNone/>
              <a:defRPr/>
            </a:pPr>
            <a:endParaRPr lang="es-ES_tradnl" sz="1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just">
              <a:lnSpc>
                <a:spcPct val="90000"/>
              </a:lnSpc>
              <a:defRPr/>
            </a:pPr>
            <a:r>
              <a:rPr lang="es-ES_tradnl" sz="18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C</a:t>
            </a:r>
            <a:r>
              <a:rPr lang="es-ES_tradnl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= HORIZONTE DE 	RADAR (REFRACCIÓN  	ONDAS 	ELECTROMAGNÉTICAS 	POR LA ATMÓSFERA).-</a:t>
            </a:r>
            <a:endParaRPr lang="es-ES" sz="1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graphicFrame>
        <p:nvGraphicFramePr>
          <p:cNvPr id="7170" name="Object 4"/>
          <p:cNvGraphicFramePr>
            <a:graphicFrameLocks noGrp="1" noChangeAspect="1"/>
          </p:cNvGraphicFramePr>
          <p:nvPr>
            <p:ph type="clipArt" sz="half" idx="2"/>
          </p:nvPr>
        </p:nvGraphicFramePr>
        <p:xfrm>
          <a:off x="4648200" y="2152650"/>
          <a:ext cx="3810000" cy="3770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2" name="Fotografía de Photo Editor" r:id="rId3" imgW="14251389" imgH="14104762" progId="">
                  <p:embed/>
                </p:oleObj>
              </mc:Choice>
              <mc:Fallback>
                <p:oleObj name="Fotografía de Photo Editor" r:id="rId3" imgW="14251389" imgH="14104762" progId="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8200" y="2152650"/>
                        <a:ext cx="3810000" cy="3770313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73" name="Text Box 6"/>
          <p:cNvSpPr txBox="1">
            <a:spLocks noChangeArrowheads="1"/>
          </p:cNvSpPr>
          <p:nvPr/>
        </p:nvSpPr>
        <p:spPr bwMode="auto">
          <a:xfrm>
            <a:off x="6372225" y="2708275"/>
            <a:ext cx="287338" cy="396875"/>
          </a:xfrm>
          <a:prstGeom prst="rect">
            <a:avLst/>
          </a:prstGeom>
          <a:solidFill>
            <a:schemeClr val="bg1"/>
          </a:solidFill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0" hangingPunct="0">
              <a:spcBef>
                <a:spcPct val="50000"/>
              </a:spcBef>
            </a:pPr>
            <a:r>
              <a:rPr lang="es-ES_tradnl" b="0">
                <a:solidFill>
                  <a:schemeClr val="tx1"/>
                </a:solidFill>
              </a:rPr>
              <a:t>A</a:t>
            </a:r>
            <a:endParaRPr lang="es-ES" b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s-ES_tradnl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HORIZONTE ÓPTICO O VISUAL Y </a:t>
            </a:r>
            <a:r>
              <a:rPr lang="es-ES_tradnl" sz="24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HORIZONTE ELECTROMAGNÉTICO  (RADAR)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grpSp>
        <p:nvGrpSpPr>
          <p:cNvPr id="53" name="52 Grupo"/>
          <p:cNvGrpSpPr/>
          <p:nvPr/>
        </p:nvGrpSpPr>
        <p:grpSpPr>
          <a:xfrm>
            <a:off x="1071538" y="2946690"/>
            <a:ext cx="7239000" cy="3375025"/>
            <a:chOff x="1071538" y="2946690"/>
            <a:chExt cx="7239000" cy="3375025"/>
          </a:xfrm>
        </p:grpSpPr>
        <p:graphicFrame>
          <p:nvGraphicFramePr>
            <p:cNvPr id="8194" name="Object 3"/>
            <p:cNvGraphicFramePr>
              <a:graphicFrameLocks noGrp="1" noChangeAspect="1"/>
            </p:cNvGraphicFramePr>
            <p:nvPr>
              <p:ph type="clipArt" sz="half" idx="2"/>
            </p:nvPr>
          </p:nvGraphicFramePr>
          <p:xfrm>
            <a:off x="1071538" y="2946690"/>
            <a:ext cx="7239000" cy="33750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196" name="Fotografía de Photo Editor" r:id="rId3" imgW="22561905" imgH="10523810" progId="">
                    <p:embed/>
                  </p:oleObj>
                </mc:Choice>
                <mc:Fallback>
                  <p:oleObj name="Fotografía de Photo Editor" r:id="rId3" imgW="22561905" imgH="10523810" progId="">
                    <p:embed/>
                    <p:pic>
                      <p:nvPicPr>
                        <p:cNvPr id="0" name="Object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71538" y="2946690"/>
                          <a:ext cx="7239000" cy="3375025"/>
                        </a:xfrm>
                        <a:prstGeom prst="rect">
                          <a:avLst/>
                        </a:prstGeom>
                        <a:noFill/>
                        <a:ln w="9525">
                          <a:solidFill>
                            <a:srgbClr val="FF0000"/>
                          </a:solidFill>
                          <a:miter lim="800000"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" name="5 CuadroTexto"/>
            <p:cNvSpPr txBox="1"/>
            <p:nvPr/>
          </p:nvSpPr>
          <p:spPr>
            <a:xfrm rot="19918444">
              <a:off x="1132648" y="3563475"/>
              <a:ext cx="370428" cy="33855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s-CL" sz="1600" dirty="0">
                  <a:solidFill>
                    <a:srgbClr val="FF0000"/>
                  </a:solidFill>
                </a:rPr>
                <a:t>h</a:t>
              </a:r>
              <a:r>
                <a:rPr lang="es-CL" sz="1600" baseline="-25000" dirty="0">
                  <a:solidFill>
                    <a:srgbClr val="FF0000"/>
                  </a:solidFill>
                </a:rPr>
                <a:t>a</a:t>
              </a:r>
              <a:endParaRPr lang="es-CL" sz="1600" dirty="0"/>
            </a:p>
          </p:txBody>
        </p:sp>
        <p:grpSp>
          <p:nvGrpSpPr>
            <p:cNvPr id="37" name="36 Grupo"/>
            <p:cNvGrpSpPr/>
            <p:nvPr/>
          </p:nvGrpSpPr>
          <p:grpSpPr>
            <a:xfrm>
              <a:off x="2643174" y="3929064"/>
              <a:ext cx="2500330" cy="571506"/>
              <a:chOff x="2643174" y="3929063"/>
              <a:chExt cx="2500330" cy="571508"/>
            </a:xfrm>
          </p:grpSpPr>
          <p:sp>
            <p:nvSpPr>
              <p:cNvPr id="4" name="3 CuadroTexto"/>
              <p:cNvSpPr txBox="1"/>
              <p:nvPr/>
            </p:nvSpPr>
            <p:spPr>
              <a:xfrm>
                <a:off x="2643174" y="3929063"/>
                <a:ext cx="250033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>
                    <a:solidFill>
                      <a:srgbClr val="FF0000"/>
                    </a:solidFill>
                  </a:rPr>
                  <a:t>OPTICO:    13 * h</a:t>
                </a:r>
                <a:r>
                  <a:rPr lang="es-CL" baseline="-25000" dirty="0">
                    <a:solidFill>
                      <a:srgbClr val="FF0000"/>
                    </a:solidFill>
                  </a:rPr>
                  <a:t>a</a:t>
                </a:r>
                <a:endParaRPr lang="es-CL" dirty="0">
                  <a:solidFill>
                    <a:srgbClr val="FF0000"/>
                  </a:solidFill>
                </a:endParaRPr>
              </a:p>
            </p:txBody>
          </p:sp>
          <p:cxnSp>
            <p:nvCxnSpPr>
              <p:cNvPr id="8" name="7 Conector recto"/>
              <p:cNvCxnSpPr>
                <a:endCxn id="4" idx="3"/>
              </p:cNvCxnSpPr>
              <p:nvPr/>
            </p:nvCxnSpPr>
            <p:spPr bwMode="auto">
              <a:xfrm>
                <a:off x="4000496" y="4071942"/>
                <a:ext cx="1143008" cy="57179"/>
              </a:xfrm>
              <a:prstGeom prst="line">
                <a:avLst/>
              </a:prstGeom>
              <a:solidFill>
                <a:srgbClr val="0099FF"/>
              </a:solidFill>
              <a:ln w="1905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0" name="9 Conector recto"/>
              <p:cNvCxnSpPr>
                <a:endCxn id="4" idx="3"/>
              </p:cNvCxnSpPr>
              <p:nvPr/>
            </p:nvCxnSpPr>
            <p:spPr bwMode="auto">
              <a:xfrm flipV="1">
                <a:off x="4071934" y="4129121"/>
                <a:ext cx="1071570" cy="371450"/>
              </a:xfrm>
              <a:prstGeom prst="line">
                <a:avLst/>
              </a:prstGeom>
              <a:solidFill>
                <a:srgbClr val="0099FF"/>
              </a:solidFill>
              <a:ln w="1905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grpSp>
            <p:nvGrpSpPr>
              <p:cNvPr id="21" name="20 Grupo"/>
              <p:cNvGrpSpPr/>
              <p:nvPr/>
            </p:nvGrpSpPr>
            <p:grpSpPr>
              <a:xfrm>
                <a:off x="3857620" y="3956114"/>
                <a:ext cx="857256" cy="285752"/>
                <a:chOff x="4929190" y="3929066"/>
                <a:chExt cx="857256" cy="285752"/>
              </a:xfrm>
            </p:grpSpPr>
            <p:cxnSp>
              <p:nvCxnSpPr>
                <p:cNvPr id="12" name="11 Conector recto"/>
                <p:cNvCxnSpPr/>
                <p:nvPr/>
              </p:nvCxnSpPr>
              <p:spPr bwMode="auto">
                <a:xfrm>
                  <a:off x="5143504" y="3929066"/>
                  <a:ext cx="642942" cy="1588"/>
                </a:xfrm>
                <a:prstGeom prst="line">
                  <a:avLst/>
                </a:prstGeom>
                <a:solidFill>
                  <a:srgbClr val="0099FF"/>
                </a:solidFill>
                <a:ln w="38100" cap="flat" cmpd="sng" algn="ctr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4" name="13 Conector recto"/>
                <p:cNvCxnSpPr/>
                <p:nvPr/>
              </p:nvCxnSpPr>
              <p:spPr bwMode="auto">
                <a:xfrm rot="5400000" flipH="1" flipV="1">
                  <a:off x="4929190" y="4000504"/>
                  <a:ext cx="285752" cy="142876"/>
                </a:xfrm>
                <a:prstGeom prst="line">
                  <a:avLst/>
                </a:prstGeom>
                <a:solidFill>
                  <a:srgbClr val="0099FF"/>
                </a:solidFill>
                <a:ln w="38100" cap="flat" cmpd="sng" algn="ctr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8" name="17 Conector recto"/>
                <p:cNvCxnSpPr/>
                <p:nvPr/>
              </p:nvCxnSpPr>
              <p:spPr bwMode="auto">
                <a:xfrm rot="16200000" flipV="1">
                  <a:off x="4826795" y="4031461"/>
                  <a:ext cx="285752" cy="80962"/>
                </a:xfrm>
                <a:prstGeom prst="line">
                  <a:avLst/>
                </a:prstGeom>
                <a:solidFill>
                  <a:srgbClr val="0099FF"/>
                </a:solidFill>
                <a:ln w="38100" cap="flat" cmpd="sng" algn="ctr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cxnSp>
          <p:nvCxnSpPr>
            <p:cNvPr id="24" name="23 Conector recto de flecha"/>
            <p:cNvCxnSpPr/>
            <p:nvPr/>
          </p:nvCxnSpPr>
          <p:spPr bwMode="auto">
            <a:xfrm rot="16200000" flipV="1">
              <a:off x="1250133" y="3607595"/>
              <a:ext cx="571504" cy="357190"/>
            </a:xfrm>
            <a:prstGeom prst="straightConnector1">
              <a:avLst/>
            </a:prstGeom>
            <a:solidFill>
              <a:srgbClr val="0099FF"/>
            </a:solidFill>
            <a:ln w="19050" cap="flat" cmpd="sng" algn="ctr">
              <a:noFill/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26" name="25 Conector recto de flecha"/>
            <p:cNvCxnSpPr/>
            <p:nvPr/>
          </p:nvCxnSpPr>
          <p:spPr bwMode="auto">
            <a:xfrm rot="16200000" flipH="1">
              <a:off x="1183458" y="3531394"/>
              <a:ext cx="731525" cy="383860"/>
            </a:xfrm>
            <a:prstGeom prst="straightConnector1">
              <a:avLst/>
            </a:prstGeom>
            <a:solidFill>
              <a:srgbClr val="0099FF"/>
            </a:solidFill>
            <a:ln w="19050" cap="flat" cmpd="sng" algn="ctr">
              <a:solidFill>
                <a:srgbClr val="FF0000"/>
              </a:solidFill>
              <a:prstDash val="solid"/>
              <a:round/>
              <a:headEnd type="triangle" w="med" len="med"/>
              <a:tailEnd type="triangle" w="med" len="med"/>
            </a:ln>
            <a:effectLst/>
          </p:spPr>
        </p:cxnSp>
        <p:sp>
          <p:nvSpPr>
            <p:cNvPr id="49" name="48 Rectángulo"/>
            <p:cNvSpPr/>
            <p:nvPr/>
          </p:nvSpPr>
          <p:spPr bwMode="auto">
            <a:xfrm>
              <a:off x="1285852" y="4429132"/>
              <a:ext cx="6786610" cy="1857388"/>
            </a:xfrm>
            <a:prstGeom prst="rect">
              <a:avLst/>
            </a:prstGeom>
            <a:solidFill>
              <a:schemeClr val="bg1"/>
            </a:solidFill>
            <a:ln w="1905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342900" marR="0" indent="-3429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s-CL" sz="2000" b="1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</a:endParaRPr>
            </a:p>
          </p:txBody>
        </p:sp>
        <p:grpSp>
          <p:nvGrpSpPr>
            <p:cNvPr id="40" name="39 Grupo"/>
            <p:cNvGrpSpPr/>
            <p:nvPr/>
          </p:nvGrpSpPr>
          <p:grpSpPr>
            <a:xfrm>
              <a:off x="2643174" y="4357695"/>
              <a:ext cx="2500330" cy="571503"/>
              <a:chOff x="2643174" y="3929066"/>
              <a:chExt cx="2500330" cy="571505"/>
            </a:xfrm>
          </p:grpSpPr>
          <p:sp>
            <p:nvSpPr>
              <p:cNvPr id="41" name="40 CuadroTexto"/>
              <p:cNvSpPr txBox="1"/>
              <p:nvPr/>
            </p:nvSpPr>
            <p:spPr>
              <a:xfrm>
                <a:off x="2643174" y="3929066"/>
                <a:ext cx="250033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>
                    <a:solidFill>
                      <a:srgbClr val="FF0000"/>
                    </a:solidFill>
                  </a:rPr>
                  <a:t>RADAR :      17 * h</a:t>
                </a:r>
                <a:r>
                  <a:rPr lang="es-CL" baseline="-25000" dirty="0">
                    <a:solidFill>
                      <a:srgbClr val="FF0000"/>
                    </a:solidFill>
                  </a:rPr>
                  <a:t>a</a:t>
                </a:r>
                <a:endParaRPr lang="es-CL" dirty="0">
                  <a:solidFill>
                    <a:srgbClr val="FF0000"/>
                  </a:solidFill>
                </a:endParaRPr>
              </a:p>
            </p:txBody>
          </p:sp>
          <p:cxnSp>
            <p:nvCxnSpPr>
              <p:cNvPr id="42" name="41 Conector recto"/>
              <p:cNvCxnSpPr>
                <a:endCxn id="41" idx="3"/>
              </p:cNvCxnSpPr>
              <p:nvPr/>
            </p:nvCxnSpPr>
            <p:spPr bwMode="auto">
              <a:xfrm>
                <a:off x="4000496" y="4071942"/>
                <a:ext cx="1143008" cy="57179"/>
              </a:xfrm>
              <a:prstGeom prst="line">
                <a:avLst/>
              </a:prstGeom>
              <a:solidFill>
                <a:srgbClr val="0099FF"/>
              </a:solidFill>
              <a:ln w="1905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43" name="42 Conector recto"/>
              <p:cNvCxnSpPr>
                <a:endCxn id="41" idx="3"/>
              </p:cNvCxnSpPr>
              <p:nvPr/>
            </p:nvCxnSpPr>
            <p:spPr bwMode="auto">
              <a:xfrm flipV="1">
                <a:off x="4071934" y="4129121"/>
                <a:ext cx="1071570" cy="371450"/>
              </a:xfrm>
              <a:prstGeom prst="line">
                <a:avLst/>
              </a:prstGeom>
              <a:solidFill>
                <a:srgbClr val="0099FF"/>
              </a:solidFill>
              <a:ln w="1905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grpSp>
            <p:nvGrpSpPr>
              <p:cNvPr id="44" name="20 Grupo"/>
              <p:cNvGrpSpPr/>
              <p:nvPr/>
            </p:nvGrpSpPr>
            <p:grpSpPr>
              <a:xfrm>
                <a:off x="3857620" y="3956114"/>
                <a:ext cx="857256" cy="285752"/>
                <a:chOff x="4929190" y="3929066"/>
                <a:chExt cx="857256" cy="285752"/>
              </a:xfrm>
            </p:grpSpPr>
            <p:cxnSp>
              <p:nvCxnSpPr>
                <p:cNvPr id="45" name="44 Conector recto"/>
                <p:cNvCxnSpPr/>
                <p:nvPr/>
              </p:nvCxnSpPr>
              <p:spPr bwMode="auto">
                <a:xfrm>
                  <a:off x="5143504" y="3929066"/>
                  <a:ext cx="642942" cy="1588"/>
                </a:xfrm>
                <a:prstGeom prst="line">
                  <a:avLst/>
                </a:prstGeom>
                <a:solidFill>
                  <a:srgbClr val="0099FF"/>
                </a:solidFill>
                <a:ln w="38100" cap="flat" cmpd="sng" algn="ctr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46" name="45 Conector recto"/>
                <p:cNvCxnSpPr/>
                <p:nvPr/>
              </p:nvCxnSpPr>
              <p:spPr bwMode="auto">
                <a:xfrm rot="5400000" flipH="1" flipV="1">
                  <a:off x="4929190" y="4000504"/>
                  <a:ext cx="285752" cy="142876"/>
                </a:xfrm>
                <a:prstGeom prst="line">
                  <a:avLst/>
                </a:prstGeom>
                <a:solidFill>
                  <a:srgbClr val="0099FF"/>
                </a:solidFill>
                <a:ln w="38100" cap="flat" cmpd="sng" algn="ctr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47" name="46 Conector recto"/>
                <p:cNvCxnSpPr/>
                <p:nvPr/>
              </p:nvCxnSpPr>
              <p:spPr bwMode="auto">
                <a:xfrm rot="16200000" flipV="1">
                  <a:off x="4826795" y="4031461"/>
                  <a:ext cx="285752" cy="80962"/>
                </a:xfrm>
                <a:prstGeom prst="line">
                  <a:avLst/>
                </a:prstGeom>
                <a:solidFill>
                  <a:srgbClr val="0099FF"/>
                </a:solidFill>
                <a:ln w="38100" cap="flat" cmpd="sng" algn="ctr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sp>
          <p:nvSpPr>
            <p:cNvPr id="52" name="51 CuadroTexto"/>
            <p:cNvSpPr txBox="1"/>
            <p:nvPr/>
          </p:nvSpPr>
          <p:spPr>
            <a:xfrm>
              <a:off x="2143108" y="5000636"/>
              <a:ext cx="485778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dirty="0">
                  <a:solidFill>
                    <a:schemeClr val="tx1"/>
                  </a:solidFill>
                </a:rPr>
                <a:t>Horizontes en Kilómetros</a:t>
              </a:r>
            </a:p>
            <a:p>
              <a:r>
                <a:rPr lang="es-CL" sz="1600" dirty="0">
                  <a:solidFill>
                    <a:schemeClr val="tx1"/>
                  </a:solidFill>
                </a:rPr>
                <a:t>Alturas en Metros</a:t>
              </a:r>
            </a:p>
          </p:txBody>
        </p:sp>
      </p:grp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>
              <a:defRPr/>
            </a:pPr>
            <a:r>
              <a:rPr lang="es-ES_tradnl" sz="2400" b="1" u="sng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PROPAGACIÓN ANÓMALA DE LAS ONDAS ELECTROMAGNÉTICAS</a:t>
            </a:r>
            <a:endParaRPr lang="es-ES" sz="2400" b="1" u="sng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371600"/>
            <a:ext cx="8686800" cy="5181600"/>
          </a:xfrm>
        </p:spPr>
        <p:txBody>
          <a:bodyPr/>
          <a:lstStyle/>
          <a:p>
            <a:pPr algn="just">
              <a:lnSpc>
                <a:spcPct val="90000"/>
              </a:lnSpc>
              <a:defRPr/>
            </a:pPr>
            <a:r>
              <a:rPr lang="es-ES_tradnl" sz="2400" u="sng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REFRACCIÓN NORMAL</a:t>
            </a:r>
            <a:r>
              <a:rPr lang="es-ES_tradnl" sz="2400" u="sng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:</a:t>
            </a:r>
            <a:r>
              <a:rPr lang="es-ES_tradnl" sz="2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s-ES_tradnl" sz="2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POR EFECTO NORMAL DE LA ATMÓSFERA.-</a:t>
            </a:r>
          </a:p>
          <a:p>
            <a:pPr algn="just">
              <a:lnSpc>
                <a:spcPct val="90000"/>
              </a:lnSpc>
              <a:defRPr/>
            </a:pPr>
            <a:endParaRPr lang="es-ES_tradnl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just">
              <a:lnSpc>
                <a:spcPct val="90000"/>
              </a:lnSpc>
              <a:defRPr/>
            </a:pPr>
            <a:r>
              <a:rPr lang="es-ES_tradnl" sz="2400" u="sng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SUPER - REFRACCIÓN:</a:t>
            </a:r>
            <a:r>
              <a:rPr lang="es-ES_tradnl" sz="2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AIRE CALIENTE  SOBRE UNA CAPA DE AIRE FRIO PRODUCE UNA MAYOR REFRACCIÓN Y EN CONSECUENCIA UN MAYOR ALCANCE SUPERFICIAL DE RADARES Y ENLACES TC.-  </a:t>
            </a:r>
          </a:p>
          <a:p>
            <a:pPr algn="just">
              <a:lnSpc>
                <a:spcPct val="90000"/>
              </a:lnSpc>
              <a:defRPr/>
            </a:pPr>
            <a:endParaRPr lang="es-ES_tradnl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just">
              <a:lnSpc>
                <a:spcPct val="90000"/>
              </a:lnSpc>
              <a:defRPr/>
            </a:pPr>
            <a:r>
              <a:rPr lang="es-ES_tradnl" sz="2400" u="sng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SUB – REFRACCIÓN:</a:t>
            </a:r>
            <a:r>
              <a:rPr lang="es-ES_tradnl" sz="2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LO OPUESTO A LO ANTERIOR,  MENOR ALCANCE DE RADAR Y TC.-</a:t>
            </a:r>
          </a:p>
          <a:p>
            <a:pPr algn="just">
              <a:lnSpc>
                <a:spcPct val="90000"/>
              </a:lnSpc>
              <a:defRPr/>
            </a:pPr>
            <a:endParaRPr lang="es-ES_tradnl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just">
              <a:lnSpc>
                <a:spcPct val="90000"/>
              </a:lnSpc>
              <a:defRPr/>
            </a:pPr>
            <a:r>
              <a:rPr lang="es-ES_tradnl" sz="2400" u="sng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DUCTOS</a:t>
            </a:r>
            <a:r>
              <a:rPr lang="es-ES_tradnl" sz="2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:</a:t>
            </a:r>
            <a:r>
              <a:rPr lang="es-ES_tradnl" sz="2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SUPER-REFRACCIÓN EXTREMA QUEDANDO ATRAPADAS LAS ONDAS ELECTROMAGNÉTICAS ENTRE CAPAS ATMOSFÉRICAS LOGRÁNDOSE EXTREMOS ALCANCES DE RADAR Y TC ( ZONA NORTE, EFECTO EN  LA TÁCTICA).-</a:t>
            </a:r>
          </a:p>
          <a:p>
            <a:pPr algn="just">
              <a:lnSpc>
                <a:spcPct val="90000"/>
              </a:lnSpc>
              <a:defRPr/>
            </a:pPr>
            <a:endParaRPr lang="es-ES_tradnl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90000"/>
              </a:lnSpc>
              <a:defRPr/>
            </a:pPr>
            <a:endParaRPr lang="es-ES_tradnl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90000"/>
              </a:lnSpc>
              <a:defRPr/>
            </a:pPr>
            <a:endParaRPr lang="es-ES_tradnl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90000"/>
              </a:lnSpc>
              <a:defRPr/>
            </a:pPr>
            <a:endParaRPr lang="es-ES_tradnl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90000"/>
              </a:lnSpc>
              <a:defRPr/>
            </a:pPr>
            <a:endParaRPr lang="es-ES_tradnl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90000"/>
              </a:lnSpc>
              <a:defRPr/>
            </a:pPr>
            <a:endParaRPr lang="es-ES_tradnl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90000"/>
              </a:lnSpc>
              <a:defRPr/>
            </a:pPr>
            <a:endParaRPr lang="es-ES_tradnl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90000"/>
              </a:lnSpc>
              <a:defRPr/>
            </a:pPr>
            <a:endParaRPr lang="es-ES_tradnl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90000"/>
              </a:lnSpc>
              <a:defRPr/>
            </a:pPr>
            <a:endParaRPr lang="es-ES_tradnl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90000"/>
              </a:lnSpc>
              <a:defRPr/>
            </a:pPr>
            <a:endParaRPr lang="es-ES_tradnl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90000"/>
              </a:lnSpc>
              <a:defRPr/>
            </a:pPr>
            <a:endParaRPr lang="es-ES_tradnl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90000"/>
              </a:lnSpc>
              <a:defRPr/>
            </a:pPr>
            <a:endParaRPr lang="es-ES_tradnl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90000"/>
              </a:lnSpc>
              <a:defRPr/>
            </a:pPr>
            <a:endParaRPr lang="es-ES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s-ES_tradnl" sz="36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PROPAGACIÓN NORMAL</a:t>
            </a:r>
            <a:endParaRPr lang="es-ES" sz="3600" b="1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graphicFrame>
        <p:nvGraphicFramePr>
          <p:cNvPr id="9218" name="Object 3"/>
          <p:cNvGraphicFramePr>
            <a:graphicFrameLocks noGrp="1" noChangeAspect="1"/>
          </p:cNvGraphicFramePr>
          <p:nvPr>
            <p:ph type="clipArt" sz="half" idx="2"/>
          </p:nvPr>
        </p:nvGraphicFramePr>
        <p:xfrm>
          <a:off x="685800" y="2720975"/>
          <a:ext cx="7924800" cy="2208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0" name="Fotografía de Photo Editor" r:id="rId3" imgW="25352381" imgH="7066667" progId="">
                  <p:embed/>
                </p:oleObj>
              </mc:Choice>
              <mc:Fallback>
                <p:oleObj name="Fotografía de Photo Editor" r:id="rId3" imgW="25352381" imgH="7066667" progId="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800" y="2720975"/>
                        <a:ext cx="7924800" cy="2208213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>
          <a:xfrm>
            <a:off x="196850" y="609600"/>
            <a:ext cx="8839200" cy="1143000"/>
          </a:xfrm>
        </p:spPr>
        <p:txBody>
          <a:bodyPr/>
          <a:lstStyle/>
          <a:p>
            <a:pPr>
              <a:defRPr/>
            </a:pPr>
            <a:r>
              <a:rPr lang="es-ES_tradnl" sz="32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PROPAGACIÓN CON SUPER-REFRACCIÓN</a:t>
            </a:r>
            <a:endParaRPr lang="es-ES" sz="3200" b="1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graphicFrame>
        <p:nvGraphicFramePr>
          <p:cNvPr id="10242" name="Object 3"/>
          <p:cNvGraphicFramePr>
            <a:graphicFrameLocks noGrp="1" noChangeAspect="1"/>
          </p:cNvGraphicFramePr>
          <p:nvPr>
            <p:ph type="clipArt" sz="half" idx="2"/>
          </p:nvPr>
        </p:nvGraphicFramePr>
        <p:xfrm>
          <a:off x="533400" y="3236913"/>
          <a:ext cx="8001000" cy="167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4" name="Fotografía de Photo Editor" r:id="rId3" imgW="23476190" imgH="4923810" progId="">
                  <p:embed/>
                </p:oleObj>
              </mc:Choice>
              <mc:Fallback>
                <p:oleObj name="Fotografía de Photo Editor" r:id="rId3" imgW="23476190" imgH="4923810" progId="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400" y="3236913"/>
                        <a:ext cx="8001000" cy="1676400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z="2800" b="1">
                <a:solidFill>
                  <a:srgbClr val="FFFF00"/>
                </a:solidFill>
              </a:rPr>
              <a:t>PROPAGACIÓN CON SUBREFRACCIÓN</a:t>
            </a:r>
            <a:endParaRPr lang="es-ES" sz="2800" b="1">
              <a:solidFill>
                <a:srgbClr val="FFFF00"/>
              </a:solidFill>
            </a:endParaRPr>
          </a:p>
        </p:txBody>
      </p:sp>
      <p:graphicFrame>
        <p:nvGraphicFramePr>
          <p:cNvPr id="11266" name="Object 3"/>
          <p:cNvGraphicFramePr>
            <a:graphicFrameLocks noGrp="1" noChangeAspect="1"/>
          </p:cNvGraphicFramePr>
          <p:nvPr>
            <p:ph type="clipArt" sz="half" idx="2"/>
          </p:nvPr>
        </p:nvGraphicFramePr>
        <p:xfrm>
          <a:off x="533400" y="2211388"/>
          <a:ext cx="8077200" cy="2894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8" name="Fotografía de Photo Editor" r:id="rId3" imgW="23180952" imgH="8306960" progId="">
                  <p:embed/>
                </p:oleObj>
              </mc:Choice>
              <mc:Fallback>
                <p:oleObj name="Fotografía de Photo Editor" r:id="rId3" imgW="23180952" imgH="8306960" progId="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400" y="2211388"/>
                        <a:ext cx="8077200" cy="2894012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1676400" y="4648200"/>
            <a:ext cx="6096000" cy="579438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s-ES_tradnl" b="0">
                <a:solidFill>
                  <a:schemeClr val="tx1"/>
                </a:solidFill>
              </a:rPr>
              <a:t>HORIZONTE MENOR QUE 1.22 </a:t>
            </a:r>
            <a:r>
              <a:rPr lang="es-ES_tradnl" sz="3200" b="0">
                <a:solidFill>
                  <a:schemeClr val="tx1"/>
                </a:solidFill>
              </a:rPr>
              <a:t>V</a:t>
            </a:r>
            <a:r>
              <a:rPr lang="es-ES_tradnl" b="0">
                <a:solidFill>
                  <a:schemeClr val="tx1"/>
                </a:solidFill>
              </a:rPr>
              <a:t> H </a:t>
            </a:r>
            <a:endParaRPr lang="es-ES" b="0">
              <a:solidFill>
                <a:schemeClr val="tx1"/>
              </a:solidFill>
            </a:endParaRPr>
          </a:p>
        </p:txBody>
      </p:sp>
      <p:sp>
        <p:nvSpPr>
          <p:cNvPr id="11269" name="Line 5"/>
          <p:cNvSpPr>
            <a:spLocks noChangeShapeType="1"/>
          </p:cNvSpPr>
          <p:nvPr/>
        </p:nvSpPr>
        <p:spPr bwMode="auto">
          <a:xfrm>
            <a:off x="5638800" y="4800600"/>
            <a:ext cx="6096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15888"/>
            <a:ext cx="7772400" cy="1143000"/>
          </a:xfrm>
        </p:spPr>
        <p:txBody>
          <a:bodyPr/>
          <a:lstStyle/>
          <a:p>
            <a:pPr>
              <a:defRPr/>
            </a:pPr>
            <a:r>
              <a:rPr lang="es-ES_tradnl" sz="32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PROPAGACIÓN POR DUCTOS</a:t>
            </a:r>
            <a:endParaRPr lang="es-ES" sz="3200" b="1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graphicFrame>
        <p:nvGraphicFramePr>
          <p:cNvPr id="12290" name="Object 3"/>
          <p:cNvGraphicFramePr>
            <a:graphicFrameLocks noGrp="1" noChangeAspect="1"/>
          </p:cNvGraphicFramePr>
          <p:nvPr>
            <p:ph type="clipArt" sz="half" idx="2"/>
          </p:nvPr>
        </p:nvGraphicFramePr>
        <p:xfrm>
          <a:off x="609600" y="981075"/>
          <a:ext cx="7848600" cy="2579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2" name="Fotografía de Photo Editor" r:id="rId3" imgW="23942857" imgH="7876190" progId="">
                  <p:embed/>
                </p:oleObj>
              </mc:Choice>
              <mc:Fallback>
                <p:oleObj name="Fotografía de Photo Editor" r:id="rId3" imgW="23942857" imgH="7876190" progId="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981075"/>
                        <a:ext cx="7848600" cy="2579688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611188" y="4005263"/>
            <a:ext cx="7921625" cy="2149475"/>
          </a:xfrm>
          <a:prstGeom prst="rect">
            <a:avLst/>
          </a:prstGeom>
          <a:solidFill>
            <a:srgbClr val="FFFF00"/>
          </a:solidFill>
          <a:ln w="76200" algn="ctr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eaLnBrk="0" hangingPunct="0">
              <a:spcBef>
                <a:spcPct val="50000"/>
              </a:spcBef>
            </a:pPr>
            <a:r>
              <a:rPr lang="es-ES_tradnl">
                <a:solidFill>
                  <a:schemeClr val="accent2"/>
                </a:solidFill>
              </a:rPr>
              <a:t>Generalmente se presentan estas condiciones cuando:</a:t>
            </a:r>
          </a:p>
          <a:p>
            <a:pPr marL="457200" indent="-457200" eaLnBrk="0" hangingPunct="0">
              <a:spcBef>
                <a:spcPct val="50000"/>
              </a:spcBef>
              <a:buFontTx/>
              <a:buAutoNum type="arabicPeriod"/>
            </a:pPr>
            <a:r>
              <a:rPr lang="es-ES_tradnl">
                <a:solidFill>
                  <a:schemeClr val="accent2"/>
                </a:solidFill>
              </a:rPr>
              <a:t>Hay una capa de aire quieta sobre la superficie, de relativa baja temperatura y sobre ella una capa más cálida.</a:t>
            </a:r>
          </a:p>
          <a:p>
            <a:pPr marL="457200" indent="-457200" eaLnBrk="0" hangingPunct="0">
              <a:spcBef>
                <a:spcPct val="50000"/>
              </a:spcBef>
              <a:buFontTx/>
              <a:buAutoNum type="arabicPeriod"/>
            </a:pPr>
            <a:r>
              <a:rPr lang="es-ES_tradnl">
                <a:solidFill>
                  <a:schemeClr val="accent2"/>
                </a:solidFill>
              </a:rPr>
              <a:t>Hay alta presión atmosférica y poco viento.</a:t>
            </a:r>
          </a:p>
          <a:p>
            <a:pPr marL="457200" indent="-457200" eaLnBrk="0" hangingPunct="0">
              <a:spcBef>
                <a:spcPct val="50000"/>
              </a:spcBef>
              <a:buFontTx/>
              <a:buAutoNum type="arabicPeriod"/>
            </a:pPr>
            <a:r>
              <a:rPr lang="es-ES_tradnl">
                <a:solidFill>
                  <a:schemeClr val="accent2"/>
                </a:solidFill>
              </a:rPr>
              <a:t>No hay presencia de humo, polvo o niebla (Aire seco)</a:t>
            </a:r>
            <a:endParaRPr lang="es-ES">
              <a:solidFill>
                <a:schemeClr val="accent2"/>
              </a:solidFill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8610600" cy="685800"/>
          </a:xfrm>
        </p:spPr>
        <p:txBody>
          <a:bodyPr/>
          <a:lstStyle/>
          <a:p>
            <a:pPr>
              <a:defRPr/>
            </a:pPr>
            <a:r>
              <a:rPr lang="es-ES_tradnl" sz="3200" b="1" u="sng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HORIZONTE Y DISTANCIA DE RADAR</a:t>
            </a:r>
            <a:endParaRPr lang="es-ES" sz="3200" b="1" u="sng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219200"/>
            <a:ext cx="8534400" cy="1295400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s-ES_tradnl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ONDAS  DE RADAR SE PROPAGAN  EN LINEA RECTA PERO TIENE PEQUEÑA REFRACCIÓN EN EL HORIZONTE LOGRANDO AUMENTAR LA DISTANCIA DE  DETECCIÓN EN APP. 16 %  SOBRE EL HORIZONTE VISUAL.-</a:t>
            </a:r>
            <a:endParaRPr lang="es-ES" sz="2000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5780" name="Rectangle 4"/>
          <p:cNvSpPr>
            <a:spLocks noChangeArrowheads="1"/>
          </p:cNvSpPr>
          <p:nvPr/>
        </p:nvSpPr>
        <p:spPr bwMode="auto">
          <a:xfrm>
            <a:off x="304800" y="3276600"/>
            <a:ext cx="85344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endParaRPr lang="es-ES" sz="24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</p:txBody>
      </p:sp>
      <p:sp>
        <p:nvSpPr>
          <p:cNvPr id="75781" name="Rectangle 5"/>
          <p:cNvSpPr>
            <a:spLocks noChangeArrowheads="1"/>
          </p:cNvSpPr>
          <p:nvPr/>
        </p:nvSpPr>
        <p:spPr bwMode="auto">
          <a:xfrm>
            <a:off x="228600" y="2514600"/>
            <a:ext cx="8610600" cy="152400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eaLnBrk="0" hangingPunct="0">
              <a:defRPr/>
            </a:pPr>
            <a:endParaRPr lang="es-ES_tradnl" sz="18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  <a:p>
            <a:pPr eaLnBrk="0" hangingPunct="0">
              <a:defRPr/>
            </a:pPr>
            <a:endParaRPr lang="es-ES_tradnl" sz="18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  <a:p>
            <a:pPr eaLnBrk="0" hangingPunct="0">
              <a:defRPr/>
            </a:pPr>
            <a:endParaRPr lang="es-ES_tradnl" sz="18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  <a:p>
            <a:pPr marL="0" lvl="4" eaLnBrk="0" hangingPunct="0">
              <a:buFontTx/>
              <a:buChar char="•"/>
              <a:defRPr/>
            </a:pPr>
            <a:r>
              <a:rPr lang="es-ES_tradnl" sz="1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     HORIZONTE DE RADAR = 1,22 </a:t>
            </a:r>
            <a:r>
              <a:rPr lang="es-ES_tradnl" sz="3200">
                <a:solidFill>
                  <a:schemeClr val="bg1"/>
                </a:solidFill>
                <a:cs typeface="+mn-cs"/>
              </a:rPr>
              <a:t>V</a:t>
            </a:r>
            <a:r>
              <a:rPr lang="es-ES_tradnl" sz="32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 </a:t>
            </a:r>
            <a:r>
              <a:rPr lang="es-ES_tradnl" sz="1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H1  + 1.22 </a:t>
            </a:r>
            <a:r>
              <a:rPr lang="es-ES_tradnl" sz="3200">
                <a:solidFill>
                  <a:schemeClr val="bg1"/>
                </a:solidFill>
                <a:cs typeface="+mn-cs"/>
              </a:rPr>
              <a:t>V</a:t>
            </a:r>
            <a:r>
              <a:rPr lang="es-ES_tradnl" sz="32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 </a:t>
            </a:r>
            <a:r>
              <a:rPr lang="es-ES_tradnl" sz="1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 H2</a:t>
            </a:r>
          </a:p>
          <a:p>
            <a:pPr eaLnBrk="0" hangingPunct="0">
              <a:buFontTx/>
              <a:buChar char="•"/>
              <a:defRPr/>
            </a:pPr>
            <a:r>
              <a:rPr lang="es-ES_tradnl" sz="1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     EN MILLAS NÁUTICAS.-</a:t>
            </a:r>
          </a:p>
          <a:p>
            <a:pPr eaLnBrk="0" hangingPunct="0">
              <a:buFontTx/>
              <a:buChar char="•"/>
              <a:defRPr/>
            </a:pPr>
            <a:r>
              <a:rPr lang="es-ES_tradnl" sz="1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     H1=  ALTURA EMISOR EN  PIES.-</a:t>
            </a:r>
          </a:p>
          <a:p>
            <a:pPr eaLnBrk="0" hangingPunct="0">
              <a:buFontTx/>
              <a:buChar char="•"/>
              <a:defRPr/>
            </a:pPr>
            <a:r>
              <a:rPr lang="es-ES_tradnl" sz="1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     H2=  ALTURA DEL  BLANCO EN PIES.-</a:t>
            </a:r>
          </a:p>
          <a:p>
            <a:pPr eaLnBrk="0" hangingPunct="0">
              <a:defRPr/>
            </a:pPr>
            <a:endParaRPr lang="es-ES_tradnl" sz="18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  <a:p>
            <a:pPr eaLnBrk="0" hangingPunct="0">
              <a:defRPr/>
            </a:pPr>
            <a:endParaRPr lang="es-ES_tradnl" sz="18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  <a:p>
            <a:pPr eaLnBrk="0" hangingPunct="0">
              <a:defRPr/>
            </a:pPr>
            <a:endParaRPr lang="es-ES" sz="28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</p:txBody>
      </p:sp>
      <p:sp>
        <p:nvSpPr>
          <p:cNvPr id="75782" name="Rectangle 6"/>
          <p:cNvSpPr>
            <a:spLocks noChangeArrowheads="1"/>
          </p:cNvSpPr>
          <p:nvPr/>
        </p:nvSpPr>
        <p:spPr bwMode="auto">
          <a:xfrm>
            <a:off x="304800" y="4495800"/>
            <a:ext cx="8534400" cy="1828800"/>
          </a:xfrm>
          <a:prstGeom prst="rect">
            <a:avLst/>
          </a:prstGeom>
          <a:noFill/>
          <a:ln w="38100" cmpd="dbl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es-ES_tradnl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HORIZONTE DE RADAR =</a:t>
            </a:r>
            <a:r>
              <a:rPr lang="es-ES_tradnl" sz="32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 </a:t>
            </a:r>
            <a:r>
              <a:rPr lang="es-ES_tradnl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 </a:t>
            </a:r>
            <a:r>
              <a:rPr lang="es-ES_tradnl" sz="3200">
                <a:solidFill>
                  <a:schemeClr val="bg1"/>
                </a:solidFill>
                <a:cs typeface="+mn-cs"/>
              </a:rPr>
              <a:t>V</a:t>
            </a:r>
            <a:r>
              <a:rPr lang="es-ES_tradnl">
                <a:solidFill>
                  <a:schemeClr val="bg1"/>
                </a:solidFill>
                <a:cs typeface="+mn-cs"/>
              </a:rPr>
              <a:t>17</a:t>
            </a:r>
            <a:r>
              <a:rPr lang="es-ES_tradnl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 (H1) + </a:t>
            </a:r>
            <a:r>
              <a:rPr lang="es-ES_tradnl" sz="3200">
                <a:solidFill>
                  <a:schemeClr val="bg1"/>
                </a:solidFill>
                <a:cs typeface="+mn-cs"/>
              </a:rPr>
              <a:t>V</a:t>
            </a:r>
            <a:r>
              <a:rPr lang="es-ES_tradnl" sz="32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 </a:t>
            </a:r>
            <a:r>
              <a:rPr lang="es-ES_tradnl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17 (H 2)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es-ES_tradnl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(EN KMS.)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es-ES_tradnl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H1  =  ALTURA EMISOR EN MTS.-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es-ES_tradnl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H2  = ALTURA  BLANCO EN MTS.-</a:t>
            </a:r>
            <a:endParaRPr lang="es-ES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</p:txBody>
      </p:sp>
      <p:sp>
        <p:nvSpPr>
          <p:cNvPr id="36871" name="Line 7"/>
          <p:cNvSpPr>
            <a:spLocks noChangeShapeType="1"/>
          </p:cNvSpPr>
          <p:nvPr/>
        </p:nvSpPr>
        <p:spPr bwMode="auto">
          <a:xfrm>
            <a:off x="4330700" y="2667000"/>
            <a:ext cx="457200" cy="0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36872" name="Line 8"/>
          <p:cNvSpPr>
            <a:spLocks noChangeShapeType="1"/>
          </p:cNvSpPr>
          <p:nvPr/>
        </p:nvSpPr>
        <p:spPr bwMode="auto">
          <a:xfrm>
            <a:off x="5838825" y="2667000"/>
            <a:ext cx="533400" cy="0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36873" name="Line 9"/>
          <p:cNvSpPr>
            <a:spLocks noChangeShapeType="1"/>
          </p:cNvSpPr>
          <p:nvPr/>
        </p:nvSpPr>
        <p:spPr bwMode="auto">
          <a:xfrm>
            <a:off x="4356100" y="4648200"/>
            <a:ext cx="762000" cy="0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36874" name="Line 10"/>
          <p:cNvSpPr>
            <a:spLocks noChangeShapeType="1"/>
          </p:cNvSpPr>
          <p:nvPr/>
        </p:nvSpPr>
        <p:spPr bwMode="auto">
          <a:xfrm>
            <a:off x="5665788" y="4648200"/>
            <a:ext cx="1066800" cy="0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4"/>
          <p:cNvSpPr txBox="1">
            <a:spLocks noChangeArrowheads="1"/>
          </p:cNvSpPr>
          <p:nvPr/>
        </p:nvSpPr>
        <p:spPr bwMode="auto">
          <a:xfrm>
            <a:off x="1258888" y="692150"/>
            <a:ext cx="6985000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 eaLnBrk="0" hangingPunct="0">
              <a:spcBef>
                <a:spcPct val="50000"/>
              </a:spcBef>
            </a:pPr>
            <a:r>
              <a:rPr lang="es-ES_tradnl" sz="2400" u="sng"/>
              <a:t>CÁLCULOS DE DISTANCIA DE RADAR:</a:t>
            </a:r>
            <a:endParaRPr lang="es-ES" sz="2400" u="sng"/>
          </a:p>
        </p:txBody>
      </p:sp>
      <p:sp>
        <p:nvSpPr>
          <p:cNvPr id="90117" name="Text Box 5"/>
          <p:cNvSpPr txBox="1">
            <a:spLocks noChangeArrowheads="1"/>
          </p:cNvSpPr>
          <p:nvPr/>
        </p:nvSpPr>
        <p:spPr bwMode="auto">
          <a:xfrm>
            <a:off x="539750" y="1628775"/>
            <a:ext cx="8208963" cy="13112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 eaLnBrk="0" hangingPunct="0">
              <a:spcBef>
                <a:spcPct val="50000"/>
              </a:spcBef>
              <a:defRPr/>
            </a:pPr>
            <a:r>
              <a:rPr lang="es-ES_tradnl" dirty="0">
                <a:cs typeface="+mn-cs"/>
              </a:rPr>
              <a:t>	</a:t>
            </a:r>
            <a:r>
              <a:rPr lang="es-ES_tradnl" dirty="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Su buque tiene una altura de la antena de radar de 25 pies sobre la línea de agua.  Su comandante le pregunta a que distancia máxima deberíamos detectar a una fragata tipo LUPO . </a:t>
            </a:r>
            <a:r>
              <a:rPr lang="es-ES_tradnl" dirty="0" err="1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Ud</a:t>
            </a:r>
            <a:r>
              <a:rPr lang="es-ES_tradnl" dirty="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 sabe que la altura del palo mayor de la LUPO es de 16 pies. ¿Cuál será su respuesta?</a:t>
            </a:r>
            <a:endParaRPr lang="es-ES" dirty="0"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</p:txBody>
      </p:sp>
      <p:sp>
        <p:nvSpPr>
          <p:cNvPr id="90118" name="Text Box 6"/>
          <p:cNvSpPr txBox="1">
            <a:spLocks noChangeArrowheads="1"/>
          </p:cNvSpPr>
          <p:nvPr/>
        </p:nvSpPr>
        <p:spPr bwMode="auto">
          <a:xfrm>
            <a:off x="971550" y="3590925"/>
            <a:ext cx="7777163" cy="7016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 eaLnBrk="0" hangingPunct="0">
              <a:spcBef>
                <a:spcPct val="50000"/>
              </a:spcBef>
              <a:defRPr/>
            </a:pPr>
            <a:r>
              <a:rPr lang="es-ES_tradnl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¿Cuál debe ser su horizonte de radar si su antena de Radar está a 10 metros sobre su línea de flotación?</a:t>
            </a:r>
            <a:endParaRPr lang="es-ES"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</p:txBody>
      </p:sp>
      <p:sp>
        <p:nvSpPr>
          <p:cNvPr id="90119" name="Text Box 7"/>
          <p:cNvSpPr txBox="1">
            <a:spLocks noChangeArrowheads="1"/>
          </p:cNvSpPr>
          <p:nvPr/>
        </p:nvSpPr>
        <p:spPr bwMode="auto">
          <a:xfrm>
            <a:off x="755650" y="4781550"/>
            <a:ext cx="7777163" cy="13112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 eaLnBrk="0" hangingPunct="0">
              <a:spcBef>
                <a:spcPct val="50000"/>
              </a:spcBef>
              <a:defRPr/>
            </a:pPr>
            <a:r>
              <a:rPr lang="es-ES_tradnl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	La altura máxima del palo de su fragata es de 36 pies y la de su antena de radar, de 25 pies.  Un crucero adversario tiene una altura de palo de 64 pies y su antena a 36 pies ¿Qué unidad detectará primero y a que distancia lo hará?</a:t>
            </a:r>
            <a:endParaRPr lang="es-ES"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0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90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8" grpId="0"/>
      <p:bldP spid="90119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15888"/>
            <a:ext cx="7772400" cy="762000"/>
          </a:xfrm>
        </p:spPr>
        <p:txBody>
          <a:bodyPr/>
          <a:lstStyle/>
          <a:p>
            <a:pPr>
              <a:defRPr/>
            </a:pPr>
            <a:r>
              <a:rPr lang="es-ES_tradnl" sz="24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PÉRDIDAS DE TRANSMISIÓN DE LA ENERGÍA ELECTROMAGNÉTICA</a:t>
            </a:r>
            <a:endParaRPr lang="es-ES" sz="24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981075"/>
            <a:ext cx="8858250" cy="5732463"/>
          </a:xfrm>
          <a:solidFill>
            <a:schemeClr val="accent6">
              <a:lumMod val="75000"/>
            </a:schemeClr>
          </a:solidFill>
          <a:ln w="19050">
            <a:solidFill>
              <a:srgbClr val="FF6600"/>
            </a:solidFill>
          </a:ln>
        </p:spPr>
        <p:txBody>
          <a:bodyPr/>
          <a:lstStyle/>
          <a:p>
            <a:pPr>
              <a:lnSpc>
                <a:spcPct val="80000"/>
              </a:lnSpc>
              <a:buFontTx/>
              <a:buNone/>
              <a:defRPr/>
            </a:pPr>
            <a:r>
              <a:rPr lang="es-ES_tradnl" sz="2400" b="1" dirty="0">
                <a:solidFill>
                  <a:schemeClr val="bg1"/>
                </a:solidFill>
              </a:rPr>
              <a:t>a.-</a:t>
            </a:r>
            <a:r>
              <a:rPr lang="es-ES_tradnl" sz="2400" b="1" dirty="0">
                <a:solidFill>
                  <a:srgbClr val="FFFF00"/>
                </a:solidFill>
              </a:rPr>
              <a:t>	</a:t>
            </a:r>
            <a:r>
              <a:rPr lang="es-ES_tradnl" sz="2400" b="1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Por DISPERSIÓN:</a:t>
            </a:r>
          </a:p>
          <a:p>
            <a:pPr>
              <a:lnSpc>
                <a:spcPct val="80000"/>
              </a:lnSpc>
              <a:buFontTx/>
              <a:buNone/>
              <a:defRPr/>
            </a:pPr>
            <a:r>
              <a:rPr lang="es-ES_tradnl" sz="2400" b="1" dirty="0">
                <a:solidFill>
                  <a:srgbClr val="FFFF00"/>
                </a:solidFill>
              </a:rPr>
              <a:t>	</a:t>
            </a:r>
            <a:r>
              <a:rPr lang="es-ES_tradnl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AL ser emitida, la energía  E.M. se expande  en forma esférica, distribuyéndose en el frente de onda en forma proporcional a:                                                                     				1     (Se atenúa en esa proporción)</a:t>
            </a:r>
          </a:p>
          <a:p>
            <a:pPr>
              <a:lnSpc>
                <a:spcPct val="80000"/>
              </a:lnSpc>
              <a:buFontTx/>
              <a:buNone/>
              <a:defRPr/>
            </a:pPr>
            <a:r>
              <a:rPr lang="es-ES_tradnl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			           R</a:t>
            </a:r>
            <a:r>
              <a:rPr lang="es-ES_tradnl" sz="2400" b="1" baseline="30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</a:t>
            </a:r>
            <a:r>
              <a:rPr lang="es-ES_tradnl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</a:t>
            </a:r>
          </a:p>
          <a:p>
            <a:pPr>
              <a:lnSpc>
                <a:spcPct val="80000"/>
              </a:lnSpc>
              <a:buFontTx/>
              <a:buNone/>
              <a:defRPr/>
            </a:pPr>
            <a:r>
              <a:rPr lang="es-ES_tradnl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 ( R= Distancia del frente de onda al transmisor).</a:t>
            </a:r>
          </a:p>
          <a:p>
            <a:pPr>
              <a:lnSpc>
                <a:spcPct val="80000"/>
              </a:lnSpc>
              <a:buFontTx/>
              <a:buNone/>
              <a:defRPr/>
            </a:pPr>
            <a:endParaRPr lang="es-ES_tradnl" sz="24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80000"/>
              </a:lnSpc>
              <a:buFontTx/>
              <a:buNone/>
              <a:defRPr/>
            </a:pPr>
            <a:r>
              <a:rPr lang="es-ES_tradnl" sz="2400" b="1" dirty="0">
                <a:solidFill>
                  <a:schemeClr val="bg1"/>
                </a:solidFill>
              </a:rPr>
              <a:t>b.-</a:t>
            </a:r>
            <a:r>
              <a:rPr lang="es-ES_tradnl" sz="2400" b="1" u="sng" dirty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Por ABSORCIÓN:</a:t>
            </a:r>
          </a:p>
          <a:p>
            <a:pPr>
              <a:lnSpc>
                <a:spcPct val="80000"/>
              </a:lnSpc>
              <a:buFontTx/>
              <a:buNone/>
              <a:defRPr/>
            </a:pPr>
            <a:r>
              <a:rPr lang="es-ES_tradnl" sz="2400" b="1" dirty="0">
                <a:solidFill>
                  <a:srgbClr val="FFFF00"/>
                </a:solidFill>
              </a:rPr>
              <a:t>	</a:t>
            </a:r>
            <a:r>
              <a:rPr lang="es-ES_tradnl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En el vacío, las ondas E.M. no son atenuadas pero en la atmósfera, al contactar con moléculas en suspensión (agua. Polvo, arena, etc.), estas absorben parte de la energía E.M. generando</a:t>
            </a:r>
            <a:r>
              <a:rPr lang="es-ES_tradnl" sz="2400" b="1" dirty="0">
                <a:solidFill>
                  <a:schemeClr val="bg1"/>
                </a:solidFill>
              </a:rPr>
              <a:t> “</a:t>
            </a:r>
            <a:r>
              <a:rPr lang="es-ES_tradnl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absorción</a:t>
            </a:r>
            <a:r>
              <a:rPr lang="es-ES_tradnl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” de ésta, generalmente transformándola en calor.</a:t>
            </a:r>
          </a:p>
          <a:p>
            <a:pPr>
              <a:lnSpc>
                <a:spcPct val="80000"/>
              </a:lnSpc>
              <a:buFontTx/>
              <a:buNone/>
              <a:defRPr/>
            </a:pPr>
            <a:r>
              <a:rPr lang="es-ES_tradnl" sz="2400" b="1" i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Mientras más alta sea la frecuencia de la onda E.M., mas alta será la pérdida por absorción</a:t>
            </a:r>
            <a:r>
              <a:rPr lang="es-ES_tradnl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, llegando a anular la detección en los radares de más alta frecuencia si hay gran cantidad de moléculas en suspensión  y si son de gran tamaño (nieve)</a:t>
            </a:r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8916" name="Line 4"/>
          <p:cNvSpPr>
            <a:spLocks noChangeShapeType="1"/>
          </p:cNvSpPr>
          <p:nvPr/>
        </p:nvSpPr>
        <p:spPr bwMode="auto">
          <a:xfrm>
            <a:off x="3779838" y="2276475"/>
            <a:ext cx="504825" cy="0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99FF"/>
        </a:solidFill>
        <a:ln w="1905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0" fontAlgn="base" latinLnBrk="0" hangingPunct="0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0" lang="es-ES_tradnl" sz="2000" b="1" i="0" u="none" strike="noStrike" cap="none" normalizeH="0" baseline="0" smtClean="0">
            <a:ln>
              <a:noFill/>
            </a:ln>
            <a:solidFill>
              <a:srgbClr val="FFFF00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99FF"/>
        </a:solidFill>
        <a:ln w="1905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0" fontAlgn="base" latinLnBrk="0" hangingPunct="0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0" lang="es-ES_tradnl" sz="2000" b="1" i="0" u="none" strike="noStrike" cap="none" normalizeH="0" baseline="0" smtClean="0">
            <a:ln>
              <a:noFill/>
            </a:ln>
            <a:solidFill>
              <a:srgbClr val="FFFF00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19371</TotalTime>
  <Words>1379</Words>
  <Application>Microsoft Macintosh PowerPoint</Application>
  <PresentationFormat>Presentación en pantalla (4:3)</PresentationFormat>
  <Paragraphs>313</Paragraphs>
  <Slides>32</Slides>
  <Notes>1</Notes>
  <HiddenSlides>0</HiddenSlides>
  <MMClips>0</MMClips>
  <ScaleCrop>false</ScaleCrop>
  <HeadingPairs>
    <vt:vector size="8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32</vt:i4>
      </vt:variant>
    </vt:vector>
  </HeadingPairs>
  <TitlesOfParts>
    <vt:vector size="37" baseType="lpstr">
      <vt:lpstr>Arial</vt:lpstr>
      <vt:lpstr>Calibri</vt:lpstr>
      <vt:lpstr>Times New Roman</vt:lpstr>
      <vt:lpstr>Diseño predeterminado</vt:lpstr>
      <vt:lpstr>Fotografía de Photo Editor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PROPAGACIÓN DE LAS ONDAS ELECTROMAGNÉTICAS</vt:lpstr>
      <vt:lpstr>REFLEXIÓN Y DIFUSIÓN DE LAS ONDAS ELECTROMAGNÉTICAS</vt:lpstr>
      <vt:lpstr>Presentación de PowerPoint</vt:lpstr>
      <vt:lpstr>Presentación de PowerPoint</vt:lpstr>
      <vt:lpstr>Presentación de PowerPoint</vt:lpstr>
      <vt:lpstr>Presentación de PowerPoint</vt:lpstr>
      <vt:lpstr>DIFRACCIÓN  DE LAS ONDAS ELECTROMAGNÉTICAS AL CHOCAR CON UN OBJETO</vt:lpstr>
      <vt:lpstr>FORMA DE PROPAGACIÓN DE LAS ONDAS ELECTROMAGNÉTICAS</vt:lpstr>
      <vt:lpstr>PROPAGACIÓN DE LAS ONDAS ELECTROMAGNÉTICAS (CONT.)</vt:lpstr>
      <vt:lpstr>PROPAGACIÓN TERRESTRE Y DE ONDAS CELESTIALES INDICANDO DISTANCIAS “ SKIP “ Y LA ZONA DE SILENCIO</vt:lpstr>
      <vt:lpstr>DIFERENTES HORIZONTES</vt:lpstr>
      <vt:lpstr>HORIZONTE ÓPTICO O VISUAL Y HORIZONTE ELECTROMAGNÉTICO  (RADAR)</vt:lpstr>
      <vt:lpstr>PROPAGACIÓN ANÓMALA DE LAS ONDAS ELECTROMAGNÉTICAS</vt:lpstr>
      <vt:lpstr>PROPAGACIÓN NORMAL</vt:lpstr>
      <vt:lpstr>PROPAGACIÓN CON SUPER-REFRACCIÓN</vt:lpstr>
      <vt:lpstr>PROPAGACIÓN CON SUBREFRACCIÓN</vt:lpstr>
      <vt:lpstr>PROPAGACIÓN POR DUCTOS</vt:lpstr>
      <vt:lpstr>HORIZONTE Y DISTANCIA DE RADAR</vt:lpstr>
      <vt:lpstr>Presentación de PowerPoint</vt:lpstr>
      <vt:lpstr>PÉRDIDAS DE TRANSMISIÓN DE LA ENERGÍA ELECTROMAGNÉTICA</vt:lpstr>
    </vt:vector>
  </TitlesOfParts>
  <Company>Particular</Company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CLASE Nº 8</dc:title>
  <dc:creator>Mi PC Particular</dc:creator>
  <cp:lastModifiedBy>Usuario de Microsoft Office</cp:lastModifiedBy>
  <cp:revision>55</cp:revision>
  <dcterms:created xsi:type="dcterms:W3CDTF">2002-06-20T13:17:21Z</dcterms:created>
  <dcterms:modified xsi:type="dcterms:W3CDTF">2019-10-17T13:18:43Z</dcterms:modified>
</cp:coreProperties>
</file>