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9"/>
  </p:notesMasterIdLst>
  <p:sldIdLst>
    <p:sldId id="297" r:id="rId3"/>
    <p:sldId id="352" r:id="rId4"/>
    <p:sldId id="351" r:id="rId5"/>
    <p:sldId id="364" r:id="rId6"/>
    <p:sldId id="370" r:id="rId7"/>
    <p:sldId id="353" r:id="rId8"/>
    <p:sldId id="354" r:id="rId9"/>
    <p:sldId id="355" r:id="rId10"/>
    <p:sldId id="356" r:id="rId11"/>
    <p:sldId id="357" r:id="rId12"/>
    <p:sldId id="358" r:id="rId13"/>
    <p:sldId id="359" r:id="rId14"/>
    <p:sldId id="360" r:id="rId15"/>
    <p:sldId id="361" r:id="rId16"/>
    <p:sldId id="362" r:id="rId17"/>
    <p:sldId id="363" r:id="rId18"/>
    <p:sldId id="365" r:id="rId19"/>
    <p:sldId id="366" r:id="rId20"/>
    <p:sldId id="367" r:id="rId21"/>
    <p:sldId id="368" r:id="rId22"/>
    <p:sldId id="369" r:id="rId23"/>
    <p:sldId id="371" r:id="rId24"/>
    <p:sldId id="372" r:id="rId25"/>
    <p:sldId id="373" r:id="rId26"/>
    <p:sldId id="374" r:id="rId27"/>
    <p:sldId id="375" r:id="rId28"/>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C78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4092"/>
    <p:restoredTop sz="92273"/>
  </p:normalViewPr>
  <p:slideViewPr>
    <p:cSldViewPr>
      <p:cViewPr varScale="1">
        <p:scale>
          <a:sx n="71" d="100"/>
          <a:sy n="71" d="100"/>
        </p:scale>
        <p:origin x="192" y="64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19-04-23</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19-04-23</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19-04-23</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19-04-23</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19-04-23</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19-04-23</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19-04-23</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19-04-23</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19-04-23</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19-04-23</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19-04-23</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19-04-23</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807C12A-4534-3D4E-92C5-670B0433065F}"/>
              </a:ext>
            </a:extLst>
          </p:cNvPr>
          <p:cNvSpPr>
            <a:spLocks noGrp="1"/>
          </p:cNvSpPr>
          <p:nvPr>
            <p:ph type="title"/>
          </p:nvPr>
        </p:nvSpPr>
        <p:spPr/>
        <p:txBody>
          <a:bodyPr/>
          <a:lstStyle/>
          <a:p>
            <a:pPr algn="ctr"/>
            <a:r>
              <a:rPr lang="es-CL" sz="3000" b="1" dirty="0">
                <a:solidFill>
                  <a:srgbClr val="0070C0"/>
                </a:solidFill>
              </a:rPr>
              <a:t>CINEMÁTICA DEL SÓLIDO RÍGIDO</a:t>
            </a:r>
          </a:p>
        </p:txBody>
      </p:sp>
      <p:sp>
        <p:nvSpPr>
          <p:cNvPr id="5" name="CuadroTexto 4">
            <a:extLst>
              <a:ext uri="{FF2B5EF4-FFF2-40B4-BE49-F238E27FC236}">
                <a16:creationId xmlns:a16="http://schemas.microsoft.com/office/drawing/2014/main" id="{21576F00-545E-25CA-81FA-6EC488DADB39}"/>
              </a:ext>
            </a:extLst>
          </p:cNvPr>
          <p:cNvSpPr txBox="1"/>
          <p:nvPr/>
        </p:nvSpPr>
        <p:spPr>
          <a:xfrm>
            <a:off x="675402" y="1907629"/>
            <a:ext cx="8829406" cy="2534027"/>
          </a:xfrm>
          <a:prstGeom prst="rect">
            <a:avLst/>
          </a:prstGeom>
          <a:noFill/>
        </p:spPr>
        <p:txBody>
          <a:bodyPr wrap="square">
            <a:spAutoFit/>
          </a:bodyPr>
          <a:lstStyle/>
          <a:p>
            <a:pPr>
              <a:lnSpc>
                <a:spcPct val="150000"/>
              </a:lnSpc>
            </a:pPr>
            <a:r>
              <a:rPr lang="es-CL" altLang="es-ES_tradnl" dirty="0">
                <a:ea typeface="CMU Serif Roman" panose="02000603000000000000" pitchFamily="2" charset="0"/>
                <a:cs typeface="Arial" panose="020B0604020202020204" pitchFamily="34" charset="0"/>
              </a:rPr>
              <a:t>OBJETIVOS DE LA CLASE.</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Conocer y comprender el concepto de velocidad y aceleración angulares medias e instantáneas.</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Diferenciar entre aceleración angular media y aceleración angular instantánea.</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Deducir las ecuaciones del movimiento rotacional con aceleración angular constante.</a:t>
            </a:r>
          </a:p>
        </p:txBody>
      </p:sp>
    </p:spTree>
    <p:extLst>
      <p:ext uri="{BB962C8B-B14F-4D97-AF65-F5344CB8AC3E}">
        <p14:creationId xmlns:p14="http://schemas.microsoft.com/office/powerpoint/2010/main" val="3474996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55EF2-92E5-5642-8B38-4A5C04D2E2A3}"/>
              </a:ext>
            </a:extLst>
          </p:cNvPr>
          <p:cNvSpPr>
            <a:spLocks noGrp="1"/>
          </p:cNvSpPr>
          <p:nvPr>
            <p:ph type="title"/>
          </p:nvPr>
        </p:nvSpPr>
        <p:spPr/>
        <p:txBody>
          <a:bodyPr/>
          <a:lstStyle/>
          <a:p>
            <a:r>
              <a:rPr lang="es-CL" b="1" dirty="0"/>
              <a:t>RADIÁN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DBD64CFC-A7F4-8745-AFF9-E44B1C572D0D}"/>
                  </a:ext>
                </a:extLst>
              </p:cNvPr>
              <p:cNvSpPr>
                <a:spLocks noGrp="1"/>
              </p:cNvSpPr>
              <p:nvPr>
                <p:ph idx="1"/>
              </p:nvPr>
            </p:nvSpPr>
            <p:spPr>
              <a:xfrm>
                <a:off x="215776" y="1403573"/>
                <a:ext cx="5688632" cy="5544616"/>
              </a:xfrm>
            </p:spPr>
            <p:txBody>
              <a:bodyPr/>
              <a:lstStyle/>
              <a:p>
                <a:pPr algn="just">
                  <a:lnSpc>
                    <a:spcPct val="150000"/>
                  </a:lnSpc>
                  <a:spcAft>
                    <a:spcPts val="0"/>
                  </a:spcAft>
                </a:pPr>
                <a:r>
                  <a:rPr lang="es-CL" sz="2000" dirty="0"/>
                  <a:t>Un radián es el ángulo subtendido por una longitud de arco igual al radio del arco. </a:t>
                </a:r>
              </a:p>
              <a:p>
                <a:pPr algn="just">
                  <a:lnSpc>
                    <a:spcPct val="150000"/>
                  </a:lnSpc>
                  <a:spcAft>
                    <a:spcPts val="0"/>
                  </a:spcAft>
                </a:pPr>
                <a:r>
                  <a:rPr lang="es-CL" sz="2000" dirty="0"/>
                  <a:t>En esta representación, el ángulo cambia en el tiempo mientras </a:t>
                </a:r>
                <a:r>
                  <a:rPr lang="es-CL" sz="2000" i="1" dirty="0"/>
                  <a:t>r </a:t>
                </a:r>
                <a:r>
                  <a:rPr lang="es-CL" sz="2000" dirty="0"/>
                  <a:t>permanece constante. A medida que la partícula se mueve a lo largo del círculo desde la línea de referencia, que está a un </a:t>
                </a:r>
                <a:r>
                  <a:rPr lang="es-CL" sz="2000" dirty="0" err="1"/>
                  <a:t>ángulo</a:t>
                </a:r>
                <a:r>
                  <a:rPr lang="es-CL" sz="2000" dirty="0"/>
                  <a:t> 0, se mueve a través de una longitud de arco </a:t>
                </a:r>
                <a:r>
                  <a:rPr lang="es-CL" sz="2000" i="1" dirty="0"/>
                  <a:t>s</a:t>
                </a:r>
                <a:r>
                  <a:rPr lang="es-CL" sz="2000" dirty="0"/>
                  <a:t>, como en la figura 10.1b. La longitud de arco </a:t>
                </a:r>
                <a:r>
                  <a:rPr lang="es-CL" sz="2000" i="1" dirty="0"/>
                  <a:t>s </a:t>
                </a:r>
                <a:r>
                  <a:rPr lang="es-CL" sz="2000" dirty="0"/>
                  <a:t>se relaciona con el ángulo mediante:</a:t>
                </a:r>
              </a:p>
              <a:p>
                <a:pPr algn="ctr">
                  <a:lnSpc>
                    <a:spcPct val="150000"/>
                  </a:lnSpc>
                  <a:spcAft>
                    <a:spcPts val="0"/>
                  </a:spcAft>
                </a:pPr>
                <a14:m>
                  <m:oMath xmlns:m="http://schemas.openxmlformats.org/officeDocument/2006/math">
                    <m:r>
                      <a:rPr lang="es-ES" sz="2000" b="0" i="1" smtClean="0">
                        <a:latin typeface="Cambria Math" panose="02040503050406030204" pitchFamily="18" charset="0"/>
                      </a:rPr>
                      <m:t>𝑆</m:t>
                    </m:r>
                    <m:r>
                      <a:rPr lang="es-ES" sz="2000" b="0" i="1" smtClean="0">
                        <a:latin typeface="Cambria Math" panose="02040503050406030204" pitchFamily="18" charset="0"/>
                      </a:rPr>
                      <m:t>=</m:t>
                    </m:r>
                    <m:r>
                      <a:rPr lang="es-ES" sz="2000" b="0" i="1" smtClean="0">
                        <a:latin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oMath>
                </a14:m>
                <a:r>
                  <a:rPr lang="es-CL" sz="2000" dirty="0"/>
                  <a:t> </a:t>
                </a:r>
              </a:p>
              <a:p>
                <a:pPr algn="ctr">
                  <a:lnSpc>
                    <a:spcPct val="150000"/>
                  </a:lnSpc>
                  <a:spcAft>
                    <a:spcPts val="0"/>
                  </a:spcAft>
                </a:pPr>
                <a14:m>
                  <m:oMath xmlns:m="http://schemas.openxmlformats.org/officeDocument/2006/math">
                    <m:r>
                      <a:rPr lang="es-CL" sz="2400" i="1" smtClean="0">
                        <a:latin typeface="Cambria Math" panose="02040503050406030204" pitchFamily="18" charset="0"/>
                        <a:ea typeface="Cambria Math" panose="02040503050406030204" pitchFamily="18" charset="0"/>
                      </a:rPr>
                      <m:t>𝜃</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𝑆</m:t>
                        </m:r>
                      </m:num>
                      <m:den>
                        <m:r>
                          <a:rPr lang="es-ES" sz="2400" b="0" i="1" smtClean="0">
                            <a:latin typeface="Cambria Math" panose="02040503050406030204" pitchFamily="18" charset="0"/>
                            <a:ea typeface="Cambria Math" panose="02040503050406030204" pitchFamily="18" charset="0"/>
                          </a:rPr>
                          <m:t>𝑟</m:t>
                        </m:r>
                      </m:den>
                    </m:f>
                  </m:oMath>
                </a14:m>
                <a:endParaRPr lang="es-CL" sz="2400" dirty="0"/>
              </a:p>
              <a:p>
                <a:pPr algn="just"/>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DBD64CFC-A7F4-8745-AFF9-E44B1C572D0D}"/>
                  </a:ext>
                </a:extLst>
              </p:cNvPr>
              <p:cNvSpPr>
                <a:spLocks noGrp="1" noRot="1" noChangeAspect="1" noMove="1" noResize="1" noEditPoints="1" noAdjustHandles="1" noChangeArrowheads="1" noChangeShapeType="1" noTextEdit="1"/>
              </p:cNvSpPr>
              <p:nvPr>
                <p:ph idx="1"/>
              </p:nvPr>
            </p:nvSpPr>
            <p:spPr>
              <a:xfrm>
                <a:off x="215776" y="1403573"/>
                <a:ext cx="5688632" cy="5544616"/>
              </a:xfrm>
              <a:blipFill>
                <a:blip r:embed="rId2"/>
                <a:stretch>
                  <a:fillRect l="-2463" r="-3854"/>
                </a:stretch>
              </a:blipFill>
            </p:spPr>
            <p:txBody>
              <a:bodyPr/>
              <a:lstStyle/>
              <a:p>
                <a:r>
                  <a:rPr lang="es-CL">
                    <a:noFill/>
                  </a:rPr>
                  <a:t> </a:t>
                </a:r>
              </a:p>
            </p:txBody>
          </p:sp>
        </mc:Fallback>
      </mc:AlternateContent>
      <p:pic>
        <p:nvPicPr>
          <p:cNvPr id="5" name="Imagen 4" descr="Imagen que contiene cd, reloj, hombre, blanco&#10;&#10;Descripción generada automáticamente">
            <a:extLst>
              <a:ext uri="{FF2B5EF4-FFF2-40B4-BE49-F238E27FC236}">
                <a16:creationId xmlns:a16="http://schemas.microsoft.com/office/drawing/2014/main" id="{0BA1FC06-C619-C240-B59C-27EC50987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013" y="1464666"/>
            <a:ext cx="3009721" cy="4630341"/>
          </a:xfrm>
          <a:prstGeom prst="rect">
            <a:avLst/>
          </a:prstGeom>
        </p:spPr>
      </p:pic>
    </p:spTree>
    <p:extLst>
      <p:ext uri="{BB962C8B-B14F-4D97-AF65-F5344CB8AC3E}">
        <p14:creationId xmlns:p14="http://schemas.microsoft.com/office/powerpoint/2010/main" val="87487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F0C4C05-515B-8E4D-9330-37A35CF52EB8}"/>
                  </a:ext>
                </a:extLst>
              </p:cNvPr>
              <p:cNvSpPr>
                <a:spLocks noGrp="1"/>
              </p:cNvSpPr>
              <p:nvPr>
                <p:ph idx="1"/>
              </p:nvPr>
            </p:nvSpPr>
            <p:spPr/>
            <p:txBody>
              <a:bodyPr/>
              <a:lstStyle/>
              <a:p>
                <a:pPr marL="0" indent="0" algn="just">
                  <a:lnSpc>
                    <a:spcPct val="150000"/>
                  </a:lnSpc>
                  <a:spcAft>
                    <a:spcPts val="0"/>
                  </a:spcAft>
                  <a:buNone/>
                </a:pPr>
                <a:r>
                  <a:rPr lang="es-CL" sz="2400" dirty="0"/>
                  <a:t>A partir de esta última relación,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oMath>
                </a14:m>
                <a:r>
                  <a:rPr lang="es-CL" sz="2400" dirty="0"/>
                  <a:t>resulta adimensional; sin embargo, comúnmente le agregamos la unidad artificial llamada radián (rad). </a:t>
                </a:r>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r>
                  <a:rPr lang="es-CL" sz="2400" dirty="0"/>
                  <a:t>Tomando como referente que el perímetro de una circunferencia es 2πr, tenemos que 360°, es decir una revolución completa, corresponden a un ángulo de 2π rad. </a:t>
                </a:r>
              </a:p>
              <a:p>
                <a:pPr marL="0" indent="0" algn="just">
                  <a:buNone/>
                </a:pPr>
                <a:endParaRPr lang="es-CL" sz="2400" dirty="0"/>
              </a:p>
              <a:p>
                <a:pPr marL="0" indent="0">
                  <a:buNone/>
                </a:pPr>
                <a:endParaRPr lang="es-CL" sz="2400" dirty="0"/>
              </a:p>
            </p:txBody>
          </p:sp>
        </mc:Choice>
        <mc:Fallback xmlns="">
          <p:sp>
            <p:nvSpPr>
              <p:cNvPr id="3" name="Marcador de contenido 2">
                <a:extLst>
                  <a:ext uri="{FF2B5EF4-FFF2-40B4-BE49-F238E27FC236}">
                    <a16:creationId xmlns:a16="http://schemas.microsoft.com/office/drawing/2014/main" id="{0F0C4C05-515B-8E4D-9330-37A35CF52EB8}"/>
                  </a:ext>
                </a:extLst>
              </p:cNvPr>
              <p:cNvSpPr>
                <a:spLocks noGrp="1" noRot="1" noChangeAspect="1" noMove="1" noResize="1" noEditPoints="1" noAdjustHandles="1" noChangeArrowheads="1" noChangeShapeType="1" noTextEdit="1"/>
              </p:cNvSpPr>
              <p:nvPr>
                <p:ph idx="1"/>
              </p:nvPr>
            </p:nvSpPr>
            <p:spPr>
              <a:blipFill>
                <a:blip r:embed="rId2"/>
                <a:stretch>
                  <a:fillRect l="-2085" r="-3026" b="-2078"/>
                </a:stretch>
              </a:blipFill>
            </p:spPr>
            <p:txBody>
              <a:bodyPr/>
              <a:lstStyle/>
              <a:p>
                <a:r>
                  <a:rPr lang="es-CL">
                    <a:noFill/>
                  </a:rPr>
                  <a:t> </a:t>
                </a:r>
              </a:p>
            </p:txBody>
          </p:sp>
        </mc:Fallback>
      </mc:AlternateContent>
      <p:pic>
        <p:nvPicPr>
          <p:cNvPr id="5" name="Imagen 4">
            <a:extLst>
              <a:ext uri="{FF2B5EF4-FFF2-40B4-BE49-F238E27FC236}">
                <a16:creationId xmlns:a16="http://schemas.microsoft.com/office/drawing/2014/main" id="{7785B753-91CE-6D4C-8157-517D1BE1C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0032" y="2957926"/>
            <a:ext cx="6680200" cy="2209800"/>
          </a:xfrm>
          <a:prstGeom prst="rect">
            <a:avLst/>
          </a:prstGeom>
        </p:spPr>
      </p:pic>
      <p:sp>
        <p:nvSpPr>
          <p:cNvPr id="4" name="Título 3">
            <a:extLst>
              <a:ext uri="{FF2B5EF4-FFF2-40B4-BE49-F238E27FC236}">
                <a16:creationId xmlns:a16="http://schemas.microsoft.com/office/drawing/2014/main" id="{878CE995-2D51-9344-974B-139820FB282A}"/>
              </a:ext>
            </a:extLst>
          </p:cNvPr>
          <p:cNvSpPr>
            <a:spLocks noGrp="1"/>
          </p:cNvSpPr>
          <p:nvPr>
            <p:ph type="title"/>
          </p:nvPr>
        </p:nvSpPr>
        <p:spPr/>
        <p:txBody>
          <a:bodyPr/>
          <a:lstStyle/>
          <a:p>
            <a:r>
              <a:rPr lang="es-CL" b="1" dirty="0"/>
              <a:t>RADIÁN</a:t>
            </a:r>
          </a:p>
        </p:txBody>
      </p:sp>
    </p:spTree>
    <p:extLst>
      <p:ext uri="{BB962C8B-B14F-4D97-AF65-F5344CB8AC3E}">
        <p14:creationId xmlns:p14="http://schemas.microsoft.com/office/powerpoint/2010/main" val="4097029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3A94B765-8E50-834F-A19A-34D7F32A1C06}"/>
              </a:ext>
            </a:extLst>
          </p:cNvPr>
          <p:cNvSpPr>
            <a:spLocks noGrp="1"/>
          </p:cNvSpPr>
          <p:nvPr>
            <p:ph type="title"/>
          </p:nvPr>
        </p:nvSpPr>
        <p:spPr>
          <a:xfrm>
            <a:off x="503238" y="301625"/>
            <a:ext cx="9069387" cy="1260475"/>
          </a:xfrm>
        </p:spPr>
        <p:txBody>
          <a:bodyPr/>
          <a:lstStyle/>
          <a:p>
            <a:r>
              <a:rPr lang="es-CL" b="1" dirty="0"/>
              <a:t>EJEMPLO</a:t>
            </a:r>
          </a:p>
        </p:txBody>
      </p:sp>
      <p:sp>
        <p:nvSpPr>
          <p:cNvPr id="3" name="Marcador de contenido 2">
            <a:extLst>
              <a:ext uri="{FF2B5EF4-FFF2-40B4-BE49-F238E27FC236}">
                <a16:creationId xmlns:a16="http://schemas.microsoft.com/office/drawing/2014/main" id="{C8A4A051-D301-9546-818E-4CA67F6EB7CF}"/>
              </a:ext>
            </a:extLst>
          </p:cNvPr>
          <p:cNvSpPr>
            <a:spLocks noGrp="1"/>
          </p:cNvSpPr>
          <p:nvPr>
            <p:ph idx="1"/>
          </p:nvPr>
        </p:nvSpPr>
        <p:spPr>
          <a:xfrm>
            <a:off x="503238" y="1475581"/>
            <a:ext cx="9069387" cy="4987925"/>
          </a:xfrm>
        </p:spPr>
        <p:txBody>
          <a:bodyPr/>
          <a:lstStyle/>
          <a:p>
            <a:pPr algn="just">
              <a:lnSpc>
                <a:spcPct val="150000"/>
              </a:lnSpc>
              <a:spcAft>
                <a:spcPts val="0"/>
              </a:spcAft>
            </a:pPr>
            <a:r>
              <a:rPr lang="es-CL" sz="2800" dirty="0"/>
              <a:t>Usted mide de un automóvil la longitud distante subtendida por una distancia angular de 1,5º. Si el automóvil en realidad mide 5,0 m de largo, ¿aproximadamente qué tan lejos está? </a:t>
            </a:r>
          </a:p>
          <a:p>
            <a:endParaRPr lang="es-CL" dirty="0"/>
          </a:p>
        </p:txBody>
      </p:sp>
    </p:spTree>
    <p:extLst>
      <p:ext uri="{BB962C8B-B14F-4D97-AF65-F5344CB8AC3E}">
        <p14:creationId xmlns:p14="http://schemas.microsoft.com/office/powerpoint/2010/main" val="143970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Diagrama&#10;&#10;Descripción generada automáticamente">
            <a:extLst>
              <a:ext uri="{FF2B5EF4-FFF2-40B4-BE49-F238E27FC236}">
                <a16:creationId xmlns:a16="http://schemas.microsoft.com/office/drawing/2014/main" id="{63837C4E-E193-868F-CBBE-2BECBF3EB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9589" y="1475581"/>
            <a:ext cx="2123036" cy="2032546"/>
          </a:xfrm>
          <a:prstGeom prst="rect">
            <a:avLst/>
          </a:prstGeom>
        </p:spPr>
      </p:pic>
      <p:sp>
        <p:nvSpPr>
          <p:cNvPr id="2" name="Título 1">
            <a:extLst>
              <a:ext uri="{FF2B5EF4-FFF2-40B4-BE49-F238E27FC236}">
                <a16:creationId xmlns:a16="http://schemas.microsoft.com/office/drawing/2014/main" id="{8581C1DD-5DE5-CC77-DA88-F925851879E8}"/>
              </a:ext>
            </a:extLst>
          </p:cNvPr>
          <p:cNvSpPr>
            <a:spLocks noGrp="1"/>
          </p:cNvSpPr>
          <p:nvPr>
            <p:ph type="title"/>
          </p:nvPr>
        </p:nvSpPr>
        <p:spPr/>
        <p:txBody>
          <a:bodyPr/>
          <a:lstStyle/>
          <a:p>
            <a:r>
              <a:rPr lang="es-CL" b="1" dirty="0"/>
              <a:t>SÓLIDO RÍGIDO</a:t>
            </a:r>
          </a:p>
        </p:txBody>
      </p:sp>
      <p:sp>
        <p:nvSpPr>
          <p:cNvPr id="3" name="Marcador de contenido 2">
            <a:extLst>
              <a:ext uri="{FF2B5EF4-FFF2-40B4-BE49-F238E27FC236}">
                <a16:creationId xmlns:a16="http://schemas.microsoft.com/office/drawing/2014/main" id="{AF123E8E-B509-0314-0DFC-8326FDF1FF7D}"/>
              </a:ext>
            </a:extLst>
          </p:cNvPr>
          <p:cNvSpPr>
            <a:spLocks noGrp="1"/>
          </p:cNvSpPr>
          <p:nvPr>
            <p:ph idx="1"/>
          </p:nvPr>
        </p:nvSpPr>
        <p:spPr>
          <a:xfrm>
            <a:off x="435421" y="1285874"/>
            <a:ext cx="9069387" cy="4987925"/>
          </a:xfrm>
        </p:spPr>
        <p:txBody>
          <a:bodyPr/>
          <a:lstStyle/>
          <a:p>
            <a:pPr algn="just">
              <a:lnSpc>
                <a:spcPct val="150000"/>
              </a:lnSpc>
              <a:spcAft>
                <a:spcPts val="0"/>
              </a:spcAft>
            </a:pPr>
            <a:r>
              <a:rPr lang="es-CL" sz="2200" dirty="0"/>
              <a:t>Suponga que tiene un cuerpo sólido que rota en torno a un eje de rotación fijo.</a:t>
            </a:r>
          </a:p>
          <a:p>
            <a:pPr algn="just">
              <a:lnSpc>
                <a:spcPct val="150000"/>
              </a:lnSpc>
              <a:spcAft>
                <a:spcPts val="0"/>
              </a:spcAft>
            </a:pPr>
            <a:r>
              <a:rPr lang="es-CL" sz="2200" dirty="0"/>
              <a:t>El cuerpo sólido gira en el plano </a:t>
            </a:r>
            <a:r>
              <a:rPr lang="es-CL" sz="2200" dirty="0" err="1"/>
              <a:t>xy</a:t>
            </a:r>
            <a:r>
              <a:rPr lang="es-CL" sz="2200" dirty="0"/>
              <a:t>,</a:t>
            </a:r>
          </a:p>
          <a:p>
            <a:pPr marL="0" indent="0" algn="just">
              <a:lnSpc>
                <a:spcPct val="150000"/>
              </a:lnSpc>
              <a:spcAft>
                <a:spcPts val="0"/>
              </a:spcAft>
              <a:buNone/>
            </a:pPr>
            <a:r>
              <a:rPr lang="es-CL" sz="2200" dirty="0"/>
              <a:t>su eje de rotación está en el eje z.</a:t>
            </a:r>
          </a:p>
          <a:p>
            <a:pPr algn="just">
              <a:lnSpc>
                <a:spcPct val="150000"/>
              </a:lnSpc>
              <a:spcAft>
                <a:spcPts val="0"/>
              </a:spcAft>
            </a:pPr>
            <a:r>
              <a:rPr lang="es-CL" sz="2200" dirty="0"/>
              <a:t>Si el cuerpo es sólido la separación entre los puntos cualquiera del sólido se mantiene constante.</a:t>
            </a:r>
          </a:p>
          <a:p>
            <a:pPr algn="just">
              <a:lnSpc>
                <a:spcPct val="150000"/>
              </a:lnSpc>
              <a:spcAft>
                <a:spcPts val="0"/>
              </a:spcAft>
            </a:pPr>
            <a:r>
              <a:rPr lang="es-CL" sz="2200" dirty="0"/>
              <a:t>Si el sólido gira en torno a su eje de rotación, entonces cada una de las partículas describen círculos concéntricos con un centro común (eje de rotación).</a:t>
            </a:r>
          </a:p>
          <a:p>
            <a:pPr algn="just">
              <a:lnSpc>
                <a:spcPct val="150000"/>
              </a:lnSpc>
              <a:spcAft>
                <a:spcPts val="0"/>
              </a:spcAft>
            </a:pPr>
            <a:r>
              <a:rPr lang="es-CL" sz="2200" dirty="0"/>
              <a:t>Por lo tanto estudiar el movimiento de todo el sólido, implica conocer el movimiento de cada una de sus partículas.</a:t>
            </a:r>
          </a:p>
          <a:p>
            <a:pPr algn="just">
              <a:lnSpc>
                <a:spcPct val="150000"/>
              </a:lnSpc>
              <a:spcAft>
                <a:spcPts val="0"/>
              </a:spcAft>
            </a:pPr>
            <a:endParaRPr lang="es-CL" sz="2200" dirty="0"/>
          </a:p>
          <a:p>
            <a:pPr marL="0" indent="0" algn="just">
              <a:lnSpc>
                <a:spcPct val="150000"/>
              </a:lnSpc>
              <a:spcAft>
                <a:spcPts val="0"/>
              </a:spcAft>
              <a:buNone/>
            </a:pPr>
            <a:r>
              <a:rPr lang="es-CL" sz="2200" dirty="0"/>
              <a:t> </a:t>
            </a:r>
          </a:p>
        </p:txBody>
      </p:sp>
    </p:spTree>
    <p:extLst>
      <p:ext uri="{BB962C8B-B14F-4D97-AF65-F5344CB8AC3E}">
        <p14:creationId xmlns:p14="http://schemas.microsoft.com/office/powerpoint/2010/main" val="238508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ppt_x"/>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E165B3C8-A1AD-8840-89A1-24DF4F4A9E65}"/>
                  </a:ext>
                </a:extLst>
              </p:cNvPr>
              <p:cNvSpPr>
                <a:spLocks noGrp="1"/>
              </p:cNvSpPr>
              <p:nvPr>
                <p:ph idx="1"/>
              </p:nvPr>
            </p:nvSpPr>
            <p:spPr>
              <a:xfrm>
                <a:off x="503239" y="1768475"/>
                <a:ext cx="6769322" cy="4987925"/>
              </a:xfrm>
            </p:spPr>
            <p:txBody>
              <a:bodyPr/>
              <a:lstStyle/>
              <a:p>
                <a:pPr marL="0" indent="0" algn="just">
                  <a:lnSpc>
                    <a:spcPct val="150000"/>
                  </a:lnSpc>
                  <a:spcAft>
                    <a:spcPts val="0"/>
                  </a:spcAft>
                  <a:buNone/>
                </a:pPr>
                <a:r>
                  <a:rPr lang="es-CL" sz="2400" dirty="0"/>
                  <a:t>Todos los puntos P del cuerpo sólido describen circunferencias concéntricas centradas en O (eje de rotación). Se considera el eje de rotación fijo, entonces el cuerpo tiene movimiento de rotación pura.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oMath>
                </a14:m>
                <a:r>
                  <a:rPr lang="es-CL" sz="2400" dirty="0"/>
                  <a:t> es la posición angular del cuerpo sólido en el tiempo ”t” se expresa en radianes</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sSub>
                        <m:sSubPr>
                          <m:ctrlPr>
                            <a:rPr lang="es-CL" sz="2400" i="1" smtClean="0">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r>
                        <a:rPr lang="es-ES" sz="2400" b="0" i="1" smtClean="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e>
                      </m:d>
                    </m:oMath>
                  </m:oMathPara>
                </a14:m>
                <a:endParaRPr lang="es-ES" sz="2400" dirty="0">
                  <a:ea typeface="Cambria Math" panose="02040503050406030204" pitchFamily="18" charset="0"/>
                </a:endParaRPr>
              </a:p>
              <a:p>
                <a:pPr marL="0" indent="0" algn="just">
                  <a:lnSpc>
                    <a:spcPct val="150000"/>
                  </a:lnSpc>
                  <a:spcAft>
                    <a:spcPts val="0"/>
                  </a:spcAft>
                  <a:buNone/>
                </a:pPr>
                <a:endParaRPr lang="es-CL" sz="2400" dirty="0"/>
              </a:p>
            </p:txBody>
          </p:sp>
        </mc:Choice>
        <mc:Fallback xmlns="">
          <p:sp>
            <p:nvSpPr>
              <p:cNvPr id="3" name="Marcador de contenido 2">
                <a:extLst>
                  <a:ext uri="{FF2B5EF4-FFF2-40B4-BE49-F238E27FC236}">
                    <a16:creationId xmlns:a16="http://schemas.microsoft.com/office/drawing/2014/main" id="{E165B3C8-A1AD-8840-89A1-24DF4F4A9E65}"/>
                  </a:ext>
                </a:extLst>
              </p:cNvPr>
              <p:cNvSpPr>
                <a:spLocks noGrp="1" noRot="1" noChangeAspect="1" noMove="1" noResize="1" noEditPoints="1" noAdjustHandles="1" noChangeArrowheads="1" noChangeShapeType="1" noTextEdit="1"/>
              </p:cNvSpPr>
              <p:nvPr>
                <p:ph idx="1"/>
              </p:nvPr>
            </p:nvSpPr>
            <p:spPr>
              <a:xfrm>
                <a:off x="503239" y="1768475"/>
                <a:ext cx="6769322" cy="4987925"/>
              </a:xfrm>
              <a:blipFill>
                <a:blip r:embed="rId2"/>
                <a:stretch>
                  <a:fillRect l="-2809" r="-2809"/>
                </a:stretch>
              </a:blipFill>
            </p:spPr>
            <p:txBody>
              <a:bodyPr/>
              <a:lstStyle/>
              <a:p>
                <a:r>
                  <a:rPr lang="es-CL">
                    <a:noFill/>
                  </a:rPr>
                  <a:t> </a:t>
                </a:r>
              </a:p>
            </p:txBody>
          </p:sp>
        </mc:Fallback>
      </mc:AlternateContent>
      <p:sp>
        <p:nvSpPr>
          <p:cNvPr id="5" name="Título 1">
            <a:extLst>
              <a:ext uri="{FF2B5EF4-FFF2-40B4-BE49-F238E27FC236}">
                <a16:creationId xmlns:a16="http://schemas.microsoft.com/office/drawing/2014/main" id="{6AF0B185-4231-C24C-AD0E-8A631CF107C4}"/>
              </a:ext>
            </a:extLst>
          </p:cNvPr>
          <p:cNvSpPr>
            <a:spLocks noGrp="1"/>
          </p:cNvSpPr>
          <p:nvPr>
            <p:ph type="title"/>
          </p:nvPr>
        </p:nvSpPr>
        <p:spPr>
          <a:xfrm>
            <a:off x="503237" y="803275"/>
            <a:ext cx="9069387" cy="1260475"/>
          </a:xfrm>
        </p:spPr>
        <p:txBody>
          <a:bodyPr/>
          <a:lstStyle/>
          <a:p>
            <a:r>
              <a:rPr lang="es-CL" sz="4000" b="1" dirty="0"/>
              <a:t>Desplazamiento, velocidad y aceleración angulares </a:t>
            </a:r>
            <a:br>
              <a:rPr lang="es-CL" dirty="0"/>
            </a:br>
            <a:endParaRPr lang="es-CL" dirty="0"/>
          </a:p>
        </p:txBody>
      </p:sp>
      <p:pic>
        <p:nvPicPr>
          <p:cNvPr id="7" name="Imagen 6" descr="Imagen que contiene texto, mapa&#10;&#10;Descripción generada automáticamente">
            <a:extLst>
              <a:ext uri="{FF2B5EF4-FFF2-40B4-BE49-F238E27FC236}">
                <a16:creationId xmlns:a16="http://schemas.microsoft.com/office/drawing/2014/main" id="{1FF674CB-7EEB-4E40-A942-6791E5A0C5D6}"/>
              </a:ext>
            </a:extLst>
          </p:cNvPr>
          <p:cNvPicPr>
            <a:picLocks noChangeAspect="1"/>
          </p:cNvPicPr>
          <p:nvPr/>
        </p:nvPicPr>
        <p:blipFill rotWithShape="1">
          <a:blip r:embed="rId3">
            <a:extLst>
              <a:ext uri="{28A0092B-C50C-407E-A947-70E740481C1C}">
                <a14:useLocalDpi xmlns:a14="http://schemas.microsoft.com/office/drawing/2010/main" val="0"/>
              </a:ext>
            </a:extLst>
          </a:blip>
          <a:srcRect l="9806"/>
          <a:stretch/>
        </p:blipFill>
        <p:spPr>
          <a:xfrm>
            <a:off x="7517932" y="1731913"/>
            <a:ext cx="1986876" cy="3764012"/>
          </a:xfrm>
          <a:prstGeom prst="rect">
            <a:avLst/>
          </a:prstGeom>
        </p:spPr>
      </p:pic>
    </p:spTree>
    <p:extLst>
      <p:ext uri="{BB962C8B-B14F-4D97-AF65-F5344CB8AC3E}">
        <p14:creationId xmlns:p14="http://schemas.microsoft.com/office/powerpoint/2010/main" val="16727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1ACA6751-4B48-5142-B746-B1F4B09777D7}"/>
                  </a:ext>
                </a:extLst>
              </p:cNvPr>
              <p:cNvSpPr>
                <a:spLocks noGrp="1"/>
              </p:cNvSpPr>
              <p:nvPr>
                <p:ph type="title"/>
              </p:nvPr>
            </p:nvSpPr>
            <p:spPr/>
            <p:txBody>
              <a:bodyPr/>
              <a:lstStyle/>
              <a:p>
                <a:r>
                  <a:rPr lang="es-CL" b="1" dirty="0"/>
                  <a:t>Velocidad angular </a:t>
                </a:r>
                <a14:m>
                  <m:oMath xmlns:m="http://schemas.openxmlformats.org/officeDocument/2006/math">
                    <m:acc>
                      <m:accPr>
                        <m:chr m:val="⃗"/>
                        <m:ctrlPr>
                          <a:rPr lang="es-CL" b="1" i="1" smtClean="0">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oMath>
                </a14:m>
                <a:endParaRPr lang="es-CL" b="1" dirty="0"/>
              </a:p>
            </p:txBody>
          </p:sp>
        </mc:Choice>
        <mc:Fallback xmlns="">
          <p:sp>
            <p:nvSpPr>
              <p:cNvPr id="2" name="Título 1">
                <a:extLst>
                  <a:ext uri="{FF2B5EF4-FFF2-40B4-BE49-F238E27FC236}">
                    <a16:creationId xmlns:a16="http://schemas.microsoft.com/office/drawing/2014/main" id="{1ACA6751-4B48-5142-B746-B1F4B09777D7}"/>
                  </a:ext>
                </a:extLst>
              </p:cNvPr>
              <p:cNvSpPr>
                <a:spLocks noGrp="1" noRot="1" noChangeAspect="1" noMove="1" noResize="1" noEditPoints="1" noAdjustHandles="1" noChangeArrowheads="1" noChangeShapeType="1" noTextEdit="1"/>
              </p:cNvSpPr>
              <p:nvPr>
                <p:ph type="title"/>
              </p:nvPr>
            </p:nvSpPr>
            <p:spPr>
              <a:blipFill>
                <a:blip r:embed="rId2"/>
                <a:stretch>
                  <a:fillRect b="-101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B3BA69E1-77FC-9F46-8A61-81C1AFECAD35}"/>
                  </a:ext>
                </a:extLst>
              </p:cNvPr>
              <p:cNvSpPr>
                <a:spLocks noGrp="1"/>
              </p:cNvSpPr>
              <p:nvPr>
                <p:ph idx="1"/>
              </p:nvPr>
            </p:nvSpPr>
            <p:spPr>
              <a:xfrm>
                <a:off x="518270" y="1285874"/>
                <a:ext cx="5602161" cy="5707187"/>
              </a:xfrm>
            </p:spPr>
            <p:txBody>
              <a:bodyPr/>
              <a:lstStyle/>
              <a:p>
                <a:pPr algn="just">
                  <a:lnSpc>
                    <a:spcPct val="150000"/>
                  </a:lnSpc>
                  <a:spcAft>
                    <a:spcPts val="0"/>
                  </a:spcAft>
                </a:pPr>
                <a:r>
                  <a:rPr lang="es-CL" sz="2400" dirty="0"/>
                  <a:t>Es una cantidad Física vectorial:</a:t>
                </a:r>
              </a:p>
              <a:p>
                <a:pPr algn="just">
                  <a:lnSpc>
                    <a:spcPct val="150000"/>
                  </a:lnSpc>
                  <a:spcAft>
                    <a:spcPts val="0"/>
                  </a:spcAft>
                </a:pPr>
                <a:r>
                  <a:rPr lang="es-CL" sz="2400" dirty="0"/>
                  <a:t>“mide el cambio de posición angular en el tiempo”</a:t>
                </a:r>
              </a:p>
              <a:p>
                <a:pPr algn="just">
                  <a:lnSpc>
                    <a:spcPct val="150000"/>
                  </a:lnSpc>
                  <a:spcAft>
                    <a:spcPts val="0"/>
                  </a:spcAft>
                </a:pPr>
                <a:r>
                  <a:rPr lang="es-CL" sz="2400" dirty="0"/>
                  <a:t>Magnitud o módulo: </a:t>
                </a:r>
                <a14:m>
                  <m:oMath xmlns:m="http://schemas.openxmlformats.org/officeDocument/2006/math">
                    <m:acc>
                      <m:accPr>
                        <m:chr m:val="̅"/>
                        <m:ctrlPr>
                          <a:rPr lang="es-CL" i="1" smtClean="0">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𝜔</m:t>
                        </m:r>
                      </m:e>
                    </m:acc>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oMath>
                </a14:m>
                <a:r>
                  <a:rPr lang="es-CL" sz="2400" dirty="0"/>
                  <a:t>; se mide en </a:t>
                </a:r>
                <a14:m>
                  <m:oMath xmlns:m="http://schemas.openxmlformats.org/officeDocument/2006/math">
                    <m:f>
                      <m:fPr>
                        <m:ctrlPr>
                          <a:rPr lang="es-CL" sz="2400" i="1" smtClean="0">
                            <a:latin typeface="Cambria Math" panose="02040503050406030204" pitchFamily="18" charset="0"/>
                          </a:rPr>
                        </m:ctrlPr>
                      </m:fPr>
                      <m:num>
                        <m:r>
                          <a:rPr lang="es-ES" sz="2400" b="0" i="1" smtClean="0">
                            <a:latin typeface="Cambria Math" panose="02040503050406030204" pitchFamily="18" charset="0"/>
                          </a:rPr>
                          <m:t>𝑟𝑎𝑑</m:t>
                        </m:r>
                      </m:num>
                      <m:den>
                        <m:r>
                          <a:rPr lang="es-ES" sz="2400" b="0" i="1" smtClean="0">
                            <a:latin typeface="Cambria Math" panose="02040503050406030204" pitchFamily="18" charset="0"/>
                          </a:rPr>
                          <m:t>𝑠</m:t>
                        </m:r>
                      </m:den>
                    </m:f>
                  </m:oMath>
                </a14:m>
                <a:r>
                  <a:rPr lang="es-CL" sz="2400" dirty="0"/>
                  <a:t> o rpm o rps.</a:t>
                </a:r>
              </a:p>
              <a:p>
                <a:pPr algn="just">
                  <a:lnSpc>
                    <a:spcPct val="150000"/>
                  </a:lnSpc>
                  <a:spcAft>
                    <a:spcPts val="0"/>
                  </a:spcAft>
                </a:pPr>
                <a:r>
                  <a:rPr lang="es-CL" sz="2400" dirty="0"/>
                  <a:t>Dirección: perpendicular al plano del movimiento.</a:t>
                </a:r>
              </a:p>
              <a:p>
                <a:pPr algn="just">
                  <a:lnSpc>
                    <a:spcPct val="150000"/>
                  </a:lnSpc>
                  <a:spcAft>
                    <a:spcPts val="0"/>
                  </a:spcAft>
                </a:pPr>
                <a:r>
                  <a:rPr lang="es-CL" sz="2400" dirty="0"/>
                  <a:t>Sentido: “regla de la mano derecha”</a:t>
                </a:r>
              </a:p>
            </p:txBody>
          </p:sp>
        </mc:Choice>
        <mc:Fallback xmlns="">
          <p:sp>
            <p:nvSpPr>
              <p:cNvPr id="3" name="Marcador de contenido 2">
                <a:extLst>
                  <a:ext uri="{FF2B5EF4-FFF2-40B4-BE49-F238E27FC236}">
                    <a16:creationId xmlns:a16="http://schemas.microsoft.com/office/drawing/2014/main" id="{B3BA69E1-77FC-9F46-8A61-81C1AFECAD35}"/>
                  </a:ext>
                </a:extLst>
              </p:cNvPr>
              <p:cNvSpPr>
                <a:spLocks noGrp="1" noRot="1" noChangeAspect="1" noMove="1" noResize="1" noEditPoints="1" noAdjustHandles="1" noChangeArrowheads="1" noChangeShapeType="1" noTextEdit="1"/>
              </p:cNvSpPr>
              <p:nvPr>
                <p:ph idx="1"/>
              </p:nvPr>
            </p:nvSpPr>
            <p:spPr>
              <a:xfrm>
                <a:off x="518270" y="1285874"/>
                <a:ext cx="5602161" cy="5707187"/>
              </a:xfrm>
              <a:blipFill>
                <a:blip r:embed="rId3"/>
                <a:stretch>
                  <a:fillRect l="-3167" r="-4751"/>
                </a:stretch>
              </a:blipFill>
            </p:spPr>
            <p:txBody>
              <a:bodyPr/>
              <a:lstStyle/>
              <a:p>
                <a:r>
                  <a:rPr lang="es-CL">
                    <a:noFill/>
                  </a:rPr>
                  <a:t> </a:t>
                </a:r>
              </a:p>
            </p:txBody>
          </p:sp>
        </mc:Fallback>
      </mc:AlternateContent>
      <p:pic>
        <p:nvPicPr>
          <p:cNvPr id="5" name="Imagen 4" descr="Imagen que contiene murciélago, béisbol, pelota, par&#10;&#10;Descripción generada automáticamente">
            <a:extLst>
              <a:ext uri="{FF2B5EF4-FFF2-40B4-BE49-F238E27FC236}">
                <a16:creationId xmlns:a16="http://schemas.microsoft.com/office/drawing/2014/main" id="{4488FC05-774B-C04C-934E-F0DA6D39F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505" y="3203773"/>
            <a:ext cx="3171120" cy="3789288"/>
          </a:xfrm>
          <a:prstGeom prst="rect">
            <a:avLst/>
          </a:prstGeom>
        </p:spPr>
      </p:pic>
    </p:spTree>
    <p:extLst>
      <p:ext uri="{BB962C8B-B14F-4D97-AF65-F5344CB8AC3E}">
        <p14:creationId xmlns:p14="http://schemas.microsoft.com/office/powerpoint/2010/main" val="2445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p:tgtEl>
                                          <p:spTgt spid="5"/>
                                        </p:tgtEl>
                                        <p:attrNameLst>
                                          <p:attrName>ppt_y</p:attrName>
                                        </p:attrNameLst>
                                      </p:cBhvr>
                                      <p:tavLst>
                                        <p:tav tm="0">
                                          <p:val>
                                            <p:strVal val="#ppt_y+#ppt_h*1.125000"/>
                                          </p:val>
                                        </p:tav>
                                        <p:tav tm="100000">
                                          <p:val>
                                            <p:strVal val="#ppt_y"/>
                                          </p:val>
                                        </p:tav>
                                      </p:tavLst>
                                    </p:anim>
                                    <p:animEffect transition="in" filter="wipe(up)">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28CDF6-A772-D545-9AEE-87BC851E81D6}"/>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AA7AE7-AD70-D241-80C9-B977BF0665F7}"/>
                  </a:ext>
                </a:extLst>
              </p:cNvPr>
              <p:cNvSpPr>
                <a:spLocks noGrp="1"/>
              </p:cNvSpPr>
              <p:nvPr>
                <p:ph idx="1"/>
              </p:nvPr>
            </p:nvSpPr>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media entre los 5 y 10 segundos.</a:t>
                </a:r>
              </a:p>
              <a:p>
                <a:endParaRPr lang="es-CL" dirty="0"/>
              </a:p>
            </p:txBody>
          </p:sp>
        </mc:Choice>
        <mc:Fallback xmlns="">
          <p:sp>
            <p:nvSpPr>
              <p:cNvPr id="3" name="Marcador de contenido 2">
                <a:extLst>
                  <a:ext uri="{FF2B5EF4-FFF2-40B4-BE49-F238E27FC236}">
                    <a16:creationId xmlns:a16="http://schemas.microsoft.com/office/drawing/2014/main" id="{5BAA7AE7-AD70-D241-80C9-B977BF0665F7}"/>
                  </a:ext>
                </a:extLst>
              </p:cNvPr>
              <p:cNvSpPr>
                <a:spLocks noGrp="1" noRot="1" noChangeAspect="1" noMove="1" noResize="1" noEditPoints="1" noAdjustHandles="1" noChangeArrowheads="1" noChangeShapeType="1" noTextEdit="1"/>
              </p:cNvSpPr>
              <p:nvPr>
                <p:ph idx="1"/>
              </p:nvPr>
            </p:nvSpPr>
            <p:spPr>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20769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46819C26-2E44-4647-AB70-5A430FC812F6}"/>
                  </a:ext>
                </a:extLst>
              </p:cNvPr>
              <p:cNvSpPr>
                <a:spLocks noGrp="1"/>
              </p:cNvSpPr>
              <p:nvPr>
                <p:ph type="title"/>
              </p:nvPr>
            </p:nvSpPr>
            <p:spPr/>
            <p:txBody>
              <a:bodyPr/>
              <a:lstStyle/>
              <a:p>
                <a:r>
                  <a:rPr lang="es-CL" b="1" dirty="0"/>
                  <a:t>Velocidad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r>
                      <a:rPr lang="es-ES" b="1" i="1" smtClean="0">
                        <a:latin typeface="Cambria Math" panose="02040503050406030204" pitchFamily="18" charset="0"/>
                        <a:ea typeface="Cambria Math" panose="02040503050406030204" pitchFamily="18" charset="0"/>
                      </a:rPr>
                      <m:t>(</m:t>
                    </m:r>
                    <m:r>
                      <a:rPr lang="es-ES" b="1" i="1" smtClean="0">
                        <a:latin typeface="Cambria Math" panose="02040503050406030204" pitchFamily="18" charset="0"/>
                        <a:ea typeface="Cambria Math" panose="02040503050406030204" pitchFamily="18" charset="0"/>
                      </a:rPr>
                      <m:t>𝒕</m:t>
                    </m:r>
                    <m:r>
                      <a:rPr lang="es-ES" b="1" i="1" smtClean="0">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46819C26-2E44-4647-AB70-5A430FC812F6}"/>
                  </a:ext>
                </a:extLst>
              </p:cNvPr>
              <p:cNvSpPr>
                <a:spLocks noGrp="1" noRot="1" noChangeAspect="1" noMove="1" noResize="1" noEditPoints="1" noAdjustHandles="1" noChangeArrowheads="1" noChangeShapeType="1" noTextEdit="1"/>
              </p:cNvSpPr>
              <p:nvPr>
                <p:ph type="title"/>
              </p:nvPr>
            </p:nvSpPr>
            <p:spPr>
              <a:blipFill>
                <a:blip r:embed="rId2"/>
                <a:stretch>
                  <a:fillRect t="-18182"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DD059B7-749F-DA47-B29A-91CA8F83EFB7}"/>
                  </a:ext>
                </a:extLst>
              </p:cNvPr>
              <p:cNvSpPr>
                <a:spLocks noGrp="1"/>
              </p:cNvSpPr>
              <p:nvPr>
                <p:ph idx="1"/>
              </p:nvPr>
            </p:nvSpPr>
            <p:spPr/>
            <p:txBody>
              <a:bodyPr/>
              <a:lstStyle/>
              <a:p>
                <a:pPr algn="just">
                  <a:lnSpc>
                    <a:spcPct val="150000"/>
                  </a:lnSpc>
                  <a:spcAft>
                    <a:spcPts val="0"/>
                  </a:spcAft>
                </a:pPr>
                <a:r>
                  <a:rPr lang="es-CL" dirty="0"/>
                  <a:t>Es la velocidad angular de un cuerpo en un instante determinado:</a:t>
                </a:r>
              </a:p>
              <a:p>
                <a:pPr marL="0" indent="0" algn="just">
                  <a:lnSpc>
                    <a:spcPct val="150000"/>
                  </a:lnSpc>
                  <a:spcAft>
                    <a:spcPts val="0"/>
                  </a:spcAft>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func>
                        <m:funcPr>
                          <m:ctrlPr>
                            <a:rPr lang="es-ES" b="0" i="1" smtClean="0">
                              <a:latin typeface="Cambria Math" panose="02040503050406030204" pitchFamily="18" charset="0"/>
                              <a:ea typeface="Cambria Math" panose="02040503050406030204" pitchFamily="18" charset="0"/>
                            </a:rPr>
                          </m:ctrlPr>
                        </m:funcPr>
                        <m:fName>
                          <m:limLow>
                            <m:limLowPr>
                              <m:ctrlPr>
                                <a:rPr lang="es-ES" b="0" i="1" smtClean="0">
                                  <a:latin typeface="Cambria Math" panose="02040503050406030204" pitchFamily="18" charset="0"/>
                                  <a:ea typeface="Cambria Math" panose="02040503050406030204" pitchFamily="18" charset="0"/>
                                </a:rPr>
                              </m:ctrlPr>
                            </m:limLowPr>
                            <m:e>
                              <m:r>
                                <m:rPr>
                                  <m:sty m:val="p"/>
                                </m:rPr>
                                <a:rPr lang="es-ES" b="0" i="0" smtClean="0">
                                  <a:latin typeface="Cambria Math" panose="02040503050406030204" pitchFamily="18" charset="0"/>
                                  <a:ea typeface="Cambria Math" panose="02040503050406030204" pitchFamily="18" charset="0"/>
                                </a:rPr>
                                <m:t>lim</m:t>
                              </m:r>
                            </m:e>
                            <m:li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→0</m:t>
                              </m:r>
                            </m:lim>
                          </m:limLow>
                        </m:fName>
                        <m:e>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𝑑</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𝑑𝑡</m:t>
                              </m:r>
                            </m:den>
                          </m:f>
                        </m:e>
                      </m:func>
                    </m:oMath>
                  </m:oMathPara>
                </a14:m>
                <a:endParaRPr lang="es-CL" dirty="0"/>
              </a:p>
              <a:p>
                <a:pPr algn="just">
                  <a:lnSpc>
                    <a:spcPct val="150000"/>
                  </a:lnSpc>
                  <a:spcAft>
                    <a:spcPts val="0"/>
                  </a:spcAft>
                </a:pPr>
                <a:endParaRPr lang="es-CL" dirty="0"/>
              </a:p>
            </p:txBody>
          </p:sp>
        </mc:Choice>
        <mc:Fallback xmlns="">
          <p:sp>
            <p:nvSpPr>
              <p:cNvPr id="3" name="Marcador de contenido 2">
                <a:extLst>
                  <a:ext uri="{FF2B5EF4-FFF2-40B4-BE49-F238E27FC236}">
                    <a16:creationId xmlns:a16="http://schemas.microsoft.com/office/drawing/2014/main" id="{FDD059B7-749F-DA47-B29A-91CA8F83EFB7}"/>
                  </a:ext>
                </a:extLst>
              </p:cNvPr>
              <p:cNvSpPr>
                <a:spLocks noGrp="1" noRot="1" noChangeAspect="1" noMove="1" noResize="1" noEditPoints="1" noAdjustHandles="1" noChangeArrowheads="1" noChangeShapeType="1" noTextEdit="1"/>
              </p:cNvSpPr>
              <p:nvPr>
                <p:ph idx="1"/>
              </p:nvPr>
            </p:nvSpPr>
            <p:spPr>
              <a:blipFill>
                <a:blip r:embed="rId3"/>
                <a:stretch>
                  <a:fillRect l="-2378" r="-3916"/>
                </a:stretch>
              </a:blipFill>
            </p:spPr>
            <p:txBody>
              <a:bodyPr/>
              <a:lstStyle/>
              <a:p>
                <a:r>
                  <a:rPr lang="es-CL">
                    <a:noFill/>
                  </a:rPr>
                  <a:t> </a:t>
                </a:r>
              </a:p>
            </p:txBody>
          </p:sp>
        </mc:Fallback>
      </mc:AlternateContent>
    </p:spTree>
    <p:extLst>
      <p:ext uri="{BB962C8B-B14F-4D97-AF65-F5344CB8AC3E}">
        <p14:creationId xmlns:p14="http://schemas.microsoft.com/office/powerpoint/2010/main" val="39382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DA1FD56-F16F-5247-BD33-5D97BF471444}"/>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C4A21803-F838-A645-A49C-770D50EF99E9}"/>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C4A21803-F838-A645-A49C-770D50EF99E9}"/>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613763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6D983E6B-03DC-E145-9E27-083E06141285}"/>
                  </a:ext>
                </a:extLst>
              </p:cNvPr>
              <p:cNvSpPr>
                <a:spLocks noGrp="1"/>
              </p:cNvSpPr>
              <p:nvPr>
                <p:ph type="title"/>
              </p:nvPr>
            </p:nvSpPr>
            <p:spPr>
              <a:xfrm>
                <a:off x="503238" y="-108595"/>
                <a:ext cx="9069387" cy="1260475"/>
              </a:xfrm>
            </p:spPr>
            <p:txBody>
              <a:bodyPr/>
              <a:lstStyle/>
              <a:p>
                <a:r>
                  <a:rPr lang="es-CL" b="1" dirty="0"/>
                  <a:t>Aceleración angular media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oMath>
                </a14:m>
                <a:endParaRPr lang="es-CL" dirty="0"/>
              </a:p>
            </p:txBody>
          </p:sp>
        </mc:Choice>
        <mc:Fallback xmlns="">
          <p:sp>
            <p:nvSpPr>
              <p:cNvPr id="2" name="Título 1">
                <a:extLst>
                  <a:ext uri="{FF2B5EF4-FFF2-40B4-BE49-F238E27FC236}">
                    <a16:creationId xmlns:a16="http://schemas.microsoft.com/office/drawing/2014/main" id="{6D983E6B-03DC-E145-9E27-083E06141285}"/>
                  </a:ext>
                </a:extLst>
              </p:cNvPr>
              <p:cNvSpPr>
                <a:spLocks noGrp="1" noRot="1" noChangeAspect="1" noMove="1" noResize="1" noEditPoints="1" noAdjustHandles="1" noChangeArrowheads="1" noChangeShapeType="1" noTextEdit="1"/>
              </p:cNvSpPr>
              <p:nvPr>
                <p:ph type="title"/>
              </p:nvPr>
            </p:nvSpPr>
            <p:spPr>
              <a:xfrm>
                <a:off x="503238" y="-108595"/>
                <a:ext cx="9069387" cy="1260475"/>
              </a:xfrm>
              <a:blipFill>
                <a:blip r:embed="rId2"/>
                <a:stretch>
                  <a:fillRect b="-1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7637361-4222-B944-91F6-400F640CB565}"/>
                  </a:ext>
                </a:extLst>
              </p:cNvPr>
              <p:cNvSpPr>
                <a:spLocks noGrp="1"/>
              </p:cNvSpPr>
              <p:nvPr>
                <p:ph idx="1"/>
              </p:nvPr>
            </p:nvSpPr>
            <p:spPr>
              <a:xfrm>
                <a:off x="503238" y="899517"/>
                <a:ext cx="9069387" cy="4987925"/>
              </a:xfrm>
            </p:spPr>
            <p:txBody>
              <a:bodyPr/>
              <a:lstStyle/>
              <a:p>
                <a:pPr algn="just">
                  <a:lnSpc>
                    <a:spcPct val="150000"/>
                  </a:lnSpc>
                  <a:spcAft>
                    <a:spcPts val="0"/>
                  </a:spcAft>
                </a:pPr>
                <a:r>
                  <a:rPr lang="es-CL" sz="1800" dirty="0"/>
                  <a:t>Si la rapidez angular instantánea de un objeto cambia de </a:t>
                </a:r>
                <a14:m>
                  <m:oMath xmlns:m="http://schemas.openxmlformats.org/officeDocument/2006/math">
                    <m:sSub>
                      <m:sSubPr>
                        <m:ctrlPr>
                          <a:rPr lang="es-CL" sz="1800" i="1" smtClean="0">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𝑖</m:t>
                        </m:r>
                      </m:sub>
                    </m:sSub>
                  </m:oMath>
                </a14:m>
                <a:r>
                  <a:rPr lang="es-CL" sz="1800" i="1" dirty="0"/>
                  <a:t> </a:t>
                </a:r>
                <a:r>
                  <a:rPr lang="es-CL" sz="1800" dirty="0"/>
                  <a:t>a </a:t>
                </a:r>
                <a14:m>
                  <m:oMath xmlns:m="http://schemas.openxmlformats.org/officeDocument/2006/math">
                    <m:sSub>
                      <m:sSubPr>
                        <m:ctrlPr>
                          <a:rPr lang="es-CL"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𝐹</m:t>
                        </m:r>
                      </m:sub>
                    </m:sSub>
                  </m:oMath>
                </a14:m>
                <a:r>
                  <a:rPr lang="es-CL" sz="1800" i="1" dirty="0"/>
                  <a:t> </a:t>
                </a:r>
                <a:r>
                  <a:rPr lang="es-CL" sz="1800" dirty="0"/>
                  <a:t>en el intervalo de tiempo </a:t>
                </a:r>
                <a:r>
                  <a:rPr lang="es-CL" sz="1800" i="1" dirty="0"/>
                  <a:t>t</a:t>
                </a:r>
                <a:r>
                  <a:rPr lang="es-CL" sz="1800" dirty="0"/>
                  <a:t>, el objeto tiene una aceleración angular. La </a:t>
                </a:r>
                <a:r>
                  <a:rPr lang="es-CL" sz="1800" b="1" dirty="0"/>
                  <a:t>aceleración angular promedio</a:t>
                </a:r>
                <a:r>
                  <a:rPr lang="es-CL" sz="1800" dirty="0"/>
                  <a:t> (letra griega alfa) de un objeto rígido en rotación se define como la relación de cambio en la rapidez angular respecto al intervalo de tiempo </a:t>
                </a:r>
                <a:r>
                  <a:rPr lang="es-CL" sz="1800" i="1" dirty="0"/>
                  <a:t>t </a:t>
                </a:r>
                <a:r>
                  <a:rPr lang="es-CL" sz="1800" dirty="0"/>
                  <a:t>durante el que se presenta el cambio en la rapidez angular: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acc>
                        <m:accPr>
                          <m:chr m:val="̅"/>
                          <m:ctrlPr>
                            <a:rPr lang="es-CL" sz="2000" i="1" smtClean="0">
                              <a:latin typeface="Cambria Math" panose="02040503050406030204" pitchFamily="18" charset="0"/>
                              <a:ea typeface="Cambria Math" panose="02040503050406030204" pitchFamily="18" charset="0"/>
                            </a:rPr>
                          </m:ctrlPr>
                        </m:accPr>
                        <m:e>
                          <m:r>
                            <a:rPr lang="es-CL" sz="2000" i="1">
                              <a:latin typeface="Cambria Math" panose="02040503050406030204" pitchFamily="18" charset="0"/>
                              <a:ea typeface="Cambria Math" panose="02040503050406030204" pitchFamily="18" charset="0"/>
                            </a:rPr>
                            <m:t>𝛼</m:t>
                          </m:r>
                        </m:e>
                      </m:acc>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𝜔</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𝑡</m:t>
                              </m:r>
                            </m:sub>
                          </m:sSub>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0</m:t>
                              </m:r>
                            </m:sub>
                          </m:sSub>
                        </m:num>
                        <m:den>
                          <m:r>
                            <a:rPr lang="es-ES" sz="2000" b="0" i="1" smtClean="0">
                              <a:latin typeface="Cambria Math" panose="02040503050406030204" pitchFamily="18" charset="0"/>
                              <a:ea typeface="Cambria Math" panose="02040503050406030204" pitchFamily="18" charset="0"/>
                            </a:rPr>
                            <m:t>𝑡</m:t>
                          </m:r>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𝑡</m:t>
                              </m:r>
                            </m:e>
                            <m:sub>
                              <m:r>
                                <a:rPr lang="es-ES" sz="2000" b="0" i="1" smtClean="0">
                                  <a:latin typeface="Cambria Math" panose="02040503050406030204" pitchFamily="18" charset="0"/>
                                  <a:ea typeface="Cambria Math" panose="02040503050406030204" pitchFamily="18" charset="0"/>
                                </a:rPr>
                                <m:t>0</m:t>
                              </m:r>
                            </m:sub>
                          </m:sSub>
                        </m:den>
                      </m:f>
                    </m:oMath>
                  </m:oMathPara>
                </a14:m>
                <a:endParaRPr lang="es-ES" sz="2000" b="0" dirty="0">
                  <a:ea typeface="Cambria Math" panose="02040503050406030204" pitchFamily="18" charset="0"/>
                </a:endParaRPr>
              </a:p>
              <a:p>
                <a:pPr algn="just">
                  <a:lnSpc>
                    <a:spcPct val="150000"/>
                  </a:lnSpc>
                  <a:spcAft>
                    <a:spcPts val="0"/>
                  </a:spcAft>
                </a:pPr>
                <a:r>
                  <a:rPr lang="es-CL" sz="1800" dirty="0"/>
                  <a:t>La aceleración angular tiene unidades de radianes por segundo al cuadrado </a:t>
                </a:r>
                <a14:m>
                  <m:oMath xmlns:m="http://schemas.openxmlformats.org/officeDocument/2006/math">
                    <m:f>
                      <m:fPr>
                        <m:ctrlPr>
                          <a:rPr lang="es-CL" sz="2000" i="1" smtClean="0">
                            <a:latin typeface="Cambria Math" panose="02040503050406030204" pitchFamily="18" charset="0"/>
                          </a:rPr>
                        </m:ctrlPr>
                      </m:fPr>
                      <m:num>
                        <m:r>
                          <a:rPr lang="es-ES" sz="2000" b="0" i="1" smtClean="0">
                            <a:latin typeface="Cambria Math" panose="02040503050406030204" pitchFamily="18" charset="0"/>
                          </a:rPr>
                          <m:t>𝑟𝑎𝑑</m:t>
                        </m:r>
                      </m:num>
                      <m:den>
                        <m:sSup>
                          <m:sSupPr>
                            <m:ctrlPr>
                              <a:rPr lang="es-CL" sz="2000" i="1" smtClean="0">
                                <a:latin typeface="Cambria Math" panose="02040503050406030204" pitchFamily="18" charset="0"/>
                              </a:rPr>
                            </m:ctrlPr>
                          </m:sSupPr>
                          <m:e>
                            <m:r>
                              <a:rPr lang="es-ES" sz="2000" b="0" i="1" smtClean="0">
                                <a:latin typeface="Cambria Math" panose="02040503050406030204" pitchFamily="18" charset="0"/>
                              </a:rPr>
                              <m:t>𝑠</m:t>
                            </m:r>
                          </m:e>
                          <m:sup>
                            <m:r>
                              <a:rPr lang="es-ES" sz="2000" b="0" i="1" smtClean="0">
                                <a:latin typeface="Cambria Math" panose="02040503050406030204" pitchFamily="18" charset="0"/>
                              </a:rPr>
                              <m:t>2</m:t>
                            </m:r>
                          </m:sup>
                        </m:sSup>
                      </m:den>
                    </m:f>
                  </m:oMath>
                </a14:m>
                <a:r>
                  <a:rPr lang="es-CL" sz="2000" dirty="0"/>
                  <a:t> </a:t>
                </a:r>
              </a:p>
              <a:p>
                <a:pPr algn="just">
                  <a:lnSpc>
                    <a:spcPct val="150000"/>
                  </a:lnSpc>
                  <a:spcAft>
                    <a:spcPts val="0"/>
                  </a:spcAft>
                </a:pPr>
                <a:r>
                  <a:rPr lang="es-CL" sz="1800" dirty="0"/>
                  <a:t>Note que </a:t>
                </a:r>
                <a14:m>
                  <m:oMath xmlns:m="http://schemas.openxmlformats.org/officeDocument/2006/math">
                    <m:r>
                      <a:rPr lang="es-CL" sz="1800" i="1" smtClean="0">
                        <a:latin typeface="Cambria Math" panose="02040503050406030204" pitchFamily="18" charset="0"/>
                        <a:ea typeface="Cambria Math" panose="02040503050406030204" pitchFamily="18" charset="0"/>
                      </a:rPr>
                      <m:t>𝛼</m:t>
                    </m:r>
                  </m:oMath>
                </a14:m>
                <a:r>
                  <a:rPr lang="es-CL" sz="1800" dirty="0"/>
                  <a:t> es positivo cuando un objeto rígido que gira contra las manecillas del reloj aumenta su velocidad o cuando un objeto rígido que gira en sentido de las manecillas del reloj disminuye su velocidad durante cierto intervalo de tiempo. </a:t>
                </a:r>
              </a:p>
              <a:p>
                <a:pPr algn="just">
                  <a:lnSpc>
                    <a:spcPct val="150000"/>
                  </a:lnSpc>
                  <a:spcAft>
                    <a:spcPts val="0"/>
                  </a:spcAft>
                </a:pPr>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27637361-4222-B944-91F6-400F640CB565}"/>
                  </a:ext>
                </a:extLst>
              </p:cNvPr>
              <p:cNvSpPr>
                <a:spLocks noGrp="1" noRot="1" noChangeAspect="1" noMove="1" noResize="1" noEditPoints="1" noAdjustHandles="1" noChangeArrowheads="1" noChangeShapeType="1" noTextEdit="1"/>
              </p:cNvSpPr>
              <p:nvPr>
                <p:ph idx="1"/>
              </p:nvPr>
            </p:nvSpPr>
            <p:spPr>
              <a:xfrm>
                <a:off x="503238" y="899517"/>
                <a:ext cx="9069387" cy="4987925"/>
              </a:xfrm>
              <a:blipFill>
                <a:blip r:embed="rId3"/>
                <a:stretch>
                  <a:fillRect l="-1399" r="-2098" b="-254"/>
                </a:stretch>
              </a:blipFill>
            </p:spPr>
            <p:txBody>
              <a:bodyPr/>
              <a:lstStyle/>
              <a:p>
                <a:r>
                  <a:rPr lang="es-CL">
                    <a:noFill/>
                  </a:rPr>
                  <a:t> </a:t>
                </a:r>
              </a:p>
            </p:txBody>
          </p:sp>
        </mc:Fallback>
      </mc:AlternateContent>
    </p:spTree>
    <p:extLst>
      <p:ext uri="{BB962C8B-B14F-4D97-AF65-F5344CB8AC3E}">
        <p14:creationId xmlns:p14="http://schemas.microsoft.com/office/powerpoint/2010/main" val="3755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E755E2FF-EA7A-D24B-BB3A-83905356EEE3}"/>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14F6F70D-E59E-B649-B738-C9AD8F1CC067}"/>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velocidad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𝜔</m:t>
                      </m:r>
                      <m:d>
                        <m:dPr>
                          <m:ctrlPr>
                            <a:rPr lang="es-CL" sz="2800" i="1">
                              <a:latin typeface="Cambria Math" panose="02040503050406030204" pitchFamily="18" charset="0"/>
                              <a:ea typeface="Cambria Math" panose="02040503050406030204" pitchFamily="18" charset="0"/>
                            </a:rPr>
                          </m:ctrlPr>
                        </m:dPr>
                        <m:e>
                          <m:r>
                            <a:rPr lang="es-ES" sz="2800" i="1">
                              <a:latin typeface="Cambria Math" panose="02040503050406030204" pitchFamily="18" charset="0"/>
                              <a:ea typeface="Cambria Math" panose="02040503050406030204" pitchFamily="18" charset="0"/>
                            </a:rPr>
                            <m:t>𝑡</m:t>
                          </m:r>
                        </m:e>
                      </m:d>
                      <m:r>
                        <a:rPr lang="es-ES" sz="2800" i="1">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4</m:t>
                      </m:r>
                      <m:r>
                        <a:rPr lang="es-ES" sz="2800" i="1">
                          <a:latin typeface="Cambria Math" panose="02040503050406030204" pitchFamily="18" charset="0"/>
                          <a:ea typeface="Cambria Math" panose="02040503050406030204" pitchFamily="18" charset="0"/>
                        </a:rPr>
                        <m:t>𝜋</m:t>
                      </m:r>
                      <m:r>
                        <a:rPr lang="es-ES" sz="2800" b="0" i="1" smtClean="0">
                          <a:latin typeface="Cambria Math" panose="02040503050406030204" pitchFamily="18" charset="0"/>
                          <a:ea typeface="Cambria Math" panose="02040503050406030204" pitchFamily="18" charset="0"/>
                        </a:rPr>
                        <m:t>𝑡</m:t>
                      </m:r>
                    </m:oMath>
                  </m:oMathPara>
                </a14:m>
                <a:endParaRPr lang="es-CL" sz="2800" dirty="0"/>
              </a:p>
              <a:p>
                <a:pPr marL="0" indent="0">
                  <a:lnSpc>
                    <a:spcPct val="150000"/>
                  </a:lnSpc>
                  <a:spcAft>
                    <a:spcPts val="0"/>
                  </a:spcAft>
                  <a:buNone/>
                </a:pPr>
                <a:r>
                  <a:rPr lang="es-CL" sz="2400" dirty="0"/>
                  <a:t>Calcule su aceleración angular entre los 5 y 10 segundos.</a:t>
                </a:r>
              </a:p>
              <a:p>
                <a:endParaRPr lang="es-CL" dirty="0"/>
              </a:p>
            </p:txBody>
          </p:sp>
        </mc:Choice>
        <mc:Fallback xmlns="">
          <p:sp>
            <p:nvSpPr>
              <p:cNvPr id="5" name="Marcador de contenido 2">
                <a:extLst>
                  <a:ext uri="{FF2B5EF4-FFF2-40B4-BE49-F238E27FC236}">
                    <a16:creationId xmlns:a16="http://schemas.microsoft.com/office/drawing/2014/main" id="{14F6F70D-E59E-B649-B738-C9AD8F1CC067}"/>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a:stretch>
              </a:blipFill>
            </p:spPr>
            <p:txBody>
              <a:bodyPr/>
              <a:lstStyle/>
              <a:p>
                <a:r>
                  <a:rPr lang="es-CL">
                    <a:noFill/>
                  </a:rPr>
                  <a:t> </a:t>
                </a:r>
              </a:p>
            </p:txBody>
          </p:sp>
        </mc:Fallback>
      </mc:AlternateContent>
    </p:spTree>
    <p:extLst>
      <p:ext uri="{BB962C8B-B14F-4D97-AF65-F5344CB8AC3E}">
        <p14:creationId xmlns:p14="http://schemas.microsoft.com/office/powerpoint/2010/main" val="28960101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B75BE987-472D-C949-BD6A-E4F756BBF199}"/>
                  </a:ext>
                </a:extLst>
              </p:cNvPr>
              <p:cNvSpPr>
                <a:spLocks noGrp="1"/>
              </p:cNvSpPr>
              <p:nvPr>
                <p:ph type="title"/>
              </p:nvPr>
            </p:nvSpPr>
            <p:spPr/>
            <p:txBody>
              <a:bodyPr/>
              <a:lstStyle/>
              <a:p>
                <a:r>
                  <a:rPr lang="es-CL" b="1" dirty="0"/>
                  <a:t>Aceleración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r>
                      <a:rPr lang="es-ES" b="1" i="1">
                        <a:latin typeface="Cambria Math" panose="02040503050406030204" pitchFamily="18" charset="0"/>
                        <a:ea typeface="Cambria Math" panose="02040503050406030204" pitchFamily="18" charset="0"/>
                      </a:rPr>
                      <m:t>(</m:t>
                    </m:r>
                    <m:r>
                      <a:rPr lang="es-ES" b="1" i="1">
                        <a:latin typeface="Cambria Math" panose="02040503050406030204" pitchFamily="18" charset="0"/>
                        <a:ea typeface="Cambria Math" panose="02040503050406030204" pitchFamily="18" charset="0"/>
                      </a:rPr>
                      <m:t>𝒕</m:t>
                    </m:r>
                    <m:r>
                      <a:rPr lang="es-ES" b="1" i="1">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B75BE987-472D-C949-BD6A-E4F756BBF199}"/>
                  </a:ext>
                </a:extLst>
              </p:cNvPr>
              <p:cNvSpPr>
                <a:spLocks noGrp="1" noRot="1" noChangeAspect="1" noMove="1" noResize="1" noEditPoints="1" noAdjustHandles="1" noChangeArrowheads="1" noChangeShapeType="1" noTextEdit="1"/>
              </p:cNvSpPr>
              <p:nvPr>
                <p:ph type="title"/>
              </p:nvPr>
            </p:nvSpPr>
            <p:spPr>
              <a:blipFill>
                <a:blip r:embed="rId2"/>
                <a:stretch>
                  <a:fillRect l="-1119" t="-18182" r="-2797"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C959331-2E99-754D-97E3-0EA17FE5E48F}"/>
                  </a:ext>
                </a:extLst>
              </p:cNvPr>
              <p:cNvSpPr>
                <a:spLocks noGrp="1"/>
              </p:cNvSpPr>
              <p:nvPr>
                <p:ph idx="1"/>
              </p:nvPr>
            </p:nvSpPr>
            <p:spPr/>
            <p:txBody>
              <a:bodyPr/>
              <a:lstStyle/>
              <a:p>
                <a:pPr algn="just">
                  <a:lnSpc>
                    <a:spcPct val="150000"/>
                  </a:lnSpc>
                  <a:spcAft>
                    <a:spcPts val="0"/>
                  </a:spcAft>
                </a:pPr>
                <a:r>
                  <a:rPr lang="es-CL" sz="2400" dirty="0"/>
                  <a:t>En analogía con la aceleración lineal, la </a:t>
                </a:r>
                <a:r>
                  <a:rPr lang="es-CL" sz="2400" b="1" dirty="0"/>
                  <a:t>aceleración angular instantánea </a:t>
                </a:r>
                <a:r>
                  <a:rPr lang="es-CL" sz="2400" dirty="0"/>
                  <a:t>se define como el límite de la aceleración angular promedio conforme ∆</a:t>
                </a:r>
                <a:r>
                  <a:rPr lang="es-CL" sz="2400" i="1" dirty="0"/>
                  <a:t>t </a:t>
                </a:r>
                <a:r>
                  <a:rPr lang="es-CL" sz="2400" dirty="0"/>
                  <a:t>tiende a cero: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smtClean="0">
                          <a:latin typeface="Cambria Math" panose="02040503050406030204" pitchFamily="18" charset="0"/>
                          <a:ea typeface="Cambria Math" panose="02040503050406030204" pitchFamily="18" charset="0"/>
                        </a:rPr>
                        <m:t>𝛼</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func>
                        <m:funcPr>
                          <m:ctrlPr>
                            <a:rPr lang="es-ES" sz="2400" b="0" i="1" smtClean="0">
                              <a:latin typeface="Cambria Math" panose="02040503050406030204" pitchFamily="18" charset="0"/>
                              <a:ea typeface="Cambria Math" panose="02040503050406030204" pitchFamily="18" charset="0"/>
                            </a:rPr>
                          </m:ctrlPr>
                        </m:funcPr>
                        <m:fName>
                          <m:limLow>
                            <m:limLowPr>
                              <m:ctrlPr>
                                <a:rPr lang="es-ES" sz="2400" b="0" i="1" smtClean="0">
                                  <a:latin typeface="Cambria Math" panose="02040503050406030204" pitchFamily="18" charset="0"/>
                                  <a:ea typeface="Cambria Math" panose="02040503050406030204" pitchFamily="18" charset="0"/>
                                </a:rPr>
                              </m:ctrlPr>
                            </m:limLowPr>
                            <m:e>
                              <m:r>
                                <m:rPr>
                                  <m:sty m:val="p"/>
                                </m:rPr>
                                <a:rPr lang="es-ES" sz="2400" b="0" i="0" smtClean="0">
                                  <a:latin typeface="Cambria Math" panose="02040503050406030204" pitchFamily="18" charset="0"/>
                                  <a:ea typeface="Cambria Math" panose="02040503050406030204" pitchFamily="18" charset="0"/>
                                </a:rPr>
                                <m:t>lim</m:t>
                              </m:r>
                            </m:e>
                            <m:li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lim>
                          </m:limLow>
                        </m:fName>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e>
                      </m:func>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𝑑𝑡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num>
                        <m:den>
                          <m:r>
                            <a:rPr lang="es-ES" sz="2400" b="0" i="1" smtClean="0">
                              <a:latin typeface="Cambria Math" panose="02040503050406030204" pitchFamily="18" charset="0"/>
                              <a:ea typeface="Cambria Math" panose="02040503050406030204" pitchFamily="18" charset="0"/>
                            </a:rPr>
                            <m:t>𝑑𝑡</m:t>
                          </m:r>
                        </m:den>
                      </m:f>
                      <m:d>
                        <m:dPr>
                          <m:ctrlPr>
                            <a:rPr lang="es-ES" sz="2400" b="0" i="1" smtClean="0">
                              <a:latin typeface="Cambria Math" panose="02040503050406030204" pitchFamily="18" charset="0"/>
                              <a:ea typeface="Cambria Math" panose="02040503050406030204" pitchFamily="18" charset="0"/>
                            </a:rPr>
                          </m:ctrlPr>
                        </m:dPr>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𝑑𝑡</m:t>
                              </m:r>
                            </m:den>
                          </m:f>
                        </m:e>
                      </m:d>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𝑑</m:t>
                              </m:r>
                            </m:e>
                            <m:sup>
                              <m:r>
                                <a:rPr lang="es-ES" sz="2400" b="0" i="1" smtClean="0">
                                  <a:latin typeface="Cambria Math" panose="02040503050406030204" pitchFamily="18" charset="0"/>
                                  <a:ea typeface="Cambria Math" panose="02040503050406030204" pitchFamily="18" charset="0"/>
                                </a:rPr>
                                <m:t>2</m:t>
                              </m:r>
                            </m:sup>
                          </m:sSup>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𝑡</m:t>
                              </m:r>
                            </m:e>
                            <m:sup>
                              <m:r>
                                <a:rPr lang="es-ES" sz="2400" b="0" i="1" smtClean="0">
                                  <a:latin typeface="Cambria Math" panose="02040503050406030204" pitchFamily="18" charset="0"/>
                                  <a:ea typeface="Cambria Math" panose="02040503050406030204" pitchFamily="18" charset="0"/>
                                </a:rPr>
                                <m:t>2</m:t>
                              </m:r>
                            </m:sup>
                          </m:sSup>
                        </m:den>
                      </m:f>
                    </m:oMath>
                  </m:oMathPara>
                </a14:m>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0C959331-2E99-754D-97E3-0EA17FE5E48F}"/>
                  </a:ext>
                </a:extLst>
              </p:cNvPr>
              <p:cNvSpPr>
                <a:spLocks noGrp="1" noRot="1" noChangeAspect="1" noMove="1" noResize="1" noEditPoints="1" noAdjustHandles="1" noChangeArrowheads="1" noChangeShapeType="1" noTextEdit="1"/>
              </p:cNvSpPr>
              <p:nvPr>
                <p:ph idx="1"/>
              </p:nvPr>
            </p:nvSpPr>
            <p:spPr>
              <a:blipFill>
                <a:blip r:embed="rId3"/>
                <a:stretch>
                  <a:fillRect l="-1958" r="-2937"/>
                </a:stretch>
              </a:blipFill>
            </p:spPr>
            <p:txBody>
              <a:bodyPr/>
              <a:lstStyle/>
              <a:p>
                <a:r>
                  <a:rPr lang="es-CL">
                    <a:noFill/>
                  </a:rPr>
                  <a:t> </a:t>
                </a:r>
              </a:p>
            </p:txBody>
          </p:sp>
        </mc:Fallback>
      </mc:AlternateContent>
    </p:spTree>
    <p:extLst>
      <p:ext uri="{BB962C8B-B14F-4D97-AF65-F5344CB8AC3E}">
        <p14:creationId xmlns:p14="http://schemas.microsoft.com/office/powerpoint/2010/main" val="8693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84D819B-243E-6147-82DE-61C248963B40}"/>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645A2BB4-8379-DC43-BBA2-7775E3A3C2CE}"/>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aceleración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645A2BB4-8379-DC43-BBA2-7775E3A3C2CE}"/>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818"/>
                </a:stretch>
              </a:blipFill>
            </p:spPr>
            <p:txBody>
              <a:bodyPr/>
              <a:lstStyle/>
              <a:p>
                <a:r>
                  <a:rPr lang="es-CL">
                    <a:noFill/>
                  </a:rPr>
                  <a:t> </a:t>
                </a:r>
              </a:p>
            </p:txBody>
          </p:sp>
        </mc:Fallback>
      </mc:AlternateContent>
    </p:spTree>
    <p:extLst>
      <p:ext uri="{BB962C8B-B14F-4D97-AF65-F5344CB8AC3E}">
        <p14:creationId xmlns:p14="http://schemas.microsoft.com/office/powerpoint/2010/main" val="1793444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AD7B1-4489-B143-8478-BEB251CE791C}"/>
              </a:ext>
            </a:extLst>
          </p:cNvPr>
          <p:cNvSpPr>
            <a:spLocks noGrp="1"/>
          </p:cNvSpPr>
          <p:nvPr>
            <p:ph type="title"/>
          </p:nvPr>
        </p:nvSpPr>
        <p:spPr>
          <a:xfrm>
            <a:off x="505618" y="391590"/>
            <a:ext cx="9069387" cy="1260475"/>
          </a:xfrm>
        </p:spPr>
        <p:txBody>
          <a:bodyPr/>
          <a:lstStyle/>
          <a:p>
            <a:r>
              <a:rPr lang="es-CL" b="1" dirty="0"/>
              <a:t>MOVIMIENTO ROTACIONAL UNIFORME</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42EAEF6E-DD7A-7D4C-ACAC-07720EF2C6AF}"/>
                  </a:ext>
                </a:extLst>
              </p:cNvPr>
              <p:cNvSpPr>
                <a:spLocks noGrp="1"/>
              </p:cNvSpPr>
              <p:nvPr>
                <p:ph idx="1"/>
              </p:nvPr>
            </p:nvSpPr>
            <p:spPr>
              <a:xfrm>
                <a:off x="481355" y="1549922"/>
                <a:ext cx="9069387" cy="4987925"/>
              </a:xfrm>
            </p:spPr>
            <p:txBody>
              <a:bodyPr/>
              <a:lstStyle/>
              <a:p>
                <a:pPr algn="just">
                  <a:lnSpc>
                    <a:spcPct val="150000"/>
                  </a:lnSpc>
                  <a:spcAft>
                    <a:spcPts val="0"/>
                  </a:spcAft>
                </a:pPr>
                <a:r>
                  <a:rPr lang="es-CL" sz="1800" dirty="0"/>
                  <a:t>La velocidad angular es constante </a:t>
                </a:r>
                <a14:m>
                  <m:oMath xmlns:m="http://schemas.openxmlformats.org/officeDocument/2006/math">
                    <m:r>
                      <a:rPr lang="es-CL" sz="1800" i="1" smtClean="0">
                        <a:latin typeface="Cambria Math" panose="02040503050406030204" pitchFamily="18" charset="0"/>
                        <a:ea typeface="Cambria Math" panose="02040503050406030204" pitchFamily="18" charset="0"/>
                      </a:rPr>
                      <m:t>𝜔</m:t>
                    </m:r>
                  </m:oMath>
                </a14:m>
                <a:r>
                  <a:rPr lang="es-CL" sz="1800" dirty="0"/>
                  <a:t>=constante.</a:t>
                </a:r>
              </a:p>
              <a:p>
                <a:pPr algn="just">
                  <a:lnSpc>
                    <a:spcPct val="150000"/>
                  </a:lnSpc>
                  <a:spcAft>
                    <a:spcPts val="0"/>
                  </a:spcAft>
                </a:pPr>
                <a:r>
                  <a:rPr lang="es-CL" sz="1800" dirty="0"/>
                  <a:t>El </a:t>
                </a:r>
                <a:r>
                  <a:rPr lang="es-CL" sz="1800" i="1" dirty="0"/>
                  <a:t>vector velocidad</a:t>
                </a:r>
                <a:r>
                  <a:rPr lang="es-CL" sz="1800" dirty="0"/>
                  <a:t> es </a:t>
                </a:r>
                <a:r>
                  <a:rPr lang="es-CL" sz="1800" i="1" dirty="0"/>
                  <a:t>tangente</a:t>
                </a:r>
                <a:r>
                  <a:rPr lang="es-CL" sz="1800" dirty="0"/>
                  <a:t> en cada punto a la trayectoria y su sentido es el del movimiento. Esto implica que el movimiento cuenta con </a:t>
                </a:r>
                <a:r>
                  <a:rPr lang="es-CL" sz="1800" i="1" dirty="0"/>
                  <a:t>aceleración centrípeta.</a:t>
                </a:r>
              </a:p>
              <a:p>
                <a:pPr algn="just">
                  <a:lnSpc>
                    <a:spcPct val="150000"/>
                  </a:lnSpc>
                  <a:spcAft>
                    <a:spcPts val="0"/>
                  </a:spcAft>
                </a:pPr>
                <a:r>
                  <a:rPr lang="es-CL" sz="1800" dirty="0"/>
                  <a:t>Tanto la </a:t>
                </a:r>
                <a:r>
                  <a:rPr lang="es-CL" sz="1800" i="1" dirty="0"/>
                  <a:t>aceleración angular (</a:t>
                </a:r>
                <a:r>
                  <a:rPr lang="el-GR" sz="1800" i="1" dirty="0"/>
                  <a:t>α)</a:t>
                </a:r>
                <a:r>
                  <a:rPr lang="el-GR" sz="1800" dirty="0"/>
                  <a:t> </a:t>
                </a:r>
                <a:r>
                  <a:rPr lang="es-CL" sz="1800" dirty="0"/>
                  <a:t>como la </a:t>
                </a:r>
                <a:r>
                  <a:rPr lang="es-CL" sz="1800" i="1" dirty="0"/>
                  <a:t>aceleración tangencial (a</a:t>
                </a:r>
                <a:r>
                  <a:rPr lang="es-CL" sz="1800" i="1" baseline="-25000" dirty="0"/>
                  <a:t>t</a:t>
                </a:r>
                <a:r>
                  <a:rPr lang="es-CL" sz="1800" i="1" dirty="0"/>
                  <a:t>)</a:t>
                </a:r>
                <a:r>
                  <a:rPr lang="es-CL" sz="1800" dirty="0"/>
                  <a:t> son nulas, ya que la rapidez (módulo del vector velocidad) es constante.</a:t>
                </a:r>
              </a:p>
              <a:p>
                <a:pPr marL="0" indent="0" algn="ctr">
                  <a:lnSpc>
                    <a:spcPct val="150000"/>
                  </a:lnSpc>
                  <a:spcAft>
                    <a:spcPts val="0"/>
                  </a:spcAft>
                  <a:buNone/>
                </a:pPr>
                <a14:m>
                  <m:oMath xmlns:m="http://schemas.openxmlformats.org/officeDocument/2006/math">
                    <m:r>
                      <a:rPr lang="es-CL" sz="2400" i="1" smtClean="0">
                        <a:latin typeface="Cambria Math" panose="02040503050406030204" pitchFamily="18" charset="0"/>
                        <a:ea typeface="Cambria Math" panose="02040503050406030204" pitchFamily="18" charset="0"/>
                      </a:rPr>
                      <m:t>𝜔</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𝜃</m:t>
                        </m:r>
                        <m:d>
                          <m:dPr>
                            <m:ctrlPr>
                              <a:rPr lang="es-ES" sz="2400" b="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b="0" i="1" smtClean="0">
                                <a:latin typeface="Cambria Math" panose="02040503050406030204" pitchFamily="18" charset="0"/>
                                <a:ea typeface="Cambria Math" panose="02040503050406030204" pitchFamily="18" charset="0"/>
                              </a:rPr>
                              <m:t>𝑡</m:t>
                            </m:r>
                          </m:e>
                          <m:sub>
                            <m:r>
                              <a:rPr lang="es-ES" sz="2400" b="0" i="1" smtClean="0">
                                <a:latin typeface="Cambria Math" panose="02040503050406030204" pitchFamily="18" charset="0"/>
                                <a:ea typeface="Cambria Math" panose="02040503050406030204" pitchFamily="18" charset="0"/>
                              </a:rPr>
                              <m:t>0</m:t>
                            </m:r>
                          </m:sub>
                        </m:sSub>
                      </m:den>
                    </m:f>
                  </m:oMath>
                </a14:m>
                <a:r>
                  <a:rPr lang="es-CL" sz="2400" dirty="0"/>
                  <a:t>, </a:t>
                </a:r>
                <a:r>
                  <a:rPr lang="es-CL" sz="2000" dirty="0"/>
                  <a:t>si t</a:t>
                </a:r>
                <a:r>
                  <a:rPr lang="es-CL" sz="2000" baseline="-25000" dirty="0"/>
                  <a:t>0</a:t>
                </a:r>
                <a:r>
                  <a:rPr lang="es-CL" sz="2000" dirty="0"/>
                  <a:t> = 0 entonces </a:t>
                </a:r>
                <a14:m>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𝜃</m:t>
                        </m:r>
                        <m:d>
                          <m:dPr>
                            <m:ctrlPr>
                              <a:rPr lang="es-ES" sz="2400" i="1">
                                <a:latin typeface="Cambria Math" panose="02040503050406030204" pitchFamily="18" charset="0"/>
                                <a:ea typeface="Cambria Math" panose="02040503050406030204" pitchFamily="18" charset="0"/>
                              </a:rPr>
                            </m:ctrlPr>
                          </m:dPr>
                          <m:e>
                            <m:r>
                              <a:rPr lang="es-ES" sz="2400" i="1">
                                <a:latin typeface="Cambria Math" panose="02040503050406030204" pitchFamily="18" charset="0"/>
                                <a:ea typeface="Cambria Math" panose="02040503050406030204" pitchFamily="18" charset="0"/>
                              </a:rPr>
                              <m:t>𝑡</m:t>
                            </m:r>
                          </m:e>
                        </m:d>
                        <m:r>
                          <a:rPr lang="es-ES" sz="2400" i="1">
                            <a:latin typeface="Cambria Math" panose="02040503050406030204" pitchFamily="18" charset="0"/>
                            <a:ea typeface="Cambria Math" panose="02040503050406030204" pitchFamily="18" charset="0"/>
                          </a:rPr>
                          <m:t>−</m:t>
                        </m:r>
                        <m:sSub>
                          <m:sSubPr>
                            <m:ctrlPr>
                              <a:rPr lang="es-ES" sz="2400" i="1">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i="1">
                                <a:latin typeface="Cambria Math" panose="02040503050406030204" pitchFamily="18" charset="0"/>
                                <a:ea typeface="Cambria Math" panose="02040503050406030204" pitchFamily="18" charset="0"/>
                              </a:rPr>
                              <m:t>0</m:t>
                            </m:r>
                          </m:sub>
                        </m:sSub>
                      </m:num>
                      <m:den>
                        <m:r>
                          <a:rPr lang="es-ES" sz="2400" i="1">
                            <a:latin typeface="Cambria Math" panose="02040503050406030204" pitchFamily="18" charset="0"/>
                            <a:ea typeface="Cambria Math" panose="02040503050406030204" pitchFamily="18" charset="0"/>
                          </a:rPr>
                          <m:t>𝑡</m:t>
                        </m:r>
                      </m:den>
                    </m:f>
                  </m:oMath>
                </a14:m>
                <a:endParaRPr lang="es-CL" sz="2400" dirty="0"/>
              </a:p>
              <a:p>
                <a:pPr algn="just">
                  <a:lnSpc>
                    <a:spcPct val="150000"/>
                  </a:lnSpc>
                  <a:spcAft>
                    <a:spcPts val="0"/>
                  </a:spcAft>
                </a:pPr>
                <a:r>
                  <a:rPr lang="es-CL" sz="1800" dirty="0"/>
                  <a:t>Existe un </a:t>
                </a:r>
                <a:r>
                  <a:rPr lang="es-CL" sz="1800" i="1" dirty="0"/>
                  <a:t>periodo (T)</a:t>
                </a:r>
                <a:r>
                  <a:rPr lang="es-CL" sz="1800" dirty="0"/>
                  <a:t>, que es el tiempo que el cuerpo emplea en dar una vuelta completa. Esto implica que las características del movimiento son las mismas cada T segundos</a:t>
                </a:r>
              </a:p>
              <a:p>
                <a:pPr marL="0" indent="0" algn="ctr">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𝜃</m:t>
                          </m:r>
                        </m:num>
                        <m:den>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𝑡</m:t>
                          </m:r>
                        </m:den>
                      </m:f>
                      <m:r>
                        <a:rPr lang="es-ES" sz="2400" b="0" i="0"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num>
                        <m:den>
                          <m:r>
                            <a:rPr lang="es-ES" sz="2400" b="0" i="1" smtClean="0">
                              <a:latin typeface="Cambria Math" panose="02040503050406030204" pitchFamily="18" charset="0"/>
                              <a:ea typeface="Cambria Math" panose="02040503050406030204" pitchFamily="18" charset="0"/>
                            </a:rPr>
                            <m:t>𝑇</m:t>
                          </m:r>
                        </m:den>
                      </m:f>
                    </m:oMath>
                  </m:oMathPara>
                </a14:m>
                <a:endParaRPr lang="es-CL" sz="2400" dirty="0"/>
              </a:p>
            </p:txBody>
          </p:sp>
        </mc:Choice>
        <mc:Fallback xmlns="">
          <p:sp>
            <p:nvSpPr>
              <p:cNvPr id="3" name="Marcador de contenido 2">
                <a:extLst>
                  <a:ext uri="{FF2B5EF4-FFF2-40B4-BE49-F238E27FC236}">
                    <a16:creationId xmlns:a16="http://schemas.microsoft.com/office/drawing/2014/main" id="{42EAEF6E-DD7A-7D4C-ACAC-07720EF2C6AF}"/>
                  </a:ext>
                </a:extLst>
              </p:cNvPr>
              <p:cNvSpPr>
                <a:spLocks noGrp="1" noRot="1" noChangeAspect="1" noMove="1" noResize="1" noEditPoints="1" noAdjustHandles="1" noChangeArrowheads="1" noChangeShapeType="1" noTextEdit="1"/>
              </p:cNvSpPr>
              <p:nvPr>
                <p:ph idx="1"/>
              </p:nvPr>
            </p:nvSpPr>
            <p:spPr>
              <a:xfrm>
                <a:off x="481355" y="1549922"/>
                <a:ext cx="9069387" cy="4987925"/>
              </a:xfrm>
              <a:blipFill>
                <a:blip r:embed="rId2"/>
                <a:stretch>
                  <a:fillRect l="-1399" r="-2238" b="-5076"/>
                </a:stretch>
              </a:blipFill>
            </p:spPr>
            <p:txBody>
              <a:bodyPr/>
              <a:lstStyle/>
              <a:p>
                <a:r>
                  <a:rPr lang="es-CL">
                    <a:noFill/>
                  </a:rPr>
                  <a:t> </a:t>
                </a:r>
              </a:p>
            </p:txBody>
          </p:sp>
        </mc:Fallback>
      </mc:AlternateContent>
    </p:spTree>
    <p:extLst>
      <p:ext uri="{BB962C8B-B14F-4D97-AF65-F5344CB8AC3E}">
        <p14:creationId xmlns:p14="http://schemas.microsoft.com/office/powerpoint/2010/main" val="257150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44"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559F1-23D9-AF4B-A915-09C4E6A1832B}"/>
              </a:ext>
            </a:extLst>
          </p:cNvPr>
          <p:cNvSpPr>
            <a:spLocks noGrp="1"/>
          </p:cNvSpPr>
          <p:nvPr>
            <p:ph type="title"/>
          </p:nvPr>
        </p:nvSpPr>
        <p:spPr/>
        <p:txBody>
          <a:bodyPr/>
          <a:lstStyle/>
          <a:p>
            <a:r>
              <a:rPr lang="es-CL" b="1" dirty="0"/>
              <a:t>MOVIMIENTO ROTACIONAL UNIFORMEMENTE ACELERADO. </a:t>
            </a:r>
            <a:endParaRPr lang="es-CL" dirty="0"/>
          </a:p>
        </p:txBody>
      </p:sp>
      <p:sp>
        <p:nvSpPr>
          <p:cNvPr id="4" name="Marcador de contenido 3">
            <a:extLst>
              <a:ext uri="{FF2B5EF4-FFF2-40B4-BE49-F238E27FC236}">
                <a16:creationId xmlns:a16="http://schemas.microsoft.com/office/drawing/2014/main" id="{9A3DC62B-F7DC-C344-B71B-FD0FE9D34DE4}"/>
              </a:ext>
            </a:extLst>
          </p:cNvPr>
          <p:cNvSpPr>
            <a:spLocks noGrp="1"/>
          </p:cNvSpPr>
          <p:nvPr>
            <p:ph idx="1"/>
          </p:nvPr>
        </p:nvSpPr>
        <p:spPr/>
        <p:txBody>
          <a:bodyPr/>
          <a:lstStyle/>
          <a:p>
            <a:pPr algn="just">
              <a:lnSpc>
                <a:spcPct val="150000"/>
              </a:lnSpc>
              <a:spcAft>
                <a:spcPts val="0"/>
              </a:spcAft>
            </a:pPr>
            <a:r>
              <a:rPr lang="es-CL" sz="2400" dirty="0"/>
              <a:t>Cuando un objeto rígido da vueltas respecto a un eje fijo, con frecuencia se somete a una aceleración angular constante. Por lo tanto, se genera un nuevo modelo de análisis para movimiento rotacional llamado </a:t>
            </a:r>
            <a:r>
              <a:rPr lang="es-CL" sz="2400" b="1" dirty="0"/>
              <a:t>objeto rígido bajo aceleración angular constante</a:t>
            </a:r>
            <a:r>
              <a:rPr lang="es-CL" sz="2400" dirty="0"/>
              <a:t>. </a:t>
            </a:r>
          </a:p>
          <a:p>
            <a:endParaRPr lang="es-CL" dirty="0"/>
          </a:p>
        </p:txBody>
      </p:sp>
    </p:spTree>
    <p:extLst>
      <p:ext uri="{BB962C8B-B14F-4D97-AF65-F5344CB8AC3E}">
        <p14:creationId xmlns:p14="http://schemas.microsoft.com/office/powerpoint/2010/main" val="278775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A21CBA-567E-0C43-A135-8C8760B92CDC}"/>
              </a:ext>
            </a:extLst>
          </p:cNvPr>
          <p:cNvSpPr>
            <a:spLocks noGrp="1"/>
          </p:cNvSpPr>
          <p:nvPr>
            <p:ph type="title"/>
          </p:nvPr>
        </p:nvSpPr>
        <p:spPr/>
        <p:txBody>
          <a:bodyPr/>
          <a:lstStyle/>
          <a:p>
            <a:r>
              <a:rPr lang="es-CL" b="1" dirty="0"/>
              <a:t>MOVIMIENTO ROTACIONAL UNIFORMEMENTE ACELERADO. </a:t>
            </a:r>
            <a:endParaRPr lang="es-CL" dirty="0"/>
          </a:p>
        </p:txBody>
      </p:sp>
      <p:sp>
        <p:nvSpPr>
          <p:cNvPr id="3" name="Marcador de contenido 2">
            <a:extLst>
              <a:ext uri="{FF2B5EF4-FFF2-40B4-BE49-F238E27FC236}">
                <a16:creationId xmlns:a16="http://schemas.microsoft.com/office/drawing/2014/main" id="{B3FCF930-1712-BE43-A1F4-C63EF2E41713}"/>
              </a:ext>
            </a:extLst>
          </p:cNvPr>
          <p:cNvSpPr>
            <a:spLocks noGrp="1"/>
          </p:cNvSpPr>
          <p:nvPr>
            <p:ph idx="1"/>
          </p:nvPr>
        </p:nvSpPr>
        <p:spPr/>
        <p:txBody>
          <a:bodyPr/>
          <a:lstStyle/>
          <a:p>
            <a:pPr algn="just">
              <a:lnSpc>
                <a:spcPct val="150000"/>
              </a:lnSpc>
              <a:spcAft>
                <a:spcPts val="0"/>
              </a:spcAft>
            </a:pPr>
            <a:r>
              <a:rPr lang="es-CL" sz="2400" dirty="0"/>
              <a:t>El desplazamiento, velocidad y aceleración angular son análogos a sus similares variables lineales. Así las ecuaciones cinemáticas del movimiento de rotación con aceleración angular constante tienen la misma forma que las correspondientes al movimiento lineal haciendo los reemplazos </a:t>
            </a:r>
            <a:r>
              <a:rPr lang="es-CL" sz="2400" i="1" dirty="0"/>
              <a:t>x </a:t>
            </a:r>
            <a:r>
              <a:rPr lang="es-CL" sz="2400" dirty="0"/>
              <a:t>por </a:t>
            </a:r>
            <a:r>
              <a:rPr lang="el-GR" sz="2400" dirty="0"/>
              <a:t>θ</a:t>
            </a:r>
            <a:r>
              <a:rPr lang="el-GR" sz="2400" i="1" dirty="0"/>
              <a:t>, </a:t>
            </a:r>
            <a:r>
              <a:rPr lang="es-CL" sz="2400" b="1" i="1" dirty="0"/>
              <a:t>v </a:t>
            </a:r>
            <a:r>
              <a:rPr lang="es-CL" sz="2400" dirty="0"/>
              <a:t>por </a:t>
            </a:r>
            <a:r>
              <a:rPr lang="el-GR" sz="2400" dirty="0"/>
              <a:t>ω </a:t>
            </a:r>
            <a:r>
              <a:rPr lang="es-CL" sz="2400" dirty="0"/>
              <a:t>y </a:t>
            </a:r>
            <a:r>
              <a:rPr lang="es-CL" sz="2400" b="1" i="1" dirty="0"/>
              <a:t>a </a:t>
            </a:r>
            <a:r>
              <a:rPr lang="es-CL" sz="2400" dirty="0"/>
              <a:t>por </a:t>
            </a:r>
            <a:r>
              <a:rPr lang="el-GR" sz="2400" dirty="0"/>
              <a:t>α</a:t>
            </a:r>
            <a:r>
              <a:rPr lang="el-GR" sz="2400" i="1" dirty="0"/>
              <a:t>, </a:t>
            </a:r>
            <a:r>
              <a:rPr lang="es-CL" sz="2400" dirty="0"/>
              <a:t>por lo que las ecuaciones cinemáticas del movimiento angular son: </a:t>
            </a:r>
          </a:p>
          <a:p>
            <a:endParaRPr lang="es-CL" dirty="0"/>
          </a:p>
        </p:txBody>
      </p:sp>
    </p:spTree>
    <p:extLst>
      <p:ext uri="{BB962C8B-B14F-4D97-AF65-F5344CB8AC3E}">
        <p14:creationId xmlns:p14="http://schemas.microsoft.com/office/powerpoint/2010/main" val="25594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4EE241-84BF-A74D-926A-4DB136E92176}"/>
              </a:ext>
            </a:extLst>
          </p:cNvPr>
          <p:cNvSpPr>
            <a:spLocks noGrp="1"/>
          </p:cNvSpPr>
          <p:nvPr>
            <p:ph type="title"/>
          </p:nvPr>
        </p:nvSpPr>
        <p:spPr/>
        <p:txBody>
          <a:bodyPr/>
          <a:lstStyle/>
          <a:p>
            <a:r>
              <a:rPr lang="es-CL" b="1" dirty="0"/>
              <a:t>MOVIMIENTO ROTACIONAL UNIFORMEMENTE ACELERADO. </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6FD52F45-3099-0E4B-B3A1-5ADDA4AF3F06}"/>
                  </a:ext>
                </a:extLst>
              </p:cNvPr>
              <p:cNvSpPr>
                <a:spLocks noGrp="1"/>
              </p:cNvSpPr>
              <p:nvPr>
                <p:ph idx="1"/>
              </p:nvPr>
            </p:nvSpPr>
            <p:spPr>
              <a:xfrm>
                <a:off x="503238" y="1768475"/>
                <a:ext cx="9069387" cy="4603650"/>
              </a:xfrm>
            </p:spPr>
            <p:txBody>
              <a:bodyPr/>
              <a:lstStyle/>
              <a:p>
                <a:pPr marL="0" indent="0">
                  <a:buNone/>
                </a:pPr>
                <a:endParaRPr lang="es-CL" i="1" dirty="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𝜃</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𝜃</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1</m:t>
                          </m:r>
                        </m:num>
                        <m:den>
                          <m:r>
                            <a:rPr lang="es-ES" b="0" i="1" smtClean="0">
                              <a:latin typeface="Cambria Math" panose="02040503050406030204" pitchFamily="18" charset="0"/>
                              <a:ea typeface="Cambria Math" panose="02040503050406030204" pitchFamily="18" charset="0"/>
                            </a:rPr>
                            <m:t>2</m:t>
                          </m:r>
                        </m:den>
                      </m:f>
                      <m:r>
                        <a:rPr lang="es-ES" b="0" i="1" smtClean="0">
                          <a:latin typeface="Cambria Math" panose="02040503050406030204" pitchFamily="18" charset="0"/>
                          <a:ea typeface="Cambria Math" panose="02040503050406030204" pitchFamily="18" charset="0"/>
                        </a:rPr>
                        <m:t>𝛼</m:t>
                      </m:r>
                      <m:sSup>
                        <m:sSupPr>
                          <m:ctrlPr>
                            <a:rPr lang="es-ES" b="0" i="1" smtClean="0">
                              <a:latin typeface="Cambria Math" panose="02040503050406030204" pitchFamily="18" charset="0"/>
                              <a:ea typeface="Cambria Math" panose="02040503050406030204" pitchFamily="18" charset="0"/>
                            </a:rPr>
                          </m:ctrlPr>
                        </m:sSupPr>
                        <m:e>
                          <m:r>
                            <a:rPr lang="es-ES" b="0" i="1" smtClean="0">
                              <a:latin typeface="Cambria Math" panose="02040503050406030204" pitchFamily="18" charset="0"/>
                              <a:ea typeface="Cambria Math" panose="02040503050406030204" pitchFamily="18" charset="0"/>
                            </a:rPr>
                            <m:t>𝑡</m:t>
                          </m:r>
                        </m:e>
                        <m:sup>
                          <m:r>
                            <a:rPr lang="es-ES" b="0" i="1" smtClean="0">
                              <a:latin typeface="Cambria Math" panose="02040503050406030204" pitchFamily="18" charset="0"/>
                              <a:ea typeface="Cambria Math" panose="02040503050406030204" pitchFamily="18" charset="0"/>
                            </a:rPr>
                            <m:t>2</m:t>
                          </m:r>
                        </m:sup>
                      </m:sSup>
                    </m:oMath>
                  </m:oMathPara>
                </a14:m>
                <a:endParaRPr lang="es-CL" dirty="0"/>
              </a:p>
              <a:p>
                <a:pPr marL="0" indent="0">
                  <a:buNone/>
                </a:pPr>
                <a:endParaRPr lang="es-CL" dirty="0"/>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𝛼</m:t>
                      </m:r>
                      <m:r>
                        <a:rPr lang="es-ES" b="0" i="1" smtClean="0">
                          <a:latin typeface="Cambria Math" panose="02040503050406030204" pitchFamily="18" charset="0"/>
                          <a:ea typeface="Cambria Math" panose="02040503050406030204" pitchFamily="18" charset="0"/>
                        </a:rPr>
                        <m:t>𝑡</m:t>
                      </m:r>
                    </m:oMath>
                  </m:oMathPara>
                </a14:m>
                <a:endParaRPr lang="es-ES" b="0" dirty="0">
                  <a:ea typeface="Cambria Math" panose="02040503050406030204" pitchFamily="18" charset="0"/>
                </a:endParaRPr>
              </a:p>
              <a:p>
                <a:pPr marL="0" indent="0">
                  <a:buNone/>
                </a:pPr>
                <a:endParaRPr lang="es-ES" b="0" dirty="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sSubSup>
                        <m:sSubSupPr>
                          <m:ctrlPr>
                            <a:rPr lang="es-ES" i="1" smtClean="0">
                              <a:latin typeface="Cambria Math" panose="02040503050406030204" pitchFamily="18" charset="0"/>
                              <a:ea typeface="Cambria Math" panose="02040503050406030204" pitchFamily="18" charset="0"/>
                            </a:rPr>
                          </m:ctrlPr>
                        </m:sSubSupPr>
                        <m:e>
                          <m:r>
                            <a:rPr lang="es-ES"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sSubSup>
                        <m:sSubSupPr>
                          <m:ctrlPr>
                            <a:rPr lang="es-ES" i="1" smtClean="0">
                              <a:latin typeface="Cambria Math" panose="02040503050406030204" pitchFamily="18" charset="0"/>
                              <a:ea typeface="Cambria Math" panose="02040503050406030204" pitchFamily="18" charset="0"/>
                            </a:rPr>
                          </m:ctrlPr>
                        </m:sSubSup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2</m:t>
                      </m:r>
                      <m:r>
                        <a:rPr lang="es-ES" i="1">
                          <a:latin typeface="Cambria Math" panose="02040503050406030204" pitchFamily="18" charset="0"/>
                          <a:ea typeface="Cambria Math" panose="02040503050406030204" pitchFamily="18" charset="0"/>
                        </a:rPr>
                        <m:t>𝛼</m:t>
                      </m:r>
                      <m:r>
                        <m:rPr>
                          <m:sty m:val="p"/>
                        </m:rPr>
                        <a:rPr lang="el-GR" i="1" smtClean="0">
                          <a:latin typeface="Cambria Math" panose="02040503050406030204" pitchFamily="18" charset="0"/>
                          <a:ea typeface="Cambria Math" panose="02040503050406030204" pitchFamily="18" charset="0"/>
                        </a:rPr>
                        <m:t>Δ</m:t>
                      </m:r>
                      <m:r>
                        <a:rPr lang="el-GR" i="1" smtClean="0">
                          <a:latin typeface="Cambria Math" panose="02040503050406030204" pitchFamily="18" charset="0"/>
                          <a:ea typeface="Cambria Math" panose="02040503050406030204" pitchFamily="18" charset="0"/>
                        </a:rPr>
                        <m:t>𝜃</m:t>
                      </m:r>
                    </m:oMath>
                  </m:oMathPara>
                </a14:m>
                <a:endParaRPr lang="es-ES" dirty="0">
                  <a:ea typeface="Cambria Math" panose="02040503050406030204" pitchFamily="18" charset="0"/>
                </a:endParaRPr>
              </a:p>
              <a:p>
                <a:pPr marL="0" indent="0">
                  <a:buNone/>
                </a:pPr>
                <a:endParaRPr lang="es-ES" dirty="0">
                  <a:ea typeface="Cambria Math" panose="02040503050406030204" pitchFamily="18" charset="0"/>
                </a:endParaRPr>
              </a:p>
              <a:p>
                <a:pPr marL="0" indent="0">
                  <a:buNone/>
                </a:pPr>
                <a:endParaRPr lang="es-CL" dirty="0"/>
              </a:p>
            </p:txBody>
          </p:sp>
        </mc:Choice>
        <mc:Fallback xmlns="">
          <p:sp>
            <p:nvSpPr>
              <p:cNvPr id="3" name="Marcador de contenido 2">
                <a:extLst>
                  <a:ext uri="{FF2B5EF4-FFF2-40B4-BE49-F238E27FC236}">
                    <a16:creationId xmlns:a16="http://schemas.microsoft.com/office/drawing/2014/main" id="{6FD52F45-3099-0E4B-B3A1-5ADDA4AF3F06}"/>
                  </a:ext>
                </a:extLst>
              </p:cNvPr>
              <p:cNvSpPr>
                <a:spLocks noGrp="1" noRot="1" noChangeAspect="1" noMove="1" noResize="1" noEditPoints="1" noAdjustHandles="1" noChangeArrowheads="1" noChangeShapeType="1" noTextEdit="1"/>
              </p:cNvSpPr>
              <p:nvPr>
                <p:ph idx="1"/>
              </p:nvPr>
            </p:nvSpPr>
            <p:spPr>
              <a:xfrm>
                <a:off x="503238" y="1768475"/>
                <a:ext cx="9069387" cy="4603650"/>
              </a:xfrm>
              <a:blipFill>
                <a:blip r:embed="rId2"/>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90648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33ABD-F2B4-434D-BEDB-9A83D6CB19E9}"/>
              </a:ext>
            </a:extLst>
          </p:cNvPr>
          <p:cNvSpPr>
            <a:spLocks noGrp="1"/>
          </p:cNvSpPr>
          <p:nvPr>
            <p:ph type="title"/>
          </p:nvPr>
        </p:nvSpPr>
        <p:spPr/>
        <p:txBody>
          <a:bodyPr/>
          <a:lstStyle/>
          <a:p>
            <a:r>
              <a:rPr lang="es-CL" b="1" dirty="0"/>
              <a:t>EJEMPLO:</a:t>
            </a:r>
          </a:p>
        </p:txBody>
      </p:sp>
      <p:sp>
        <p:nvSpPr>
          <p:cNvPr id="3" name="Marcador de contenido 2">
            <a:extLst>
              <a:ext uri="{FF2B5EF4-FFF2-40B4-BE49-F238E27FC236}">
                <a16:creationId xmlns:a16="http://schemas.microsoft.com/office/drawing/2014/main" id="{C65FD2FA-3792-7948-A84B-F2750231A287}"/>
              </a:ext>
            </a:extLst>
          </p:cNvPr>
          <p:cNvSpPr>
            <a:spLocks noGrp="1"/>
          </p:cNvSpPr>
          <p:nvPr>
            <p:ph idx="1"/>
          </p:nvPr>
        </p:nvSpPr>
        <p:spPr/>
        <p:txBody>
          <a:bodyPr/>
          <a:lstStyle/>
          <a:p>
            <a:pPr algn="just">
              <a:lnSpc>
                <a:spcPct val="150000"/>
              </a:lnSpc>
              <a:spcAft>
                <a:spcPts val="0"/>
              </a:spcAft>
            </a:pPr>
            <a:r>
              <a:rPr lang="es-CL" sz="2400" dirty="0"/>
              <a:t>Mientras espera para abordar un helicóptero, usted observa que el movimiento del rotor cambió de 315 </a:t>
            </a:r>
            <a:r>
              <a:rPr lang="es-CL" sz="2400" dirty="0" err="1"/>
              <a:t>rev</a:t>
            </a:r>
            <a:r>
              <a:rPr lang="es-CL" sz="2400" dirty="0"/>
              <a:t>/min a 225 </a:t>
            </a:r>
            <a:r>
              <a:rPr lang="es-CL" sz="2400" dirty="0" err="1"/>
              <a:t>rev</a:t>
            </a:r>
            <a:r>
              <a:rPr lang="es-CL" sz="2400" dirty="0"/>
              <a:t>/min en 1,00 min. a) Halle la aceleración angular durante el intervalo. b) Suponiendo que está aceleración permanece constante, calcule el tiempo que tarda el rotor en detenerse. c) ¿Cuántas revoluciones dará el rotor después de la segunda observación que usted realice?</a:t>
            </a:r>
          </a:p>
          <a:p>
            <a:endParaRPr lang="es-CL" dirty="0"/>
          </a:p>
        </p:txBody>
      </p:sp>
    </p:spTree>
    <p:extLst>
      <p:ext uri="{BB962C8B-B14F-4D97-AF65-F5344CB8AC3E}">
        <p14:creationId xmlns:p14="http://schemas.microsoft.com/office/powerpoint/2010/main" val="1661871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6C5AF9-A6E7-66C4-B3BF-8E41DB66DA9F}"/>
              </a:ext>
            </a:extLst>
          </p:cNvPr>
          <p:cNvSpPr>
            <a:spLocks noGrp="1"/>
          </p:cNvSpPr>
          <p:nvPr>
            <p:ph type="title"/>
          </p:nvPr>
        </p:nvSpPr>
        <p:spPr/>
        <p:txBody>
          <a:bodyPr/>
          <a:lstStyle/>
          <a:p>
            <a:r>
              <a:rPr lang="es-CL" b="1" dirty="0"/>
              <a:t>CANTIDADES ANGULARES Y TRASLACIONALES.</a:t>
            </a:r>
          </a:p>
        </p:txBody>
      </p:sp>
      <p:sp>
        <p:nvSpPr>
          <p:cNvPr id="3" name="Marcador de contenido 2">
            <a:extLst>
              <a:ext uri="{FF2B5EF4-FFF2-40B4-BE49-F238E27FC236}">
                <a16:creationId xmlns:a16="http://schemas.microsoft.com/office/drawing/2014/main" id="{5D4DEF48-939F-F7B9-15F1-A957F9022F53}"/>
              </a:ext>
            </a:extLst>
          </p:cNvPr>
          <p:cNvSpPr>
            <a:spLocks noGrp="1"/>
          </p:cNvSpPr>
          <p:nvPr>
            <p:ph idx="1"/>
          </p:nvPr>
        </p:nvSpPr>
        <p:spPr/>
        <p:txBody>
          <a:bodyPr/>
          <a:lstStyle/>
          <a:p>
            <a:pPr algn="just">
              <a:lnSpc>
                <a:spcPct val="150000"/>
              </a:lnSpc>
              <a:spcAft>
                <a:spcPts val="0"/>
              </a:spcAft>
            </a:pPr>
            <a:r>
              <a:rPr lang="es-CL" dirty="0"/>
              <a:t>Cuando un sólido rígido da vueltas alrededor de un eje fijo, </a:t>
            </a:r>
            <a:r>
              <a:rPr lang="es-CL" b="1" dirty="0"/>
              <a:t>toda partícula del sólido se mueve en un círculo cuyo centro está en el eje de rotación</a:t>
            </a:r>
            <a:r>
              <a:rPr lang="es-CL" dirty="0"/>
              <a:t>.</a:t>
            </a:r>
          </a:p>
        </p:txBody>
      </p:sp>
      <p:pic>
        <p:nvPicPr>
          <p:cNvPr id="5" name="Imagen 4" descr="Diagrama&#10;&#10;Descripción generada automáticamente">
            <a:extLst>
              <a:ext uri="{FF2B5EF4-FFF2-40B4-BE49-F238E27FC236}">
                <a16:creationId xmlns:a16="http://schemas.microsoft.com/office/drawing/2014/main" id="{8DAF469B-C82D-DFAD-73B9-49BD85D8F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581" y="4067175"/>
            <a:ext cx="2806700" cy="2895600"/>
          </a:xfrm>
          <a:prstGeom prst="rect">
            <a:avLst/>
          </a:prstGeom>
        </p:spPr>
      </p:pic>
    </p:spTree>
    <p:extLst>
      <p:ext uri="{BB962C8B-B14F-4D97-AF65-F5344CB8AC3E}">
        <p14:creationId xmlns:p14="http://schemas.microsoft.com/office/powerpoint/2010/main" val="11859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4E200-1B4F-1FAA-AA9B-F03AE373DD86}"/>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F854FB6-8512-B7AA-7392-8D1EE21AD011}"/>
                  </a:ext>
                </a:extLst>
              </p:cNvPr>
              <p:cNvSpPr>
                <a:spLocks noGrp="1"/>
              </p:cNvSpPr>
              <p:nvPr>
                <p:ph idx="1"/>
              </p:nvPr>
            </p:nvSpPr>
            <p:spPr>
              <a:xfrm>
                <a:off x="359792" y="1763613"/>
                <a:ext cx="9069387" cy="4987925"/>
              </a:xfrm>
            </p:spPr>
            <p:txBody>
              <a:bodyPr/>
              <a:lstStyle/>
              <a:p>
                <a:pPr algn="just">
                  <a:lnSpc>
                    <a:spcPct val="150000"/>
                  </a:lnSpc>
                  <a:spcAft>
                    <a:spcPts val="0"/>
                  </a:spcAft>
                </a:pPr>
                <a:r>
                  <a:rPr lang="es-CL" sz="2000" dirty="0">
                    <a:effectLst/>
                  </a:rPr>
                  <a:t>Ya que el punto </a:t>
                </a:r>
                <a:r>
                  <a:rPr lang="es-CL" sz="2000" i="1" dirty="0">
                    <a:effectLst/>
                  </a:rPr>
                  <a:t>P </a:t>
                </a:r>
                <a:r>
                  <a:rPr lang="es-CL" sz="2000" dirty="0">
                    <a:effectLst/>
                  </a:rPr>
                  <a:t>se mueve en un círculo, el vector velocidad </a:t>
                </a:r>
                <a14:m>
                  <m:oMath xmlns:m="http://schemas.openxmlformats.org/officeDocument/2006/math">
                    <m:acc>
                      <m:accPr>
                        <m:chr m:val="⃗"/>
                        <m:ctrlPr>
                          <a:rPr lang="es-CL" sz="2000" b="1" i="1" smtClean="0">
                            <a:effectLst/>
                            <a:latin typeface="Cambria Math" panose="02040503050406030204" pitchFamily="18" charset="0"/>
                          </a:rPr>
                        </m:ctrlPr>
                      </m:accPr>
                      <m:e>
                        <m:r>
                          <a:rPr lang="es-ES" sz="2000" b="1" i="1" smtClean="0">
                            <a:effectLst/>
                            <a:latin typeface="Cambria Math" panose="02040503050406030204" pitchFamily="18" charset="0"/>
                          </a:rPr>
                          <m:t>𝒗</m:t>
                        </m:r>
                      </m:e>
                    </m:acc>
                  </m:oMath>
                </a14:m>
                <a:r>
                  <a:rPr lang="es-CL" sz="2000" b="1" dirty="0">
                    <a:effectLst/>
                  </a:rPr>
                  <a:t> </a:t>
                </a:r>
                <a:r>
                  <a:rPr lang="es-CL" sz="2000" dirty="0">
                    <a:effectLst/>
                  </a:rPr>
                  <a:t>siempre es tangente a la trayectoria circular y por ende se llama </a:t>
                </a:r>
                <a:r>
                  <a:rPr lang="es-CL" sz="2000" b="1" i="1" dirty="0">
                    <a:effectLst/>
                  </a:rPr>
                  <a:t>velocidad tangencial</a:t>
                </a:r>
                <a:r>
                  <a:rPr lang="es-CL" sz="2000" dirty="0">
                    <a:effectLst/>
                  </a:rPr>
                  <a:t>. La magnitud de la velocidad tangencial del punto </a:t>
                </a:r>
                <a:r>
                  <a:rPr lang="es-CL" sz="2000" i="1" dirty="0">
                    <a:effectLst/>
                  </a:rPr>
                  <a:t>P </a:t>
                </a:r>
                <a:r>
                  <a:rPr lang="es-CL" sz="2000" dirty="0">
                    <a:effectLst/>
                  </a:rPr>
                  <a:t>es por definición la rapidez tangencial </a:t>
                </a:r>
                <a14:m>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𝑠</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r>
                  <a:rPr lang="es-CL" sz="2000" dirty="0">
                    <a:effectLst/>
                  </a:rPr>
                  <a:t>, donde </a:t>
                </a:r>
                <a:r>
                  <a:rPr lang="es-CL" sz="2000" i="1" dirty="0">
                    <a:effectLst/>
                  </a:rPr>
                  <a:t>s </a:t>
                </a:r>
                <a:r>
                  <a:rPr lang="es-CL" sz="2000" dirty="0">
                    <a:effectLst/>
                  </a:rPr>
                  <a:t>es la distancia que recorre este punto medida a lo largo de la trayectoria circular. Al recordar que </a:t>
                </a:r>
                <a14:m>
                  <m:oMath xmlns:m="http://schemas.openxmlformats.org/officeDocument/2006/math">
                    <m:r>
                      <a:rPr lang="es-ES" sz="2000" b="0" i="1" smtClean="0">
                        <a:effectLst/>
                        <a:latin typeface="Cambria Math" panose="02040503050406030204" pitchFamily="18" charset="0"/>
                      </a:rPr>
                      <m:t>𝑠</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𝜃</m:t>
                    </m:r>
                  </m:oMath>
                </a14:m>
                <a:r>
                  <a:rPr lang="es-CL" sz="2000" dirty="0">
                    <a:effectLst/>
                  </a:rPr>
                  <a:t> y notar que </a:t>
                </a:r>
                <a:r>
                  <a:rPr lang="es-CL" sz="2000" i="1" dirty="0">
                    <a:effectLst/>
                  </a:rPr>
                  <a:t>r </a:t>
                </a:r>
                <a:r>
                  <a:rPr lang="es-CL" sz="2000" dirty="0">
                    <a:effectLst/>
                  </a:rPr>
                  <a:t>es constante, se obtiene:</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𝑠</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m:rPr>
                          <m:nor/>
                        </m:rPr>
                        <a:rPr lang="es-ES" sz="2000" b="0" i="0" smtClean="0">
                          <a:ea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m:t>
                          </m:r>
                          <m:r>
                            <a:rPr lang="es-ES" sz="2000" i="1">
                              <a:latin typeface="Cambria Math" panose="02040503050406030204" pitchFamily="18" charset="0"/>
                            </a:rPr>
                            <m:t>𝑟</m:t>
                          </m:r>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𝜃</m:t>
                          </m:r>
                          <m:r>
                            <a:rPr lang="es-ES" sz="2000" b="0" i="1" smtClean="0">
                              <a:latin typeface="Cambria Math" panose="02040503050406030204" pitchFamily="18" charset="0"/>
                              <a:ea typeface="Cambria Math" panose="02040503050406030204" pitchFamily="18" charset="0"/>
                            </a:rPr>
                            <m:t>)</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oMath>
                  </m:oMathPara>
                </a14:m>
                <a:endParaRPr lang="es-CL" sz="2000" dirty="0"/>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oMath>
                  </m:oMathPara>
                </a14:m>
                <a:endParaRPr lang="es-ES" sz="2000" b="0" dirty="0">
                  <a:effectLst/>
                  <a:ea typeface="Cambria Math" panose="02040503050406030204" pitchFamily="18" charset="0"/>
                </a:endParaRPr>
              </a:p>
              <a:p>
                <a:pPr algn="just">
                  <a:lnSpc>
                    <a:spcPct val="150000"/>
                  </a:lnSpc>
                  <a:spcAft>
                    <a:spcPts val="0"/>
                  </a:spcAft>
                </a:pPr>
                <a:r>
                  <a:rPr lang="es-CL" sz="1800" dirty="0">
                    <a:effectLst/>
                  </a:rPr>
                  <a:t>Es decir, la rapidez tangencial de un punto sobre un objeto </a:t>
                </a:r>
                <a:r>
                  <a:rPr lang="es-CL" sz="1800" dirty="0" err="1">
                    <a:effectLst/>
                  </a:rPr>
                  <a:t>rígido</a:t>
                </a:r>
                <a:r>
                  <a:rPr lang="es-CL" sz="1800" dirty="0">
                    <a:effectLst/>
                  </a:rPr>
                  <a:t> en </a:t>
                </a:r>
                <a:r>
                  <a:rPr lang="es-CL" sz="1800" dirty="0" err="1">
                    <a:effectLst/>
                  </a:rPr>
                  <a:t>rotación</a:t>
                </a:r>
                <a:r>
                  <a:rPr lang="es-CL" sz="1800" dirty="0">
                    <a:effectLst/>
                  </a:rPr>
                  <a:t> es igual a la distancia perpendicular de dicho punto desde el eje de </a:t>
                </a:r>
                <a:r>
                  <a:rPr lang="es-CL" sz="1800" dirty="0" err="1">
                    <a:effectLst/>
                  </a:rPr>
                  <a:t>rotación</a:t>
                </a:r>
                <a:r>
                  <a:rPr lang="es-CL" sz="1800" dirty="0">
                    <a:effectLst/>
                  </a:rPr>
                  <a:t>, multiplicada por la rapidez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2F854FB6-8512-B7AA-7392-8D1EE21AD011}"/>
                  </a:ext>
                </a:extLst>
              </p:cNvPr>
              <p:cNvSpPr>
                <a:spLocks noGrp="1" noRot="1" noChangeAspect="1" noMove="1" noResize="1" noEditPoints="1" noAdjustHandles="1" noChangeArrowheads="1" noChangeShapeType="1" noTextEdit="1"/>
              </p:cNvSpPr>
              <p:nvPr>
                <p:ph idx="1"/>
              </p:nvPr>
            </p:nvSpPr>
            <p:spPr>
              <a:xfrm>
                <a:off x="359792" y="1763613"/>
                <a:ext cx="9069387" cy="4987925"/>
              </a:xfrm>
              <a:blipFill>
                <a:blip r:embed="rId2"/>
                <a:stretch>
                  <a:fillRect l="-1546" r="-2554" b="-12821"/>
                </a:stretch>
              </a:blipFill>
            </p:spPr>
            <p:txBody>
              <a:bodyPr/>
              <a:lstStyle/>
              <a:p>
                <a:r>
                  <a:rPr lang="es-CL">
                    <a:noFill/>
                  </a:rPr>
                  <a:t> </a:t>
                </a:r>
              </a:p>
            </p:txBody>
          </p:sp>
        </mc:Fallback>
      </mc:AlternateContent>
    </p:spTree>
    <p:extLst>
      <p:ext uri="{BB962C8B-B14F-4D97-AF65-F5344CB8AC3E}">
        <p14:creationId xmlns:p14="http://schemas.microsoft.com/office/powerpoint/2010/main" val="235260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212758-4193-631C-3E56-AAECA6D71FAE}"/>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89D4112-4F05-DC52-D4BF-CA815B0F08EC}"/>
                  </a:ext>
                </a:extLst>
              </p:cNvPr>
              <p:cNvSpPr>
                <a:spLocks noGrp="1"/>
              </p:cNvSpPr>
              <p:nvPr>
                <p:ph idx="1"/>
              </p:nvPr>
            </p:nvSpPr>
            <p:spPr/>
            <p:txBody>
              <a:bodyPr/>
              <a:lstStyle/>
              <a:p>
                <a:pPr>
                  <a:lnSpc>
                    <a:spcPct val="150000"/>
                  </a:lnSpc>
                  <a:spcAft>
                    <a:spcPts val="0"/>
                  </a:spcAft>
                </a:pPr>
                <a:r>
                  <a:rPr lang="es-CL" sz="1800" dirty="0">
                    <a:effectLst/>
                  </a:rPr>
                  <a:t>La aceleración angular del objeto rígido en rotación se puede relacionar con la aceleración tangencial del punto </a:t>
                </a:r>
                <a:r>
                  <a:rPr lang="es-CL" sz="1800" i="1" dirty="0">
                    <a:effectLst/>
                  </a:rPr>
                  <a:t>P </a:t>
                </a:r>
                <a:r>
                  <a:rPr lang="es-CL" sz="1800" dirty="0">
                    <a:effectLst/>
                  </a:rPr>
                  <a:t>al hacer variar </a:t>
                </a:r>
                <a14:m>
                  <m:oMath xmlns:m="http://schemas.openxmlformats.org/officeDocument/2006/math">
                    <m:r>
                      <a:rPr lang="es-ES" sz="1800" b="0" i="1" smtClean="0">
                        <a:effectLst/>
                        <a:latin typeface="Cambria Math" panose="02040503050406030204" pitchFamily="18" charset="0"/>
                      </a:rPr>
                      <m:t>𝑣</m:t>
                    </m:r>
                  </m:oMath>
                </a14:m>
                <a:r>
                  <a:rPr lang="es-CL" sz="1800" dirty="0">
                    <a:effectLst/>
                  </a:rPr>
                  <a:t> en el tiempo:</a:t>
                </a:r>
              </a:p>
              <a:p>
                <a:pPr marL="0" indent="0" algn="ctr">
                  <a:lnSpc>
                    <a:spcPct val="150000"/>
                  </a:lnSpc>
                  <a:spcAft>
                    <a:spcPts val="0"/>
                  </a:spcAft>
                  <a:buNone/>
                </a:pPr>
                <a:r>
                  <a:rPr lang="es-CL" sz="18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𝑣</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r>
                          <a:rPr lang="es-ES" sz="2000" b="0" i="1" smtClean="0">
                            <a:effectLst/>
                            <a:latin typeface="Cambria Math" panose="02040503050406030204" pitchFamily="18" charset="0"/>
                            <a:ea typeface="Cambria Math" panose="02040503050406030204" pitchFamily="18" charset="0"/>
                          </a:rPr>
                          <m:t>)</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f>
                      <m:fPr>
                        <m:ctrlPr>
                          <a:rPr lang="es-ES" sz="2000" b="0" i="1" smtClean="0">
                            <a:effectLst/>
                            <a:latin typeface="Cambria Math" panose="02040503050406030204" pitchFamily="18" charset="0"/>
                            <a:ea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endParaRPr lang="es-CL" sz="2000" dirty="0"/>
              </a:p>
              <a:p>
                <a:pPr marL="0" indent="0" algn="ctr">
                  <a:lnSpc>
                    <a:spcPct val="150000"/>
                  </a:lnSpc>
                  <a:spcAft>
                    <a:spcPts val="0"/>
                  </a:spcAft>
                  <a:buNone/>
                </a:pPr>
                <a:r>
                  <a:rPr lang="es-CL" sz="32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𝛼</m:t>
                    </m:r>
                  </m:oMath>
                </a14:m>
                <a:endParaRPr lang="es-CL" sz="2000" dirty="0"/>
              </a:p>
              <a:p>
                <a:pPr algn="just">
                  <a:lnSpc>
                    <a:spcPct val="150000"/>
                  </a:lnSpc>
                  <a:spcAft>
                    <a:spcPts val="0"/>
                  </a:spcAft>
                </a:pPr>
                <a:r>
                  <a:rPr lang="es-CL" sz="1800" dirty="0">
                    <a:effectLst/>
                  </a:rPr>
                  <a:t>Es decir, la componente tangencial de la aceleración traslacional de un punto sobre un objeto rígido en rotación es igual a la distancia perpendicular del punto desde el eje de rotación, multiplicada por la aceleración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A89D4112-4F05-DC52-D4BF-CA815B0F08EC}"/>
                  </a:ext>
                </a:extLst>
              </p:cNvPr>
              <p:cNvSpPr>
                <a:spLocks noGrp="1" noRot="1" noChangeAspect="1" noMove="1" noResize="1" noEditPoints="1" noAdjustHandles="1" noChangeArrowheads="1" noChangeShapeType="1" noTextEdit="1"/>
              </p:cNvSpPr>
              <p:nvPr>
                <p:ph idx="1"/>
              </p:nvPr>
            </p:nvSpPr>
            <p:spPr>
              <a:blipFill>
                <a:blip r:embed="rId2"/>
                <a:stretch>
                  <a:fillRect l="-1479" r="-2354"/>
                </a:stretch>
              </a:blipFill>
            </p:spPr>
            <p:txBody>
              <a:bodyPr/>
              <a:lstStyle/>
              <a:p>
                <a:r>
                  <a:rPr lang="es-CL">
                    <a:noFill/>
                  </a:rPr>
                  <a:t> </a:t>
                </a:r>
              </a:p>
            </p:txBody>
          </p:sp>
        </mc:Fallback>
      </mc:AlternateContent>
    </p:spTree>
    <p:extLst>
      <p:ext uri="{BB962C8B-B14F-4D97-AF65-F5344CB8AC3E}">
        <p14:creationId xmlns:p14="http://schemas.microsoft.com/office/powerpoint/2010/main" val="135938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31C33-7489-A633-7F7B-452B448857C4}"/>
              </a:ext>
            </a:extLst>
          </p:cNvPr>
          <p:cNvSpPr>
            <a:spLocks noGrp="1"/>
          </p:cNvSpPr>
          <p:nvPr>
            <p:ph type="title"/>
          </p:nvPr>
        </p:nvSpPr>
        <p:spPr/>
        <p:txBody>
          <a:bodyPr/>
          <a:lstStyle/>
          <a:p>
            <a:r>
              <a:rPr lang="es-CL" b="1" dirty="0"/>
              <a:t>TRANSMISIONES MECÁNICAS.</a:t>
            </a:r>
          </a:p>
        </p:txBody>
      </p:sp>
      <p:pic>
        <p:nvPicPr>
          <p:cNvPr id="5" name="Marcador de contenido 4" descr="Imagen que contiene Diagrama&#10;&#10;Descripción generada automáticamente">
            <a:extLst>
              <a:ext uri="{FF2B5EF4-FFF2-40B4-BE49-F238E27FC236}">
                <a16:creationId xmlns:a16="http://schemas.microsoft.com/office/drawing/2014/main" id="{297412AB-423E-65A8-9748-E4B1732FFD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9832" y="1462478"/>
            <a:ext cx="4927600" cy="2590800"/>
          </a:xfrm>
        </p:spPr>
      </p:pic>
      <p:pic>
        <p:nvPicPr>
          <p:cNvPr id="7" name="Imagen 6" descr="Diagrama&#10;&#10;Descripción generada automáticamente">
            <a:extLst>
              <a:ext uri="{FF2B5EF4-FFF2-40B4-BE49-F238E27FC236}">
                <a16:creationId xmlns:a16="http://schemas.microsoft.com/office/drawing/2014/main" id="{152592AC-FACA-5624-44FC-C8BE81065C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336" y="1613004"/>
            <a:ext cx="2997200" cy="2197100"/>
          </a:xfrm>
          <a:prstGeom prst="rect">
            <a:avLst/>
          </a:prstGeom>
        </p:spPr>
      </p:pic>
      <p:pic>
        <p:nvPicPr>
          <p:cNvPr id="9" name="Imagen 8" descr="Diagrama&#10;&#10;Descripción generada automáticamente">
            <a:extLst>
              <a:ext uri="{FF2B5EF4-FFF2-40B4-BE49-F238E27FC236}">
                <a16:creationId xmlns:a16="http://schemas.microsoft.com/office/drawing/2014/main" id="{3F4E094E-4CD8-C3F0-01FB-1177BAF560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3632" y="4499917"/>
            <a:ext cx="3454400" cy="1968500"/>
          </a:xfrm>
          <a:prstGeom prst="rect">
            <a:avLst/>
          </a:prstGeom>
        </p:spPr>
      </p:pic>
    </p:spTree>
    <p:extLst>
      <p:ext uri="{BB962C8B-B14F-4D97-AF65-F5344CB8AC3E}">
        <p14:creationId xmlns:p14="http://schemas.microsoft.com/office/powerpoint/2010/main" val="4246224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3F35CF-7925-45A4-877F-4F139F76B841}"/>
              </a:ext>
            </a:extLst>
          </p:cNvPr>
          <p:cNvSpPr>
            <a:spLocks noGrp="1"/>
          </p:cNvSpPr>
          <p:nvPr>
            <p:ph type="title"/>
          </p:nvPr>
        </p:nvSpPr>
        <p:spPr/>
        <p:txBody>
          <a:bodyPr/>
          <a:lstStyle/>
          <a:p>
            <a:r>
              <a:rPr lang="es-CL" b="1" dirty="0"/>
              <a:t>TRANSMISIONES MECÁNICAS.</a:t>
            </a:r>
          </a:p>
        </p:txBody>
      </p:sp>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5B31CBCD-E916-413A-8D06-9C086CD08456}"/>
                  </a:ext>
                </a:extLst>
              </p:cNvPr>
              <p:cNvSpPr>
                <a:spLocks noGrp="1"/>
              </p:cNvSpPr>
              <p:nvPr>
                <p:ph idx="1"/>
              </p:nvPr>
            </p:nvSpPr>
            <p:spPr>
              <a:xfrm>
                <a:off x="503238" y="1331565"/>
                <a:ext cx="9069387" cy="4099593"/>
              </a:xfrm>
            </p:spPr>
            <p:txBody>
              <a:bodyPr/>
              <a:lstStyle/>
              <a:p>
                <a:pPr>
                  <a:lnSpc>
                    <a:spcPct val="150000"/>
                  </a:lnSpc>
                </a:pPr>
                <a:r>
                  <a:rPr lang="es-CL" sz="2400" dirty="0"/>
                  <a:t>Cuando dos ruedas/poleas se unen mediante una correa de transmisión o algún elemento similar, además si la cadena no se desliza ni se estira se moverán con la misma rapidez tangencial. </a:t>
                </a:r>
              </a:p>
              <a:p>
                <a:pPr marL="0" indent="0" algn="ctr">
                  <a:lnSpc>
                    <a:spcPct val="150000"/>
                  </a:lnSpc>
                  <a:buNone/>
                </a:pPr>
                <a14:m>
                  <m:oMath xmlns:m="http://schemas.openxmlformats.org/officeDocument/2006/math">
                    <m:r>
                      <a:rPr lang="es-ES" i="1" smtClean="0">
                        <a:latin typeface="Cambria Math" panose="02040503050406030204" pitchFamily="18" charset="0"/>
                      </a:rPr>
                      <m:t>𝑣</m:t>
                    </m:r>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𝑟</m:t>
                        </m:r>
                      </m:e>
                      <m:sub>
                        <m:r>
                          <a:rPr lang="es-ES" b="0" i="1" smtClean="0">
                            <a:latin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oMath>
                </a14:m>
                <a:r>
                  <a:rPr lang="es-ES" dirty="0"/>
                  <a:t> </a:t>
                </a:r>
                <a14:m>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rPr>
                          <m:t>𝑟</m:t>
                        </m:r>
                      </m:e>
                      <m:sub>
                        <m:r>
                          <a:rPr lang="es-ES" b="0" i="1" smtClean="0">
                            <a:latin typeface="Cambria Math" panose="02040503050406030204" pitchFamily="18" charset="0"/>
                          </a:rPr>
                          <m:t>𝑡𝑟𝑎𝑠𝑒𝑟𝑎</m:t>
                        </m:r>
                      </m:sub>
                    </m:sSub>
                    <m:r>
                      <a:rPr lang="es-ES" i="1">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ea typeface="Cambria Math" panose="02040503050406030204" pitchFamily="18" charset="0"/>
                          </a:rPr>
                        </m:ctrlPr>
                      </m:sSub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𝑡𝑟𝑎𝑠𝑒𝑟𝑎</m:t>
                        </m:r>
                      </m:sub>
                    </m:sSub>
                  </m:oMath>
                </a14:m>
                <a:endParaRPr lang="es-CL" dirty="0"/>
              </a:p>
              <a:p>
                <a:endParaRPr lang="es-CL" dirty="0"/>
              </a:p>
              <a:p>
                <a:endParaRPr lang="es-CL" dirty="0"/>
              </a:p>
            </p:txBody>
          </p:sp>
        </mc:Choice>
        <mc:Fallback>
          <p:sp>
            <p:nvSpPr>
              <p:cNvPr id="3" name="Marcador de contenido 2">
                <a:extLst>
                  <a:ext uri="{FF2B5EF4-FFF2-40B4-BE49-F238E27FC236}">
                    <a16:creationId xmlns:a16="http://schemas.microsoft.com/office/drawing/2014/main" id="{5B31CBCD-E916-413A-8D06-9C086CD08456}"/>
                  </a:ext>
                </a:extLst>
              </p:cNvPr>
              <p:cNvSpPr>
                <a:spLocks noGrp="1" noRot="1" noChangeAspect="1" noMove="1" noResize="1" noEditPoints="1" noAdjustHandles="1" noChangeArrowheads="1" noChangeShapeType="1" noTextEdit="1"/>
              </p:cNvSpPr>
              <p:nvPr>
                <p:ph idx="1"/>
              </p:nvPr>
            </p:nvSpPr>
            <p:spPr>
              <a:xfrm>
                <a:off x="503238" y="1331565"/>
                <a:ext cx="9069387" cy="4099593"/>
              </a:xfrm>
              <a:blipFill>
                <a:blip r:embed="rId2"/>
                <a:stretch>
                  <a:fillRect l="-1958"/>
                </a:stretch>
              </a:blipFill>
            </p:spPr>
            <p:txBody>
              <a:bodyPr/>
              <a:lstStyle/>
              <a:p>
                <a:r>
                  <a:rPr lang="es-CL">
                    <a:noFill/>
                  </a:rPr>
                  <a:t> </a:t>
                </a:r>
              </a:p>
            </p:txBody>
          </p:sp>
        </mc:Fallback>
      </mc:AlternateContent>
      <p:pic>
        <p:nvPicPr>
          <p:cNvPr id="6" name="Marcador de contenido 4" descr="Imagen que contiene Diagrama&#10;&#10;Descripción generada automáticamente">
            <a:extLst>
              <a:ext uri="{FF2B5EF4-FFF2-40B4-BE49-F238E27FC236}">
                <a16:creationId xmlns:a16="http://schemas.microsoft.com/office/drawing/2014/main" id="{91111297-6259-4923-A91C-8204A0B991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59992" y="4710860"/>
            <a:ext cx="5328592" cy="2801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3172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AC6EA-BC51-4FBE-B613-767AEF2A9B7A}"/>
              </a:ext>
            </a:extLst>
          </p:cNvPr>
          <p:cNvSpPr>
            <a:spLocks noGrp="1"/>
          </p:cNvSpPr>
          <p:nvPr>
            <p:ph type="title"/>
          </p:nvPr>
        </p:nvSpPr>
        <p:spPr/>
        <p:txBody>
          <a:bodyPr/>
          <a:lstStyle/>
          <a:p>
            <a:r>
              <a:rPr lang="es-CL" b="1" dirty="0"/>
              <a:t>TRANSMISIONES MECÁNICAS.</a:t>
            </a:r>
            <a:endParaRPr lang="es-CL" dirty="0"/>
          </a:p>
        </p:txBody>
      </p:sp>
      <p:pic>
        <p:nvPicPr>
          <p:cNvPr id="2050" name="Picture 2" descr="lineal_angular.gif (2876 bytes)">
            <a:extLst>
              <a:ext uri="{FF2B5EF4-FFF2-40B4-BE49-F238E27FC236}">
                <a16:creationId xmlns:a16="http://schemas.microsoft.com/office/drawing/2014/main" id="{1275FCC5-40DA-48C2-9600-3719BE0322A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20232" y="1691605"/>
            <a:ext cx="5545186" cy="293749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a14="http://schemas.microsoft.com/office/drawing/2010/main" Requires="a14">
          <p:sp>
            <p:nvSpPr>
              <p:cNvPr id="4" name="CuadroTexto 3">
                <a:extLst>
                  <a:ext uri="{FF2B5EF4-FFF2-40B4-BE49-F238E27FC236}">
                    <a16:creationId xmlns:a16="http://schemas.microsoft.com/office/drawing/2014/main" id="{777C76FE-BD61-4D2E-ADD5-A309832C8D84}"/>
                  </a:ext>
                </a:extLst>
              </p:cNvPr>
              <p:cNvSpPr txBox="1"/>
              <p:nvPr/>
            </p:nvSpPr>
            <p:spPr>
              <a:xfrm>
                <a:off x="480778" y="1691605"/>
                <a:ext cx="3958630" cy="4265335"/>
              </a:xfrm>
              <a:prstGeom prst="rect">
                <a:avLst/>
              </a:prstGeom>
              <a:noFill/>
            </p:spPr>
            <p:txBody>
              <a:bodyPr wrap="square" rtlCol="0">
                <a:spAutoFit/>
              </a:bodyPr>
              <a:lstStyle/>
              <a:p>
                <a:pPr>
                  <a:lnSpc>
                    <a:spcPct val="150000"/>
                  </a:lnSpc>
                </a:pPr>
                <a:r>
                  <a:rPr lang="es-CL" dirty="0"/>
                  <a:t>Sabiendo que </a:t>
                </a:r>
                <a14:m>
                  <m:oMath xmlns:m="http://schemas.openxmlformats.org/officeDocument/2006/math">
                    <m:d>
                      <m:dPr>
                        <m:begChr m:val="|"/>
                        <m:endChr m:val="|"/>
                        <m:ctrlPr>
                          <a:rPr lang="es-CL" sz="2400" i="1" smtClean="0">
                            <a:latin typeface="Cambria Math" panose="02040503050406030204" pitchFamily="18" charset="0"/>
                          </a:rPr>
                        </m:ctrlPr>
                      </m:dPr>
                      <m:e>
                        <m:sSub>
                          <m:sSubPr>
                            <m:ctrlPr>
                              <a:rPr lang="es-CL" sz="2400" i="1" smtClean="0">
                                <a:latin typeface="Cambria Math" panose="02040503050406030204" pitchFamily="18" charset="0"/>
                              </a:rPr>
                            </m:ctrlPr>
                          </m:sSubPr>
                          <m:e>
                            <m:r>
                              <a:rPr lang="es-CL" sz="2400" b="0" i="1" smtClean="0">
                                <a:latin typeface="Cambria Math" panose="02040503050406030204" pitchFamily="18" charset="0"/>
                              </a:rPr>
                              <m:t>𝑣</m:t>
                            </m:r>
                          </m:e>
                          <m:sub>
                            <m:r>
                              <a:rPr lang="es-CL" sz="2400" b="0" i="1" smtClean="0">
                                <a:latin typeface="Cambria Math" panose="02040503050406030204" pitchFamily="18" charset="0"/>
                              </a:rPr>
                              <m:t>𝑐</m:t>
                            </m:r>
                          </m:sub>
                        </m:sSub>
                      </m:e>
                    </m:d>
                  </m:oMath>
                </a14:m>
                <a:r>
                  <a:rPr lang="es-CL" dirty="0"/>
                  <a:t>es constante, se deduce que:</a:t>
                </a:r>
              </a:p>
              <a:p>
                <a:pPr/>
                <a14:m>
                  <m:oMathPara xmlns:m="http://schemas.openxmlformats.org/officeDocument/2006/math">
                    <m:oMathParaPr>
                      <m:jc m:val="centerGroup"/>
                    </m:oMathParaPr>
                    <m:oMath xmlns:m="http://schemas.openxmlformats.org/officeDocument/2006/math">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1</m:t>
                              </m:r>
                            </m:sub>
                          </m:sSub>
                        </m:e>
                      </m:d>
                      <m:r>
                        <a:rPr lang="es-CL" sz="2800" i="1" smtClean="0">
                          <a:latin typeface="Cambria Math" panose="02040503050406030204" pitchFamily="18" charset="0"/>
                        </a:rPr>
                        <m:t>=</m:t>
                      </m:r>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2</m:t>
                              </m:r>
                            </m:sub>
                          </m:sSub>
                        </m:e>
                      </m:d>
                    </m:oMath>
                  </m:oMathPara>
                </a14:m>
                <a:endParaRPr lang="es-CL" dirty="0"/>
              </a:p>
              <a:p>
                <a:endParaRPr lang="es-CL" dirty="0"/>
              </a:p>
              <a:p>
                <a:pPr>
                  <a:lnSpc>
                    <a:spcPct val="150000"/>
                  </a:lnSpc>
                </a:pPr>
                <a:r>
                  <a:rPr lang="es-CL" dirty="0"/>
                  <a:t>Por lo que, considerando la relación entre las velocidades tangenciales y angulares:</a:t>
                </a:r>
              </a:p>
              <a:p>
                <a:endParaRPr lang="es-CL" dirty="0"/>
              </a:p>
              <a:p>
                <a:pPr/>
                <a14:m>
                  <m:oMathPara xmlns:m="http://schemas.openxmlformats.org/officeDocument/2006/math">
                    <m:oMathParaPr>
                      <m:jc m:val="centerGroup"/>
                    </m:oMathParaPr>
                    <m:oMath xmlns:m="http://schemas.openxmlformats.org/officeDocument/2006/math">
                      <m:sSub>
                        <m:sSubPr>
                          <m:ctrlPr>
                            <a:rPr lang="es-CL" sz="2800" i="1" smtClean="0">
                              <a:latin typeface="Cambria Math" panose="02040503050406030204" pitchFamily="18" charset="0"/>
                            </a:rPr>
                          </m:ctrlPr>
                        </m:sSubPr>
                        <m:e>
                          <m:r>
                            <a:rPr lang="es-CL" sz="280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1</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1</m:t>
                          </m:r>
                        </m:sub>
                      </m:sSub>
                      <m:r>
                        <a:rPr lang="es-CL" sz="2800" b="0" i="1" smtClean="0">
                          <a:latin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2</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2</m:t>
                          </m:r>
                        </m:sub>
                      </m:sSub>
                    </m:oMath>
                  </m:oMathPara>
                </a14:m>
                <a:endParaRPr lang="es-CL" sz="2800" dirty="0"/>
              </a:p>
              <a:p>
                <a:endParaRPr lang="es-CL" dirty="0"/>
              </a:p>
              <a:p>
                <a:endParaRPr lang="es-CL" dirty="0"/>
              </a:p>
            </p:txBody>
          </p:sp>
        </mc:Choice>
        <mc:Fallback>
          <p:sp>
            <p:nvSpPr>
              <p:cNvPr id="4" name="CuadroTexto 3">
                <a:extLst>
                  <a:ext uri="{FF2B5EF4-FFF2-40B4-BE49-F238E27FC236}">
                    <a16:creationId xmlns:a16="http://schemas.microsoft.com/office/drawing/2014/main" id="{777C76FE-BD61-4D2E-ADD5-A309832C8D84}"/>
                  </a:ext>
                </a:extLst>
              </p:cNvPr>
              <p:cNvSpPr txBox="1">
                <a:spLocks noRot="1" noChangeAspect="1" noMove="1" noResize="1" noEditPoints="1" noAdjustHandles="1" noChangeArrowheads="1" noChangeShapeType="1" noTextEdit="1"/>
              </p:cNvSpPr>
              <p:nvPr/>
            </p:nvSpPr>
            <p:spPr>
              <a:xfrm>
                <a:off x="480778" y="1691605"/>
                <a:ext cx="3958630" cy="4265335"/>
              </a:xfrm>
              <a:prstGeom prst="rect">
                <a:avLst/>
              </a:prstGeom>
              <a:blipFill>
                <a:blip r:embed="rId3"/>
                <a:stretch>
                  <a:fillRect l="-1278" r="-319"/>
                </a:stretch>
              </a:blipFill>
            </p:spPr>
            <p:txBody>
              <a:bodyPr/>
              <a:lstStyle/>
              <a:p>
                <a:r>
                  <a:rPr lang="es-CL">
                    <a:noFill/>
                  </a:rPr>
                  <a:t> </a:t>
                </a:r>
              </a:p>
            </p:txBody>
          </p:sp>
        </mc:Fallback>
      </mc:AlternateContent>
    </p:spTree>
    <p:extLst>
      <p:ext uri="{BB962C8B-B14F-4D97-AF65-F5344CB8AC3E}">
        <p14:creationId xmlns:p14="http://schemas.microsoft.com/office/powerpoint/2010/main" val="149842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65D78C-7BD5-463A-B7FC-5990368F6341}"/>
              </a:ext>
            </a:extLst>
          </p:cNvPr>
          <p:cNvSpPr>
            <a:spLocks noGrp="1"/>
          </p:cNvSpPr>
          <p:nvPr>
            <p:ph type="title"/>
          </p:nvPr>
        </p:nvSpPr>
        <p:spPr/>
        <p:txBody>
          <a:bodyPr/>
          <a:lstStyle/>
          <a:p>
            <a:r>
              <a:rPr lang="es-CL" b="1" dirty="0"/>
              <a:t>EJEMPLO.</a:t>
            </a:r>
          </a:p>
        </p:txBody>
      </p:sp>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F5FC302F-82C4-43AA-B2D3-D437B5A268A9}"/>
                  </a:ext>
                </a:extLst>
              </p:cNvPr>
              <p:cNvSpPr>
                <a:spLocks noGrp="1"/>
              </p:cNvSpPr>
              <p:nvPr>
                <p:ph idx="1"/>
              </p:nvPr>
            </p:nvSpPr>
            <p:spPr>
              <a:xfrm>
                <a:off x="503237" y="1285874"/>
                <a:ext cx="9069387" cy="4987925"/>
              </a:xfrm>
            </p:spPr>
            <p:txBody>
              <a:bodyPr/>
              <a:lstStyle/>
              <a:p>
                <a:pPr algn="just">
                  <a:lnSpc>
                    <a:spcPct val="150000"/>
                  </a:lnSpc>
                  <a:spcAft>
                    <a:spcPts val="0"/>
                  </a:spcAft>
                </a:pPr>
                <a:r>
                  <a:rPr lang="es-MX" sz="2400" dirty="0"/>
                  <a:t>En una bicicleta, el plato tiene un radio de 0,125 metros. Si una persona pedalea a razón de </a:t>
                </a:r>
                <a14:m>
                  <m:oMath xmlns:m="http://schemas.openxmlformats.org/officeDocument/2006/math">
                    <m:r>
                      <a:rPr lang="es-ES" sz="2400" b="0" i="1" smtClean="0">
                        <a:latin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𝑟𝑎𝑑</m:t>
                        </m:r>
                      </m:num>
                      <m:den>
                        <m:r>
                          <a:rPr lang="es-ES" sz="2400" b="0" i="1" smtClean="0">
                            <a:latin typeface="Cambria Math" panose="02040503050406030204" pitchFamily="18" charset="0"/>
                            <a:ea typeface="Cambria Math" panose="02040503050406030204" pitchFamily="18" charset="0"/>
                          </a:rPr>
                          <m:t>𝑠</m:t>
                        </m:r>
                      </m:den>
                    </m:f>
                  </m:oMath>
                </a14:m>
                <a:r>
                  <a:rPr lang="es-MX" sz="2400" dirty="0"/>
                  <a:t>, </a:t>
                </a:r>
              </a:p>
              <a:p>
                <a:pPr marL="0" indent="0" algn="just">
                  <a:lnSpc>
                    <a:spcPct val="150000"/>
                  </a:lnSpc>
                  <a:spcAft>
                    <a:spcPts val="0"/>
                  </a:spcAft>
                  <a:buNone/>
                </a:pPr>
                <a:r>
                  <a:rPr lang="es-MX" sz="2400" dirty="0"/>
                  <a:t>a) ¿Cuál es la velocidad angular de la rueda trasera, cuyo piñón tiene 4 cm? </a:t>
                </a:r>
              </a:p>
              <a:p>
                <a:pPr marL="0" indent="0" algn="just">
                  <a:lnSpc>
                    <a:spcPct val="150000"/>
                  </a:lnSpc>
                  <a:spcAft>
                    <a:spcPts val="0"/>
                  </a:spcAft>
                  <a:buNone/>
                </a:pPr>
                <a:r>
                  <a:rPr lang="es-MX" sz="2400" dirty="0"/>
                  <a:t>b) ¿Cuál es la velocidad de la bicicleta si las ruedas tienen 0,26m de radio?</a:t>
                </a:r>
                <a:endParaRPr lang="es-CL" sz="1800" dirty="0"/>
              </a:p>
            </p:txBody>
          </p:sp>
        </mc:Choice>
        <mc:Fallback>
          <p:sp>
            <p:nvSpPr>
              <p:cNvPr id="3" name="Marcador de contenido 2">
                <a:extLst>
                  <a:ext uri="{FF2B5EF4-FFF2-40B4-BE49-F238E27FC236}">
                    <a16:creationId xmlns:a16="http://schemas.microsoft.com/office/drawing/2014/main" id="{F5FC302F-82C4-43AA-B2D3-D437B5A268A9}"/>
                  </a:ext>
                </a:extLst>
              </p:cNvPr>
              <p:cNvSpPr>
                <a:spLocks noGrp="1" noRot="1" noChangeAspect="1" noMove="1" noResize="1" noEditPoints="1" noAdjustHandles="1" noChangeArrowheads="1" noChangeShapeType="1" noTextEdit="1"/>
              </p:cNvSpPr>
              <p:nvPr>
                <p:ph idx="1"/>
              </p:nvPr>
            </p:nvSpPr>
            <p:spPr>
              <a:xfrm>
                <a:off x="503237" y="1285874"/>
                <a:ext cx="9069387" cy="4987925"/>
              </a:xfrm>
              <a:blipFill>
                <a:blip r:embed="rId2"/>
                <a:stretch>
                  <a:fillRect l="-2098" r="-3077"/>
                </a:stretch>
              </a:blipFill>
            </p:spPr>
            <p:txBody>
              <a:bodyPr/>
              <a:lstStyle/>
              <a:p>
                <a:r>
                  <a:rPr lang="es-CL">
                    <a:noFill/>
                  </a:rPr>
                  <a:t> </a:t>
                </a:r>
              </a:p>
            </p:txBody>
          </p:sp>
        </mc:Fallback>
      </mc:AlternateContent>
      <p:pic>
        <p:nvPicPr>
          <p:cNvPr id="5" name="Imagen 4" descr="Un dibujo de una persona con una bicicleta&#10;&#10;Descripción generada automáticamente con confianza media">
            <a:extLst>
              <a:ext uri="{FF2B5EF4-FFF2-40B4-BE49-F238E27FC236}">
                <a16:creationId xmlns:a16="http://schemas.microsoft.com/office/drawing/2014/main" id="{02AA4360-6359-C1D6-7895-2F25C95AC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536" y="4227218"/>
            <a:ext cx="2821930" cy="3031628"/>
          </a:xfrm>
          <a:prstGeom prst="rect">
            <a:avLst/>
          </a:prstGeom>
        </p:spPr>
      </p:pic>
    </p:spTree>
    <p:extLst>
      <p:ext uri="{BB962C8B-B14F-4D97-AF65-F5344CB8AC3E}">
        <p14:creationId xmlns:p14="http://schemas.microsoft.com/office/powerpoint/2010/main" val="397050853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2749</TotalTime>
  <Words>1598</Words>
  <Application>Microsoft Macintosh PowerPoint</Application>
  <PresentationFormat>Personalizado</PresentationFormat>
  <Paragraphs>111</Paragraphs>
  <Slides>26</Slides>
  <Notes>0</Notes>
  <HiddenSlides>4</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26</vt:i4>
      </vt:variant>
    </vt:vector>
  </HeadingPairs>
  <TitlesOfParts>
    <vt:vector size="34" baseType="lpstr">
      <vt:lpstr>Arial</vt:lpstr>
      <vt:lpstr>Cambria Math</vt:lpstr>
      <vt:lpstr>Times New Roman</vt:lpstr>
      <vt:lpstr>Tw Cen MT</vt:lpstr>
      <vt:lpstr>Wingdings</vt:lpstr>
      <vt:lpstr>Wingdings 2</vt:lpstr>
      <vt:lpstr>Tema de Office</vt:lpstr>
      <vt:lpstr>Intermedio</vt:lpstr>
      <vt:lpstr>CINEMÁTICA DEL SÓLIDO RÍGIDO</vt:lpstr>
      <vt:lpstr>RADIÁN</vt:lpstr>
      <vt:lpstr>RADIÁN</vt:lpstr>
      <vt:lpstr>EJEMPLO</vt:lpstr>
      <vt:lpstr>SÓLIDO RÍGIDO</vt:lpstr>
      <vt:lpstr>Desplazamiento, velocidad y aceleración angulares  </vt:lpstr>
      <vt:lpstr>Velocidad angular ω ⃗</vt:lpstr>
      <vt:lpstr>EJEMPLO</vt:lpstr>
      <vt:lpstr>Velocidad angular instantánea ω ⃗(t)</vt:lpstr>
      <vt:lpstr>EJEMPLO</vt:lpstr>
      <vt:lpstr>Aceleración angular media α ⃗</vt:lpstr>
      <vt:lpstr>EJEMPLO</vt:lpstr>
      <vt:lpstr>Aceleración angular instantánea α ⃗(t)</vt:lpstr>
      <vt:lpstr>EJEMPLO</vt:lpstr>
      <vt:lpstr>MOVIMIENTO ROTACIONAL UNIFORME</vt:lpstr>
      <vt:lpstr>MOVIMIENTO ROTACIONAL UNIFORMEMENTE ACELERADO. </vt:lpstr>
      <vt:lpstr>MOVIMIENTO ROTACIONAL UNIFORMEMENTE ACELERADO. </vt:lpstr>
      <vt:lpstr>MOVIMIENTO ROTACIONAL UNIFORMEMENTE ACELERADO. </vt:lpstr>
      <vt:lpstr>EJEMPLO:</vt:lpstr>
      <vt:lpstr>CANTIDADES ANGULARES Y TRASLACIONALES.</vt:lpstr>
      <vt:lpstr>CANTIDADES ANGULARES Y TRASLACIONALES.</vt:lpstr>
      <vt:lpstr>CANTIDADES ANGULARES Y TRASLACIONALES.</vt:lpstr>
      <vt:lpstr>TRANSMISIONES MECÁNICAS.</vt:lpstr>
      <vt:lpstr>TRANSMISIONES MECÁNICAS.</vt:lpstr>
      <vt:lpstr>TRANSMISIONES MECÁNICAS.</vt:lpstr>
      <vt:lpstr>EJEMPLO.</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subject/>
  <dc:creator>Héctor Jaime Fuenzalida</dc:creator>
  <cp:keywords/>
  <dc:description/>
  <cp:lastModifiedBy>Hector Jaime</cp:lastModifiedBy>
  <cp:revision>69</cp:revision>
  <cp:lastPrinted>1601-01-01T00:00:00Z</cp:lastPrinted>
  <dcterms:created xsi:type="dcterms:W3CDTF">2017-03-28T13:02:20Z</dcterms:created>
  <dcterms:modified xsi:type="dcterms:W3CDTF">2023-04-19T20:12:36Z</dcterms:modified>
  <cp:category/>
</cp:coreProperties>
</file>