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sldIdLst>
    <p:sldId id="256" r:id="rId2"/>
    <p:sldId id="292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8" r:id="rId11"/>
    <p:sldId id="269" r:id="rId12"/>
    <p:sldId id="266" r:id="rId13"/>
    <p:sldId id="270" r:id="rId14"/>
    <p:sldId id="271" r:id="rId15"/>
    <p:sldId id="274" r:id="rId16"/>
    <p:sldId id="275" r:id="rId17"/>
    <p:sldId id="272" r:id="rId18"/>
    <p:sldId id="277" r:id="rId19"/>
    <p:sldId id="273" r:id="rId20"/>
    <p:sldId id="276" r:id="rId21"/>
    <p:sldId id="278" r:id="rId22"/>
    <p:sldId id="279" r:id="rId23"/>
    <p:sldId id="282" r:id="rId24"/>
    <p:sldId id="281" r:id="rId25"/>
    <p:sldId id="283" r:id="rId26"/>
    <p:sldId id="280" r:id="rId27"/>
    <p:sldId id="284" r:id="rId28"/>
    <p:sldId id="285" r:id="rId29"/>
    <p:sldId id="288" r:id="rId30"/>
    <p:sldId id="286" r:id="rId31"/>
    <p:sldId id="287" r:id="rId32"/>
    <p:sldId id="289" r:id="rId33"/>
    <p:sldId id="290" r:id="rId34"/>
    <p:sldId id="291" r:id="rId35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778"/>
    <p:restoredTop sz="79435"/>
  </p:normalViewPr>
  <p:slideViewPr>
    <p:cSldViewPr snapToGrid="0">
      <p:cViewPr varScale="1">
        <p:scale>
          <a:sx n="79" d="100"/>
          <a:sy n="79" d="100"/>
        </p:scale>
        <p:origin x="232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4CFD1-BDD3-6640-B2D1-CC2A37CAF645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F26D2-6B89-8840-A864-781A1D8C561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6745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_tradnl" dirty="0"/>
              <a:t>D-2: Configuración </a:t>
            </a:r>
          </a:p>
          <a:p>
            <a:r>
              <a:rPr lang="es-ES_tradnl" dirty="0"/>
              <a:t>Día D: 25</a:t>
            </a:r>
          </a:p>
          <a:p>
            <a:r>
              <a:rPr lang="es-ES_tradnl" dirty="0"/>
              <a:t>Hora L: 2000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F26D2-6B89-8840-A864-781A1D8C5614}" type="slidenum">
              <a:rPr lang="es-ES_tradnl" smtClean="0"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3034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F26D2-6B89-8840-A864-781A1D8C5614}" type="slidenum">
              <a:rPr lang="es-ES_tradnl" smtClean="0"/>
              <a:t>32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6526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F26D2-6B89-8840-A864-781A1D8C5614}" type="slidenum">
              <a:rPr lang="es-ES_tradnl" smtClean="0"/>
              <a:t>33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81981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F26D2-6B89-8840-A864-781A1D8C5614}" type="slidenum">
              <a:rPr lang="es-ES_tradnl" smtClean="0"/>
              <a:t>34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0070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4CDE84-9E6B-A900-AF1D-B885F6168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7ECE1A1-D69A-BA92-701E-71BA2DF45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2397AC-6A02-9D5F-F22A-B42B2D47C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E32093-B9FC-790B-165B-B8B2E5B4F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99529C-E0B8-E7B4-048B-F44FBC28A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42241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16CBFD-CA9B-8BF8-AD31-2A52EE789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24270C-4B58-C2DD-4097-B5DAC9F565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90E14A-AD5C-D1BC-4E51-CEFEB231F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7F6BCA-22C5-F5D3-72B7-527A5A6D6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281E30-B93C-7129-848D-0401BED51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8349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D39306-98E2-6EB8-5FD8-7D2E7AD12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63197B-3DBA-ACE2-BE2F-B7E72F80F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7D1A48-7356-C76B-461E-AD7CA18A4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2C7173-2DAA-FA0E-B191-94931AFA1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89AB1D-8BBC-8C05-5556-0CB093352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4848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C196A6-D79F-A9FE-E3A7-01B17582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AB4F82-87C2-AC0F-D26D-F071FA461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F50B03-2533-0A57-59C2-7F3F09D083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7CE41D-ABC8-5553-791C-F7BFC984B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849AB8-9C30-E629-C9D4-693C66A78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FB2F01-D282-1109-96D0-DE5259478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366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E9557-1BF8-1DA5-E60D-9148D4834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3EBC0F-DEAB-F78D-8063-70C11E1E9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83ED91F-85E9-454B-E8B9-7BB6A76F3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C6E513A-BD95-FC24-E9B8-E86C4929A6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3C28AEC-E463-2931-1469-79C486CA90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829E8A3-92CE-79A6-0214-ABD2D888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7C969F5-735C-2268-5291-0F336D853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A30B8D8-F64C-00DC-ACAF-A5C2BD380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3716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E20A5-ECAA-06A0-038E-164930E96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75BF3B6-2D21-0C9B-A039-68E1ABF1D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111966A-7B9E-E057-17C1-55E325B95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1924C5-1E51-3CA6-4924-A6637389C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37309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D3E9010-FAA5-0EAE-E33E-9084840E6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9248512-50C8-9587-C20C-F893B7FA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3CAD082-12AA-C65F-3BBB-C314E5310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36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1BC44-DAAD-46CF-3463-0CA6A386B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383C75-0497-FD80-2F00-3C94E6890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DC0FA0-3EAD-AB30-63A6-69E0507F6E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23BDD0-0AF7-E810-F42F-125011C87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23AE162-96C1-5121-1153-3CCE7962E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670F11-03E5-9252-5401-0D561AB59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28583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4B6AF6-8542-E982-DDE1-727AE1932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4A0BAF-565F-EC29-A18B-C24291C5D4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6DD24ED-DCA0-00EF-0E0A-A72644BDF8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20D0DD-4FFB-081F-DA0E-1074927EF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B3A2253-66F5-3E5E-18AA-BD885B66A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6AE97C-45F7-A389-0A6B-9AF73B881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79237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396465-F145-1631-4945-EE61338DD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D6C49B1-B348-9651-FD4F-E123E3380C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89D32D-602E-7D16-175C-D78F00779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746512-ECFF-6ABE-BC47-CF70CDE28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A7EC1F-16C0-C060-7775-F113D17C4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2245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5163395-6562-A8BD-C9DB-C9F1B7BCE7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90536C6-3D5D-5CA2-73B3-4DAE4158C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B0000E-BDAE-E681-51E3-8245FF99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FF3124-BE4C-FA36-BE03-97E340953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1B90A8-519E-C5A7-12A7-74FF67093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506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A3CCDD3-3573-66E2-D85A-29E2923F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257A424-DEFA-2D7D-A694-250CF4B4A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3D9C4F-FB52-09BC-D23E-E6EC3CC065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92796-6659-0F40-AEC4-9EBA68810F59}" type="datetimeFigureOut">
              <a:rPr lang="es-ES_tradnl" smtClean="0"/>
              <a:t>3/9/24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B30095-2F80-7C5D-7270-4549E8EF0A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F0630B-2A1A-EB89-6A6D-17C464FED4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E5864-82BC-F440-9938-83F5A3E6503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44816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png"/><Relationship Id="rId7" Type="http://schemas.openxmlformats.org/officeDocument/2006/relationships/image" Target="../media/image4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7.jpeg"/><Relationship Id="rId4" Type="http://schemas.openxmlformats.org/officeDocument/2006/relationships/image" Target="../media/image42.jpeg"/><Relationship Id="rId9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12" Type="http://schemas.openxmlformats.org/officeDocument/2006/relationships/image" Target="../media/image4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39.jpe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12" Type="http://schemas.openxmlformats.org/officeDocument/2006/relationships/image" Target="../media/image4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39.jpe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png"/><Relationship Id="rId7" Type="http://schemas.openxmlformats.org/officeDocument/2006/relationships/image" Target="../media/image59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MylgZijaH0?feature=oembed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70.jpeg"/><Relationship Id="rId3" Type="http://schemas.openxmlformats.org/officeDocument/2006/relationships/image" Target="../media/image55.png"/><Relationship Id="rId7" Type="http://schemas.openxmlformats.org/officeDocument/2006/relationships/image" Target="../media/image59.gif"/><Relationship Id="rId12" Type="http://schemas.openxmlformats.org/officeDocument/2006/relationships/image" Target="../media/image6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68.jpeg"/><Relationship Id="rId5" Type="http://schemas.openxmlformats.org/officeDocument/2006/relationships/image" Target="../media/image67.png"/><Relationship Id="rId10" Type="http://schemas.openxmlformats.org/officeDocument/2006/relationships/image" Target="../media/image21.png"/><Relationship Id="rId4" Type="http://schemas.openxmlformats.org/officeDocument/2006/relationships/image" Target="../media/image58.png"/><Relationship Id="rId9" Type="http://schemas.openxmlformats.org/officeDocument/2006/relationships/image" Target="../media/image5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RG/MEU">
            <a:extLst>
              <a:ext uri="{FF2B5EF4-FFF2-40B4-BE49-F238E27FC236}">
                <a16:creationId xmlns:a16="http://schemas.microsoft.com/office/drawing/2014/main" id="{A9DC732C-4004-0691-8CF3-F750D91A15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502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5D4E3B6-13FF-C73A-915F-3DED2F4C27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0" y="1513683"/>
            <a:ext cx="5008419" cy="1594794"/>
          </a:xfrm>
        </p:spPr>
        <p:txBody>
          <a:bodyPr anchor="b">
            <a:normAutofit/>
          </a:bodyPr>
          <a:lstStyle/>
          <a:p>
            <a:pPr algn="l"/>
            <a:r>
              <a:rPr lang="es-ES_tradnl" sz="3200" b="1" dirty="0"/>
              <a:t>Caso de estudio: Naval </a:t>
            </a:r>
            <a:r>
              <a:rPr lang="es-ES_tradnl" sz="3200" b="1" dirty="0" err="1"/>
              <a:t>Expeditionary</a:t>
            </a:r>
            <a:r>
              <a:rPr lang="es-ES_tradnl" sz="3200" b="1" dirty="0"/>
              <a:t> </a:t>
            </a:r>
            <a:r>
              <a:rPr lang="es-ES_tradnl" sz="3200" b="1" dirty="0" err="1"/>
              <a:t>Task</a:t>
            </a:r>
            <a:r>
              <a:rPr lang="es-ES_tradnl" sz="3200" b="1" dirty="0"/>
              <a:t> </a:t>
            </a:r>
            <a:r>
              <a:rPr lang="es-ES_tradnl" sz="3200" b="1" dirty="0" err="1"/>
              <a:t>Force</a:t>
            </a:r>
            <a:r>
              <a:rPr lang="es-ES_tradnl" sz="3200" b="1" dirty="0"/>
              <a:t> 58 (2001)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2FB4D4-90E7-676C-D190-38EDF04DAC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s-ES_tradnl" sz="2000" dirty="0"/>
              <a:t>T1° IM Friedrich </a:t>
            </a:r>
            <a:r>
              <a:rPr lang="es-ES_tradnl" sz="2000" dirty="0" err="1"/>
              <a:t>von</a:t>
            </a:r>
            <a:r>
              <a:rPr lang="es-ES_tradnl" sz="2000" dirty="0"/>
              <a:t> </a:t>
            </a:r>
            <a:r>
              <a:rPr lang="es-ES_tradnl" sz="2000" dirty="0" err="1"/>
              <a:t>der</a:t>
            </a:r>
            <a:r>
              <a:rPr lang="es-ES_tradnl" sz="2000" dirty="0"/>
              <a:t> </a:t>
            </a:r>
            <a:r>
              <a:rPr lang="es-ES_tradnl" sz="2000" dirty="0" err="1"/>
              <a:t>Weth</a:t>
            </a:r>
            <a:endParaRPr lang="es-ES_tradnl" sz="2000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9502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538BB487-94B9-8D72-3B86-76E6BE714F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0228" y="929702"/>
            <a:ext cx="3349637" cy="5552740"/>
          </a:xfrm>
          <a:ln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199CAD9-0E19-1135-D111-68EB4AF48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865" y="929702"/>
            <a:ext cx="3714270" cy="555274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17561F2-C6D7-7CE0-4435-4F6411356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8136" y="929702"/>
            <a:ext cx="3543300" cy="55527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013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A810235-3E67-997B-E869-853C85D6A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Agenda </a:t>
            </a: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AC8492-9BE0-8F73-F913-3B26620E6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s-ES_tradnl" sz="2200"/>
              <a:t>Antecedentes </a:t>
            </a:r>
          </a:p>
          <a:p>
            <a:r>
              <a:rPr lang="es-ES_tradnl" sz="2200"/>
              <a:t>Visión operacional del empleo de fuerzas anfibias en Afganistán</a:t>
            </a:r>
          </a:p>
          <a:p>
            <a:r>
              <a:rPr lang="es-ES_tradnl" sz="2200"/>
              <a:t>Experiencias en conformación de Staff</a:t>
            </a:r>
          </a:p>
          <a:p>
            <a:r>
              <a:rPr lang="es-ES_tradnl" sz="2200"/>
              <a:t>Ejecución </a:t>
            </a:r>
          </a:p>
          <a:p>
            <a:r>
              <a:rPr lang="es-ES_tradnl" sz="2200"/>
              <a:t>KTA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54752A5-A0AF-7B35-649D-E2C36A481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067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moke plumes from the twin towers of New York's World Trade Center, shortly after the attack on 11 September 2001`">
            <a:extLst>
              <a:ext uri="{FF2B5EF4-FFF2-40B4-BE49-F238E27FC236}">
                <a16:creationId xmlns:a16="http://schemas.microsoft.com/office/drawing/2014/main" id="{7A46B100-40AB-0F5E-A5A2-A2267BC615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Rectangle 307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57A425D-77C2-2EB1-C862-47CE20B81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Antecedentes </a:t>
            </a:r>
          </a:p>
        </p:txBody>
      </p:sp>
      <p:cxnSp>
        <p:nvCxnSpPr>
          <p:cNvPr id="3081" name="Straight Connector 308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Straight Connector 308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9943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>
            <a:extLst>
              <a:ext uri="{FF2B5EF4-FFF2-40B4-BE49-F238E27FC236}">
                <a16:creationId xmlns:a16="http://schemas.microsoft.com/office/drawing/2014/main" id="{B4E2A403-EEAF-D71E-2F6D-BC3DD719D8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3" b="540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6" name="Rectangle 5135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F62B94F-D177-B3BD-3E15-CFEA2F999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Antecedentes</a:t>
            </a:r>
          </a:p>
        </p:txBody>
      </p:sp>
      <p:cxnSp>
        <p:nvCxnSpPr>
          <p:cNvPr id="5138" name="Straight Connector 5137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0" name="Straight Connector 5139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032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>
            <a:extLst>
              <a:ext uri="{FF2B5EF4-FFF2-40B4-BE49-F238E27FC236}">
                <a16:creationId xmlns:a16="http://schemas.microsoft.com/office/drawing/2014/main" id="{43DCC87E-F6D6-522C-E783-24E42CEFA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BE60DA85-E2B5-9A47-94E5-FD34AD9F8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538" y="2787491"/>
            <a:ext cx="4062412" cy="365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13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ndefined">
            <a:extLst>
              <a:ext uri="{FF2B5EF4-FFF2-40B4-BE49-F238E27FC236}">
                <a16:creationId xmlns:a16="http://schemas.microsoft.com/office/drawing/2014/main" id="{26C8CADB-52E3-3A2D-FA5B-78100FBA6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05" y="161925"/>
            <a:ext cx="4216841" cy="421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E79FE487-AAA0-B2E4-A138-0681DBC78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970"/>
            <a:ext cx="4476750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BBCA46DC-5F1E-7DED-1B99-A568FD4C7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562758"/>
            <a:ext cx="4819651" cy="313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Marine Special Operations Team - MIO">
            <a:extLst>
              <a:ext uri="{FF2B5EF4-FFF2-40B4-BE49-F238E27FC236}">
                <a16:creationId xmlns:a16="http://schemas.microsoft.com/office/drawing/2014/main" id="{7B5B1206-83D3-DCA2-0500-121753FC9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635" y="3482974"/>
            <a:ext cx="4476749" cy="321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87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55" name="Rectangle 1025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02196C1-6548-5556-AA71-EA09C991F8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6" b="2"/>
          <a:stretch/>
        </p:blipFill>
        <p:spPr bwMode="auto">
          <a:xfrm>
            <a:off x="808253" y="1042988"/>
            <a:ext cx="4444784" cy="468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>
            <a:extLst>
              <a:ext uri="{FF2B5EF4-FFF2-40B4-BE49-F238E27FC236}">
                <a16:creationId xmlns:a16="http://schemas.microsoft.com/office/drawing/2014/main" id="{B5172FF2-D842-5FD7-AF39-2A2C66D987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4" b="15266"/>
          <a:stretch/>
        </p:blipFill>
        <p:spPr bwMode="auto">
          <a:xfrm>
            <a:off x="5353966" y="343166"/>
            <a:ext cx="5803986" cy="317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An Aerial view shows the Pentagon with one side burning.">
            <a:extLst>
              <a:ext uri="{FF2B5EF4-FFF2-40B4-BE49-F238E27FC236}">
                <a16:creationId xmlns:a16="http://schemas.microsoft.com/office/drawing/2014/main" id="{343DCF52-C305-5A8D-BF7E-DEF54156B6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64" b="22574"/>
          <a:stretch/>
        </p:blipFill>
        <p:spPr bwMode="auto">
          <a:xfrm>
            <a:off x="5353966" y="3686306"/>
            <a:ext cx="5786386" cy="27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276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9B825AC7-3AA6-126D-459A-8EA60278D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66812"/>
            <a:ext cx="6786563" cy="4524375"/>
          </a:xfrm>
        </p:spPr>
      </p:pic>
      <p:pic>
        <p:nvPicPr>
          <p:cNvPr id="12292" name="Picture 4" descr="Tommy Franks General Tommy Franks commander of the US Central">
            <a:extLst>
              <a:ext uri="{FF2B5EF4-FFF2-40B4-BE49-F238E27FC236}">
                <a16:creationId xmlns:a16="http://schemas.microsoft.com/office/drawing/2014/main" id="{214BE563-8C59-A32A-3FA7-106737FA7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1543049"/>
            <a:ext cx="4929187" cy="414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2E46A60-B4CA-3567-9AB0-39A9FEC3FB5F}"/>
              </a:ext>
            </a:extLst>
          </p:cNvPr>
          <p:cNvSpPr/>
          <p:nvPr/>
        </p:nvSpPr>
        <p:spPr>
          <a:xfrm>
            <a:off x="471488" y="3428999"/>
            <a:ext cx="1100137" cy="14430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8E15DA5-623E-53F5-09E2-842C01A0F773}"/>
              </a:ext>
            </a:extLst>
          </p:cNvPr>
          <p:cNvSpPr/>
          <p:nvPr/>
        </p:nvSpPr>
        <p:spPr>
          <a:xfrm>
            <a:off x="1714500" y="2386013"/>
            <a:ext cx="4800600" cy="330517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86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409" name="Rectangle 16403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16388" name="Picture 4" descr="undefined">
            <a:extLst>
              <a:ext uri="{FF2B5EF4-FFF2-40B4-BE49-F238E27FC236}">
                <a16:creationId xmlns:a16="http://schemas.microsoft.com/office/drawing/2014/main" id="{477BE26A-9840-88B7-09E6-6917A0F167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1" r="-1" b="9412"/>
          <a:stretch/>
        </p:blipFill>
        <p:spPr bwMode="auto">
          <a:xfrm>
            <a:off x="20" y="655"/>
            <a:ext cx="6215043" cy="448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11" name="Rectangle 16405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466372"/>
            <a:ext cx="12191998" cy="2390128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08" name="Rectangle 16407">
            <a:extLst>
              <a:ext uri="{FF2B5EF4-FFF2-40B4-BE49-F238E27FC236}">
                <a16:creationId xmlns:a16="http://schemas.microsoft.com/office/drawing/2014/main" id="{AFFC87AC-C919-4FE5-BAC3-39509E00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4464543"/>
            <a:ext cx="8115300" cy="23919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10" name="Rectangle 16409">
            <a:extLst>
              <a:ext uri="{FF2B5EF4-FFF2-40B4-BE49-F238E27FC236}">
                <a16:creationId xmlns:a16="http://schemas.microsoft.com/office/drawing/2014/main" id="{7D0659F6-0853-468D-B1B2-44FDBE98B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9269" y="4466372"/>
            <a:ext cx="12201266" cy="2390128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12" name="Rectangle 16411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8" y="4466372"/>
            <a:ext cx="4081336" cy="2390128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14" name="Rectangle 16413">
            <a:extLst>
              <a:ext uri="{FF2B5EF4-FFF2-40B4-BE49-F238E27FC236}">
                <a16:creationId xmlns:a16="http://schemas.microsoft.com/office/drawing/2014/main" id="{977ACDD7-882D-4B81-A213-84C82B96B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635" y="4486258"/>
            <a:ext cx="12194550" cy="1968154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16" name="Freeform: Shape 16415">
            <a:extLst>
              <a:ext uri="{FF2B5EF4-FFF2-40B4-BE49-F238E27FC236}">
                <a16:creationId xmlns:a16="http://schemas.microsoft.com/office/drawing/2014/main" id="{D625ED14-F0D2-4FCA-87F3-4E3D2A03D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4834054">
            <a:off x="6748954" y="2254165"/>
            <a:ext cx="3118759" cy="4639931"/>
          </a:xfrm>
          <a:custGeom>
            <a:avLst/>
            <a:gdLst>
              <a:gd name="connsiteX0" fmla="*/ 3118759 w 3118759"/>
              <a:gd name="connsiteY0" fmla="*/ 79510 h 4639931"/>
              <a:gd name="connsiteX1" fmla="*/ 1204940 w 3118759"/>
              <a:gd name="connsiteY1" fmla="*/ 4639931 h 4639931"/>
              <a:gd name="connsiteX2" fmla="*/ 1103495 w 3118759"/>
              <a:gd name="connsiteY2" fmla="*/ 4578302 h 4639931"/>
              <a:gd name="connsiteX3" fmla="*/ 0 w 3118759"/>
              <a:gd name="connsiteY3" fmla="*/ 2502877 h 4639931"/>
              <a:gd name="connsiteX4" fmla="*/ 2502877 w 3118759"/>
              <a:gd name="connsiteY4" fmla="*/ 0 h 4639931"/>
              <a:gd name="connsiteX5" fmla="*/ 3007294 w 3118759"/>
              <a:gd name="connsiteY5" fmla="*/ 50850 h 4639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18759" h="4639931">
                <a:moveTo>
                  <a:pt x="3118759" y="79510"/>
                </a:moveTo>
                <a:lnTo>
                  <a:pt x="1204940" y="4639931"/>
                </a:lnTo>
                <a:lnTo>
                  <a:pt x="1103495" y="4578302"/>
                </a:lnTo>
                <a:cubicBezTo>
                  <a:pt x="437725" y="4128517"/>
                  <a:pt x="0" y="3366815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2675665" y="0"/>
                  <a:pt x="2844363" y="17509"/>
                  <a:pt x="3007294" y="50850"/>
                </a:cubicBezTo>
                <a:close/>
              </a:path>
            </a:pathLst>
          </a:custGeom>
          <a:gradFill>
            <a:gsLst>
              <a:gs pos="31000">
                <a:schemeClr val="accent1">
                  <a:alpha val="0"/>
                </a:schemeClr>
              </a:gs>
              <a:gs pos="85000">
                <a:schemeClr val="accent1">
                  <a:alpha val="1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2BDD427-CD62-3364-2D1C-B3FD3DEC7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7573" y="4905953"/>
            <a:ext cx="9932691" cy="85874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SOCCENT</a:t>
            </a:r>
          </a:p>
        </p:txBody>
      </p:sp>
      <p:pic>
        <p:nvPicPr>
          <p:cNvPr id="16390" name="Picture 6" descr="undefined">
            <a:extLst>
              <a:ext uri="{FF2B5EF4-FFF2-40B4-BE49-F238E27FC236}">
                <a16:creationId xmlns:a16="http://schemas.microsoft.com/office/drawing/2014/main" id="{C0DB253B-A580-C6DF-A6FE-B4B8839D3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194" y="15207"/>
            <a:ext cx="5947440" cy="439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25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C70EA5-7693-C856-14FC-D4F32CC17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4" y="1825625"/>
            <a:ext cx="7781925" cy="4351338"/>
          </a:xfrm>
        </p:spPr>
        <p:txBody>
          <a:bodyPr/>
          <a:lstStyle/>
          <a:p>
            <a:r>
              <a:rPr lang="es-ES_tradnl" dirty="0"/>
              <a:t>Preparación psicológica</a:t>
            </a:r>
          </a:p>
          <a:p>
            <a:r>
              <a:rPr lang="es-ES_tradnl" dirty="0"/>
              <a:t>Contacto inicial</a:t>
            </a:r>
          </a:p>
          <a:p>
            <a:r>
              <a:rPr lang="es-ES_tradnl" dirty="0"/>
              <a:t>Infiltración</a:t>
            </a:r>
          </a:p>
          <a:p>
            <a:r>
              <a:rPr lang="es-ES_tradnl" dirty="0"/>
              <a:t>Organización </a:t>
            </a:r>
          </a:p>
          <a:p>
            <a:r>
              <a:rPr lang="es-ES_tradnl" dirty="0"/>
              <a:t>Concentración de fuerzas</a:t>
            </a:r>
          </a:p>
          <a:p>
            <a:r>
              <a:rPr lang="es-ES_tradnl" dirty="0"/>
              <a:t>Operaciones de combate </a:t>
            </a:r>
          </a:p>
          <a:p>
            <a:r>
              <a:rPr lang="es-ES_tradnl" dirty="0"/>
              <a:t>Desmovilización 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91FF1B22-D95D-8EE5-9A59-4F0F99117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3429000"/>
            <a:ext cx="2187149" cy="313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Implicación de la CIA en el tráfico de drogas - Wikipedia, la enciclopedia  libre">
            <a:extLst>
              <a:ext uri="{FF2B5EF4-FFF2-40B4-BE49-F238E27FC236}">
                <a16:creationId xmlns:a16="http://schemas.microsoft.com/office/drawing/2014/main" id="{0356216A-92F2-24F3-4576-533C83C76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35" y="434111"/>
            <a:ext cx="2783027" cy="278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4D33C0B8-44DA-D206-BE0D-F6E6B6F475B0}"/>
              </a:ext>
            </a:extLst>
          </p:cNvPr>
          <p:cNvCxnSpPr/>
          <p:nvPr/>
        </p:nvCxnSpPr>
        <p:spPr>
          <a:xfrm>
            <a:off x="879475" y="3302866"/>
            <a:ext cx="10536238" cy="0"/>
          </a:xfrm>
          <a:prstGeom prst="line">
            <a:avLst/>
          </a:prstGeom>
          <a:ln w="444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63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undefined">
            <a:extLst>
              <a:ext uri="{FF2B5EF4-FFF2-40B4-BE49-F238E27FC236}">
                <a16:creationId xmlns:a16="http://schemas.microsoft.com/office/drawing/2014/main" id="{021614B1-1A08-DF26-ADB3-4739DBDF7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91" y="1750219"/>
            <a:ext cx="3581773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>
            <a:extLst>
              <a:ext uri="{FF2B5EF4-FFF2-40B4-BE49-F238E27FC236}">
                <a16:creationId xmlns:a16="http://schemas.microsoft.com/office/drawing/2014/main" id="{5C3C7F07-AAD1-01A5-D08F-2ED0841A5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043" y="1750219"/>
            <a:ext cx="3744325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>
            <a:extLst>
              <a:ext uri="{FF2B5EF4-FFF2-40B4-BE49-F238E27FC236}">
                <a16:creationId xmlns:a16="http://schemas.microsoft.com/office/drawing/2014/main" id="{493A7F48-B259-FFEB-D851-B184A1709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103" y="1750220"/>
            <a:ext cx="3553455" cy="33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56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E5442A83-DCCA-75B9-3A01-B61493F0E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7" y="260131"/>
            <a:ext cx="4619296" cy="633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12 strong warner bros">
            <a:extLst>
              <a:ext uri="{FF2B5EF4-FFF2-40B4-BE49-F238E27FC236}">
                <a16:creationId xmlns:a16="http://schemas.microsoft.com/office/drawing/2014/main" id="{A13D5116-9324-F2D4-4623-9CE38ACA8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96143" y="1891861"/>
            <a:ext cx="5142030" cy="341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337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47D57EFF-067D-0E56-0BE8-1D99B5ACD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110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7381CE-BDD5-7F6A-2822-300710A74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8A6A31-AFDF-E02F-DB37-691E88670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>
            <a:extLst>
              <a:ext uri="{FF2B5EF4-FFF2-40B4-BE49-F238E27FC236}">
                <a16:creationId xmlns:a16="http://schemas.microsoft.com/office/drawing/2014/main" id="{1D99F2A5-DAD3-A081-4883-29D8FA3BA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86" y="396711"/>
            <a:ext cx="7559435" cy="556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undefined">
            <a:extLst>
              <a:ext uri="{FF2B5EF4-FFF2-40B4-BE49-F238E27FC236}">
                <a16:creationId xmlns:a16="http://schemas.microsoft.com/office/drawing/2014/main" id="{E691FEC5-F8D6-2320-4D89-F6E4F359E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0" y="2963656"/>
            <a:ext cx="5319110" cy="3529219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Dot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64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F522473-0458-DCDE-F43A-DA49D7C32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82" y="387678"/>
            <a:ext cx="2794000" cy="2781300"/>
          </a:xfrm>
          <a:prstGeom prst="rect">
            <a:avLst/>
          </a:prstGeom>
        </p:spPr>
      </p:pic>
      <p:pic>
        <p:nvPicPr>
          <p:cNvPr id="26630" name="Picture 6">
            <a:extLst>
              <a:ext uri="{FF2B5EF4-FFF2-40B4-BE49-F238E27FC236}">
                <a16:creationId xmlns:a16="http://schemas.microsoft.com/office/drawing/2014/main" id="{4E59EFD2-7814-A4C0-EFBE-EA003AAC5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35" y="3381703"/>
            <a:ext cx="2341493" cy="294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The Incredible Career of Jim Mattis">
            <a:extLst>
              <a:ext uri="{FF2B5EF4-FFF2-40B4-BE49-F238E27FC236}">
                <a16:creationId xmlns:a16="http://schemas.microsoft.com/office/drawing/2014/main" id="{2C5F019D-9AB3-7E7F-8569-4FACACF5F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84" y="3277693"/>
            <a:ext cx="2913672" cy="302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4" name="Picture 10" descr="1st Marine Expeditionary Brigade (United States) - Wikipedia">
            <a:extLst>
              <a:ext uri="{FF2B5EF4-FFF2-40B4-BE49-F238E27FC236}">
                <a16:creationId xmlns:a16="http://schemas.microsoft.com/office/drawing/2014/main" id="{2D7584FC-5B9E-7DAC-03CB-98F26F150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84" y="374978"/>
            <a:ext cx="2794000" cy="279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6" name="Picture 12">
            <a:extLst>
              <a:ext uri="{FF2B5EF4-FFF2-40B4-BE49-F238E27FC236}">
                <a16:creationId xmlns:a16="http://schemas.microsoft.com/office/drawing/2014/main" id="{D50583F6-436C-BF4C-587D-68A5A0385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405" y="961232"/>
            <a:ext cx="4838960" cy="493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lecha derecha 4">
            <a:extLst>
              <a:ext uri="{FF2B5EF4-FFF2-40B4-BE49-F238E27FC236}">
                <a16:creationId xmlns:a16="http://schemas.microsoft.com/office/drawing/2014/main" id="{2470D177-6C9E-779D-220D-D2CD65DE67EC}"/>
              </a:ext>
            </a:extLst>
          </p:cNvPr>
          <p:cNvSpPr/>
          <p:nvPr/>
        </p:nvSpPr>
        <p:spPr>
          <a:xfrm rot="7888026">
            <a:off x="8955332" y="2695903"/>
            <a:ext cx="867104" cy="62908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Flecha derecha 5">
            <a:extLst>
              <a:ext uri="{FF2B5EF4-FFF2-40B4-BE49-F238E27FC236}">
                <a16:creationId xmlns:a16="http://schemas.microsoft.com/office/drawing/2014/main" id="{12064E48-0AE8-F2E3-30DD-B88FCB6048DD}"/>
              </a:ext>
            </a:extLst>
          </p:cNvPr>
          <p:cNvSpPr/>
          <p:nvPr/>
        </p:nvSpPr>
        <p:spPr>
          <a:xfrm rot="15828882">
            <a:off x="8286947" y="4296851"/>
            <a:ext cx="1619623" cy="39894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C020827-F53C-2F36-ABAE-AE4FAA977DDA}"/>
              </a:ext>
            </a:extLst>
          </p:cNvPr>
          <p:cNvSpPr txBox="1"/>
          <p:nvPr/>
        </p:nvSpPr>
        <p:spPr>
          <a:xfrm>
            <a:off x="8252178" y="4496324"/>
            <a:ext cx="68961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TF 58</a:t>
            </a:r>
          </a:p>
        </p:txBody>
      </p:sp>
    </p:spTree>
    <p:extLst>
      <p:ext uri="{BB962C8B-B14F-4D97-AF65-F5344CB8AC3E}">
        <p14:creationId xmlns:p14="http://schemas.microsoft.com/office/powerpoint/2010/main" val="196858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6C4B27-DD96-E7F6-D306-C0F2AD985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74CCF95D-99F3-684E-F09A-39CD4D69F8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28706"/>
            <a:ext cx="10515600" cy="6400588"/>
          </a:xfr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99C3414-CD88-D732-8D2E-FFCD016BE89F}"/>
              </a:ext>
            </a:extLst>
          </p:cNvPr>
          <p:cNvSpPr/>
          <p:nvPr/>
        </p:nvSpPr>
        <p:spPr>
          <a:xfrm>
            <a:off x="1245476" y="4556234"/>
            <a:ext cx="5234152" cy="536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61D9C92-A2EE-88D7-D54E-FE18FDA2DFD9}"/>
              </a:ext>
            </a:extLst>
          </p:cNvPr>
          <p:cNvSpPr/>
          <p:nvPr/>
        </p:nvSpPr>
        <p:spPr>
          <a:xfrm>
            <a:off x="1213944" y="4493173"/>
            <a:ext cx="2768771" cy="536028"/>
          </a:xfrm>
          <a:prstGeom prst="rect">
            <a:avLst/>
          </a:prstGeom>
          <a:solidFill>
            <a:schemeClr val="bg1"/>
          </a:solidFill>
          <a:ln w="508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7C111FF-E7A4-5507-BE59-DF21A615B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4247" y="2522481"/>
            <a:ext cx="6039336" cy="277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92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24622F5-B47F-A4B7-2A3D-D3CC8A6D3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5355" y="126693"/>
            <a:ext cx="3919956" cy="663614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CDB9BFE-9D8F-B2B9-A4D7-DD5C0C94F2DF}"/>
              </a:ext>
            </a:extLst>
          </p:cNvPr>
          <p:cNvSpPr txBox="1"/>
          <p:nvPr/>
        </p:nvSpPr>
        <p:spPr>
          <a:xfrm>
            <a:off x="1993509" y="873781"/>
            <a:ext cx="350685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600" dirty="0">
                <a:latin typeface="Bauhaus 93"/>
              </a:rPr>
              <a:t>MAGTF</a:t>
            </a:r>
          </a:p>
        </p:txBody>
      </p:sp>
      <p:pic>
        <p:nvPicPr>
          <p:cNvPr id="6" name="Picture 4" descr="Marine Air Ground Task Force">
            <a:extLst>
              <a:ext uri="{FF2B5EF4-FFF2-40B4-BE49-F238E27FC236}">
                <a16:creationId xmlns:a16="http://schemas.microsoft.com/office/drawing/2014/main" id="{7530E1B7-D2EC-4801-F429-D4436CAE4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02" y="1981777"/>
            <a:ext cx="6978870" cy="402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858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A46B5FF3-F0B3-6216-073A-11A7D49A44F3}"/>
              </a:ext>
            </a:extLst>
          </p:cNvPr>
          <p:cNvSpPr/>
          <p:nvPr/>
        </p:nvSpPr>
        <p:spPr>
          <a:xfrm>
            <a:off x="188079" y="2228669"/>
            <a:ext cx="12003921" cy="2230542"/>
          </a:xfrm>
          <a:prstGeom prst="rect">
            <a:avLst/>
          </a:prstGeom>
          <a:solidFill>
            <a:schemeClr val="accent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554" name="Picture 2" descr="undefined">
            <a:extLst>
              <a:ext uri="{FF2B5EF4-FFF2-40B4-BE49-F238E27FC236}">
                <a16:creationId xmlns:a16="http://schemas.microsoft.com/office/drawing/2014/main" id="{EA5009BA-D52D-0B48-D3A1-09A2FA5CC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9" y="2174686"/>
            <a:ext cx="3365523" cy="228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9BF4D98-1487-3C1A-F357-5E2B0F6D1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441" y="2202305"/>
            <a:ext cx="3365523" cy="2270715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D9FFE0C-00CA-FB57-EC96-BB5773130E0A}"/>
              </a:ext>
            </a:extLst>
          </p:cNvPr>
          <p:cNvSpPr/>
          <p:nvPr/>
        </p:nvSpPr>
        <p:spPr>
          <a:xfrm>
            <a:off x="188079" y="4588336"/>
            <a:ext cx="12003921" cy="2155228"/>
          </a:xfrm>
          <a:prstGeom prst="rect">
            <a:avLst/>
          </a:prstGeom>
          <a:solidFill>
            <a:schemeClr val="accent6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73FF33B3-A1A0-B677-E0FA-90DE41E54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260" y="2188496"/>
            <a:ext cx="3365523" cy="228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D06AD90-3BD0-00E1-5779-BABA7168AF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079" y="177516"/>
            <a:ext cx="4187020" cy="1922028"/>
          </a:xfrm>
          <a:prstGeom prst="rect">
            <a:avLst/>
          </a:prstGeom>
        </p:spPr>
      </p:pic>
      <p:pic>
        <p:nvPicPr>
          <p:cNvPr id="23558" name="Picture 6" descr="Marines with the 26th MEU conduct a live fire range with M18 pistols on on  USS Bataan during Composite Training Unit Exercise (C2X). June 2, 2023  [2048 x 1366] : r/WarshipPorn">
            <a:extLst>
              <a:ext uri="{FF2B5EF4-FFF2-40B4-BE49-F238E27FC236}">
                <a16:creationId xmlns:a16="http://schemas.microsoft.com/office/drawing/2014/main" id="{BF37206A-B278-7218-5C40-7CAC8F015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9" y="4592411"/>
            <a:ext cx="3365523" cy="215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Marines with Combat Logistics Battalion 8, 2nd Marine - NARA &amp; DVIDS Public  Domain Archive Public Domain Search">
            <a:extLst>
              <a:ext uri="{FF2B5EF4-FFF2-40B4-BE49-F238E27FC236}">
                <a16:creationId xmlns:a16="http://schemas.microsoft.com/office/drawing/2014/main" id="{9316648B-4D6E-33D5-35B1-ABD80342D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773" y="4592412"/>
            <a:ext cx="3404495" cy="215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2" name="Picture 10" descr="Ace of Spades' det joins 26th MEU &gt; Marine Corps Air Station Cherry Point &gt;  MCAS Cherry Point News">
            <a:extLst>
              <a:ext uri="{FF2B5EF4-FFF2-40B4-BE49-F238E27FC236}">
                <a16:creationId xmlns:a16="http://schemas.microsoft.com/office/drawing/2014/main" id="{2889E2F1-2981-F600-4FFB-270BB101D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39" y="4588336"/>
            <a:ext cx="3365523" cy="215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 descr="Amphibious Squadron 8 | Virginia Beach VA">
            <a:extLst>
              <a:ext uri="{FF2B5EF4-FFF2-40B4-BE49-F238E27FC236}">
                <a16:creationId xmlns:a16="http://schemas.microsoft.com/office/drawing/2014/main" id="{C98F4D2C-D63E-55D7-0AB2-EE0F274AC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18" y="315219"/>
            <a:ext cx="1646621" cy="164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6" name="Picture 14" descr="26th Marine Expeditionary Unit - Wikipedia">
            <a:extLst>
              <a:ext uri="{FF2B5EF4-FFF2-40B4-BE49-F238E27FC236}">
                <a16:creationId xmlns:a16="http://schemas.microsoft.com/office/drawing/2014/main" id="{D9ABA768-CCF3-55CB-950B-FA543E7C2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317" y="285189"/>
            <a:ext cx="1801400" cy="192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55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A46B5FF3-F0B3-6216-073A-11A7D49A44F3}"/>
              </a:ext>
            </a:extLst>
          </p:cNvPr>
          <p:cNvSpPr/>
          <p:nvPr/>
        </p:nvSpPr>
        <p:spPr>
          <a:xfrm>
            <a:off x="188079" y="2228669"/>
            <a:ext cx="12003921" cy="2230542"/>
          </a:xfrm>
          <a:prstGeom prst="rect">
            <a:avLst/>
          </a:prstGeom>
          <a:solidFill>
            <a:schemeClr val="accent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554" name="Picture 2" descr="undefined">
            <a:extLst>
              <a:ext uri="{FF2B5EF4-FFF2-40B4-BE49-F238E27FC236}">
                <a16:creationId xmlns:a16="http://schemas.microsoft.com/office/drawing/2014/main" id="{EA5009BA-D52D-0B48-D3A1-09A2FA5CC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9" y="2337707"/>
            <a:ext cx="2413231" cy="190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9BF4D98-1487-3C1A-F357-5E2B0F6D1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8376" y="2337707"/>
            <a:ext cx="2517779" cy="2026875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D9FFE0C-00CA-FB57-EC96-BB5773130E0A}"/>
              </a:ext>
            </a:extLst>
          </p:cNvPr>
          <p:cNvSpPr/>
          <p:nvPr/>
        </p:nvSpPr>
        <p:spPr>
          <a:xfrm>
            <a:off x="188079" y="4588336"/>
            <a:ext cx="12003921" cy="2155228"/>
          </a:xfrm>
          <a:prstGeom prst="rect">
            <a:avLst/>
          </a:prstGeom>
          <a:solidFill>
            <a:schemeClr val="accent6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73FF33B3-A1A0-B677-E0FA-90DE41E54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290" y="2337707"/>
            <a:ext cx="2517779" cy="202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Marines with the 26th MEU conduct a live fire range with M18 pistols on on  USS Bataan during Composite Training Unit Exercise (C2X). June 2, 2023  [2048 x 1366] : r/WarshipPorn">
            <a:extLst>
              <a:ext uri="{FF2B5EF4-FFF2-40B4-BE49-F238E27FC236}">
                <a16:creationId xmlns:a16="http://schemas.microsoft.com/office/drawing/2014/main" id="{BF37206A-B278-7218-5C40-7CAC8F015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82" y="4761755"/>
            <a:ext cx="2501208" cy="180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Marines with Combat Logistics Battalion 8, 2nd Marine - NARA &amp; DVIDS Public  Domain Archive Public Domain Search">
            <a:extLst>
              <a:ext uri="{FF2B5EF4-FFF2-40B4-BE49-F238E27FC236}">
                <a16:creationId xmlns:a16="http://schemas.microsoft.com/office/drawing/2014/main" id="{9316648B-4D6E-33D5-35B1-ABD80342D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690" y="4761755"/>
            <a:ext cx="2431379" cy="180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2" name="Picture 10" descr="Ace of Spades' det joins 26th MEU &gt; Marine Corps Air Station Cherry Point &gt;  MCAS Cherry Point News">
            <a:extLst>
              <a:ext uri="{FF2B5EF4-FFF2-40B4-BE49-F238E27FC236}">
                <a16:creationId xmlns:a16="http://schemas.microsoft.com/office/drawing/2014/main" id="{2889E2F1-2981-F600-4FFB-270BB101D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590" y="4770488"/>
            <a:ext cx="2592565" cy="180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 descr="Amphibious Squadron 8 | Virginia Beach VA">
            <a:extLst>
              <a:ext uri="{FF2B5EF4-FFF2-40B4-BE49-F238E27FC236}">
                <a16:creationId xmlns:a16="http://schemas.microsoft.com/office/drawing/2014/main" id="{C98F4D2C-D63E-55D7-0AB2-EE0F274AC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18" y="93034"/>
            <a:ext cx="1646621" cy="164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6" name="Picture 14" descr="26th Marine Expeditionary Unit - Wikipedia">
            <a:extLst>
              <a:ext uri="{FF2B5EF4-FFF2-40B4-BE49-F238E27FC236}">
                <a16:creationId xmlns:a16="http://schemas.microsoft.com/office/drawing/2014/main" id="{D9ABA768-CCF3-55CB-950B-FA543E7C2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814" y="72974"/>
            <a:ext cx="1718933" cy="183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0B20313-909C-E37D-93CF-25F6A6726A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29661" y="1983891"/>
            <a:ext cx="3930174" cy="2621910"/>
          </a:xfrm>
          <a:prstGeom prst="rect">
            <a:avLst/>
          </a:prstGeom>
        </p:spPr>
      </p:pic>
      <p:pic>
        <p:nvPicPr>
          <p:cNvPr id="28676" name="Picture 4" descr="Marine Air Ground Task Force">
            <a:extLst>
              <a:ext uri="{FF2B5EF4-FFF2-40B4-BE49-F238E27FC236}">
                <a16:creationId xmlns:a16="http://schemas.microsoft.com/office/drawing/2014/main" id="{0D487F98-063E-2C02-91F5-28216A086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276" y="4703989"/>
            <a:ext cx="3930173" cy="203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America's Vanguard Force">
            <a:extLst>
              <a:ext uri="{FF2B5EF4-FFF2-40B4-BE49-F238E27FC236}">
                <a16:creationId xmlns:a16="http://schemas.microsoft.com/office/drawing/2014/main" id="{173F0ACC-95D8-4C0F-DAAA-509D47601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2362" y="177516"/>
            <a:ext cx="1352477" cy="157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Navy Amphibious Squadron One Emblem Sticker">
            <a:extLst>
              <a:ext uri="{FF2B5EF4-FFF2-40B4-BE49-F238E27FC236}">
                <a16:creationId xmlns:a16="http://schemas.microsoft.com/office/drawing/2014/main" id="{AE697ACB-AF70-F5E8-9683-6CE557CF1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994" y="42241"/>
            <a:ext cx="1748206" cy="174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51D7C9F-66B1-17BB-2B3A-EC3C683CECFC}"/>
              </a:ext>
            </a:extLst>
          </p:cNvPr>
          <p:cNvSpPr txBox="1"/>
          <p:nvPr/>
        </p:nvSpPr>
        <p:spPr>
          <a:xfrm>
            <a:off x="547161" y="479966"/>
            <a:ext cx="27703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600" dirty="0">
                <a:latin typeface="Bauhaus 93"/>
              </a:rPr>
              <a:t>TF-58</a:t>
            </a:r>
          </a:p>
        </p:txBody>
      </p:sp>
    </p:spTree>
    <p:extLst>
      <p:ext uri="{BB962C8B-B14F-4D97-AF65-F5344CB8AC3E}">
        <p14:creationId xmlns:p14="http://schemas.microsoft.com/office/powerpoint/2010/main" val="2868632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o 20">
            <a:extLst>
              <a:ext uri="{FF2B5EF4-FFF2-40B4-BE49-F238E27FC236}">
                <a16:creationId xmlns:a16="http://schemas.microsoft.com/office/drawing/2014/main" id="{74087ED9-9C59-AAC5-2330-11CF9EDB9C30}"/>
              </a:ext>
            </a:extLst>
          </p:cNvPr>
          <p:cNvGrpSpPr/>
          <p:nvPr/>
        </p:nvGrpSpPr>
        <p:grpSpPr>
          <a:xfrm>
            <a:off x="2670102" y="583323"/>
            <a:ext cx="9308656" cy="5443414"/>
            <a:chOff x="2636888" y="175459"/>
            <a:chExt cx="9555113" cy="5447723"/>
          </a:xfrm>
        </p:grpSpPr>
        <p:pic>
          <p:nvPicPr>
            <p:cNvPr id="5" name="Picture 2" descr="undefined">
              <a:extLst>
                <a:ext uri="{FF2B5EF4-FFF2-40B4-BE49-F238E27FC236}">
                  <a16:creationId xmlns:a16="http://schemas.microsoft.com/office/drawing/2014/main" id="{1DEB4993-EB75-7142-2C62-DBDEA7D3CB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9957" y="1777954"/>
              <a:ext cx="1878141" cy="14149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63B00754-BF44-9E28-4FC6-BEB3350DF9A6}"/>
                </a:ext>
              </a:extLst>
            </p:cNvPr>
            <p:cNvGrpSpPr/>
            <p:nvPr/>
          </p:nvGrpSpPr>
          <p:grpSpPr>
            <a:xfrm>
              <a:off x="2636888" y="175459"/>
              <a:ext cx="9555113" cy="5447723"/>
              <a:chOff x="-465150" y="42241"/>
              <a:chExt cx="12724985" cy="7803497"/>
            </a:xfrm>
          </p:grpSpPr>
          <p:pic>
            <p:nvPicPr>
              <p:cNvPr id="6" name="Imagen 5">
                <a:extLst>
                  <a:ext uri="{FF2B5EF4-FFF2-40B4-BE49-F238E27FC236}">
                    <a16:creationId xmlns:a16="http://schemas.microsoft.com/office/drawing/2014/main" id="{A6EC55E4-BF86-7EB3-4040-AD267C87E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08376" y="2337707"/>
                <a:ext cx="2517779" cy="2026875"/>
              </a:xfrm>
              <a:prstGeom prst="rect">
                <a:avLst/>
              </a:prstGeom>
            </p:spPr>
          </p:pic>
          <p:pic>
            <p:nvPicPr>
              <p:cNvPr id="8" name="Picture 4">
                <a:extLst>
                  <a:ext uri="{FF2B5EF4-FFF2-40B4-BE49-F238E27FC236}">
                    <a16:creationId xmlns:a16="http://schemas.microsoft.com/office/drawing/2014/main" id="{C1E8F399-2B72-330C-58AF-6C245F262C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5690" y="2337707"/>
                <a:ext cx="2431380" cy="20268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6" descr="Marines with the 26th MEU conduct a live fire range with M18 pistols on on  USS Bataan during Composite Training Unit Exercise (C2X). June 2, 2023  [2048 x 1366] : r/WarshipPorn">
                <a:extLst>
                  <a:ext uri="{FF2B5EF4-FFF2-40B4-BE49-F238E27FC236}">
                    <a16:creationId xmlns:a16="http://schemas.microsoft.com/office/drawing/2014/main" id="{C05A6A1D-9B97-E998-61DD-134E482795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8082" y="4761755"/>
                <a:ext cx="2501208" cy="180838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8" descr="Marines with Combat Logistics Battalion 8, 2nd Marine - NARA &amp; DVIDS Public  Domain Archive Public Domain Search">
                <a:extLst>
                  <a:ext uri="{FF2B5EF4-FFF2-40B4-BE49-F238E27FC236}">
                    <a16:creationId xmlns:a16="http://schemas.microsoft.com/office/drawing/2014/main" id="{601AC3CD-A397-F8EC-149F-179D10E007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5690" y="4761755"/>
                <a:ext cx="2431379" cy="180838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10" descr="Ace of Spades' det joins 26th MEU &gt; Marine Corps Air Station Cherry Point &gt;  MCAS Cherry Point News">
                <a:extLst>
                  <a:ext uri="{FF2B5EF4-FFF2-40B4-BE49-F238E27FC236}">
                    <a16:creationId xmlns:a16="http://schemas.microsoft.com/office/drawing/2014/main" id="{0EABE737-B429-1334-DAB9-698D39BCC64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33590" y="4770488"/>
                <a:ext cx="2592565" cy="180838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12" descr="Amphibious Squadron 8 | Virginia Beach VA">
                <a:extLst>
                  <a:ext uri="{FF2B5EF4-FFF2-40B4-BE49-F238E27FC236}">
                    <a16:creationId xmlns:a16="http://schemas.microsoft.com/office/drawing/2014/main" id="{1896742F-F4E5-315E-A7D5-9881502135B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43418" y="93034"/>
                <a:ext cx="1646621" cy="16466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14" descr="26th Marine Expeditionary Unit - Wikipedia">
                <a:extLst>
                  <a:ext uri="{FF2B5EF4-FFF2-40B4-BE49-F238E27FC236}">
                    <a16:creationId xmlns:a16="http://schemas.microsoft.com/office/drawing/2014/main" id="{D6C4F82A-5590-8B08-6EAD-1E1731649D1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2814" y="72974"/>
                <a:ext cx="1718933" cy="183534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Imagen 13">
                <a:extLst>
                  <a:ext uri="{FF2B5EF4-FFF2-40B4-BE49-F238E27FC236}">
                    <a16:creationId xmlns:a16="http://schemas.microsoft.com/office/drawing/2014/main" id="{E9C3E4D5-528F-A04B-5AAF-676BCC5237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329661" y="1983891"/>
                <a:ext cx="3930174" cy="2621910"/>
              </a:xfrm>
              <a:prstGeom prst="rect">
                <a:avLst/>
              </a:prstGeom>
            </p:spPr>
          </p:pic>
          <p:pic>
            <p:nvPicPr>
              <p:cNvPr id="15" name="Picture 4" descr="Marine Air Ground Task Force">
                <a:extLst>
                  <a:ext uri="{FF2B5EF4-FFF2-40B4-BE49-F238E27FC236}">
                    <a16:creationId xmlns:a16="http://schemas.microsoft.com/office/drawing/2014/main" id="{997032FD-DA54-D376-B479-BBE86486E9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27276" y="4703989"/>
                <a:ext cx="3930173" cy="20395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6" descr="America's Vanguard Force">
                <a:extLst>
                  <a:ext uri="{FF2B5EF4-FFF2-40B4-BE49-F238E27FC236}">
                    <a16:creationId xmlns:a16="http://schemas.microsoft.com/office/drawing/2014/main" id="{B0638F39-E70C-7027-D03C-E34CC58BC97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92362" y="177516"/>
                <a:ext cx="1352477" cy="15765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8" descr="Navy Amphibious Squadron One Emblem Sticker">
                <a:extLst>
                  <a:ext uri="{FF2B5EF4-FFF2-40B4-BE49-F238E27FC236}">
                    <a16:creationId xmlns:a16="http://schemas.microsoft.com/office/drawing/2014/main" id="{18716FEB-0DEB-FB09-B4EF-D09EA7058C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3994" y="42241"/>
                <a:ext cx="1748206" cy="17482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27A1890F-DAB4-B7D2-A2C3-DF918D2100C9}"/>
                  </a:ext>
                </a:extLst>
              </p:cNvPr>
              <p:cNvSpPr txBox="1"/>
              <p:nvPr/>
            </p:nvSpPr>
            <p:spPr>
              <a:xfrm>
                <a:off x="-465150" y="6743565"/>
                <a:ext cx="12722598" cy="11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4400" dirty="0">
                    <a:latin typeface="Bauhaus 93"/>
                  </a:rPr>
                  <a:t>NAVAL EXPEDITIONARY TF-58</a:t>
                </a:r>
              </a:p>
            </p:txBody>
          </p:sp>
        </p:grpSp>
      </p:grpSp>
      <p:pic>
        <p:nvPicPr>
          <p:cNvPr id="30722" name="Picture 2" descr="Trump's Defense pick accused of leaving men to die on battlefield">
            <a:extLst>
              <a:ext uri="{FF2B5EF4-FFF2-40B4-BE49-F238E27FC236}">
                <a16:creationId xmlns:a16="http://schemas.microsoft.com/office/drawing/2014/main" id="{49577D4B-FA38-22BD-6C4A-C7DFF7CBE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42" y="410877"/>
            <a:ext cx="5321316" cy="299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16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38FED25-FCC9-4C19-915C-287728301967}"/>
              </a:ext>
            </a:extLst>
          </p:cNvPr>
          <p:cNvSpPr txBox="1"/>
          <p:nvPr/>
        </p:nvSpPr>
        <p:spPr>
          <a:xfrm>
            <a:off x="323122" y="2921168"/>
            <a:ext cx="28307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5400" dirty="0">
                <a:latin typeface="Bauhaus 93"/>
              </a:rPr>
              <a:t>STAFF </a:t>
            </a:r>
          </a:p>
          <a:p>
            <a:r>
              <a:rPr lang="es-ES_tradnl" sz="5400" dirty="0">
                <a:latin typeface="Bauhaus 93"/>
              </a:rPr>
              <a:t>TF 58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4394608-1FA6-4586-043E-B909D433AE4D}"/>
              </a:ext>
            </a:extLst>
          </p:cNvPr>
          <p:cNvSpPr txBox="1"/>
          <p:nvPr/>
        </p:nvSpPr>
        <p:spPr>
          <a:xfrm>
            <a:off x="3468414" y="687435"/>
            <a:ext cx="84192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/>
              <a:t>ELEMENTO C2 MEU 150-300.</a:t>
            </a:r>
          </a:p>
          <a:p>
            <a:endParaRPr lang="es-ES_tradnl" sz="2400" b="1" dirty="0"/>
          </a:p>
          <a:p>
            <a:r>
              <a:rPr lang="es-ES_tradnl" sz="2400" b="1" dirty="0"/>
              <a:t>PLANIFICACIÓN Y COORDINACIÓN DE FUNCIONES DE COMBATE.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671E24A-14AA-411C-E9A5-97B7A223AC99}"/>
              </a:ext>
            </a:extLst>
          </p:cNvPr>
          <p:cNvSpPr txBox="1"/>
          <p:nvPr/>
        </p:nvSpPr>
        <p:spPr>
          <a:xfrm>
            <a:off x="3463159" y="2113424"/>
            <a:ext cx="4256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/>
              <a:t>INTEGRACIÓN DE STAFF NAVAL 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010894C-E8B4-3183-6767-03EF88310612}"/>
              </a:ext>
            </a:extLst>
          </p:cNvPr>
          <p:cNvSpPr txBox="1"/>
          <p:nvPr/>
        </p:nvSpPr>
        <p:spPr>
          <a:xfrm>
            <a:off x="3463158" y="2921168"/>
            <a:ext cx="8612754" cy="3785652"/>
          </a:xfrm>
          <a:prstGeom prst="rect">
            <a:avLst/>
          </a:prstGeom>
          <a:noFill/>
          <a:ln w="7302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s-ES_tradnl" sz="2400" b="1" dirty="0"/>
              <a:t>32 PERSONAS (ENTENDIMIENTO PANORAMA OPERACIONAL).</a:t>
            </a:r>
          </a:p>
          <a:p>
            <a:endParaRPr lang="es-ES_tradnl" sz="2400" b="1" dirty="0"/>
          </a:p>
          <a:p>
            <a:r>
              <a:rPr lang="es-ES_tradnl" sz="2400" b="1" dirty="0"/>
              <a:t>VELOCIDAD.</a:t>
            </a:r>
          </a:p>
          <a:p>
            <a:endParaRPr lang="es-ES_tradnl" sz="2400" b="1" dirty="0"/>
          </a:p>
          <a:p>
            <a:r>
              <a:rPr lang="es-ES_tradnl" sz="2400" b="1" dirty="0"/>
              <a:t>OFICIALES AGRESIVOS CON INICITIVA Y JUICIO MILITAR DESARROLLADO. </a:t>
            </a:r>
          </a:p>
          <a:p>
            <a:endParaRPr lang="es-ES_tradnl" sz="2400" b="1" dirty="0"/>
          </a:p>
          <a:p>
            <a:r>
              <a:rPr lang="es-ES_tradnl" sz="2400" b="1" dirty="0"/>
              <a:t>ELIMIAR BUROCRACIA/SERVICIOS (TODOS TIENEN QUE LLENAR BOLSAS DE ARENA)</a:t>
            </a:r>
          </a:p>
          <a:p>
            <a:endParaRPr lang="es-ES_tradnl" sz="2400" b="1" dirty="0"/>
          </a:p>
        </p:txBody>
      </p:sp>
      <p:pic>
        <p:nvPicPr>
          <p:cNvPr id="31746" name="Picture 2" descr="The Incredible Career of Jim Mattis">
            <a:extLst>
              <a:ext uri="{FF2B5EF4-FFF2-40B4-BE49-F238E27FC236}">
                <a16:creationId xmlns:a16="http://schemas.microsoft.com/office/drawing/2014/main" id="{0D973775-A5C8-5409-CBEE-DA9EEAD14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22" y="151180"/>
            <a:ext cx="4256230" cy="277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3CD137D-70BA-D858-7B17-2B40C70DF977}"/>
              </a:ext>
            </a:extLst>
          </p:cNvPr>
          <p:cNvSpPr txBox="1"/>
          <p:nvPr/>
        </p:nvSpPr>
        <p:spPr>
          <a:xfrm>
            <a:off x="427146" y="3267428"/>
            <a:ext cx="11648766" cy="6463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3600" dirty="0">
                <a:solidFill>
                  <a:srgbClr val="FF0000"/>
                </a:solidFill>
              </a:rPr>
              <a:t>TF DISEÑO OPERACIONAL, </a:t>
            </a:r>
            <a:r>
              <a:rPr lang="es-ES_tradnl" sz="3600" dirty="0" err="1">
                <a:solidFill>
                  <a:srgbClr val="FF0000"/>
                </a:solidFill>
              </a:rPr>
              <a:t>MEUs</a:t>
            </a:r>
            <a:r>
              <a:rPr lang="es-ES_tradnl" sz="3600" dirty="0">
                <a:solidFill>
                  <a:srgbClr val="FF0000"/>
                </a:solidFill>
              </a:rPr>
              <a:t> PLANIFICACIÓN EN DETALLE</a:t>
            </a:r>
          </a:p>
        </p:txBody>
      </p:sp>
    </p:spTree>
    <p:extLst>
      <p:ext uri="{BB962C8B-B14F-4D97-AF65-F5344CB8AC3E}">
        <p14:creationId xmlns:p14="http://schemas.microsoft.com/office/powerpoint/2010/main" val="297686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2E138BD-C8CB-2E99-FAA1-8D284CBEC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88220"/>
            <a:ext cx="5291666" cy="48088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33F851E-73B1-4DA4-92DC-412B97D0B0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5" y="1060979"/>
            <a:ext cx="5291667" cy="473604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805E276-5234-0943-56FF-7FAFF21A5C58}"/>
              </a:ext>
            </a:extLst>
          </p:cNvPr>
          <p:cNvSpPr txBox="1"/>
          <p:nvPr/>
        </p:nvSpPr>
        <p:spPr>
          <a:xfrm>
            <a:off x="1742535" y="5869780"/>
            <a:ext cx="2648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15 MEU EJERCICIO AFRICA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220741B-077D-9F40-0FEF-13B01059DF9E}"/>
              </a:ext>
            </a:extLst>
          </p:cNvPr>
          <p:cNvSpPr txBox="1"/>
          <p:nvPr/>
        </p:nvSpPr>
        <p:spPr>
          <a:xfrm>
            <a:off x="7170878" y="5876872"/>
            <a:ext cx="3463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26 MEU TRANSITO DESDE EUROPA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7C551B9-923A-DFC1-1B05-2BBC40B0A26F}"/>
              </a:ext>
            </a:extLst>
          </p:cNvPr>
          <p:cNvSpPr txBox="1"/>
          <p:nvPr/>
        </p:nvSpPr>
        <p:spPr>
          <a:xfrm>
            <a:off x="3182702" y="3392620"/>
            <a:ext cx="582659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20 NOVIEMBRE STAFF SE EMBARCA, DÍA D 7 DE NOVIEMBRE</a:t>
            </a:r>
          </a:p>
        </p:txBody>
      </p:sp>
    </p:spTree>
    <p:extLst>
      <p:ext uri="{BB962C8B-B14F-4D97-AF65-F5344CB8AC3E}">
        <p14:creationId xmlns:p14="http://schemas.microsoft.com/office/powerpoint/2010/main" val="33422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192BCAE-98E2-5AAF-9CCE-90243C3DB18C}"/>
              </a:ext>
            </a:extLst>
          </p:cNvPr>
          <p:cNvSpPr txBox="1"/>
          <p:nvPr/>
        </p:nvSpPr>
        <p:spPr>
          <a:xfrm>
            <a:off x="134444" y="146571"/>
            <a:ext cx="50392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>
                <a:latin typeface="Bauhaus 93"/>
              </a:rPr>
              <a:t>DISEÑO</a:t>
            </a:r>
          </a:p>
          <a:p>
            <a:pPr algn="just"/>
            <a:r>
              <a:rPr lang="es-ES_tradnl" sz="1400" dirty="0">
                <a:latin typeface="Bauhaus 93"/>
              </a:rPr>
              <a:t>CENTCOM: efectuar </a:t>
            </a:r>
            <a:r>
              <a:rPr lang="es-ES_tradnl" sz="1400" dirty="0" err="1">
                <a:latin typeface="Bauhaus 93"/>
              </a:rPr>
              <a:t>Raids</a:t>
            </a:r>
            <a:r>
              <a:rPr lang="es-ES_tradnl" sz="1400" dirty="0">
                <a:latin typeface="Bauhaus 93"/>
              </a:rPr>
              <a:t> desde el mar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TF 58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15 MEU: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Capturar FOB con el propósito de sostener y proyectar poder en tierra.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26 MEU: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Capturar aeropuerto Kandahar con el propósito de sostener e incrementar fuerzas en el teatro. 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Interrumpir fuerzas enemigas transitando IVO R-1 con el propósito de limitar sus posibilidades de agruparse.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ATF: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r>
              <a:rPr lang="es-ES_tradnl" sz="1400" dirty="0">
                <a:latin typeface="Bauhaus 93"/>
              </a:rPr>
              <a:t>Sostener y apoyar operaciones LF </a:t>
            </a:r>
          </a:p>
          <a:p>
            <a:pPr algn="just"/>
            <a:endParaRPr lang="es-ES_tradnl" sz="1400" dirty="0">
              <a:latin typeface="Bauhaus 93"/>
            </a:endParaRPr>
          </a:p>
          <a:p>
            <a:pPr algn="just"/>
            <a:endParaRPr lang="es-ES_tradnl" sz="1400" dirty="0">
              <a:latin typeface="Bauhaus 93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CA3049ED-B817-33DA-87D7-909791BE4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595" y="97167"/>
            <a:ext cx="6124405" cy="6759337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7E964B05-E09F-15BB-C853-0CC9DE8F24F8}"/>
              </a:ext>
            </a:extLst>
          </p:cNvPr>
          <p:cNvSpPr/>
          <p:nvPr/>
        </p:nvSpPr>
        <p:spPr>
          <a:xfrm>
            <a:off x="7315200" y="3478331"/>
            <a:ext cx="914400" cy="440526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4A72AC6-BFE2-DD33-4AC9-6DDA03E1DC7A}"/>
              </a:ext>
            </a:extLst>
          </p:cNvPr>
          <p:cNvSpPr/>
          <p:nvPr/>
        </p:nvSpPr>
        <p:spPr>
          <a:xfrm>
            <a:off x="7828384" y="3097763"/>
            <a:ext cx="914400" cy="244583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F0058D0-EA88-F581-9BE5-E68DED1C2C5E}"/>
              </a:ext>
            </a:extLst>
          </p:cNvPr>
          <p:cNvSpPr/>
          <p:nvPr/>
        </p:nvSpPr>
        <p:spPr>
          <a:xfrm>
            <a:off x="9583953" y="2312013"/>
            <a:ext cx="914400" cy="244583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0AB69E2-4A99-C679-606A-3CA8E4970D2C}"/>
              </a:ext>
            </a:extLst>
          </p:cNvPr>
          <p:cNvSpPr/>
          <p:nvPr/>
        </p:nvSpPr>
        <p:spPr>
          <a:xfrm>
            <a:off x="9287069" y="1753872"/>
            <a:ext cx="914400" cy="244583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CCD69EC5-9C44-34BE-B8D4-F19B735A4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138" y="3478331"/>
            <a:ext cx="649325" cy="3895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59FABB68-6D54-BC6A-FC38-D0B3A7ADC9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525" y="3429000"/>
            <a:ext cx="793750" cy="476250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CB442022-2652-E19B-D0D4-CAFD3C90C0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6675" y="2971412"/>
            <a:ext cx="649325" cy="3895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F0779245-5C49-A5A0-5416-C1AA57E13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9290" y="4575148"/>
            <a:ext cx="649325" cy="389595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8A4BF38B-FF5D-2ABD-E473-A780CC936C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908" y="6260433"/>
            <a:ext cx="922002" cy="553201"/>
          </a:xfrm>
          <a:prstGeom prst="rect">
            <a:avLst/>
          </a:prstGeom>
        </p:spPr>
      </p:pic>
      <p:sp>
        <p:nvSpPr>
          <p:cNvPr id="39" name="CuadroTexto 38">
            <a:extLst>
              <a:ext uri="{FF2B5EF4-FFF2-40B4-BE49-F238E27FC236}">
                <a16:creationId xmlns:a16="http://schemas.microsoft.com/office/drawing/2014/main" id="{F3585F2B-EBFB-CF48-DC6F-1255B9D105C1}"/>
              </a:ext>
            </a:extLst>
          </p:cNvPr>
          <p:cNvSpPr txBox="1"/>
          <p:nvPr/>
        </p:nvSpPr>
        <p:spPr>
          <a:xfrm>
            <a:off x="134444" y="5244737"/>
            <a:ext cx="326288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/>
              <a:t>11 </a:t>
            </a:r>
            <a:r>
              <a:rPr lang="es-ES_tradnl" b="1" dirty="0" err="1"/>
              <a:t>Sep</a:t>
            </a:r>
            <a:r>
              <a:rPr lang="es-ES_tradnl" b="1" dirty="0"/>
              <a:t>: ataque </a:t>
            </a:r>
          </a:p>
          <a:p>
            <a:r>
              <a:rPr lang="es-ES_tradnl" b="1" dirty="0"/>
              <a:t>26 </a:t>
            </a:r>
            <a:r>
              <a:rPr lang="es-ES_tradnl" b="1" dirty="0" err="1"/>
              <a:t>Sep</a:t>
            </a:r>
            <a:r>
              <a:rPr lang="es-ES_tradnl" b="1" dirty="0"/>
              <a:t>: Operación JAWBREAKER</a:t>
            </a:r>
          </a:p>
          <a:p>
            <a:r>
              <a:rPr lang="es-ES_tradnl" b="1" dirty="0"/>
              <a:t>7 Oct: OEF</a:t>
            </a:r>
          </a:p>
          <a:p>
            <a:r>
              <a:rPr lang="es-ES_tradnl" b="1" dirty="0"/>
              <a:t>1 Semana Nov: TF 58 </a:t>
            </a:r>
            <a:r>
              <a:rPr lang="es-ES_tradnl" b="1" dirty="0" err="1"/>
              <a:t>Warning</a:t>
            </a:r>
            <a:endParaRPr lang="es-ES_tradnl" b="1" dirty="0"/>
          </a:p>
          <a:p>
            <a:r>
              <a:rPr lang="es-ES_tradnl" b="1" dirty="0"/>
              <a:t>25 Nov: Captura FOB RHINO</a:t>
            </a:r>
          </a:p>
        </p:txBody>
      </p:sp>
      <p:pic>
        <p:nvPicPr>
          <p:cNvPr id="40" name="Picture 6" descr="America's Vanguard Force">
            <a:extLst>
              <a:ext uri="{FF2B5EF4-FFF2-40B4-BE49-F238E27FC236}">
                <a16:creationId xmlns:a16="http://schemas.microsoft.com/office/drawing/2014/main" id="{CAB886A0-9BBB-B95F-77BE-550BDA6B2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555" y="3777306"/>
            <a:ext cx="863352" cy="95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26th Marine Expeditionary Unit's Profile | Clanlist">
            <a:extLst>
              <a:ext uri="{FF2B5EF4-FFF2-40B4-BE49-F238E27FC236}">
                <a16:creationId xmlns:a16="http://schemas.microsoft.com/office/drawing/2014/main" id="{93E31BA7-5FF4-17AB-0278-11D53BA7C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673" y="2441140"/>
            <a:ext cx="811097" cy="87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DA5945C6-EABD-7278-9974-F9861253A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5296" y="6251200"/>
            <a:ext cx="922002" cy="553201"/>
          </a:xfrm>
          <a:prstGeom prst="rect">
            <a:avLst/>
          </a:prstGeom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8A5C82AA-4A37-00FF-CDEF-B04BD9B16AD0}"/>
              </a:ext>
            </a:extLst>
          </p:cNvPr>
          <p:cNvSpPr txBox="1"/>
          <p:nvPr/>
        </p:nvSpPr>
        <p:spPr>
          <a:xfrm>
            <a:off x="7588500" y="4609780"/>
            <a:ext cx="90601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600 KM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F459699-40DB-36CB-F89B-807B294AE4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8557404" flipV="1">
            <a:off x="11554804" y="2838456"/>
            <a:ext cx="149527" cy="149527"/>
          </a:xfrm>
          <a:prstGeom prst="rect">
            <a:avLst/>
          </a:prstGeom>
          <a:ln w="63500"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EBE996A-447B-F962-19EA-D57B51672512}"/>
              </a:ext>
            </a:extLst>
          </p:cNvPr>
          <p:cNvSpPr txBox="1"/>
          <p:nvPr/>
        </p:nvSpPr>
        <p:spPr>
          <a:xfrm>
            <a:off x="10041153" y="4609780"/>
            <a:ext cx="185268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SOLO NOCTURNO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67C7A-2541-AC1F-58A0-CABAE9AAC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394" y="941193"/>
            <a:ext cx="1212283" cy="173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8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3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Night vision (Department of Defence)">
            <a:extLst>
              <a:ext uri="{FF2B5EF4-FFF2-40B4-BE49-F238E27FC236}">
                <a16:creationId xmlns:a16="http://schemas.microsoft.com/office/drawing/2014/main" id="{E7F2B3BF-BC11-B380-39FE-52F332B4EB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" r="1" b="1"/>
          <a:stretch/>
        </p:blipFill>
        <p:spPr bwMode="auto"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8FF7603-017B-189C-3193-A105A23857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014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67047D1-F81D-1492-3E9F-8556E59BFD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74" r="-1" b="-1"/>
          <a:stretch/>
        </p:blipFill>
        <p:spPr bwMode="auto"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4DD072C-B00D-4115-F5B5-E914F1E28A22}"/>
              </a:ext>
            </a:extLst>
          </p:cNvPr>
          <p:cNvSpPr txBox="1"/>
          <p:nvPr/>
        </p:nvSpPr>
        <p:spPr>
          <a:xfrm>
            <a:off x="97536" y="6291072"/>
            <a:ext cx="21162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FOB RHINO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57561C0-635F-A56D-1807-279D70C2BC6D}"/>
              </a:ext>
            </a:extLst>
          </p:cNvPr>
          <p:cNvSpPr txBox="1"/>
          <p:nvPr/>
        </p:nvSpPr>
        <p:spPr>
          <a:xfrm>
            <a:off x="6070721" y="3126817"/>
            <a:ext cx="731290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R-1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D6B2438-5103-21D6-80DA-8064259B89F0}"/>
              </a:ext>
            </a:extLst>
          </p:cNvPr>
          <p:cNvSpPr txBox="1"/>
          <p:nvPr/>
        </p:nvSpPr>
        <p:spPr>
          <a:xfrm>
            <a:off x="4772273" y="6291072"/>
            <a:ext cx="213513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KANDAHAR</a:t>
            </a:r>
          </a:p>
        </p:txBody>
      </p:sp>
    </p:spTree>
    <p:extLst>
      <p:ext uri="{BB962C8B-B14F-4D97-AF65-F5344CB8AC3E}">
        <p14:creationId xmlns:p14="http://schemas.microsoft.com/office/powerpoint/2010/main" val="2939272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Amphibious Squadron 8 | Virginia Beach VA">
            <a:extLst>
              <a:ext uri="{FF2B5EF4-FFF2-40B4-BE49-F238E27FC236}">
                <a16:creationId xmlns:a16="http://schemas.microsoft.com/office/drawing/2014/main" id="{EAAF33E1-6468-9066-92CB-F552D6481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03" y="3553101"/>
            <a:ext cx="2947081" cy="2810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26th Marine Expeditionary Unit - Wikipedia">
            <a:extLst>
              <a:ext uri="{FF2B5EF4-FFF2-40B4-BE49-F238E27FC236}">
                <a16:creationId xmlns:a16="http://schemas.microsoft.com/office/drawing/2014/main" id="{4E317A09-F9EF-3734-57FA-0EB9D4ED9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48" y="292247"/>
            <a:ext cx="3097793" cy="315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America's Vanguard Force">
            <a:extLst>
              <a:ext uri="{FF2B5EF4-FFF2-40B4-BE49-F238E27FC236}">
                <a16:creationId xmlns:a16="http://schemas.microsoft.com/office/drawing/2014/main" id="{8E0272F6-3F5B-F4D7-7BB7-2BE51BFD8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541" y="390372"/>
            <a:ext cx="2660918" cy="295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Navy Amphibious Squadron One Emblem Sticker">
            <a:extLst>
              <a:ext uri="{FF2B5EF4-FFF2-40B4-BE49-F238E27FC236}">
                <a16:creationId xmlns:a16="http://schemas.microsoft.com/office/drawing/2014/main" id="{7ADB2AA2-23D2-6E25-A14A-1E19BDD8E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31" y="3525982"/>
            <a:ext cx="3187781" cy="303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4D2A51F-68C2-4177-2920-2DF6271F565E}"/>
              </a:ext>
            </a:extLst>
          </p:cNvPr>
          <p:cNvSpPr txBox="1"/>
          <p:nvPr/>
        </p:nvSpPr>
        <p:spPr>
          <a:xfrm>
            <a:off x="8149659" y="4609021"/>
            <a:ext cx="35225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5400" dirty="0">
                <a:latin typeface="Bauhaus 93"/>
              </a:rPr>
              <a:t>ATF: </a:t>
            </a:r>
            <a:r>
              <a:rPr lang="es-ES_tradnl" sz="5400" dirty="0" err="1">
                <a:latin typeface="Bauhaus 93"/>
              </a:rPr>
              <a:t>SEs</a:t>
            </a:r>
            <a:endParaRPr lang="es-ES_tradnl" sz="5400" dirty="0">
              <a:latin typeface="Bauhaus 93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970BDFC-6E52-88B3-E5C3-4166E4362A93}"/>
              </a:ext>
            </a:extLst>
          </p:cNvPr>
          <p:cNvSpPr txBox="1"/>
          <p:nvPr/>
        </p:nvSpPr>
        <p:spPr>
          <a:xfrm>
            <a:off x="8548998" y="1338055"/>
            <a:ext cx="2723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5400" dirty="0">
                <a:latin typeface="Bauhaus 93"/>
              </a:rPr>
              <a:t>LF: ME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675A7A01-387F-E38D-C314-8AAC6B0645C6}"/>
              </a:ext>
            </a:extLst>
          </p:cNvPr>
          <p:cNvCxnSpPr/>
          <p:nvPr/>
        </p:nvCxnSpPr>
        <p:spPr>
          <a:xfrm>
            <a:off x="3758941" y="1869250"/>
            <a:ext cx="974913" cy="0"/>
          </a:xfrm>
          <a:prstGeom prst="straightConnector1">
            <a:avLst/>
          </a:prstGeom>
          <a:ln w="825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58252028-13D0-811D-482B-F1324E6D68DE}"/>
              </a:ext>
            </a:extLst>
          </p:cNvPr>
          <p:cNvSpPr txBox="1"/>
          <p:nvPr/>
        </p:nvSpPr>
        <p:spPr>
          <a:xfrm>
            <a:off x="9069268" y="5532351"/>
            <a:ext cx="16832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/>
              <a:t>XO TF-58</a:t>
            </a:r>
          </a:p>
        </p:txBody>
      </p:sp>
    </p:spTree>
    <p:extLst>
      <p:ext uri="{BB962C8B-B14F-4D97-AF65-F5344CB8AC3E}">
        <p14:creationId xmlns:p14="http://schemas.microsoft.com/office/powerpoint/2010/main" val="113314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D6B2438-5103-21D6-80DA-8064259B89F0}"/>
              </a:ext>
            </a:extLst>
          </p:cNvPr>
          <p:cNvSpPr txBox="1"/>
          <p:nvPr/>
        </p:nvSpPr>
        <p:spPr>
          <a:xfrm>
            <a:off x="97536" y="105263"/>
            <a:ext cx="4721292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4800" b="1" dirty="0">
                <a:latin typeface="Bauhaus 93"/>
              </a:rPr>
              <a:t>RELACIONES</a:t>
            </a:r>
            <a:r>
              <a:rPr lang="es-ES_tradnl" sz="2400" b="1" dirty="0">
                <a:latin typeface="Bauhaus 93"/>
              </a:rPr>
              <a:t> 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6B4371A-9D9D-A92D-9A02-1402C7CB1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25" y="936259"/>
            <a:ext cx="5552150" cy="503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5BC10DC-8594-588A-3FFD-8094AAB6B423}"/>
              </a:ext>
            </a:extLst>
          </p:cNvPr>
          <p:cNvSpPr txBox="1"/>
          <p:nvPr/>
        </p:nvSpPr>
        <p:spPr>
          <a:xfrm>
            <a:off x="2458182" y="6057546"/>
            <a:ext cx="151810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2800" b="1" dirty="0">
                <a:latin typeface="Bauhaus 93"/>
              </a:rPr>
              <a:t>JFACC</a:t>
            </a:r>
            <a:r>
              <a:rPr lang="es-ES_tradnl" sz="1200" b="1" dirty="0">
                <a:latin typeface="Bauhaus 93"/>
              </a:rPr>
              <a:t> </a:t>
            </a:r>
          </a:p>
        </p:txBody>
      </p:sp>
      <p:pic>
        <p:nvPicPr>
          <p:cNvPr id="8" name="Picture 4" descr="James Mattis in Afghanistan.">
            <a:extLst>
              <a:ext uri="{FF2B5EF4-FFF2-40B4-BE49-F238E27FC236}">
                <a16:creationId xmlns:a16="http://schemas.microsoft.com/office/drawing/2014/main" id="{24B3F50F-4619-43DF-94BC-59023C358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527" y="936259"/>
            <a:ext cx="5709993" cy="503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EC2084D-5E9D-AF7D-8C4D-4F986B2EDF2B}"/>
              </a:ext>
            </a:extLst>
          </p:cNvPr>
          <p:cNvSpPr txBox="1"/>
          <p:nvPr/>
        </p:nvSpPr>
        <p:spPr>
          <a:xfrm>
            <a:off x="8088689" y="6041570"/>
            <a:ext cx="22056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2800" b="1" dirty="0">
                <a:latin typeface="Bauhaus 93"/>
              </a:rPr>
              <a:t>PAKISTAN</a:t>
            </a:r>
            <a:endParaRPr lang="es-ES_tradnl" sz="1200" b="1" dirty="0">
              <a:latin typeface="Bauhaus 93"/>
            </a:endParaRPr>
          </a:p>
        </p:txBody>
      </p:sp>
    </p:spTree>
    <p:extLst>
      <p:ext uri="{BB962C8B-B14F-4D97-AF65-F5344CB8AC3E}">
        <p14:creationId xmlns:p14="http://schemas.microsoft.com/office/powerpoint/2010/main" val="16781727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D6B2438-5103-21D6-80DA-8064259B89F0}"/>
              </a:ext>
            </a:extLst>
          </p:cNvPr>
          <p:cNvSpPr txBox="1"/>
          <p:nvPr/>
        </p:nvSpPr>
        <p:spPr>
          <a:xfrm>
            <a:off x="97536" y="105263"/>
            <a:ext cx="5450531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4800" b="1" dirty="0">
                <a:latin typeface="Bauhaus 93"/>
              </a:rPr>
              <a:t>COG ANÁLISIS </a:t>
            </a:r>
            <a:r>
              <a:rPr lang="es-ES_tradnl" sz="2400" b="1" dirty="0">
                <a:latin typeface="Bauhaus 93"/>
              </a:rPr>
              <a:t>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E1DB0C0-AF38-8BD6-9718-BD5563E77484}"/>
              </a:ext>
            </a:extLst>
          </p:cNvPr>
          <p:cNvSpPr txBox="1"/>
          <p:nvPr/>
        </p:nvSpPr>
        <p:spPr>
          <a:xfrm>
            <a:off x="97536" y="1306286"/>
            <a:ext cx="6220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COG: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400" b="1" dirty="0">
                <a:latin typeface="Bauhaus 93"/>
              </a:rPr>
              <a:t>Capacidad de combate defensivo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B73F1A7-0D39-BAE4-5D6C-0A2F80F89DD6}"/>
              </a:ext>
            </a:extLst>
          </p:cNvPr>
          <p:cNvSpPr txBox="1"/>
          <p:nvPr/>
        </p:nvSpPr>
        <p:spPr>
          <a:xfrm>
            <a:off x="6752883" y="1306286"/>
            <a:ext cx="50043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CC: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400" b="1" dirty="0">
                <a:latin typeface="Bauhaus 93"/>
              </a:rPr>
              <a:t>Conocimiento del Terreno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400" b="1" dirty="0">
                <a:latin typeface="Bauhaus 93"/>
              </a:rPr>
              <a:t>Minas terrestres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400" b="1" dirty="0">
                <a:latin typeface="Bauhaus 93"/>
              </a:rPr>
              <a:t>Cohesión espiritual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400" b="1" dirty="0">
                <a:latin typeface="Bauhaus 93"/>
              </a:rPr>
              <a:t>Proporción de fuerzas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9DE44BA-97B0-7D2F-959E-67C9C3FC43C5}"/>
              </a:ext>
            </a:extLst>
          </p:cNvPr>
          <p:cNvSpPr txBox="1"/>
          <p:nvPr/>
        </p:nvSpPr>
        <p:spPr>
          <a:xfrm>
            <a:off x="127544" y="3897476"/>
            <a:ext cx="54205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CR: </a:t>
            </a:r>
          </a:p>
          <a:p>
            <a:pPr marL="457200" indent="-457200">
              <a:buAutoNum type="arabicPeriod"/>
            </a:pPr>
            <a:r>
              <a:rPr lang="es-ES_tradnl" sz="2400" b="1" dirty="0">
                <a:latin typeface="Bauhaus 93"/>
              </a:rPr>
              <a:t>Necesidad de moverse por </a:t>
            </a:r>
          </a:p>
          <a:p>
            <a:r>
              <a:rPr lang="es-ES_tradnl" sz="2400" b="1" dirty="0">
                <a:latin typeface="Bauhaus 93"/>
              </a:rPr>
              <a:t>áreas expuestas.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D07A5D8-3507-78D2-D2C4-370F58C30E18}"/>
              </a:ext>
            </a:extLst>
          </p:cNvPr>
          <p:cNvSpPr txBox="1"/>
          <p:nvPr/>
        </p:nvSpPr>
        <p:spPr>
          <a:xfrm>
            <a:off x="6276791" y="3897477"/>
            <a:ext cx="59152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latin typeface="Bauhaus 93"/>
              </a:rPr>
              <a:t>CV: </a:t>
            </a:r>
          </a:p>
          <a:p>
            <a:pPr marL="457200" indent="-457200">
              <a:buAutoNum type="arabicPeriod"/>
            </a:pPr>
            <a:r>
              <a:rPr lang="es-ES_tradnl" sz="2400" b="1" dirty="0">
                <a:latin typeface="Bauhaus 93"/>
              </a:rPr>
              <a:t>Carencia de defensa antiaérea.</a:t>
            </a:r>
          </a:p>
          <a:p>
            <a:pPr marL="457200" indent="-457200">
              <a:buAutoNum type="arabicPeriod"/>
            </a:pPr>
            <a:r>
              <a:rPr lang="es-ES_tradnl" sz="2400" b="1" dirty="0">
                <a:latin typeface="Bauhaus 93"/>
              </a:rPr>
              <a:t>Fanatismo espiritual/ HQ.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88EC18-AC20-1EA0-7C0C-C6BB3305C989}"/>
              </a:ext>
            </a:extLst>
          </p:cNvPr>
          <p:cNvSpPr txBox="1"/>
          <p:nvPr/>
        </p:nvSpPr>
        <p:spPr>
          <a:xfrm>
            <a:off x="97536" y="5573095"/>
            <a:ext cx="11943331" cy="92333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>
                <a:latin typeface="Bauhaus 93"/>
              </a:rPr>
              <a:t>Plan de explotación: Capturar Kandahar y otros objetivos de significación  obligando al enemigo a moverse desde sus posiciones defensivas. Una vez en tránsito neutralizar mediante uso de armas combinadas (aviación (fuegos) y maniobra)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66EC6A54-556D-35D4-D638-BEC4D52D870B}"/>
              </a:ext>
            </a:extLst>
          </p:cNvPr>
          <p:cNvCxnSpPr/>
          <p:nvPr/>
        </p:nvCxnSpPr>
        <p:spPr>
          <a:xfrm>
            <a:off x="3820886" y="2726871"/>
            <a:ext cx="2628900" cy="0"/>
          </a:xfrm>
          <a:prstGeom prst="straightConnector1">
            <a:avLst/>
          </a:prstGeom>
          <a:ln w="34925">
            <a:solidFill>
              <a:schemeClr val="tx1">
                <a:alpha val="94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9A607D0D-A8C6-B397-65FC-964546B414B8}"/>
              </a:ext>
            </a:extLst>
          </p:cNvPr>
          <p:cNvCxnSpPr>
            <a:cxnSpLocks/>
          </p:cNvCxnSpPr>
          <p:nvPr/>
        </p:nvCxnSpPr>
        <p:spPr>
          <a:xfrm flipH="1">
            <a:off x="4098471" y="2960523"/>
            <a:ext cx="2285074" cy="936953"/>
          </a:xfrm>
          <a:prstGeom prst="straightConnector1">
            <a:avLst/>
          </a:prstGeom>
          <a:ln w="34925">
            <a:solidFill>
              <a:schemeClr val="tx1">
                <a:alpha val="94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46F2CAB9-2110-069B-F46F-023DDAA9C05C}"/>
              </a:ext>
            </a:extLst>
          </p:cNvPr>
          <p:cNvCxnSpPr>
            <a:cxnSpLocks/>
          </p:cNvCxnSpPr>
          <p:nvPr/>
        </p:nvCxnSpPr>
        <p:spPr>
          <a:xfrm>
            <a:off x="4043117" y="4094495"/>
            <a:ext cx="2233674" cy="36632"/>
          </a:xfrm>
          <a:prstGeom prst="straightConnector1">
            <a:avLst/>
          </a:prstGeom>
          <a:ln w="34925">
            <a:solidFill>
              <a:schemeClr val="tx1">
                <a:alpha val="94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4B097BE1-86B3-577A-B882-AD3729992C12}"/>
              </a:ext>
            </a:extLst>
          </p:cNvPr>
          <p:cNvCxnSpPr>
            <a:cxnSpLocks/>
          </p:cNvCxnSpPr>
          <p:nvPr/>
        </p:nvCxnSpPr>
        <p:spPr>
          <a:xfrm flipH="1" flipV="1">
            <a:off x="3795374" y="2271937"/>
            <a:ext cx="2332202" cy="155967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10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5" grpId="0"/>
      <p:bldP spid="10" grpId="0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8D08C833-239A-EDB0-9D10-FF952D97E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Elementos multimedia en línea 4" descr="Deadliest Weapon - A Marine And His Rifle">
            <a:hlinkClick r:id="" action="ppaction://media"/>
            <a:extLst>
              <a:ext uri="{FF2B5EF4-FFF2-40B4-BE49-F238E27FC236}">
                <a16:creationId xmlns:a16="http://schemas.microsoft.com/office/drawing/2014/main" id="{BF981AE8-74AC-D28E-F5B9-D56F7CD1D1B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5240"/>
            <a:ext cx="12192000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6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8149606-C4E9-902C-0170-F9A4B0477B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75933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D6B2438-5103-21D6-80DA-8064259B89F0}"/>
              </a:ext>
            </a:extLst>
          </p:cNvPr>
          <p:cNvSpPr txBox="1"/>
          <p:nvPr/>
        </p:nvSpPr>
        <p:spPr>
          <a:xfrm>
            <a:off x="97536" y="105263"/>
            <a:ext cx="1721946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sz="4800" b="1" dirty="0">
                <a:latin typeface="Bauhaus 93"/>
              </a:rPr>
              <a:t>SOM</a:t>
            </a:r>
            <a:endParaRPr lang="es-ES_tradnl" sz="2400" b="1" dirty="0">
              <a:latin typeface="Bauhaus 93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27A718A-4983-29D8-69F7-3C92D731A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9867" y="6206136"/>
            <a:ext cx="922002" cy="5532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283F45F-0914-0615-E620-9118A836F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4638" y="6157790"/>
            <a:ext cx="922002" cy="553201"/>
          </a:xfrm>
          <a:prstGeom prst="rect">
            <a:avLst/>
          </a:prstGeom>
        </p:spPr>
      </p:pic>
      <p:pic>
        <p:nvPicPr>
          <p:cNvPr id="3074" name="Picture 2" descr="Navy Seal Logo PNG Vector (EPS) Free Download">
            <a:extLst>
              <a:ext uri="{FF2B5EF4-FFF2-40B4-BE49-F238E27FC236}">
                <a16:creationId xmlns:a16="http://schemas.microsoft.com/office/drawing/2014/main" id="{ADE0268C-BA21-7731-249A-B454A847B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071" y="3614916"/>
            <a:ext cx="1321385" cy="65975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5" name="Picture 6" descr="America's Vanguard Force">
            <a:extLst>
              <a:ext uri="{FF2B5EF4-FFF2-40B4-BE49-F238E27FC236}">
                <a16:creationId xmlns:a16="http://schemas.microsoft.com/office/drawing/2014/main" id="{140BC3D6-9065-0D47-CAD7-C4B524369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56" y="3614916"/>
            <a:ext cx="863352" cy="95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26th Marine Expeditionary Unit's Profile | Clanlist">
            <a:extLst>
              <a:ext uri="{FF2B5EF4-FFF2-40B4-BE49-F238E27FC236}">
                <a16:creationId xmlns:a16="http://schemas.microsoft.com/office/drawing/2014/main" id="{FF02795C-6EE5-B9EE-94BD-4853FED51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638" y="2943703"/>
            <a:ext cx="811097" cy="87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92A743E-6C11-7605-2374-78A136BCE5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4062" y="4574578"/>
            <a:ext cx="649325" cy="38959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79E5F56-D576-27EC-CBD1-DEE42F0A80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9492" y="3887794"/>
            <a:ext cx="649325" cy="38959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B8235BEB-374E-977E-2F8A-E379483293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2868" y="3887794"/>
            <a:ext cx="649325" cy="38959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CD12E680-51D6-D2DE-FE5C-F39C237C3D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601" y="3164567"/>
            <a:ext cx="649325" cy="389595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A701E8AD-8ED2-87A6-3044-B88979CFF8B9}"/>
              </a:ext>
            </a:extLst>
          </p:cNvPr>
          <p:cNvSpPr/>
          <p:nvPr/>
        </p:nvSpPr>
        <p:spPr>
          <a:xfrm>
            <a:off x="6792686" y="1600200"/>
            <a:ext cx="1763485" cy="1094014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pic>
        <p:nvPicPr>
          <p:cNvPr id="28" name="Picture 4">
            <a:extLst>
              <a:ext uri="{FF2B5EF4-FFF2-40B4-BE49-F238E27FC236}">
                <a16:creationId xmlns:a16="http://schemas.microsoft.com/office/drawing/2014/main" id="{28724E58-C1E9-0AF1-5395-7261B24B6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387" y="3340665"/>
            <a:ext cx="473753" cy="67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>
            <a:extLst>
              <a:ext uri="{FF2B5EF4-FFF2-40B4-BE49-F238E27FC236}">
                <a16:creationId xmlns:a16="http://schemas.microsoft.com/office/drawing/2014/main" id="{D37C4427-460C-55D2-E421-2CEF9D30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579" y="2572558"/>
            <a:ext cx="489795" cy="7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>
            <a:extLst>
              <a:ext uri="{FF2B5EF4-FFF2-40B4-BE49-F238E27FC236}">
                <a16:creationId xmlns:a16="http://schemas.microsoft.com/office/drawing/2014/main" id="{35C077F1-1CFB-C808-027A-A436A4F20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595" y="1249506"/>
            <a:ext cx="489795" cy="7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>
            <a:extLst>
              <a:ext uri="{FF2B5EF4-FFF2-40B4-BE49-F238E27FC236}">
                <a16:creationId xmlns:a16="http://schemas.microsoft.com/office/drawing/2014/main" id="{5F6B9F86-2A1F-BA55-B6C4-8C40BCD18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140" y="1445820"/>
            <a:ext cx="489795" cy="7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>
            <a:extLst>
              <a:ext uri="{FF2B5EF4-FFF2-40B4-BE49-F238E27FC236}">
                <a16:creationId xmlns:a16="http://schemas.microsoft.com/office/drawing/2014/main" id="{0739F487-E7DA-14B0-79FB-46DF46DB9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85" y="1936596"/>
            <a:ext cx="489795" cy="7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ayo 32">
            <a:extLst>
              <a:ext uri="{FF2B5EF4-FFF2-40B4-BE49-F238E27FC236}">
                <a16:creationId xmlns:a16="http://schemas.microsoft.com/office/drawing/2014/main" id="{8A2EF373-589F-99D1-C663-635D7DD6ABDA}"/>
              </a:ext>
            </a:extLst>
          </p:cNvPr>
          <p:cNvSpPr/>
          <p:nvPr/>
        </p:nvSpPr>
        <p:spPr>
          <a:xfrm rot="7083073">
            <a:off x="8507723" y="2010062"/>
            <a:ext cx="881743" cy="425351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D46B9D83-0821-95EA-C277-2637D238D1A4}"/>
              </a:ext>
            </a:extLst>
          </p:cNvPr>
          <p:cNvSpPr txBox="1"/>
          <p:nvPr/>
        </p:nvSpPr>
        <p:spPr>
          <a:xfrm>
            <a:off x="8085176" y="2492271"/>
            <a:ext cx="2023759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TORA BORA</a:t>
            </a:r>
          </a:p>
          <a:p>
            <a:r>
              <a:rPr lang="es-ES_tradnl" dirty="0"/>
              <a:t>1500 INSURGENTES</a:t>
            </a:r>
          </a:p>
        </p:txBody>
      </p:sp>
      <p:pic>
        <p:nvPicPr>
          <p:cNvPr id="37" name="Picture 4" descr="26th Marine Expeditionary Unit's Profile | Clanlist">
            <a:extLst>
              <a:ext uri="{FF2B5EF4-FFF2-40B4-BE49-F238E27FC236}">
                <a16:creationId xmlns:a16="http://schemas.microsoft.com/office/drawing/2014/main" id="{E11B3C9A-3ECD-9AE3-1A80-5ECA4E487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713" y="2136593"/>
            <a:ext cx="811097" cy="87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Flecha en U 37">
            <a:extLst>
              <a:ext uri="{FF2B5EF4-FFF2-40B4-BE49-F238E27FC236}">
                <a16:creationId xmlns:a16="http://schemas.microsoft.com/office/drawing/2014/main" id="{FB7AA48C-2DF0-AB07-79C0-9AD91BE910B2}"/>
              </a:ext>
            </a:extLst>
          </p:cNvPr>
          <p:cNvSpPr/>
          <p:nvPr/>
        </p:nvSpPr>
        <p:spPr>
          <a:xfrm flipV="1">
            <a:off x="8252727" y="3164567"/>
            <a:ext cx="2160308" cy="1000723"/>
          </a:xfrm>
          <a:prstGeom prst="utur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chemeClr val="tx1"/>
              </a:solidFill>
            </a:endParaRPr>
          </a:p>
        </p:txBody>
      </p:sp>
      <p:pic>
        <p:nvPicPr>
          <p:cNvPr id="3078" name="Picture 6" descr="undefined">
            <a:extLst>
              <a:ext uri="{FF2B5EF4-FFF2-40B4-BE49-F238E27FC236}">
                <a16:creationId xmlns:a16="http://schemas.microsoft.com/office/drawing/2014/main" id="{A027884D-4BE7-BC36-F9BF-5BCA2E54B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146" y="3996017"/>
            <a:ext cx="1443435" cy="107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undefined">
            <a:extLst>
              <a:ext uri="{FF2B5EF4-FFF2-40B4-BE49-F238E27FC236}">
                <a16:creationId xmlns:a16="http://schemas.microsoft.com/office/drawing/2014/main" id="{167F7EFC-C13C-341A-3BAA-523D523F8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967" y="3996145"/>
            <a:ext cx="1613635" cy="107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sí vivía Bin Laden en su refugio de Tora Bora | Internacional | EL MUNDO">
            <a:extLst>
              <a:ext uri="{FF2B5EF4-FFF2-40B4-BE49-F238E27FC236}">
                <a16:creationId xmlns:a16="http://schemas.microsoft.com/office/drawing/2014/main" id="{E28980F3-A63F-209E-B0F9-CF3989A0B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292" y="769708"/>
            <a:ext cx="3889002" cy="260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79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3" grpId="0" animBg="1"/>
      <p:bldP spid="34" grpId="0" animBg="1"/>
      <p:bldP spid="3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asp class amphibious assault ship LHD-3 USS Kearsarge">
            <a:extLst>
              <a:ext uri="{FF2B5EF4-FFF2-40B4-BE49-F238E27FC236}">
                <a16:creationId xmlns:a16="http://schemas.microsoft.com/office/drawing/2014/main" id="{6381C77A-E484-659C-2D92-F8448A86B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6977631-3995-F78B-E428-E7979E68E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latin typeface="Bauhaus 93"/>
              </a:rPr>
              <a:t>ATF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EC0A3E-402E-54EC-78B7-15AC8231C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91400" cy="4351338"/>
          </a:xfrm>
        </p:spPr>
        <p:txBody>
          <a:bodyPr>
            <a:normAutofit/>
          </a:bodyPr>
          <a:lstStyle/>
          <a:p>
            <a:r>
              <a:rPr lang="es-ES_tradnl" sz="2400" dirty="0">
                <a:latin typeface="Bauhaus 93"/>
              </a:rPr>
              <a:t>18 Millones de galones de combustible para buques </a:t>
            </a:r>
          </a:p>
          <a:p>
            <a:r>
              <a:rPr lang="es-ES_tradnl" sz="2400" dirty="0">
                <a:latin typeface="Bauhaus 93"/>
              </a:rPr>
              <a:t>2 millones de galones de combustible para aviación </a:t>
            </a:r>
          </a:p>
          <a:p>
            <a:r>
              <a:rPr lang="es-ES_tradnl" sz="2400" dirty="0">
                <a:latin typeface="Bauhaus 93"/>
              </a:rPr>
              <a:t>10.000 pallets en apoyo TF-58</a:t>
            </a:r>
          </a:p>
          <a:p>
            <a:r>
              <a:rPr lang="es-ES_tradnl" sz="2400" dirty="0">
                <a:latin typeface="Bauhaus 93"/>
              </a:rPr>
              <a:t>Desembarco de 1700 hombres</a:t>
            </a:r>
          </a:p>
          <a:p>
            <a:r>
              <a:rPr lang="es-ES_tradnl" sz="2400" dirty="0">
                <a:latin typeface="Bauhaus 93"/>
              </a:rPr>
              <a:t>180 vehículos desembarcados </a:t>
            </a:r>
          </a:p>
          <a:p>
            <a:r>
              <a:rPr lang="es-ES_tradnl" sz="2400" dirty="0">
                <a:latin typeface="Bauhaus 93"/>
              </a:rPr>
              <a:t>Centro de detención EPW</a:t>
            </a:r>
          </a:p>
          <a:p>
            <a:r>
              <a:rPr lang="es-ES_tradnl" sz="2400" dirty="0">
                <a:latin typeface="Bauhaus 93"/>
              </a:rPr>
              <a:t>Centro de inteligencia enlazado con el escalón nacional</a:t>
            </a:r>
          </a:p>
          <a:p>
            <a:endParaRPr lang="es-ES_tradnl" dirty="0"/>
          </a:p>
        </p:txBody>
      </p:sp>
      <p:pic>
        <p:nvPicPr>
          <p:cNvPr id="5" name="Picture 8" descr="Navy Amphibious Squadron One Emblem Sticker">
            <a:extLst>
              <a:ext uri="{FF2B5EF4-FFF2-40B4-BE49-F238E27FC236}">
                <a16:creationId xmlns:a16="http://schemas.microsoft.com/office/drawing/2014/main" id="{01AD8571-1B6D-EC4C-7675-7C4F281C6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09" y="170802"/>
            <a:ext cx="3187781" cy="303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4879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DA1742-5AC0-B5DC-917E-82930ADE1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4000" b="1">
                <a:latin typeface="Bauhaus 93"/>
              </a:rPr>
              <a:t>COMENTARIOS</a:t>
            </a:r>
          </a:p>
        </p:txBody>
      </p:sp>
      <p:grpSp>
        <p:nvGrpSpPr>
          <p:cNvPr id="2057" name="Group 2056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058" name="Rectangle 205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41CE22-5B9A-2163-6FC8-CF13A5B59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s-ES_tradnl" sz="2000" dirty="0"/>
              <a:t>USO DE OPERACIONES ANFIBIAS PARA ABRIR FLANCOS/ATRAER FUERZAS</a:t>
            </a:r>
          </a:p>
          <a:p>
            <a:r>
              <a:rPr lang="es-ES_tradnl" sz="2000" dirty="0"/>
              <a:t>CABEZA DE PLAYA NO ES NECESARIA, SI SIGUE SIENDO NECESARIO SU PROPÓSITO</a:t>
            </a:r>
          </a:p>
          <a:p>
            <a:r>
              <a:rPr lang="es-ES_tradnl" sz="2000" dirty="0"/>
              <a:t>NAVCENT CRITERIO Y MADUREZ, CON VISIÓN EN EL PROPÓSITO</a:t>
            </a:r>
          </a:p>
          <a:p>
            <a:r>
              <a:rPr lang="es-ES_tradnl" sz="2000" dirty="0"/>
              <a:t>FALLA EN LA VISIÓN DE TEATRO </a:t>
            </a:r>
          </a:p>
          <a:p>
            <a:r>
              <a:rPr lang="es-ES_tradnl" sz="2000" dirty="0"/>
              <a:t>ELIMINAR BUROCRACIA DEL STAFF </a:t>
            </a:r>
          </a:p>
          <a:p>
            <a:r>
              <a:rPr lang="es-ES_tradnl" sz="2000" dirty="0"/>
              <a:t>STAFF DISEÑADOR, UNIDAD EJECUTOR </a:t>
            </a:r>
          </a:p>
          <a:p>
            <a:r>
              <a:rPr lang="es-ES_tradnl" sz="2000" dirty="0"/>
              <a:t>HISTORIA</a:t>
            </a:r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aint mattis">
            <a:extLst>
              <a:ext uri="{FF2B5EF4-FFF2-40B4-BE49-F238E27FC236}">
                <a16:creationId xmlns:a16="http://schemas.microsoft.com/office/drawing/2014/main" id="{B535DEAB-4C5D-D2EA-4515-307AB071B7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757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DA1742-5AC0-B5DC-917E-82930ADE1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latin typeface="Bauhaus 93"/>
              </a:rPr>
              <a:t>COMENTARIOS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41CE22-5B9A-2163-6FC8-CF13A5B5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dirty="0">
                <a:latin typeface="Bauhaus 93"/>
              </a:rPr>
              <a:t>¿PODRÍAMOS LOGRAR ALGO ASÍ? </a:t>
            </a:r>
          </a:p>
        </p:txBody>
      </p:sp>
      <p:pic>
        <p:nvPicPr>
          <p:cNvPr id="1028" name="Picture 4" descr="Drone carrier landing: Navy successfully completes unmanned carrier landing  - CSMonitor.com">
            <a:extLst>
              <a:ext uri="{FF2B5EF4-FFF2-40B4-BE49-F238E27FC236}">
                <a16:creationId xmlns:a16="http://schemas.microsoft.com/office/drawing/2014/main" id="{852C8D6A-024C-D214-51B7-F9C2A7D42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289" y="3188417"/>
            <a:ext cx="4956687" cy="330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ordan is to receive a UH-60M helicopter for royal duties, which will add to the extensive Black Hawk fleet already fielded by the country. (Janes/Patrick Allen)">
            <a:extLst>
              <a:ext uri="{FF2B5EF4-FFF2-40B4-BE49-F238E27FC236}">
                <a16:creationId xmlns:a16="http://schemas.microsoft.com/office/drawing/2014/main" id="{17FB7023-2EF0-9BBD-2AAA-29264BF8D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76" y="3181196"/>
            <a:ext cx="5305732" cy="331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31403D9-BF91-4E2A-8194-27417483A7B9}"/>
              </a:ext>
            </a:extLst>
          </p:cNvPr>
          <p:cNvSpPr txBox="1"/>
          <p:nvPr/>
        </p:nvSpPr>
        <p:spPr>
          <a:xfrm rot="20425143">
            <a:off x="845883" y="3401129"/>
            <a:ext cx="1071777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3600" dirty="0">
                <a:latin typeface="Bauhaus 93"/>
              </a:rPr>
              <a:t>MÁS CREATIVIDAD E INNOVACIÓN, MENOS FRICCIÓN</a:t>
            </a:r>
          </a:p>
        </p:txBody>
      </p:sp>
    </p:spTree>
    <p:extLst>
      <p:ext uri="{BB962C8B-B14F-4D97-AF65-F5344CB8AC3E}">
        <p14:creationId xmlns:p14="http://schemas.microsoft.com/office/powerpoint/2010/main" val="92303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RG/MEU">
            <a:extLst>
              <a:ext uri="{FF2B5EF4-FFF2-40B4-BE49-F238E27FC236}">
                <a16:creationId xmlns:a16="http://schemas.microsoft.com/office/drawing/2014/main" id="{A9DC732C-4004-0691-8CF3-F750D91A15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8" t="9091" r="11303" b="-1"/>
          <a:stretch/>
        </p:blipFill>
        <p:spPr bwMode="auto">
          <a:xfrm>
            <a:off x="2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5D4E3B6-13FF-C73A-915F-3DED2F4C27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8600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s-ES_tradnl" sz="4400" b="1"/>
              <a:t>Caso de estudio: Naval Expeditionary Task Force 58 (2001)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2FB4D4-90E7-676C-D190-38EDF04DAC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8600" y="4872922"/>
            <a:ext cx="4023360" cy="1208141"/>
          </a:xfrm>
        </p:spPr>
        <p:txBody>
          <a:bodyPr>
            <a:normAutofit/>
          </a:bodyPr>
          <a:lstStyle/>
          <a:p>
            <a:pPr algn="l"/>
            <a:r>
              <a:rPr lang="es-ES_tradnl" sz="2000" dirty="0"/>
              <a:t>T1° IM Friedrich </a:t>
            </a:r>
            <a:r>
              <a:rPr lang="es-ES_tradnl" sz="2000"/>
              <a:t>von</a:t>
            </a:r>
            <a:r>
              <a:rPr lang="es-ES_tradnl" sz="2000" dirty="0"/>
              <a:t> </a:t>
            </a:r>
            <a:r>
              <a:rPr lang="es-ES_tradnl" sz="2000"/>
              <a:t>der</a:t>
            </a:r>
            <a:r>
              <a:rPr lang="es-ES_tradnl" sz="2000" dirty="0"/>
              <a:t> </a:t>
            </a:r>
            <a:r>
              <a:rPr lang="es-ES_tradnl" sz="2000"/>
              <a:t>Weth</a:t>
            </a:r>
            <a:endParaRPr lang="es-ES_tradnl" sz="2000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41674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2318</TotalTime>
  <Words>475</Words>
  <Application>Microsoft Macintosh PowerPoint</Application>
  <PresentationFormat>Panorámica</PresentationFormat>
  <Paragraphs>119</Paragraphs>
  <Slides>34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Bauhaus 93</vt:lpstr>
      <vt:lpstr>Calibri</vt:lpstr>
      <vt:lpstr>Calibri Light</vt:lpstr>
      <vt:lpstr>Tema de Office</vt:lpstr>
      <vt:lpstr>Caso de estudio: Naval Expeditionary Task Force 58 (2001)</vt:lpstr>
      <vt:lpstr>Presentación de PowerPoint</vt:lpstr>
      <vt:lpstr>Agenda </vt:lpstr>
      <vt:lpstr>Antecedentes </vt:lpstr>
      <vt:lpstr>Antecedentes</vt:lpstr>
      <vt:lpstr>Presentación de PowerPoint</vt:lpstr>
      <vt:lpstr>Presentación de PowerPoint</vt:lpstr>
      <vt:lpstr>Presentación de PowerPoint</vt:lpstr>
      <vt:lpstr>Presentación de PowerPoint</vt:lpstr>
      <vt:lpstr>SOCCENT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ATF</vt:lpstr>
      <vt:lpstr>COMENTARIOS</vt:lpstr>
      <vt:lpstr>COMENTARIOS</vt:lpstr>
      <vt:lpstr>Caso de estudio: Naval Expeditionary Task Force 58 (2001)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de estudio: Naval Expeditionary Task Force 58 (2001)</dc:title>
  <dc:creator>federico vonderweth</dc:creator>
  <cp:lastModifiedBy>Friedrich Von Der Weth Pittinelli</cp:lastModifiedBy>
  <cp:revision>8</cp:revision>
  <dcterms:created xsi:type="dcterms:W3CDTF">2023-09-12T18:35:56Z</dcterms:created>
  <dcterms:modified xsi:type="dcterms:W3CDTF">2024-09-03T22:26:02Z</dcterms:modified>
</cp:coreProperties>
</file>